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673" r:id="rId3"/>
    <p:sldId id="645" r:id="rId4"/>
    <p:sldId id="679" r:id="rId5"/>
    <p:sldId id="680" r:id="rId6"/>
    <p:sldId id="681" r:id="rId7"/>
    <p:sldId id="682" r:id="rId8"/>
    <p:sldId id="683" r:id="rId9"/>
    <p:sldId id="582" r:id="rId10"/>
    <p:sldId id="684" r:id="rId11"/>
    <p:sldId id="689" r:id="rId12"/>
    <p:sldId id="691" r:id="rId13"/>
    <p:sldId id="695" r:id="rId14"/>
    <p:sldId id="692" r:id="rId15"/>
    <p:sldId id="694" r:id="rId16"/>
    <p:sldId id="69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9" autoAdjust="0"/>
    <p:restoredTop sz="96247" autoAdjust="0"/>
  </p:normalViewPr>
  <p:slideViewPr>
    <p:cSldViewPr snapToGrid="0">
      <p:cViewPr varScale="1">
        <p:scale>
          <a:sx n="78" d="100"/>
          <a:sy n="78" d="100"/>
        </p:scale>
        <p:origin x="878" y="48"/>
      </p:cViewPr>
      <p:guideLst/>
    </p:cSldViewPr>
  </p:slideViewPr>
  <p:outlineViewPr>
    <p:cViewPr>
      <p:scale>
        <a:sx n="33" d="100"/>
        <a:sy n="33" d="100"/>
      </p:scale>
      <p:origin x="0" y="-591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F5F773-904D-47BB-8A90-D60798426674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4CE0BDF-837A-4F45-92A2-123A4F6BC281}">
      <dgm:prSet/>
      <dgm:spPr/>
      <dgm:t>
        <a:bodyPr/>
        <a:lstStyle/>
        <a:p>
          <a:r>
            <a:rPr lang="en-US"/>
            <a:t>Start up</a:t>
          </a:r>
        </a:p>
      </dgm:t>
    </dgm:pt>
    <dgm:pt modelId="{BBF09BA7-0784-4301-9EFB-32951E17B3A2}" type="parTrans" cxnId="{7B916122-1F6C-4F9C-B8DC-66700FD0CAAD}">
      <dgm:prSet/>
      <dgm:spPr/>
      <dgm:t>
        <a:bodyPr/>
        <a:lstStyle/>
        <a:p>
          <a:endParaRPr lang="en-US"/>
        </a:p>
      </dgm:t>
    </dgm:pt>
    <dgm:pt modelId="{BD7819A3-55B7-4FEA-9908-5EA491E89E82}" type="sibTrans" cxnId="{7B916122-1F6C-4F9C-B8DC-66700FD0CAAD}">
      <dgm:prSet/>
      <dgm:spPr/>
      <dgm:t>
        <a:bodyPr/>
        <a:lstStyle/>
        <a:p>
          <a:endParaRPr lang="en-US"/>
        </a:p>
      </dgm:t>
    </dgm:pt>
    <dgm:pt modelId="{F49ED3F6-930D-4CE6-A211-B9C486600832}">
      <dgm:prSet/>
      <dgm:spPr/>
      <dgm:t>
        <a:bodyPr/>
        <a:lstStyle/>
        <a:p>
          <a:r>
            <a:rPr lang="en-US" dirty="0"/>
            <a:t>Start up VS Code</a:t>
          </a:r>
        </a:p>
      </dgm:t>
    </dgm:pt>
    <dgm:pt modelId="{FD8066EC-8805-4EF2-834E-5062AFE8D2B1}" type="parTrans" cxnId="{74FF435A-654D-4812-A78A-8391455A8371}">
      <dgm:prSet/>
      <dgm:spPr/>
      <dgm:t>
        <a:bodyPr/>
        <a:lstStyle/>
        <a:p>
          <a:endParaRPr lang="en-US"/>
        </a:p>
      </dgm:t>
    </dgm:pt>
    <dgm:pt modelId="{E4236B03-F1EE-4D3E-BDCB-D74A0D000760}" type="sibTrans" cxnId="{74FF435A-654D-4812-A78A-8391455A8371}">
      <dgm:prSet/>
      <dgm:spPr/>
      <dgm:t>
        <a:bodyPr/>
        <a:lstStyle/>
        <a:p>
          <a:endParaRPr lang="en-US"/>
        </a:p>
      </dgm:t>
    </dgm:pt>
    <dgm:pt modelId="{72004D4F-21DE-4CD1-B30E-C6F04886A6F4}">
      <dgm:prSet/>
      <dgm:spPr/>
      <dgm:t>
        <a:bodyPr/>
        <a:lstStyle/>
        <a:p>
          <a:r>
            <a:rPr lang="en-US"/>
            <a:t>Sign in</a:t>
          </a:r>
        </a:p>
      </dgm:t>
    </dgm:pt>
    <dgm:pt modelId="{D440B214-0872-4670-B821-A4F3E768B094}" type="parTrans" cxnId="{7E3BF553-A09E-4372-A2C9-3639DCD30B37}">
      <dgm:prSet/>
      <dgm:spPr/>
      <dgm:t>
        <a:bodyPr/>
        <a:lstStyle/>
        <a:p>
          <a:endParaRPr lang="en-US"/>
        </a:p>
      </dgm:t>
    </dgm:pt>
    <dgm:pt modelId="{E48C61FA-B3D4-4EEC-90B5-A7C7352D1E18}" type="sibTrans" cxnId="{7E3BF553-A09E-4372-A2C9-3639DCD30B37}">
      <dgm:prSet/>
      <dgm:spPr/>
      <dgm:t>
        <a:bodyPr/>
        <a:lstStyle/>
        <a:p>
          <a:endParaRPr lang="en-US"/>
        </a:p>
      </dgm:t>
    </dgm:pt>
    <dgm:pt modelId="{47362CAC-1078-46C3-8537-A43D340DCA67}">
      <dgm:prSet/>
      <dgm:spPr/>
      <dgm:t>
        <a:bodyPr/>
        <a:lstStyle/>
        <a:p>
          <a:r>
            <a:rPr lang="en-US" dirty="0"/>
            <a:t>Sign into AWS Console</a:t>
          </a:r>
        </a:p>
      </dgm:t>
    </dgm:pt>
    <dgm:pt modelId="{BE279D0E-F1FF-4FDA-85EB-52285034B689}" type="parTrans" cxnId="{98B3F771-2543-4C44-BB82-8BE8AF50309A}">
      <dgm:prSet/>
      <dgm:spPr/>
      <dgm:t>
        <a:bodyPr/>
        <a:lstStyle/>
        <a:p>
          <a:endParaRPr lang="en-US"/>
        </a:p>
      </dgm:t>
    </dgm:pt>
    <dgm:pt modelId="{5942B34F-A240-4E5C-8741-E4F6B345E4C0}" type="sibTrans" cxnId="{98B3F771-2543-4C44-BB82-8BE8AF50309A}">
      <dgm:prSet/>
      <dgm:spPr/>
      <dgm:t>
        <a:bodyPr/>
        <a:lstStyle/>
        <a:p>
          <a:endParaRPr lang="en-US"/>
        </a:p>
      </dgm:t>
    </dgm:pt>
    <dgm:pt modelId="{01372742-76A8-48BB-B5A5-75469CDA90AE}">
      <dgm:prSet/>
      <dgm:spPr/>
      <dgm:t>
        <a:bodyPr/>
        <a:lstStyle/>
        <a:p>
          <a:r>
            <a:rPr lang="en-US" dirty="0"/>
            <a:t>Download</a:t>
          </a:r>
        </a:p>
      </dgm:t>
    </dgm:pt>
    <dgm:pt modelId="{93245C17-20E6-495D-A097-29068E959C7A}" type="parTrans" cxnId="{D3B6CD3A-0AB4-4E53-B2D5-AE5B95F86FE6}">
      <dgm:prSet/>
      <dgm:spPr/>
      <dgm:t>
        <a:bodyPr/>
        <a:lstStyle/>
        <a:p>
          <a:endParaRPr lang="en-US"/>
        </a:p>
      </dgm:t>
    </dgm:pt>
    <dgm:pt modelId="{9909446D-F5F9-4483-96D2-CE0BD37111E8}" type="sibTrans" cxnId="{D3B6CD3A-0AB4-4E53-B2D5-AE5B95F86FE6}">
      <dgm:prSet/>
      <dgm:spPr/>
      <dgm:t>
        <a:bodyPr/>
        <a:lstStyle/>
        <a:p>
          <a:endParaRPr lang="en-US"/>
        </a:p>
      </dgm:t>
    </dgm:pt>
    <dgm:pt modelId="{45534FEF-14AC-4223-BE9A-CF9D310D8AC6}">
      <dgm:prSet/>
      <dgm:spPr/>
      <dgm:t>
        <a:bodyPr/>
        <a:lstStyle/>
        <a:p>
          <a:r>
            <a:rPr lang="en-US" dirty="0"/>
            <a:t>Download demo_stooges.zip and unzip it to be worked on </a:t>
          </a:r>
          <a:r>
            <a:rPr lang="en-US" b="1" i="1" dirty="0"/>
            <a:t>locally</a:t>
          </a:r>
        </a:p>
      </dgm:t>
    </dgm:pt>
    <dgm:pt modelId="{B3074459-45CA-46F9-9377-97978AABA0A5}" type="parTrans" cxnId="{86227037-4E21-4E01-9A2D-E21B1072C13E}">
      <dgm:prSet/>
      <dgm:spPr/>
      <dgm:t>
        <a:bodyPr/>
        <a:lstStyle/>
        <a:p>
          <a:endParaRPr lang="en-US"/>
        </a:p>
      </dgm:t>
    </dgm:pt>
    <dgm:pt modelId="{FE36A2CA-9F5C-4D00-9932-B55FDE757A2E}" type="sibTrans" cxnId="{86227037-4E21-4E01-9A2D-E21B1072C13E}">
      <dgm:prSet/>
      <dgm:spPr/>
      <dgm:t>
        <a:bodyPr/>
        <a:lstStyle/>
        <a:p>
          <a:endParaRPr lang="en-US"/>
        </a:p>
      </dgm:t>
    </dgm:pt>
    <dgm:pt modelId="{D02396FA-4BB6-4378-920D-BDE26BA4C590}" type="pres">
      <dgm:prSet presAssocID="{9DF5F773-904D-47BB-8A90-D60798426674}" presName="Name0" presStyleCnt="0">
        <dgm:presLayoutVars>
          <dgm:dir/>
          <dgm:animLvl val="lvl"/>
          <dgm:resizeHandles val="exact"/>
        </dgm:presLayoutVars>
      </dgm:prSet>
      <dgm:spPr/>
    </dgm:pt>
    <dgm:pt modelId="{4FE8F0F3-D9CD-46B6-BB9C-4C0135D3137A}" type="pres">
      <dgm:prSet presAssocID="{01372742-76A8-48BB-B5A5-75469CDA90AE}" presName="boxAndChildren" presStyleCnt="0"/>
      <dgm:spPr/>
    </dgm:pt>
    <dgm:pt modelId="{A243F57A-DEB1-4594-A22D-2930754E8BFE}" type="pres">
      <dgm:prSet presAssocID="{01372742-76A8-48BB-B5A5-75469CDA90AE}" presName="parentTextBox" presStyleLbl="alignNode1" presStyleIdx="0" presStyleCnt="3"/>
      <dgm:spPr/>
    </dgm:pt>
    <dgm:pt modelId="{9ED03873-81B5-4034-BBCA-7DE5E8AF1A20}" type="pres">
      <dgm:prSet presAssocID="{01372742-76A8-48BB-B5A5-75469CDA90AE}" presName="descendantBox" presStyleLbl="bgAccFollowNode1" presStyleIdx="0" presStyleCnt="3"/>
      <dgm:spPr/>
    </dgm:pt>
    <dgm:pt modelId="{B6CDEC67-8664-4FC2-85E3-3B59C63403E3}" type="pres">
      <dgm:prSet presAssocID="{E48C61FA-B3D4-4EEC-90B5-A7C7352D1E18}" presName="sp" presStyleCnt="0"/>
      <dgm:spPr/>
    </dgm:pt>
    <dgm:pt modelId="{DF536307-4F73-470F-858A-C4E5EBBA5D12}" type="pres">
      <dgm:prSet presAssocID="{72004D4F-21DE-4CD1-B30E-C6F04886A6F4}" presName="arrowAndChildren" presStyleCnt="0"/>
      <dgm:spPr/>
    </dgm:pt>
    <dgm:pt modelId="{AE536ABC-F244-444E-AECD-1FFCDF358C32}" type="pres">
      <dgm:prSet presAssocID="{72004D4F-21DE-4CD1-B30E-C6F04886A6F4}" presName="parentTextArrow" presStyleLbl="node1" presStyleIdx="0" presStyleCnt="0"/>
      <dgm:spPr/>
    </dgm:pt>
    <dgm:pt modelId="{9DD3C972-BFC5-4CB5-A50B-8A9A4929991C}" type="pres">
      <dgm:prSet presAssocID="{72004D4F-21DE-4CD1-B30E-C6F04886A6F4}" presName="arrow" presStyleLbl="alignNode1" presStyleIdx="1" presStyleCnt="3"/>
      <dgm:spPr/>
    </dgm:pt>
    <dgm:pt modelId="{7CE26A3E-BD10-43DE-B623-B516446D63B9}" type="pres">
      <dgm:prSet presAssocID="{72004D4F-21DE-4CD1-B30E-C6F04886A6F4}" presName="descendantArrow" presStyleLbl="bgAccFollowNode1" presStyleIdx="1" presStyleCnt="3"/>
      <dgm:spPr/>
    </dgm:pt>
    <dgm:pt modelId="{70D5BE02-5A3C-4603-A4F5-8E39427614BE}" type="pres">
      <dgm:prSet presAssocID="{BD7819A3-55B7-4FEA-9908-5EA491E89E82}" presName="sp" presStyleCnt="0"/>
      <dgm:spPr/>
    </dgm:pt>
    <dgm:pt modelId="{FDE6AB3F-4767-4530-80A9-44A08FF9DF14}" type="pres">
      <dgm:prSet presAssocID="{F4CE0BDF-837A-4F45-92A2-123A4F6BC281}" presName="arrowAndChildren" presStyleCnt="0"/>
      <dgm:spPr/>
    </dgm:pt>
    <dgm:pt modelId="{F7DA8541-A3EC-45D3-8D2C-12451C8FF07E}" type="pres">
      <dgm:prSet presAssocID="{F4CE0BDF-837A-4F45-92A2-123A4F6BC281}" presName="parentTextArrow" presStyleLbl="node1" presStyleIdx="0" presStyleCnt="0"/>
      <dgm:spPr/>
    </dgm:pt>
    <dgm:pt modelId="{43048004-4DDE-41FA-9667-3C38143138DF}" type="pres">
      <dgm:prSet presAssocID="{F4CE0BDF-837A-4F45-92A2-123A4F6BC281}" presName="arrow" presStyleLbl="alignNode1" presStyleIdx="2" presStyleCnt="3"/>
      <dgm:spPr/>
    </dgm:pt>
    <dgm:pt modelId="{6B8A3B04-53D3-4327-83E4-EA4B38AC4F98}" type="pres">
      <dgm:prSet presAssocID="{F4CE0BDF-837A-4F45-92A2-123A4F6BC281}" presName="descendantArrow" presStyleLbl="bgAccFollowNode1" presStyleIdx="2" presStyleCnt="3"/>
      <dgm:spPr/>
    </dgm:pt>
  </dgm:ptLst>
  <dgm:cxnLst>
    <dgm:cxn modelId="{DF77E90D-A456-48CA-9FF6-F4917285B32D}" type="presOf" srcId="{01372742-76A8-48BB-B5A5-75469CDA90AE}" destId="{A243F57A-DEB1-4594-A22D-2930754E8BFE}" srcOrd="0" destOrd="0" presId="urn:microsoft.com/office/officeart/2016/7/layout/VerticalDownArrowProcess"/>
    <dgm:cxn modelId="{7B916122-1F6C-4F9C-B8DC-66700FD0CAAD}" srcId="{9DF5F773-904D-47BB-8A90-D60798426674}" destId="{F4CE0BDF-837A-4F45-92A2-123A4F6BC281}" srcOrd="0" destOrd="0" parTransId="{BBF09BA7-0784-4301-9EFB-32951E17B3A2}" sibTransId="{BD7819A3-55B7-4FEA-9908-5EA491E89E82}"/>
    <dgm:cxn modelId="{8B9E7030-BB7D-4030-B0E0-7ED71264E302}" type="presOf" srcId="{72004D4F-21DE-4CD1-B30E-C6F04886A6F4}" destId="{AE536ABC-F244-444E-AECD-1FFCDF358C32}" srcOrd="0" destOrd="0" presId="urn:microsoft.com/office/officeart/2016/7/layout/VerticalDownArrowProcess"/>
    <dgm:cxn modelId="{86227037-4E21-4E01-9A2D-E21B1072C13E}" srcId="{01372742-76A8-48BB-B5A5-75469CDA90AE}" destId="{45534FEF-14AC-4223-BE9A-CF9D310D8AC6}" srcOrd="0" destOrd="0" parTransId="{B3074459-45CA-46F9-9377-97978AABA0A5}" sibTransId="{FE36A2CA-9F5C-4D00-9932-B55FDE757A2E}"/>
    <dgm:cxn modelId="{1427A738-B66D-4904-B566-F10EBADC349B}" type="presOf" srcId="{47362CAC-1078-46C3-8537-A43D340DCA67}" destId="{7CE26A3E-BD10-43DE-B623-B516446D63B9}" srcOrd="0" destOrd="0" presId="urn:microsoft.com/office/officeart/2016/7/layout/VerticalDownArrowProcess"/>
    <dgm:cxn modelId="{D3B6CD3A-0AB4-4E53-B2D5-AE5B95F86FE6}" srcId="{9DF5F773-904D-47BB-8A90-D60798426674}" destId="{01372742-76A8-48BB-B5A5-75469CDA90AE}" srcOrd="2" destOrd="0" parTransId="{93245C17-20E6-495D-A097-29068E959C7A}" sibTransId="{9909446D-F5F9-4483-96D2-CE0BD37111E8}"/>
    <dgm:cxn modelId="{F87BDF5C-1E40-40C8-A9F2-3529AC92ACDC}" type="presOf" srcId="{F49ED3F6-930D-4CE6-A211-B9C486600832}" destId="{6B8A3B04-53D3-4327-83E4-EA4B38AC4F98}" srcOrd="0" destOrd="0" presId="urn:microsoft.com/office/officeart/2016/7/layout/VerticalDownArrowProcess"/>
    <dgm:cxn modelId="{16EC7441-1D67-43C2-8250-65A28D8FE673}" type="presOf" srcId="{72004D4F-21DE-4CD1-B30E-C6F04886A6F4}" destId="{9DD3C972-BFC5-4CB5-A50B-8A9A4929991C}" srcOrd="1" destOrd="0" presId="urn:microsoft.com/office/officeart/2016/7/layout/VerticalDownArrowProcess"/>
    <dgm:cxn modelId="{472EDB61-AC64-4D57-B3DE-78EAF0FA75F3}" type="presOf" srcId="{F4CE0BDF-837A-4F45-92A2-123A4F6BC281}" destId="{F7DA8541-A3EC-45D3-8D2C-12451C8FF07E}" srcOrd="0" destOrd="0" presId="urn:microsoft.com/office/officeart/2016/7/layout/VerticalDownArrowProcess"/>
    <dgm:cxn modelId="{98B3F771-2543-4C44-BB82-8BE8AF50309A}" srcId="{72004D4F-21DE-4CD1-B30E-C6F04886A6F4}" destId="{47362CAC-1078-46C3-8537-A43D340DCA67}" srcOrd="0" destOrd="0" parTransId="{BE279D0E-F1FF-4FDA-85EB-52285034B689}" sibTransId="{5942B34F-A240-4E5C-8741-E4F6B345E4C0}"/>
    <dgm:cxn modelId="{7E3BF553-A09E-4372-A2C9-3639DCD30B37}" srcId="{9DF5F773-904D-47BB-8A90-D60798426674}" destId="{72004D4F-21DE-4CD1-B30E-C6F04886A6F4}" srcOrd="1" destOrd="0" parTransId="{D440B214-0872-4670-B821-A4F3E768B094}" sibTransId="{E48C61FA-B3D4-4EEC-90B5-A7C7352D1E18}"/>
    <dgm:cxn modelId="{74FF435A-654D-4812-A78A-8391455A8371}" srcId="{F4CE0BDF-837A-4F45-92A2-123A4F6BC281}" destId="{F49ED3F6-930D-4CE6-A211-B9C486600832}" srcOrd="0" destOrd="0" parTransId="{FD8066EC-8805-4EF2-834E-5062AFE8D2B1}" sibTransId="{E4236B03-F1EE-4D3E-BDCB-D74A0D000760}"/>
    <dgm:cxn modelId="{5E74D0AB-F787-4C32-B9FD-E7E8F961A938}" type="presOf" srcId="{9DF5F773-904D-47BB-8A90-D60798426674}" destId="{D02396FA-4BB6-4378-920D-BDE26BA4C590}" srcOrd="0" destOrd="0" presId="urn:microsoft.com/office/officeart/2016/7/layout/VerticalDownArrowProcess"/>
    <dgm:cxn modelId="{C29EA9D0-1DBE-44A3-8F99-DA9FCE8BB0FC}" type="presOf" srcId="{45534FEF-14AC-4223-BE9A-CF9D310D8AC6}" destId="{9ED03873-81B5-4034-BBCA-7DE5E8AF1A20}" srcOrd="0" destOrd="0" presId="urn:microsoft.com/office/officeart/2016/7/layout/VerticalDownArrowProcess"/>
    <dgm:cxn modelId="{36E35FD1-44E4-4F17-A863-3CC3950DA589}" type="presOf" srcId="{F4CE0BDF-837A-4F45-92A2-123A4F6BC281}" destId="{43048004-4DDE-41FA-9667-3C38143138DF}" srcOrd="1" destOrd="0" presId="urn:microsoft.com/office/officeart/2016/7/layout/VerticalDownArrowProcess"/>
    <dgm:cxn modelId="{9CD2FE54-0EB4-4D7F-97A8-8B5606DF12C1}" type="presParOf" srcId="{D02396FA-4BB6-4378-920D-BDE26BA4C590}" destId="{4FE8F0F3-D9CD-46B6-BB9C-4C0135D3137A}" srcOrd="0" destOrd="0" presId="urn:microsoft.com/office/officeart/2016/7/layout/VerticalDownArrowProcess"/>
    <dgm:cxn modelId="{850D0B07-A272-4772-A1D8-2F2F7E3A2C4B}" type="presParOf" srcId="{4FE8F0F3-D9CD-46B6-BB9C-4C0135D3137A}" destId="{A243F57A-DEB1-4594-A22D-2930754E8BFE}" srcOrd="0" destOrd="0" presId="urn:microsoft.com/office/officeart/2016/7/layout/VerticalDownArrowProcess"/>
    <dgm:cxn modelId="{920F0F1B-3D8B-4775-BD72-CE6F869F952E}" type="presParOf" srcId="{4FE8F0F3-D9CD-46B6-BB9C-4C0135D3137A}" destId="{9ED03873-81B5-4034-BBCA-7DE5E8AF1A20}" srcOrd="1" destOrd="0" presId="urn:microsoft.com/office/officeart/2016/7/layout/VerticalDownArrowProcess"/>
    <dgm:cxn modelId="{CAE60B9B-00FB-4096-9B19-F3B14FBE18B1}" type="presParOf" srcId="{D02396FA-4BB6-4378-920D-BDE26BA4C590}" destId="{B6CDEC67-8664-4FC2-85E3-3B59C63403E3}" srcOrd="1" destOrd="0" presId="urn:microsoft.com/office/officeart/2016/7/layout/VerticalDownArrowProcess"/>
    <dgm:cxn modelId="{BC50F40B-A7AF-4E2D-992F-4029CAE3CA17}" type="presParOf" srcId="{D02396FA-4BB6-4378-920D-BDE26BA4C590}" destId="{DF536307-4F73-470F-858A-C4E5EBBA5D12}" srcOrd="2" destOrd="0" presId="urn:microsoft.com/office/officeart/2016/7/layout/VerticalDownArrowProcess"/>
    <dgm:cxn modelId="{29490D90-36CE-460E-94EA-A8E12C6C0474}" type="presParOf" srcId="{DF536307-4F73-470F-858A-C4E5EBBA5D12}" destId="{AE536ABC-F244-444E-AECD-1FFCDF358C32}" srcOrd="0" destOrd="0" presId="urn:microsoft.com/office/officeart/2016/7/layout/VerticalDownArrowProcess"/>
    <dgm:cxn modelId="{285D4341-D37E-4BE6-9479-10EF4360DFA9}" type="presParOf" srcId="{DF536307-4F73-470F-858A-C4E5EBBA5D12}" destId="{9DD3C972-BFC5-4CB5-A50B-8A9A4929991C}" srcOrd="1" destOrd="0" presId="urn:microsoft.com/office/officeart/2016/7/layout/VerticalDownArrowProcess"/>
    <dgm:cxn modelId="{B35EB740-D7B1-417B-8AAE-9F57B3659709}" type="presParOf" srcId="{DF536307-4F73-470F-858A-C4E5EBBA5D12}" destId="{7CE26A3E-BD10-43DE-B623-B516446D63B9}" srcOrd="2" destOrd="0" presId="urn:microsoft.com/office/officeart/2016/7/layout/VerticalDownArrowProcess"/>
    <dgm:cxn modelId="{53B5EF86-EA05-419B-9575-6474FD4D976D}" type="presParOf" srcId="{D02396FA-4BB6-4378-920D-BDE26BA4C590}" destId="{70D5BE02-5A3C-4603-A4F5-8E39427614BE}" srcOrd="3" destOrd="0" presId="urn:microsoft.com/office/officeart/2016/7/layout/VerticalDownArrowProcess"/>
    <dgm:cxn modelId="{DED742BF-DEB8-4927-B46F-F378DB1CA2F8}" type="presParOf" srcId="{D02396FA-4BB6-4378-920D-BDE26BA4C590}" destId="{FDE6AB3F-4767-4530-80A9-44A08FF9DF14}" srcOrd="4" destOrd="0" presId="urn:microsoft.com/office/officeart/2016/7/layout/VerticalDownArrowProcess"/>
    <dgm:cxn modelId="{24733E63-7710-420E-9223-B315AD4DD21C}" type="presParOf" srcId="{FDE6AB3F-4767-4530-80A9-44A08FF9DF14}" destId="{F7DA8541-A3EC-45D3-8D2C-12451C8FF07E}" srcOrd="0" destOrd="0" presId="urn:microsoft.com/office/officeart/2016/7/layout/VerticalDownArrowProcess"/>
    <dgm:cxn modelId="{34070A24-C838-4E49-BAE6-2F6768160A05}" type="presParOf" srcId="{FDE6AB3F-4767-4530-80A9-44A08FF9DF14}" destId="{43048004-4DDE-41FA-9667-3C38143138DF}" srcOrd="1" destOrd="0" presId="urn:microsoft.com/office/officeart/2016/7/layout/VerticalDownArrowProcess"/>
    <dgm:cxn modelId="{F14E1027-0588-406E-A1BE-D50F3FD3D48A}" type="presParOf" srcId="{FDE6AB3F-4767-4530-80A9-44A08FF9DF14}" destId="{6B8A3B04-53D3-4327-83E4-EA4B38AC4F98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43F57A-DEB1-4594-A22D-2930754E8BFE}">
      <dsp:nvSpPr>
        <dsp:cNvPr id="0" name=""/>
        <dsp:cNvSpPr/>
      </dsp:nvSpPr>
      <dsp:spPr>
        <a:xfrm>
          <a:off x="0" y="4167346"/>
          <a:ext cx="1725128" cy="13678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91" tIns="192024" rIns="122691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Download</a:t>
          </a:r>
        </a:p>
      </dsp:txBody>
      <dsp:txXfrm>
        <a:off x="0" y="4167346"/>
        <a:ext cx="1725128" cy="1367816"/>
      </dsp:txXfrm>
    </dsp:sp>
    <dsp:sp modelId="{9ED03873-81B5-4034-BBCA-7DE5E8AF1A20}">
      <dsp:nvSpPr>
        <dsp:cNvPr id="0" name=""/>
        <dsp:cNvSpPr/>
      </dsp:nvSpPr>
      <dsp:spPr>
        <a:xfrm>
          <a:off x="1725128" y="4167346"/>
          <a:ext cx="5175384" cy="136781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81" tIns="304800" rIns="104981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Download demo_stooges.zip and unzip it to be worked on </a:t>
          </a:r>
          <a:r>
            <a:rPr lang="en-US" sz="2400" b="1" i="1" kern="1200" dirty="0"/>
            <a:t>locally</a:t>
          </a:r>
        </a:p>
      </dsp:txBody>
      <dsp:txXfrm>
        <a:off x="1725128" y="4167346"/>
        <a:ext cx="5175384" cy="1367816"/>
      </dsp:txXfrm>
    </dsp:sp>
    <dsp:sp modelId="{9DD3C972-BFC5-4CB5-A50B-8A9A4929991C}">
      <dsp:nvSpPr>
        <dsp:cNvPr id="0" name=""/>
        <dsp:cNvSpPr/>
      </dsp:nvSpPr>
      <dsp:spPr>
        <a:xfrm rot="10800000">
          <a:off x="0" y="2084162"/>
          <a:ext cx="1725128" cy="210370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91" tIns="192024" rIns="122691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Sign in</a:t>
          </a:r>
        </a:p>
      </dsp:txBody>
      <dsp:txXfrm rot="-10800000">
        <a:off x="0" y="2084162"/>
        <a:ext cx="1725128" cy="1367405"/>
      </dsp:txXfrm>
    </dsp:sp>
    <dsp:sp modelId="{7CE26A3E-BD10-43DE-B623-B516446D63B9}">
      <dsp:nvSpPr>
        <dsp:cNvPr id="0" name=""/>
        <dsp:cNvSpPr/>
      </dsp:nvSpPr>
      <dsp:spPr>
        <a:xfrm>
          <a:off x="1725128" y="2084162"/>
          <a:ext cx="5175384" cy="1367405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81" tIns="304800" rIns="104981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Sign into AWS Console</a:t>
          </a:r>
        </a:p>
      </dsp:txBody>
      <dsp:txXfrm>
        <a:off x="1725128" y="2084162"/>
        <a:ext cx="5175384" cy="1367405"/>
      </dsp:txXfrm>
    </dsp:sp>
    <dsp:sp modelId="{43048004-4DDE-41FA-9667-3C38143138DF}">
      <dsp:nvSpPr>
        <dsp:cNvPr id="0" name=""/>
        <dsp:cNvSpPr/>
      </dsp:nvSpPr>
      <dsp:spPr>
        <a:xfrm rot="10800000">
          <a:off x="0" y="978"/>
          <a:ext cx="1725128" cy="210370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91" tIns="192024" rIns="122691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Start up</a:t>
          </a:r>
        </a:p>
      </dsp:txBody>
      <dsp:txXfrm rot="-10800000">
        <a:off x="0" y="978"/>
        <a:ext cx="1725128" cy="1367405"/>
      </dsp:txXfrm>
    </dsp:sp>
    <dsp:sp modelId="{6B8A3B04-53D3-4327-83E4-EA4B38AC4F98}">
      <dsp:nvSpPr>
        <dsp:cNvPr id="0" name=""/>
        <dsp:cNvSpPr/>
      </dsp:nvSpPr>
      <dsp:spPr>
        <a:xfrm>
          <a:off x="1725128" y="978"/>
          <a:ext cx="5175384" cy="1367405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81" tIns="304800" rIns="104981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Start up VS Code</a:t>
          </a:r>
        </a:p>
      </dsp:txBody>
      <dsp:txXfrm>
        <a:off x="1725128" y="978"/>
        <a:ext cx="5175384" cy="1367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D9175-6493-4CA4-BED4-2BF67E177B3A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2091F-6CD8-46B7-96F0-0D064BD5D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50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773741-1A39-4A2F-9FBA-C9F45A20BFF2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404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CF72B-01D4-E7CE-CCD0-C925872C3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4C0AB2-16B7-ABE2-B58E-3BB76004A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B8A35-9A7D-E534-D801-9214B10E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FEBF-38F1-453E-B69D-6B9271114889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68FE-1A6B-3B8A-9160-73579F35B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D6639-51F7-67FF-CC34-EB8C0182E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7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CC470-7C6A-7924-EAD0-67D09CF0E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258FB-74B7-5EEF-53E8-4CC148990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AADDD-72F3-0095-2D6E-4C653A9FA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D55E-282F-4DF6-A403-09EC22362B14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950F3-5E49-3C5F-BE10-03E000C33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1718-A130-D803-E465-A462404B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4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078D7A-04A2-D620-2630-1D62546B16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387427-E822-3DCC-7B2E-A1D29D5A0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5954B-320A-A6B4-AACA-3317F5D4E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848F-AFAA-441B-B746-4E7F497AF1EA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F64D2-C11B-00D1-FE40-1B62EB97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DE5E8-F2B1-E798-5A06-997FCCAAC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1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4D47C-E5D4-DDBE-EF1F-104F24CBD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7A19A-EFF8-5A88-EDE7-FCDEB4D78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A261B-1101-FA3D-CB17-80CD5369B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9EE1-3FE3-4F1C-88F4-6491735106DF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4FFDC-ABE1-592D-57CE-8741396CF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D6818-E9DF-7030-FFE5-7CA03965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8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6587-444C-EF7D-FE7D-26950F02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7D5E7-6A38-CB7B-087D-EFA48605B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3B643-410E-1842-F193-BB0856DD3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98A3-03EC-44AE-87A9-06CAEF1F7F50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310AA-4DB2-8CE6-7A4D-79BDFF93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95118-C53B-3A3F-6834-2DFBDB6A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487655-AABA-4CA8-8EDF-7F823A468B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7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24F9B-580C-A699-4DAD-825D97649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B657F-30D5-8754-A04E-2319F40CB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0171C-FAF2-6322-9CB6-83481AC90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A7575-0A3B-0E0A-BD71-4E15EDB8C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1CA8-87D7-4728-855E-A6F52CD10CAE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D1E5B-D828-19AE-17EE-C271B397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5FB46-D28D-EC75-7CA7-EA327DD4A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9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93603-E112-DFF4-C6D8-0496D1F8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D8518-394B-3008-7BBC-EC6A55EC2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CE79-3B5F-ADA4-FD7E-2BADC81B1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9E515-664E-EA56-A2AF-C9343137F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36BE7C-46E7-7413-B469-8EDAED08E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25A12-CF47-C955-9369-051EB51AA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593D-2A19-4BA0-A48C-0342333B9754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4E7A9D-A7AC-5CCE-916E-4708D90B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B038D7-1F9A-7C8D-3467-FE7A67DDF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6F14C-5EC1-FFCB-42AF-C06EA7E9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838D3D-E6E8-5AFB-CD5F-2004F64FC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F4E6-0320-4AB2-9586-65A0EC89B335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272A8-54EF-7B38-A358-08F90C01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4D8C2-D005-DED5-4959-89AEC045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C7C2D-B365-526F-4F06-0D77F79E8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E04C-41B0-4DF8-B4DF-3F22EB69F7D9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6161F-9918-75C3-BF19-FF80F6066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C89C8-F884-B4CE-CC3A-B5DD1026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2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91BF9-30F3-7A2D-F8A3-791EAA2E3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FAEA7-9263-F1E8-CF52-8B33D6B02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4BC12-B876-ECAE-F678-32CD8C05E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6B8F7-7894-FF4F-9E5D-F4C3BF944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A6D4-EBBF-4864-B002-3CA151825A93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9ACDA-52C6-F398-2177-A0803A626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16BF6-1F54-7DA1-7084-343B5356B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3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C6086-B265-7989-A55A-FE17F422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FB91EF-A99A-25F1-6C9D-92B8F7117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8F43F-ACB9-99C3-B69D-70FFB2FF5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C79EE-3EFB-E190-AF9B-5F23BF39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26E8-E5AC-42DB-AADB-FD38C3D12385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44726-F697-024F-F154-A2BCD05A9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E7A1D-F51D-E5B6-0EC8-F1719AF8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0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209199-E8C0-37D2-8430-9C299015E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F55D3-8504-6824-94F1-CDF34B6D5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A72C5-C4A1-21A1-F750-B87A42DF9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407FC-BC4F-44A5-8993-81604E7062F8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A07C0-D3F6-68E4-1384-C86F364CC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53108-2941-6203-3401-5406B9B31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6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grounds.com/art/view/seekerlk/lonely-robo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community.mis.temple.edu/jshafe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lipart.org/detail/167093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pngimg.com/download/13168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axios-http.com/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forismatic.com/en/api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pi.forismatic.com/api/1.0/json?method=getQuote&amp;lang=en&amp;format=text" TargetMode="External"/><Relationship Id="rId4" Type="http://schemas.openxmlformats.org/officeDocument/2006/relationships/hyperlink" Target="https://openclipart.org/detail/167093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elos60hastahoy.blogspot.com/2010/03/los-tres-chiflados-n-578-domingos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altman23/49143808302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ublicdomainpictures.net/en/view-image.php?image=266218&amp;picture=counselling-advice-therapist" TargetMode="Externa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blog.shinekapoor.com/2014/04/thinking-cap-to-z-challenge-april-2014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587A4A-EC20-8B2E-FF9F-59BF97A53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914400"/>
            <a:ext cx="12056694" cy="67818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1019B3-EF15-89E8-C1F0-C8B933E9C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5897" y="1403184"/>
            <a:ext cx="6370159" cy="2460893"/>
          </a:xfrm>
        </p:spPr>
        <p:txBody>
          <a:bodyPr>
            <a:noAutofit/>
          </a:bodyPr>
          <a:lstStyle/>
          <a:p>
            <a:r>
              <a:rPr lang="en-US" sz="4400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Web Services, asynchronous requests, and </a:t>
            </a:r>
            <a:r>
              <a:rPr lang="en-US" sz="4400" dirty="0" err="1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Axios</a:t>
            </a:r>
            <a:r>
              <a:rPr lang="en-US" sz="4400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(oh, my!)</a:t>
            </a:r>
            <a:br>
              <a:rPr lang="en-US" sz="4400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endParaRPr lang="en-US" sz="4400" dirty="0"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FC15D-C8AA-1066-06DE-10EA5ACD2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9137" y="4304581"/>
            <a:ext cx="5036920" cy="2553420"/>
          </a:xfrm>
        </p:spPr>
        <p:txBody>
          <a:bodyPr>
            <a:normAutofit/>
          </a:bodyPr>
          <a:lstStyle/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Jeremy Shafer</a:t>
            </a:r>
          </a:p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jeremy@temple.edu</a:t>
            </a:r>
          </a:p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https://community.mis.temple.edu/jshafer</a:t>
            </a:r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r"/>
            <a:endParaRPr lang="sv-SE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b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sv-SE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sv-SE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8F0792-367D-9A34-82A1-183B7ADA0726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+mj-lt"/>
                <a:ea typeface="Tahoma" panose="020B0604030504040204" pitchFamily="34" charset="0"/>
                <a:cs typeface="Segoe UI" panose="020B0502040204020203" pitchFamily="34" charset="0"/>
              </a:rPr>
              <a:t>MIS3502: Web Service Programming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2BF4CA-20AD-7B77-3525-D45E1C263E05}"/>
              </a:ext>
            </a:extLst>
          </p:cNvPr>
          <p:cNvSpPr txBox="1"/>
          <p:nvPr/>
        </p:nvSpPr>
        <p:spPr>
          <a:xfrm>
            <a:off x="305943" y="6131434"/>
            <a:ext cx="5805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Unless otherwise indicated, all decorative images are by Unknown Author and licensed under </a:t>
            </a:r>
            <a:r>
              <a:rPr lang="en-US" sz="900" dirty="0">
                <a:hlinkClick r:id="rId5" tooltip="https://creativecommons.org/licenses/by-nc/3.0/"/>
              </a:rPr>
              <a:t>CC BY-NC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93865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3C611-1ADC-CEBE-2922-FE898A365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7343"/>
          </a:xfrm>
        </p:spPr>
        <p:txBody>
          <a:bodyPr>
            <a:normAutofit fontScale="90000"/>
          </a:bodyPr>
          <a:lstStyle/>
          <a:p>
            <a:r>
              <a:rPr lang="en-US" dirty="0"/>
              <a:t>So… what can we do?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16B43-829B-5FA2-D124-B5B952678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 descr="A red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303150AB-A708-D397-04EB-AE99AAF84C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10600" y="906753"/>
            <a:ext cx="2438400" cy="2438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03B9EB-4710-705F-00EC-36E065E8687A}"/>
              </a:ext>
            </a:extLst>
          </p:cNvPr>
          <p:cNvSpPr txBox="1"/>
          <p:nvPr/>
        </p:nvSpPr>
        <p:spPr>
          <a:xfrm>
            <a:off x="974035" y="1012468"/>
            <a:ext cx="672216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today's demo file, I will illustrate three different approaches to getting multiple, asynchronous calls, to work in a desired sequence.</a:t>
            </a:r>
          </a:p>
          <a:p>
            <a:endParaRPr lang="en-US" dirty="0"/>
          </a:p>
          <a:p>
            <a:r>
              <a:rPr lang="en-US" dirty="0"/>
              <a:t>Basically, we'll be forcing JavaScript to do something that is contrary to its nature!  By nature, JavaScript is non-blocking when it processes calls to external resources. </a:t>
            </a:r>
          </a:p>
          <a:p>
            <a:endParaRPr lang="en-US" dirty="0"/>
          </a:p>
          <a:p>
            <a:r>
              <a:rPr lang="en-US" dirty="0"/>
              <a:t>But </a:t>
            </a:r>
            <a:r>
              <a:rPr lang="en-US" b="1" i="1" dirty="0"/>
              <a:t>sometimes </a:t>
            </a:r>
            <a:r>
              <a:rPr lang="en-US" dirty="0"/>
              <a:t>I want that blocking behavior.  </a:t>
            </a:r>
            <a:r>
              <a:rPr lang="en-US" b="1" i="1" dirty="0"/>
              <a:t>Sometimes</a:t>
            </a:r>
            <a:r>
              <a:rPr lang="en-US" dirty="0"/>
              <a:t> I want to wait.  How can I get blocking behavior when I want it?</a:t>
            </a:r>
            <a:endParaRPr lang="en-US" b="1" i="1" dirty="0"/>
          </a:p>
          <a:p>
            <a:endParaRPr lang="en-US" dirty="0"/>
          </a:p>
          <a:p>
            <a:r>
              <a:rPr lang="en-US" dirty="0"/>
              <a:t>The three different approaches are: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Chain the functions together using their callback functions.  (Perhaps the easiest.)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Store intermediate results in the DOM.  Trigger on DOM changes. (A bit harder, but more flexible.)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Use async / await from ES 2017.   (The most modern approach.)</a:t>
            </a:r>
          </a:p>
        </p:txBody>
      </p:sp>
      <p:pic>
        <p:nvPicPr>
          <p:cNvPr id="8" name="Picture 7" descr="A close-up of a lizard&#10;&#10;Description automatically generated with medium confidence">
            <a:extLst>
              <a:ext uri="{FF2B5EF4-FFF2-40B4-BE49-F238E27FC236}">
                <a16:creationId xmlns:a16="http://schemas.microsoft.com/office/drawing/2014/main" id="{DF65BC2D-27B7-795F-22B9-40758AFCC8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740235" y="3425891"/>
            <a:ext cx="2179133" cy="15460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13BC6A-686C-3AF4-E90C-CA786970F213}"/>
              </a:ext>
            </a:extLst>
          </p:cNvPr>
          <p:cNvSpPr txBox="1"/>
          <p:nvPr/>
        </p:nvSpPr>
        <p:spPr>
          <a:xfrm>
            <a:off x="8740234" y="5026091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Remember, there's more than one way to skin an alligator!</a:t>
            </a:r>
          </a:p>
        </p:txBody>
      </p:sp>
    </p:spTree>
    <p:extLst>
      <p:ext uri="{BB962C8B-B14F-4D97-AF65-F5344CB8AC3E}">
        <p14:creationId xmlns:p14="http://schemas.microsoft.com/office/powerpoint/2010/main" val="146751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ECD1B-ED05-BD29-DD7B-8D7A8AE7E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have seen so far…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4C9AA-3C1C-3321-5C81-18BB6B4FF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61C520-ABE5-8349-9874-4227DF4DE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242" y="3137105"/>
            <a:ext cx="895350" cy="1409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7F796E-DB94-8B09-9D8C-4E76C6D95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186" y="1958164"/>
            <a:ext cx="781050" cy="10858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E83AC1-8665-23B9-35FF-F62180D79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611" y="4356911"/>
            <a:ext cx="800100" cy="10477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4CCEFD-C167-EA0F-2646-3D612308F591}"/>
              </a:ext>
            </a:extLst>
          </p:cNvPr>
          <p:cNvSpPr txBox="1"/>
          <p:nvPr/>
        </p:nvSpPr>
        <p:spPr>
          <a:xfrm>
            <a:off x="3740867" y="5480088"/>
            <a:ext cx="225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(Third-party API)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EC28C3-93E8-67AD-2ED4-A0FBAC4FA46D}"/>
              </a:ext>
            </a:extLst>
          </p:cNvPr>
          <p:cNvSpPr txBox="1"/>
          <p:nvPr/>
        </p:nvSpPr>
        <p:spPr>
          <a:xfrm>
            <a:off x="4131391" y="2995613"/>
            <a:ext cx="225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(Your Lambda code)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4F4285-F3DE-371C-2DC9-981EF2B23BC0}"/>
              </a:ext>
            </a:extLst>
          </p:cNvPr>
          <p:cNvSpPr txBox="1"/>
          <p:nvPr/>
        </p:nvSpPr>
        <p:spPr>
          <a:xfrm>
            <a:off x="1002123" y="4356911"/>
            <a:ext cx="225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(Client-side code)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7985A22-D528-D21D-4973-99310A50BBE8}"/>
              </a:ext>
            </a:extLst>
          </p:cNvPr>
          <p:cNvCxnSpPr>
            <a:stCxn id="7" idx="3"/>
          </p:cNvCxnSpPr>
          <p:nvPr/>
        </p:nvCxnSpPr>
        <p:spPr>
          <a:xfrm flipV="1">
            <a:off x="2575592" y="2776537"/>
            <a:ext cx="1780098" cy="106541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84F816D-E902-F3C5-4198-39F2D401F43E}"/>
              </a:ext>
            </a:extLst>
          </p:cNvPr>
          <p:cNvCxnSpPr>
            <a:cxnSpLocks/>
          </p:cNvCxnSpPr>
          <p:nvPr/>
        </p:nvCxnSpPr>
        <p:spPr>
          <a:xfrm>
            <a:off x="2575592" y="4061031"/>
            <a:ext cx="1751372" cy="74063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96317A3-3C01-7CA0-B72B-C14A79C2F5C9}"/>
              </a:ext>
            </a:extLst>
          </p:cNvPr>
          <p:cNvSpPr txBox="1"/>
          <p:nvPr/>
        </p:nvSpPr>
        <p:spPr>
          <a:xfrm>
            <a:off x="747252" y="4880786"/>
            <a:ext cx="2605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(We used jQuery to make Ajax requests)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9077D82-BA87-3A9C-6E5E-528F5CE7CE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6838" y="1289946"/>
            <a:ext cx="819150" cy="112395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E7A0F9A-611A-8FDB-BC2A-F112D2B93696}"/>
              </a:ext>
            </a:extLst>
          </p:cNvPr>
          <p:cNvSpPr txBox="1"/>
          <p:nvPr/>
        </p:nvSpPr>
        <p:spPr>
          <a:xfrm>
            <a:off x="7290619" y="2430843"/>
            <a:ext cx="225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(Database)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C05ED15-86A4-1BE1-902B-E92039A12D0A}"/>
              </a:ext>
            </a:extLst>
          </p:cNvPr>
          <p:cNvCxnSpPr>
            <a:cxnSpLocks/>
          </p:cNvCxnSpPr>
          <p:nvPr/>
        </p:nvCxnSpPr>
        <p:spPr>
          <a:xfrm flipV="1">
            <a:off x="5941988" y="1881187"/>
            <a:ext cx="1653353" cy="54400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03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2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ECD1B-ED05-BD29-DD7B-8D7A8AE7E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final frontier…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4C9AA-3C1C-3321-5C81-18BB6B4FF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61C520-ABE5-8349-9874-4227DF4DE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242" y="3137105"/>
            <a:ext cx="895350" cy="1409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7F796E-DB94-8B09-9D8C-4E76C6D95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186" y="1958164"/>
            <a:ext cx="781050" cy="10858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E83AC1-8665-23B9-35FF-F62180D79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611" y="4356911"/>
            <a:ext cx="800100" cy="10477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4CCEFD-C167-EA0F-2646-3D612308F591}"/>
              </a:ext>
            </a:extLst>
          </p:cNvPr>
          <p:cNvSpPr txBox="1"/>
          <p:nvPr/>
        </p:nvSpPr>
        <p:spPr>
          <a:xfrm>
            <a:off x="3740867" y="5480088"/>
            <a:ext cx="225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(Third-party API)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EC28C3-93E8-67AD-2ED4-A0FBAC4FA46D}"/>
              </a:ext>
            </a:extLst>
          </p:cNvPr>
          <p:cNvSpPr txBox="1"/>
          <p:nvPr/>
        </p:nvSpPr>
        <p:spPr>
          <a:xfrm>
            <a:off x="4131391" y="2995613"/>
            <a:ext cx="225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(Your Lambda code)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4F4285-F3DE-371C-2DC9-981EF2B23BC0}"/>
              </a:ext>
            </a:extLst>
          </p:cNvPr>
          <p:cNvSpPr txBox="1"/>
          <p:nvPr/>
        </p:nvSpPr>
        <p:spPr>
          <a:xfrm>
            <a:off x="1002123" y="4356911"/>
            <a:ext cx="225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(Client-side code)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7985A22-D528-D21D-4973-99310A50BBE8}"/>
              </a:ext>
            </a:extLst>
          </p:cNvPr>
          <p:cNvCxnSpPr>
            <a:stCxn id="7" idx="3"/>
          </p:cNvCxnSpPr>
          <p:nvPr/>
        </p:nvCxnSpPr>
        <p:spPr>
          <a:xfrm flipV="1">
            <a:off x="2575592" y="2776537"/>
            <a:ext cx="1780098" cy="106541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84F816D-E902-F3C5-4198-39F2D401F43E}"/>
              </a:ext>
            </a:extLst>
          </p:cNvPr>
          <p:cNvCxnSpPr>
            <a:cxnSpLocks/>
          </p:cNvCxnSpPr>
          <p:nvPr/>
        </p:nvCxnSpPr>
        <p:spPr>
          <a:xfrm>
            <a:off x="2575592" y="4061031"/>
            <a:ext cx="1751372" cy="74063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96317A3-3C01-7CA0-B72B-C14A79C2F5C9}"/>
              </a:ext>
            </a:extLst>
          </p:cNvPr>
          <p:cNvSpPr txBox="1"/>
          <p:nvPr/>
        </p:nvSpPr>
        <p:spPr>
          <a:xfrm>
            <a:off x="747252" y="4880786"/>
            <a:ext cx="2605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(We used jQuery to make Ajax requests)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9077D82-BA87-3A9C-6E5E-528F5CE7CE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6838" y="1289946"/>
            <a:ext cx="819150" cy="112395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E7A0F9A-611A-8FDB-BC2A-F112D2B93696}"/>
              </a:ext>
            </a:extLst>
          </p:cNvPr>
          <p:cNvSpPr txBox="1"/>
          <p:nvPr/>
        </p:nvSpPr>
        <p:spPr>
          <a:xfrm>
            <a:off x="7290619" y="2430843"/>
            <a:ext cx="225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(Database)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C05ED15-86A4-1BE1-902B-E92039A12D0A}"/>
              </a:ext>
            </a:extLst>
          </p:cNvPr>
          <p:cNvCxnSpPr>
            <a:cxnSpLocks/>
          </p:cNvCxnSpPr>
          <p:nvPr/>
        </p:nvCxnSpPr>
        <p:spPr>
          <a:xfrm flipV="1">
            <a:off x="5941988" y="1881187"/>
            <a:ext cx="1653353" cy="54400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D4D4AD5-14DE-36F0-0D9D-E669C6024E0E}"/>
              </a:ext>
            </a:extLst>
          </p:cNvPr>
          <p:cNvCxnSpPr>
            <a:cxnSpLocks/>
          </p:cNvCxnSpPr>
          <p:nvPr/>
        </p:nvCxnSpPr>
        <p:spPr>
          <a:xfrm>
            <a:off x="5941988" y="2615381"/>
            <a:ext cx="1894322" cy="81361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B2679A2-EB74-E2C2-D1AF-FA7FD5B643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8777" y="2966300"/>
            <a:ext cx="857250" cy="1143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C8214-F266-0C79-1505-D86BD1CA307C}"/>
              </a:ext>
            </a:extLst>
          </p:cNvPr>
          <p:cNvSpPr txBox="1"/>
          <p:nvPr/>
        </p:nvSpPr>
        <p:spPr>
          <a:xfrm>
            <a:off x="7443019" y="4109300"/>
            <a:ext cx="1894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(Third-party API)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3CDE63-1F8B-413F-75BA-993760B23891}"/>
              </a:ext>
            </a:extLst>
          </p:cNvPr>
          <p:cNvSpPr txBox="1"/>
          <p:nvPr/>
        </p:nvSpPr>
        <p:spPr>
          <a:xfrm>
            <a:off x="4097900" y="3406612"/>
            <a:ext cx="2605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(We can use </a:t>
            </a:r>
            <a:r>
              <a:rPr lang="en-US" dirty="0" err="1"/>
              <a:t>Axios</a:t>
            </a:r>
            <a:r>
              <a:rPr lang="en-US" dirty="0"/>
              <a:t> to make Ajax requests)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E8C1F0-C266-93D4-8190-1FDCBE3F36A1}"/>
              </a:ext>
            </a:extLst>
          </p:cNvPr>
          <p:cNvSpPr txBox="1"/>
          <p:nvPr/>
        </p:nvSpPr>
        <p:spPr>
          <a:xfrm>
            <a:off x="3769827" y="1512406"/>
            <a:ext cx="299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 jQuery does not run here!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57CC3D2-6895-C86F-4269-1DD96A813876}"/>
              </a:ext>
            </a:extLst>
          </p:cNvPr>
          <p:cNvSpPr/>
          <p:nvPr/>
        </p:nvSpPr>
        <p:spPr>
          <a:xfrm>
            <a:off x="5941988" y="5187908"/>
            <a:ext cx="5895516" cy="11684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Sometimes we do this to manage credentials.  (Because I don’t want my API key on the client.)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Sometimes I do this to comply with CORS restrictions</a:t>
            </a:r>
          </a:p>
        </p:txBody>
      </p:sp>
    </p:spTree>
    <p:extLst>
      <p:ext uri="{BB962C8B-B14F-4D97-AF65-F5344CB8AC3E}">
        <p14:creationId xmlns:p14="http://schemas.microsoft.com/office/powerpoint/2010/main" val="376212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39E64-866D-089F-99D2-3ADE641F2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CORS again?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C904D-60B8-81DD-B0DE-A446E23D1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11357"/>
            <a:ext cx="10515600" cy="4765606"/>
          </a:xfrm>
        </p:spPr>
        <p:txBody>
          <a:bodyPr/>
          <a:lstStyle/>
          <a:p>
            <a:r>
              <a:rPr lang="en-US" dirty="0"/>
              <a:t>CORS is short for Cross Origin Resource Sharing.</a:t>
            </a:r>
          </a:p>
          <a:p>
            <a:r>
              <a:rPr lang="en-US" dirty="0"/>
              <a:t>CORS is an industry accepted convention for communicating how the owners of a Web Service API want it to be used.</a:t>
            </a:r>
          </a:p>
          <a:p>
            <a:r>
              <a:rPr lang="en-US" dirty="0"/>
              <a:t>If you are using a third-party API, you can’t change the CORS policy of the API.  You are not the owner!  You must figure out a way to comply with the policy. </a:t>
            </a:r>
          </a:p>
          <a:p>
            <a:r>
              <a:rPr lang="en-US" dirty="0"/>
              <a:t>Most CORS errors students encounter are the result of typos and/or AWS configuration mistakes.</a:t>
            </a:r>
          </a:p>
          <a:p>
            <a:r>
              <a:rPr lang="en-US" b="1" i="1" dirty="0"/>
              <a:t>But sometimes…</a:t>
            </a:r>
            <a:r>
              <a:rPr lang="en-US" dirty="0"/>
              <a:t> you have a legitimate CORS restriction.  </a:t>
            </a:r>
            <a:r>
              <a:rPr lang="en-US" dirty="0" err="1"/>
              <a:t>Axios</a:t>
            </a:r>
            <a:r>
              <a:rPr lang="en-US" dirty="0"/>
              <a:t> on the server-side can help you do that.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4BE61A-63CE-AE23-3199-9FD770105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51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E1C61-9DD6-01D7-39B5-4BA5E78CD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299"/>
            <a:ext cx="10515600" cy="458739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Examples of </a:t>
            </a:r>
            <a:r>
              <a:rPr lang="en-US" dirty="0" err="1"/>
              <a:t>Axios</a:t>
            </a:r>
            <a:r>
              <a:rPr lang="en-US" dirty="0"/>
              <a:t> code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BC6882-9849-543C-0374-9A0A985C0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3394" y="692564"/>
            <a:ext cx="10380406" cy="27364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axios.get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i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).then((response)=&gt;{});</a:t>
            </a:r>
            <a:endParaRPr lang="en-US" sz="900" dirty="0"/>
          </a:p>
          <a:p>
            <a:pPr marL="0" indent="0" algn="ctr">
              <a:buNone/>
            </a:pPr>
            <a:r>
              <a:rPr lang="en-US" b="1" i="1" dirty="0"/>
              <a:t>– OR –</a:t>
            </a:r>
            <a:endParaRPr lang="en-US" dirty="0"/>
          </a:p>
          <a:p>
            <a:pPr marL="0" indent="0" algn="ctr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let response = await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axios.get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i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105D6D-1BCC-B0BA-BE4E-66E3E94C0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774C85-DC18-9100-D922-DCE9C89E1AB7}"/>
              </a:ext>
            </a:extLst>
          </p:cNvPr>
          <p:cNvSpPr txBox="1"/>
          <p:nvPr/>
        </p:nvSpPr>
        <p:spPr>
          <a:xfrm>
            <a:off x="408182" y="2238442"/>
            <a:ext cx="2514600" cy="2971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These are just examples… there is a lot more detail here: </a:t>
            </a:r>
            <a:r>
              <a:rPr lang="en-US" dirty="0">
                <a:hlinkClick r:id="rId2"/>
              </a:rPr>
              <a:t>https://axios-http.com/</a:t>
            </a: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D691C5-5D60-DDB6-1261-80D4E9B8128E}"/>
              </a:ext>
            </a:extLst>
          </p:cNvPr>
          <p:cNvSpPr txBox="1"/>
          <p:nvPr/>
        </p:nvSpPr>
        <p:spPr>
          <a:xfrm>
            <a:off x="3252091" y="2238442"/>
            <a:ext cx="2514600" cy="297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There’s also: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axios.post</a:t>
            </a:r>
            <a:r>
              <a:rPr lang="en-US" dirty="0"/>
              <a:t>()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axios.put</a:t>
            </a:r>
            <a:r>
              <a:rPr lang="en-US" dirty="0"/>
              <a:t>()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axios.patch</a:t>
            </a:r>
            <a:r>
              <a:rPr lang="en-US" dirty="0"/>
              <a:t>()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axios.delete</a:t>
            </a:r>
            <a:r>
              <a:rPr lang="en-US" dirty="0"/>
              <a:t>()</a:t>
            </a:r>
          </a:p>
          <a:p>
            <a:endParaRPr lang="en-US" dirty="0"/>
          </a:p>
          <a:p>
            <a:r>
              <a:rPr lang="en-US" b="1" i="1" dirty="0"/>
              <a:t>Can you believe it? </a:t>
            </a:r>
            <a:r>
              <a:rPr lang="en-US" sz="3600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365504-1FB7-A182-E5F1-05C75005BE58}"/>
              </a:ext>
            </a:extLst>
          </p:cNvPr>
          <p:cNvSpPr txBox="1"/>
          <p:nvPr/>
        </p:nvSpPr>
        <p:spPr>
          <a:xfrm>
            <a:off x="6096000" y="2238442"/>
            <a:ext cx="2514600" cy="30162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But wait, this is different from $.ajax … I don’t like it.</a:t>
            </a:r>
          </a:p>
          <a:p>
            <a:endParaRPr lang="en-US" dirty="0"/>
          </a:p>
          <a:p>
            <a:r>
              <a:rPr lang="en-US" dirty="0"/>
              <a:t>Yep. But when you use new </a:t>
            </a:r>
            <a:r>
              <a:rPr lang="en-US" dirty="0" err="1"/>
              <a:t>npm</a:t>
            </a:r>
            <a:r>
              <a:rPr lang="en-US" dirty="0"/>
              <a:t> package, you don’t get to choose syntax that is “comfortable”.  </a:t>
            </a:r>
            <a:br>
              <a:rPr lang="en-US" dirty="0"/>
            </a:br>
            <a:r>
              <a:rPr lang="en-US" dirty="0"/>
              <a:t> </a:t>
            </a:r>
            <a:r>
              <a:rPr lang="en-US" sz="2800" dirty="0"/>
              <a:t>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FF0FD6-C83E-92C7-AB66-70D4CA3E7D2D}"/>
              </a:ext>
            </a:extLst>
          </p:cNvPr>
          <p:cNvSpPr txBox="1"/>
          <p:nvPr/>
        </p:nvSpPr>
        <p:spPr>
          <a:xfrm>
            <a:off x="8939909" y="2238442"/>
            <a:ext cx="2514600" cy="297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FYI – I don’t think memorizing the </a:t>
            </a:r>
            <a:r>
              <a:rPr lang="en-US" dirty="0" err="1"/>
              <a:t>axios</a:t>
            </a:r>
            <a:r>
              <a:rPr lang="en-US" dirty="0"/>
              <a:t> syntax is important for  you.</a:t>
            </a:r>
          </a:p>
          <a:p>
            <a:endParaRPr lang="en-US" dirty="0"/>
          </a:p>
          <a:p>
            <a:r>
              <a:rPr lang="en-US" dirty="0"/>
              <a:t>But it is important that you when to use </a:t>
            </a:r>
            <a:r>
              <a:rPr lang="en-US" dirty="0" err="1"/>
              <a:t>axios</a:t>
            </a:r>
            <a:r>
              <a:rPr lang="en-US" dirty="0"/>
              <a:t>, and that you be able to read and apply the documentation.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71A3C9-EB64-78E5-3F87-017C555CA58F}"/>
              </a:ext>
            </a:extLst>
          </p:cNvPr>
          <p:cNvSpPr txBox="1"/>
          <p:nvPr/>
        </p:nvSpPr>
        <p:spPr>
          <a:xfrm>
            <a:off x="408182" y="5302323"/>
            <a:ext cx="11046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variable response will be a JSON object.  Typically, you want the data attribute of that object.  As in: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response["data"] </a:t>
            </a:r>
          </a:p>
        </p:txBody>
      </p:sp>
    </p:spTree>
    <p:extLst>
      <p:ext uri="{BB962C8B-B14F-4D97-AF65-F5344CB8AC3E}">
        <p14:creationId xmlns:p14="http://schemas.microsoft.com/office/powerpoint/2010/main" val="263492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8B2CE-299E-5CB8-DFFA-042476A32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an experiment with </a:t>
            </a:r>
            <a:r>
              <a:rPr lang="en-US" dirty="0">
                <a:hlinkClick r:id="rId2"/>
              </a:rPr>
              <a:t>https://forismatic.com/en/api/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70F82-0304-9DE2-7DE2-A90E5DEDD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 descr="A red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B1D97751-7FEC-CC97-D50D-D1627BF8B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451693" y="1690688"/>
            <a:ext cx="3527152" cy="35271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AB60D2-E5E4-A067-B74B-8F168B4F611F}"/>
              </a:ext>
            </a:extLst>
          </p:cNvPr>
          <p:cNvSpPr txBox="1"/>
          <p:nvPr/>
        </p:nvSpPr>
        <p:spPr>
          <a:xfrm>
            <a:off x="675861" y="5634204"/>
            <a:ext cx="10446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616161"/>
                </a:solidFill>
                <a:effectLst/>
                <a:latin typeface="Segoe WPC"/>
              </a:rPr>
              <a:t>Sample: </a:t>
            </a:r>
            <a:r>
              <a:rPr lang="en-US" b="0" i="0" dirty="0">
                <a:solidFill>
                  <a:srgbClr val="616161"/>
                </a:solidFill>
                <a:effectLst/>
                <a:latin typeface="Segoe WPC"/>
                <a:hlinkClick r:id="rId5"/>
              </a:rPr>
              <a:t>http://api.forismatic.com/api/1.0/json?method=getQuote&amp;lang=en&amp;format=text</a:t>
            </a:r>
            <a:r>
              <a:rPr lang="en-US" b="0" i="0" dirty="0">
                <a:solidFill>
                  <a:srgbClr val="616161"/>
                </a:solidFill>
                <a:effectLst/>
                <a:latin typeface="Segoe WPC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167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9D824-4A32-1BE5-C46B-507EB3DB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2484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B2F8E8-C55B-3C51-D8D9-AD880BB24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1C7194-85DE-B980-AAD5-9937A95C8BF5}"/>
              </a:ext>
            </a:extLst>
          </p:cNvPr>
          <p:cNvSpPr txBox="1"/>
          <p:nvPr/>
        </p:nvSpPr>
        <p:spPr>
          <a:xfrm>
            <a:off x="1363478" y="1164134"/>
            <a:ext cx="946504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Here are some things students should be able to answer with confidence.</a:t>
            </a:r>
          </a:p>
          <a:p>
            <a:endParaRPr lang="en-US" sz="2000" dirty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What does it mean that JavaScript is a "non-blocking" language?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Identify situations where JavaScript code will behave synchronously, and when it will behave asynchronously.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Describe three different approaches to force asynchronous responses to be executed in sequence.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Callback functions used in succession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Listening for a change event on an HTML tag (and how we did it!)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The async/await mechanism from ES 2017 (and how we did it!)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Verbalize why asynchronous code is inherently faster that synchronous code.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Explain what </a:t>
            </a:r>
            <a:r>
              <a:rPr lang="en-US" sz="2000" dirty="0" err="1"/>
              <a:t>Axios</a:t>
            </a:r>
            <a:r>
              <a:rPr lang="en-US" sz="2000" dirty="0"/>
              <a:t> is, and why it is needed.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Star: 10 Points 2">
            <a:extLst>
              <a:ext uri="{FF2B5EF4-FFF2-40B4-BE49-F238E27FC236}">
                <a16:creationId xmlns:a16="http://schemas.microsoft.com/office/drawing/2014/main" id="{79019194-DBF3-5CCD-E02B-972BA8C4577A}"/>
              </a:ext>
            </a:extLst>
          </p:cNvPr>
          <p:cNvSpPr/>
          <p:nvPr/>
        </p:nvSpPr>
        <p:spPr>
          <a:xfrm rot="1243306">
            <a:off x="9784621" y="489608"/>
            <a:ext cx="1614707" cy="152242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Secret Tips</a:t>
            </a:r>
          </a:p>
          <a:p>
            <a:pPr algn="ctr"/>
            <a:r>
              <a:rPr lang="en-US" dirty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2253055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87F2AF-2CE3-4EDD-3890-404D39D65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Get ready!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B91BEF-FD9A-58F4-5AD7-4CC32FAE6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C487655-AABA-4CA8-8EDF-7F823A468B89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C815481D-5D5A-1A6C-CFCF-960179EBD1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213273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7618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0EEFF8-5D54-0069-3D39-DDD6E4F3D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Agenda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B51F5-7FD8-CFD0-A9C3-4D61187A9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1" y="2071316"/>
            <a:ext cx="10901753" cy="4119172"/>
          </a:xfrm>
        </p:spPr>
        <p:txBody>
          <a:bodyPr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Understanding asynchronous vs. synchronous code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Using </a:t>
            </a:r>
            <a:r>
              <a:rPr lang="en-US" sz="3200" dirty="0" err="1"/>
              <a:t>Axios</a:t>
            </a:r>
            <a:r>
              <a:rPr lang="en-US" sz="3200" dirty="0"/>
              <a:t> to leverage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C9916-D5D9-46AF-0AF2-E58A758EE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C487655-AABA-4CA8-8EDF-7F823A468B89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1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2AE91-7CDF-12F2-666C-CED76B599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start with some fun…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24CC4A-5A26-A184-C1C3-5312B3A56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 descr="A picture containing person, holding, music, bowed instrument&#10;&#10;Description automatically generated">
            <a:extLst>
              <a:ext uri="{FF2B5EF4-FFF2-40B4-BE49-F238E27FC236}">
                <a16:creationId xmlns:a16="http://schemas.microsoft.com/office/drawing/2014/main" id="{3A9BB5D5-FA5F-DC68-5070-7CACBF595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71130" y="1784555"/>
            <a:ext cx="5512088" cy="4343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AAE954-DB3E-F4C3-EA66-8FC079EF3AA7}"/>
              </a:ext>
            </a:extLst>
          </p:cNvPr>
          <p:cNvSpPr txBox="1"/>
          <p:nvPr/>
        </p:nvSpPr>
        <p:spPr>
          <a:xfrm>
            <a:off x="1836174" y="6204155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These are the three stooges: Larry, Moe, and Curly.</a:t>
            </a:r>
          </a:p>
        </p:txBody>
      </p:sp>
    </p:spTree>
    <p:extLst>
      <p:ext uri="{BB962C8B-B14F-4D97-AF65-F5344CB8AC3E}">
        <p14:creationId xmlns:p14="http://schemas.microsoft.com/office/powerpoint/2010/main" val="2986249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8D8183-8DD6-D768-A614-7AD3C4F95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This is a script…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ED38E5-0E43-5834-FFE3-CF82CF140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492" y="763103"/>
            <a:ext cx="5536001" cy="527304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12520-943F-BA42-F720-C2BDE3103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18717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C487655-AABA-4CA8-8EDF-7F823A468B89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70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D77CB-27E1-D378-0353-E6B03B776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Ok… good to know… how is this relevant?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F9F8E-33A7-24BF-6C4B-4A69C3AC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7CD67D-39EE-B43D-17CE-A5CBF7E28FE3}"/>
              </a:ext>
            </a:extLst>
          </p:cNvPr>
          <p:cNvSpPr txBox="1"/>
          <p:nvPr/>
        </p:nvSpPr>
        <p:spPr>
          <a:xfrm>
            <a:off x="943897" y="1848466"/>
            <a:ext cx="482763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These ideas can help us think about:</a:t>
            </a:r>
          </a:p>
          <a:p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What does it mean for communication to be asynchronous?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Why JavaScript is called a "non-blocking" language?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An experiment with an API that doesn't always respond in a timely fashion.</a:t>
            </a:r>
          </a:p>
          <a:p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788734-F43A-2930-7C06-0ED750E61037}"/>
              </a:ext>
            </a:extLst>
          </p:cNvPr>
          <p:cNvSpPr txBox="1"/>
          <p:nvPr/>
        </p:nvSpPr>
        <p:spPr>
          <a:xfrm>
            <a:off x="6363929" y="1848466"/>
            <a:ext cx="44933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Why do all that nasty thinking?</a:t>
            </a:r>
          </a:p>
          <a:p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 Understand JavaScript a bit better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 Understand Web Development a bit better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 Prepare you to work with multiple APIs (like, in the class project)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2925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5EA75-4CED-3187-9678-7F4051938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400" dirty="0"/>
            </a:br>
            <a:r>
              <a:rPr lang="en-US" sz="4400" dirty="0"/>
              <a:t>What does it mean for communication to be </a:t>
            </a:r>
            <a:r>
              <a:rPr lang="en-US" sz="4400" b="1" i="1" dirty="0"/>
              <a:t>asynchronous</a:t>
            </a:r>
            <a:r>
              <a:rPr lang="en-US" sz="4400" dirty="0"/>
              <a:t>?</a:t>
            </a:r>
            <a:br>
              <a:rPr lang="en-US" sz="4400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1C406-C24C-04FC-6C45-63F7F10DD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 descr="A group of people eating at a table&#10;&#10;Description automatically generated with medium confidence">
            <a:extLst>
              <a:ext uri="{FF2B5EF4-FFF2-40B4-BE49-F238E27FC236}">
                <a16:creationId xmlns:a16="http://schemas.microsoft.com/office/drawing/2014/main" id="{0AB571E6-82B1-E342-428F-2BCEB30733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53200" y="1741515"/>
            <a:ext cx="3886200" cy="2914650"/>
          </a:xfrm>
          <a:prstGeom prst="rect">
            <a:avLst/>
          </a:prstGeom>
        </p:spPr>
      </p:pic>
      <p:pic>
        <p:nvPicPr>
          <p:cNvPr id="6" name="Picture 5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39D20E46-44E5-DE37-F6A1-655C4153CB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828800" y="2043140"/>
            <a:ext cx="3760922" cy="2311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1E70F3-536D-5B5B-39B4-DC6C150AF88A}"/>
              </a:ext>
            </a:extLst>
          </p:cNvPr>
          <p:cNvSpPr txBox="1"/>
          <p:nvPr/>
        </p:nvSpPr>
        <p:spPr>
          <a:xfrm>
            <a:off x="5791200" y="296071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A97905-0D70-F368-A186-9787129E9E42}"/>
              </a:ext>
            </a:extLst>
          </p:cNvPr>
          <p:cNvSpPr txBox="1"/>
          <p:nvPr/>
        </p:nvSpPr>
        <p:spPr>
          <a:xfrm>
            <a:off x="2209800" y="4814861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Talk, wait, talk...  Super polite.</a:t>
            </a:r>
            <a:br>
              <a:rPr lang="en-US"/>
            </a:br>
            <a:r>
              <a:rPr lang="en-US"/>
              <a:t>(Synchronous)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2E3D65-DD78-283B-51AE-F2A2331C2000}"/>
              </a:ext>
            </a:extLst>
          </p:cNvPr>
          <p:cNvSpPr txBox="1"/>
          <p:nvPr/>
        </p:nvSpPr>
        <p:spPr>
          <a:xfrm>
            <a:off x="6629400" y="481486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Everyone talks at once.  No one waits for anyone.</a:t>
            </a:r>
            <a:br>
              <a:rPr lang="en-US"/>
            </a:br>
            <a:r>
              <a:rPr lang="en-US"/>
              <a:t>(Asynchronous)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064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CB846B1-A762-467E-AB44-5D68CD0B6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664688"/>
            <a:ext cx="4011124" cy="3309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58CA0D-8A83-714B-F09E-C90E1FCF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6331"/>
          </a:xfrm>
        </p:spPr>
        <p:txBody>
          <a:bodyPr>
            <a:normAutofit fontScale="90000"/>
          </a:bodyPr>
          <a:lstStyle/>
          <a:p>
            <a:r>
              <a:rPr lang="en-US" dirty="0"/>
              <a:t>Non-blocking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92563-A6E7-A930-0E89-4BDE22D56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F81DC0-E3D4-4DCA-B997-7D7DCFBB111B}"/>
              </a:ext>
            </a:extLst>
          </p:cNvPr>
          <p:cNvSpPr txBox="1"/>
          <p:nvPr/>
        </p:nvSpPr>
        <p:spPr>
          <a:xfrm>
            <a:off x="1905000" y="990601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 is JavaScript called a "non-blocking" language?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123E3E-57D6-2427-BFE8-9BD07504F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650" y="1677315"/>
            <a:ext cx="3973350" cy="37828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6AE23E-5FA0-C2DF-8633-C64A23C7EC35}"/>
              </a:ext>
            </a:extLst>
          </p:cNvPr>
          <p:cNvSpPr txBox="1"/>
          <p:nvPr/>
        </p:nvSpPr>
        <p:spPr>
          <a:xfrm>
            <a:off x="5791200" y="296071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C75D44A-AB80-6ACB-FE2D-E959B2EF39DF}"/>
              </a:ext>
            </a:extLst>
          </p:cNvPr>
          <p:cNvSpPr/>
          <p:nvPr/>
        </p:nvSpPr>
        <p:spPr>
          <a:xfrm>
            <a:off x="6934200" y="2209800"/>
            <a:ext cx="762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BCD479-0845-918E-CEB5-B0F84D927970}"/>
              </a:ext>
            </a:extLst>
          </p:cNvPr>
          <p:cNvCxnSpPr>
            <a:cxnSpLocks/>
            <a:stCxn id="8" idx="4"/>
          </p:cNvCxnSpPr>
          <p:nvPr/>
        </p:nvCxnSpPr>
        <p:spPr>
          <a:xfrm flipH="1">
            <a:off x="6705600" y="2514600"/>
            <a:ext cx="609600" cy="26787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A241AF6-84DD-FA22-877A-03B2D1298657}"/>
              </a:ext>
            </a:extLst>
          </p:cNvPr>
          <p:cNvSpPr txBox="1"/>
          <p:nvPr/>
        </p:nvSpPr>
        <p:spPr>
          <a:xfrm>
            <a:off x="6019800" y="5125900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When we call a resource that is </a:t>
            </a:r>
            <a:r>
              <a:rPr lang="en-US" sz="2000" b="1" i="1" dirty="0">
                <a:solidFill>
                  <a:srgbClr val="FF0000"/>
                </a:solidFill>
              </a:rPr>
              <a:t>outside</a:t>
            </a:r>
            <a:r>
              <a:rPr lang="en-US" dirty="0">
                <a:solidFill>
                  <a:srgbClr val="FF0000"/>
                </a:solidFill>
              </a:rPr>
              <a:t> the script, the script will not wait.  The script will not be "blocked".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3A8A7B-8426-2673-2D59-D0E7E11ECC0E}"/>
              </a:ext>
            </a:extLst>
          </p:cNvPr>
          <p:cNvSpPr txBox="1"/>
          <p:nvPr/>
        </p:nvSpPr>
        <p:spPr>
          <a:xfrm>
            <a:off x="7391400" y="921648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That's why we need callback functions! 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0C76E69-CE0B-2093-3725-E9FB11AE2330}"/>
              </a:ext>
            </a:extLst>
          </p:cNvPr>
          <p:cNvCxnSpPr>
            <a:cxnSpLocks/>
          </p:cNvCxnSpPr>
          <p:nvPr/>
        </p:nvCxnSpPr>
        <p:spPr>
          <a:xfrm flipH="1">
            <a:off x="7848600" y="1567978"/>
            <a:ext cx="762000" cy="1480022"/>
          </a:xfrm>
          <a:prstGeom prst="line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DBD696-60EE-740F-FC86-FA3093BC7816}"/>
              </a:ext>
            </a:extLst>
          </p:cNvPr>
          <p:cNvCxnSpPr>
            <a:cxnSpLocks/>
          </p:cNvCxnSpPr>
          <p:nvPr/>
        </p:nvCxnSpPr>
        <p:spPr>
          <a:xfrm flipH="1">
            <a:off x="8001000" y="1567978"/>
            <a:ext cx="762000" cy="2165822"/>
          </a:xfrm>
          <a:prstGeom prst="line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tar: 7 Points 2">
            <a:extLst>
              <a:ext uri="{FF2B5EF4-FFF2-40B4-BE49-F238E27FC236}">
                <a16:creationId xmlns:a16="http://schemas.microsoft.com/office/drawing/2014/main" id="{72B581AE-725A-2644-E7AA-7EF51353B618}"/>
              </a:ext>
            </a:extLst>
          </p:cNvPr>
          <p:cNvSpPr/>
          <p:nvPr/>
        </p:nvSpPr>
        <p:spPr>
          <a:xfrm>
            <a:off x="10844981" y="4139381"/>
            <a:ext cx="508819" cy="481780"/>
          </a:xfrm>
          <a:prstGeom prst="star7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22AEB74-A2D4-CF27-3FD7-352B7AB94768}"/>
              </a:ext>
            </a:extLst>
          </p:cNvPr>
          <p:cNvCxnSpPr>
            <a:cxnSpLocks/>
          </p:cNvCxnSpPr>
          <p:nvPr/>
        </p:nvCxnSpPr>
        <p:spPr>
          <a:xfrm flipH="1">
            <a:off x="9677400" y="4593408"/>
            <a:ext cx="1039324" cy="599904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02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B826E-8475-41E9-A4E7-95A4C46CF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US"/>
              <a:t>Why this matters…</a:t>
            </a:r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F6761D4-D095-4762-97FA-3FAB52A6F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046592" y="1600201"/>
            <a:ext cx="3907817" cy="4525963"/>
          </a:xfrm>
          <a:prstGeom prst="rect">
            <a:avLst/>
          </a:prstGeom>
          <a:noFill/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3282D61-01E4-4102-8CCE-4AC3EEF74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00201"/>
            <a:ext cx="4422913" cy="4525963"/>
          </a:xfrm>
        </p:spPr>
        <p:txBody>
          <a:bodyPr/>
          <a:lstStyle/>
          <a:p>
            <a:r>
              <a:rPr lang="en-US" dirty="0"/>
              <a:t>Often, this behavior is exactly what we want.  The www is full of resources, and it is not realistic to think that everything will run like clockwork!</a:t>
            </a:r>
          </a:p>
          <a:p>
            <a:r>
              <a:rPr lang="en-US" dirty="0"/>
              <a:t>But .. Sometimes… we need to put multiple asynchronous tasks in sequence.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B68E3F-DC88-4425-85C7-B1E5EF9D90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77200" y="6172200"/>
            <a:ext cx="2133600" cy="4762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n-US"/>
              <a:t>  Slide </a:t>
            </a:r>
            <a:fld id="{C9241B87-E365-4365-BDC6-1241D33F009D}" type="slidenum">
              <a:rPr lang="en-US" altLang="en-US" smtClean="0"/>
              <a:pPr>
                <a:spcAft>
                  <a:spcPts val="600"/>
                </a:spcAft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2885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8394</TotalTime>
  <Words>1071</Words>
  <Application>Microsoft Office PowerPoint</Application>
  <PresentationFormat>Widescreen</PresentationFormat>
  <Paragraphs>134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Corbel</vt:lpstr>
      <vt:lpstr>Courier New</vt:lpstr>
      <vt:lpstr>Segoe UI</vt:lpstr>
      <vt:lpstr>Segoe WPC</vt:lpstr>
      <vt:lpstr>Office Theme</vt:lpstr>
      <vt:lpstr>Web Services, asynchronous requests, and Axios (oh, my!) </vt:lpstr>
      <vt:lpstr>Get ready!</vt:lpstr>
      <vt:lpstr>Agenda</vt:lpstr>
      <vt:lpstr>Let’s start with some fun…</vt:lpstr>
      <vt:lpstr>This is a script…</vt:lpstr>
      <vt:lpstr>Ok… good to know… how is this relevant?</vt:lpstr>
      <vt:lpstr> What does it mean for communication to be asynchronous? </vt:lpstr>
      <vt:lpstr>Non-blocking</vt:lpstr>
      <vt:lpstr>Why this matters…</vt:lpstr>
      <vt:lpstr>So… what can we do?</vt:lpstr>
      <vt:lpstr>What we have seen so far…</vt:lpstr>
      <vt:lpstr>The final frontier…</vt:lpstr>
      <vt:lpstr>What is CORS again?</vt:lpstr>
      <vt:lpstr>Examples of Axios code</vt:lpstr>
      <vt:lpstr>Let’s do an experiment with https://forismatic.com/en/api/ 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 What is the cloud?</dc:title>
  <dc:creator>David Schuff</dc:creator>
  <cp:lastModifiedBy>Jeremy J. Shafer</cp:lastModifiedBy>
  <cp:revision>297</cp:revision>
  <dcterms:created xsi:type="dcterms:W3CDTF">2022-06-30T13:55:29Z</dcterms:created>
  <dcterms:modified xsi:type="dcterms:W3CDTF">2023-11-29T03:08:00Z</dcterms:modified>
</cp:coreProperties>
</file>