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645" r:id="rId3"/>
    <p:sldId id="646" r:id="rId4"/>
    <p:sldId id="644" r:id="rId5"/>
    <p:sldId id="647" r:id="rId6"/>
    <p:sldId id="648" r:id="rId7"/>
    <p:sldId id="649" r:id="rId8"/>
    <p:sldId id="650" r:id="rId9"/>
    <p:sldId id="651" r:id="rId10"/>
    <p:sldId id="652" r:id="rId11"/>
    <p:sldId id="653" r:id="rId12"/>
    <p:sldId id="654" r:id="rId13"/>
    <p:sldId id="655" r:id="rId14"/>
    <p:sldId id="656" r:id="rId15"/>
    <p:sldId id="657" r:id="rId16"/>
    <p:sldId id="658" r:id="rId17"/>
    <p:sldId id="659" r:id="rId18"/>
    <p:sldId id="660" r:id="rId19"/>
    <p:sldId id="66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9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03C0A4-7130-4860-8EFC-1EB93949FEE0}" v="413" dt="2023-01-30T16:54:56.3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96247" autoAdjust="0"/>
  </p:normalViewPr>
  <p:slideViewPr>
    <p:cSldViewPr snapToGrid="0">
      <p:cViewPr varScale="1">
        <p:scale>
          <a:sx n="78" d="100"/>
          <a:sy n="78" d="100"/>
        </p:scale>
        <p:origin x="878" y="72"/>
      </p:cViewPr>
      <p:guideLst/>
    </p:cSldViewPr>
  </p:slideViewPr>
  <p:outlineViewPr>
    <p:cViewPr>
      <p:scale>
        <a:sx n="33" d="100"/>
        <a:sy n="33" d="100"/>
      </p:scale>
      <p:origin x="0" y="-591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6D9175-6493-4CA4-BED4-2BF67E177B3A}" type="datetimeFigureOut">
              <a:rPr lang="en-US" smtClean="0"/>
              <a:t>9/22/2024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92091F-6CD8-46B7-96F0-0D064BD5D0C2}" type="slidenum">
              <a:rPr lang="en-US" smtClean="0"/>
              <a:t>‹#›</a:t>
            </a:fld>
            <a:endParaRPr lang="en-US" dirty="0"/>
          </a:p>
        </p:txBody>
      </p:sp>
    </p:spTree>
    <p:extLst>
      <p:ext uri="{BB962C8B-B14F-4D97-AF65-F5344CB8AC3E}">
        <p14:creationId xmlns:p14="http://schemas.microsoft.com/office/powerpoint/2010/main" val="3136050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Like any theoretical ideal, there are a lot of practical exceptions to Fielding’s principles.  But the principles of REST are intended to make APIs and systems that are: efficient, scalable, simple, reliable and modifiable (i.e. future-proof) among other things … all excellent objectives!</a:t>
            </a:r>
          </a:p>
        </p:txBody>
      </p:sp>
      <p:sp>
        <p:nvSpPr>
          <p:cNvPr id="4" name="Slide Number Placeholder 3"/>
          <p:cNvSpPr>
            <a:spLocks noGrp="1"/>
          </p:cNvSpPr>
          <p:nvPr>
            <p:ph type="sldNum" sz="quarter" idx="5"/>
          </p:nvPr>
        </p:nvSpPr>
        <p:spPr/>
        <p:txBody>
          <a:bodyPr/>
          <a:lstStyle/>
          <a:p>
            <a:fld id="{9192091F-6CD8-46B7-96F0-0D064BD5D0C2}" type="slidenum">
              <a:rPr lang="en-US" smtClean="0"/>
              <a:t>3</a:t>
            </a:fld>
            <a:endParaRPr lang="en-US" dirty="0"/>
          </a:p>
        </p:txBody>
      </p:sp>
    </p:spTree>
    <p:extLst>
      <p:ext uri="{BB962C8B-B14F-4D97-AF65-F5344CB8AC3E}">
        <p14:creationId xmlns:p14="http://schemas.microsoft.com/office/powerpoint/2010/main" val="3467444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CF72B-01D4-E7CE-CCD0-C925872C35A6}"/>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EE4C0AB2-16B7-ABE2-B58E-3BB76004A9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5B8A35-9A7D-E534-D801-9214B10E868F}"/>
              </a:ext>
            </a:extLst>
          </p:cNvPr>
          <p:cNvSpPr>
            <a:spLocks noGrp="1"/>
          </p:cNvSpPr>
          <p:nvPr>
            <p:ph type="dt" sz="half" idx="10"/>
          </p:nvPr>
        </p:nvSpPr>
        <p:spPr/>
        <p:txBody>
          <a:bodyPr/>
          <a:lstStyle/>
          <a:p>
            <a:fld id="{FC1DFEBF-38F1-453E-B69D-6B9271114889}" type="datetime1">
              <a:rPr lang="en-US" smtClean="0"/>
              <a:t>9/22/2024</a:t>
            </a:fld>
            <a:endParaRPr lang="en-US" dirty="0"/>
          </a:p>
        </p:txBody>
      </p:sp>
      <p:sp>
        <p:nvSpPr>
          <p:cNvPr id="5" name="Footer Placeholder 4">
            <a:extLst>
              <a:ext uri="{FF2B5EF4-FFF2-40B4-BE49-F238E27FC236}">
                <a16:creationId xmlns:a16="http://schemas.microsoft.com/office/drawing/2014/main" id="{A68268FE-1A6B-3B8A-9160-73579F35BE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BD6639-51F7-67FF-CC34-EB8C0182E99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447171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CC470-7C6A-7924-EAD0-67D09CF0EA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3258FB-74B7-5EEF-53E8-4CC1489909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5AADDD-72F3-0095-2D6E-4C653A9FAFB8}"/>
              </a:ext>
            </a:extLst>
          </p:cNvPr>
          <p:cNvSpPr>
            <a:spLocks noGrp="1"/>
          </p:cNvSpPr>
          <p:nvPr>
            <p:ph type="dt" sz="half" idx="10"/>
          </p:nvPr>
        </p:nvSpPr>
        <p:spPr/>
        <p:txBody>
          <a:bodyPr/>
          <a:lstStyle/>
          <a:p>
            <a:fld id="{E562D55E-282F-4DF6-A403-09EC22362B14}" type="datetime1">
              <a:rPr lang="en-US" smtClean="0"/>
              <a:t>9/22/2024</a:t>
            </a:fld>
            <a:endParaRPr lang="en-US" dirty="0"/>
          </a:p>
        </p:txBody>
      </p:sp>
      <p:sp>
        <p:nvSpPr>
          <p:cNvPr id="5" name="Footer Placeholder 4">
            <a:extLst>
              <a:ext uri="{FF2B5EF4-FFF2-40B4-BE49-F238E27FC236}">
                <a16:creationId xmlns:a16="http://schemas.microsoft.com/office/drawing/2014/main" id="{A95950F3-5E49-3C5F-BE10-03E000C333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DB1718-A130-D803-E465-A462404B87C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70964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078D7A-04A2-D620-2630-1D62546B16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387427-E822-3DCC-7B2E-A1D29D5A0F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C5954B-320A-A6B4-AACA-3317F5D4E745}"/>
              </a:ext>
            </a:extLst>
          </p:cNvPr>
          <p:cNvSpPr>
            <a:spLocks noGrp="1"/>
          </p:cNvSpPr>
          <p:nvPr>
            <p:ph type="dt" sz="half" idx="10"/>
          </p:nvPr>
        </p:nvSpPr>
        <p:spPr/>
        <p:txBody>
          <a:bodyPr/>
          <a:lstStyle/>
          <a:p>
            <a:fld id="{7DCA848F-AFAA-441B-B746-4E7F497AF1EA}" type="datetime1">
              <a:rPr lang="en-US" smtClean="0"/>
              <a:t>9/22/2024</a:t>
            </a:fld>
            <a:endParaRPr lang="en-US" dirty="0"/>
          </a:p>
        </p:txBody>
      </p:sp>
      <p:sp>
        <p:nvSpPr>
          <p:cNvPr id="5" name="Footer Placeholder 4">
            <a:extLst>
              <a:ext uri="{FF2B5EF4-FFF2-40B4-BE49-F238E27FC236}">
                <a16:creationId xmlns:a16="http://schemas.microsoft.com/office/drawing/2014/main" id="{1DFF64D2-C11B-00D1-FE40-1B62EB978D4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8ADE5E8-F2B1-E798-5A06-997FCCAAC08A}"/>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410841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4D47C-E5D4-DDBE-EF1F-104F24CBDB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A7A19A-EFF8-5A88-EDE7-FCDEB4D7862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D1A261B-1101-FA3D-CB17-80CD5369B0D2}"/>
              </a:ext>
            </a:extLst>
          </p:cNvPr>
          <p:cNvSpPr>
            <a:spLocks noGrp="1"/>
          </p:cNvSpPr>
          <p:nvPr>
            <p:ph type="dt" sz="half" idx="10"/>
          </p:nvPr>
        </p:nvSpPr>
        <p:spPr/>
        <p:txBody>
          <a:bodyPr/>
          <a:lstStyle/>
          <a:p>
            <a:fld id="{E9559EE1-3FE3-4F1C-88F4-6491735106DF}" type="datetime1">
              <a:rPr lang="en-US" smtClean="0"/>
              <a:t>9/22/2024</a:t>
            </a:fld>
            <a:endParaRPr lang="en-US" dirty="0"/>
          </a:p>
        </p:txBody>
      </p:sp>
      <p:sp>
        <p:nvSpPr>
          <p:cNvPr id="5" name="Footer Placeholder 4">
            <a:extLst>
              <a:ext uri="{FF2B5EF4-FFF2-40B4-BE49-F238E27FC236}">
                <a16:creationId xmlns:a16="http://schemas.microsoft.com/office/drawing/2014/main" id="{7414FFDC-ABE1-592D-57CE-8741396CF2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CD6818-E9DF-7030-FFE5-7CA03965DA8F}"/>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62268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06587-444C-EF7D-FE7D-26950F0218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87D5E7-6A38-CB7B-087D-EFA48605BD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13B643-410E-1842-F193-BB0856DD3B97}"/>
              </a:ext>
            </a:extLst>
          </p:cNvPr>
          <p:cNvSpPr>
            <a:spLocks noGrp="1"/>
          </p:cNvSpPr>
          <p:nvPr>
            <p:ph type="dt" sz="half" idx="10"/>
          </p:nvPr>
        </p:nvSpPr>
        <p:spPr/>
        <p:txBody>
          <a:bodyPr/>
          <a:lstStyle/>
          <a:p>
            <a:fld id="{2BCB98A3-03EC-44AE-87A9-06CAEF1F7F50}" type="datetime1">
              <a:rPr lang="en-US" smtClean="0"/>
              <a:t>9/22/2024</a:t>
            </a:fld>
            <a:endParaRPr lang="en-US" dirty="0"/>
          </a:p>
        </p:txBody>
      </p:sp>
      <p:sp>
        <p:nvSpPr>
          <p:cNvPr id="5" name="Footer Placeholder 4">
            <a:extLst>
              <a:ext uri="{FF2B5EF4-FFF2-40B4-BE49-F238E27FC236}">
                <a16:creationId xmlns:a16="http://schemas.microsoft.com/office/drawing/2014/main" id="{19C310AA-4DB2-8CE6-7A4D-79BDFF9390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5895118-C53B-3A3F-6834-2DFBDB6A66B6}"/>
              </a:ext>
            </a:extLst>
          </p:cNvPr>
          <p:cNvSpPr>
            <a:spLocks noGrp="1"/>
          </p:cNvSpPr>
          <p:nvPr>
            <p:ph type="sldNum" sz="quarter" idx="12"/>
          </p:nvPr>
        </p:nvSpPr>
        <p:spPr/>
        <p:txBody>
          <a:bodyPr/>
          <a:lstStyle>
            <a:lvl1pPr>
              <a:defRPr sz="2400"/>
            </a:lvl1pPr>
          </a:lstStyle>
          <a:p>
            <a:fld id="{4C487655-AABA-4CA8-8EDF-7F823A468B89}" type="slidenum">
              <a:rPr lang="en-US" smtClean="0"/>
              <a:pPr/>
              <a:t>‹#›</a:t>
            </a:fld>
            <a:endParaRPr lang="en-US" dirty="0"/>
          </a:p>
        </p:txBody>
      </p:sp>
    </p:spTree>
    <p:extLst>
      <p:ext uri="{BB962C8B-B14F-4D97-AF65-F5344CB8AC3E}">
        <p14:creationId xmlns:p14="http://schemas.microsoft.com/office/powerpoint/2010/main" val="74777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24F9B-580C-A699-4DAD-825D976497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DB657F-30D5-8754-A04E-2319F40CBB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D0171C-FAF2-6322-9CB6-83481AC90D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CA7575-0A3B-0E0A-BD71-4E15EDB8C1B9}"/>
              </a:ext>
            </a:extLst>
          </p:cNvPr>
          <p:cNvSpPr>
            <a:spLocks noGrp="1"/>
          </p:cNvSpPr>
          <p:nvPr>
            <p:ph type="dt" sz="half" idx="10"/>
          </p:nvPr>
        </p:nvSpPr>
        <p:spPr/>
        <p:txBody>
          <a:bodyPr/>
          <a:lstStyle/>
          <a:p>
            <a:fld id="{04FE1CA8-87D7-4728-855E-A6F52CD10CAE}" type="datetime1">
              <a:rPr lang="en-US" smtClean="0"/>
              <a:t>9/22/2024</a:t>
            </a:fld>
            <a:endParaRPr lang="en-US" dirty="0"/>
          </a:p>
        </p:txBody>
      </p:sp>
      <p:sp>
        <p:nvSpPr>
          <p:cNvPr id="6" name="Footer Placeholder 5">
            <a:extLst>
              <a:ext uri="{FF2B5EF4-FFF2-40B4-BE49-F238E27FC236}">
                <a16:creationId xmlns:a16="http://schemas.microsoft.com/office/drawing/2014/main" id="{E40D1E5B-D828-19AE-17EE-C271B397E6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65FB46-D28D-EC75-7CA7-EA327DD4A649}"/>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05699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93603-E112-DFF4-C6D8-0496D1F843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3D8518-394B-3008-7BBC-EC6A55EC2C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A4CE79-3B5F-ADA4-FD7E-2BADC81B1B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F9E515-664E-EA56-A2AF-C9343137F7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36BE7C-46E7-7413-B469-8EDAED08E6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D25A12-CF47-C955-9369-051EB51AA200}"/>
              </a:ext>
            </a:extLst>
          </p:cNvPr>
          <p:cNvSpPr>
            <a:spLocks noGrp="1"/>
          </p:cNvSpPr>
          <p:nvPr>
            <p:ph type="dt" sz="half" idx="10"/>
          </p:nvPr>
        </p:nvSpPr>
        <p:spPr/>
        <p:txBody>
          <a:bodyPr/>
          <a:lstStyle/>
          <a:p>
            <a:fld id="{7D47593D-2A19-4BA0-A48C-0342333B9754}" type="datetime1">
              <a:rPr lang="en-US" smtClean="0"/>
              <a:t>9/22/2024</a:t>
            </a:fld>
            <a:endParaRPr lang="en-US" dirty="0"/>
          </a:p>
        </p:txBody>
      </p:sp>
      <p:sp>
        <p:nvSpPr>
          <p:cNvPr id="8" name="Footer Placeholder 7">
            <a:extLst>
              <a:ext uri="{FF2B5EF4-FFF2-40B4-BE49-F238E27FC236}">
                <a16:creationId xmlns:a16="http://schemas.microsoft.com/office/drawing/2014/main" id="{C34E7A9D-A7AC-5CCE-916E-4708D90BE2F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AB038D7-1F9A-7C8D-3467-FE7A67DDF1A7}"/>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3348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6F14C-5EC1-FFCB-42AF-C06EA7E9F1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838D3D-E6E8-5AFB-CD5F-2004F64FC8C2}"/>
              </a:ext>
            </a:extLst>
          </p:cNvPr>
          <p:cNvSpPr>
            <a:spLocks noGrp="1"/>
          </p:cNvSpPr>
          <p:nvPr>
            <p:ph type="dt" sz="half" idx="10"/>
          </p:nvPr>
        </p:nvSpPr>
        <p:spPr/>
        <p:txBody>
          <a:bodyPr/>
          <a:lstStyle/>
          <a:p>
            <a:fld id="{08E3F4E6-0320-4AB2-9586-65A0EC89B335}" type="datetime1">
              <a:rPr lang="en-US" smtClean="0"/>
              <a:t>9/22/2024</a:t>
            </a:fld>
            <a:endParaRPr lang="en-US" dirty="0"/>
          </a:p>
        </p:txBody>
      </p:sp>
      <p:sp>
        <p:nvSpPr>
          <p:cNvPr id="4" name="Footer Placeholder 3">
            <a:extLst>
              <a:ext uri="{FF2B5EF4-FFF2-40B4-BE49-F238E27FC236}">
                <a16:creationId xmlns:a16="http://schemas.microsoft.com/office/drawing/2014/main" id="{706272A8-54EF-7B38-A358-08F90C01F51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E14D8C2-D005-DED5-4959-89AEC045045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0284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5C7C2D-B365-526F-4F06-0D77F79E873C}"/>
              </a:ext>
            </a:extLst>
          </p:cNvPr>
          <p:cNvSpPr>
            <a:spLocks noGrp="1"/>
          </p:cNvSpPr>
          <p:nvPr>
            <p:ph type="dt" sz="half" idx="10"/>
          </p:nvPr>
        </p:nvSpPr>
        <p:spPr/>
        <p:txBody>
          <a:bodyPr/>
          <a:lstStyle/>
          <a:p>
            <a:fld id="{7D7AE04C-41B0-4DF8-B4DF-3F22EB69F7D9}" type="datetime1">
              <a:rPr lang="en-US" smtClean="0"/>
              <a:t>9/22/2024</a:t>
            </a:fld>
            <a:endParaRPr lang="en-US" dirty="0"/>
          </a:p>
        </p:txBody>
      </p:sp>
      <p:sp>
        <p:nvSpPr>
          <p:cNvPr id="3" name="Footer Placeholder 2">
            <a:extLst>
              <a:ext uri="{FF2B5EF4-FFF2-40B4-BE49-F238E27FC236}">
                <a16:creationId xmlns:a16="http://schemas.microsoft.com/office/drawing/2014/main" id="{2156161F-9918-75C3-BF19-FF80F60666F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AFC89C8-F884-B4CE-CC3A-B5DD10267252}"/>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764520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91BF9-30F3-7A2D-F8A3-791EAA2E31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FFAEA7-9263-F1E8-CF52-8B33D6B022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E4BC12-B876-ECAE-F678-32CD8C05E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26B8F7-7894-FF4F-9E5D-F4C3BF944274}"/>
              </a:ext>
            </a:extLst>
          </p:cNvPr>
          <p:cNvSpPr>
            <a:spLocks noGrp="1"/>
          </p:cNvSpPr>
          <p:nvPr>
            <p:ph type="dt" sz="half" idx="10"/>
          </p:nvPr>
        </p:nvSpPr>
        <p:spPr/>
        <p:txBody>
          <a:bodyPr/>
          <a:lstStyle/>
          <a:p>
            <a:fld id="{7E3FA6D4-EBBF-4864-B002-3CA151825A93}" type="datetime1">
              <a:rPr lang="en-US" smtClean="0"/>
              <a:t>9/22/2024</a:t>
            </a:fld>
            <a:endParaRPr lang="en-US" dirty="0"/>
          </a:p>
        </p:txBody>
      </p:sp>
      <p:sp>
        <p:nvSpPr>
          <p:cNvPr id="6" name="Footer Placeholder 5">
            <a:extLst>
              <a:ext uri="{FF2B5EF4-FFF2-40B4-BE49-F238E27FC236}">
                <a16:creationId xmlns:a16="http://schemas.microsoft.com/office/drawing/2014/main" id="{E679ACDA-52C6-F398-2177-A0803A6264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C16BF6-1F54-7DA1-7084-343B5356BCD0}"/>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204236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C6086-B265-7989-A55A-FE17F42227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FB91EF-A99A-25F1-6C9D-92B8F71174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3E8F43F-ACB9-99C3-B69D-70FFB2FF56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AC79EE-3EFB-E190-AF9B-5F23BF397578}"/>
              </a:ext>
            </a:extLst>
          </p:cNvPr>
          <p:cNvSpPr>
            <a:spLocks noGrp="1"/>
          </p:cNvSpPr>
          <p:nvPr>
            <p:ph type="dt" sz="half" idx="10"/>
          </p:nvPr>
        </p:nvSpPr>
        <p:spPr/>
        <p:txBody>
          <a:bodyPr/>
          <a:lstStyle/>
          <a:p>
            <a:fld id="{694C26E8-E5AC-42DB-AADB-FD38C3D12385}" type="datetime1">
              <a:rPr lang="en-US" smtClean="0"/>
              <a:t>9/22/2024</a:t>
            </a:fld>
            <a:endParaRPr lang="en-US" dirty="0"/>
          </a:p>
        </p:txBody>
      </p:sp>
      <p:sp>
        <p:nvSpPr>
          <p:cNvPr id="6" name="Footer Placeholder 5">
            <a:extLst>
              <a:ext uri="{FF2B5EF4-FFF2-40B4-BE49-F238E27FC236}">
                <a16:creationId xmlns:a16="http://schemas.microsoft.com/office/drawing/2014/main" id="{0AF44726-F697-024F-F154-A2BCD05A950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BE7A1D-F51D-E5B6-0EC8-F1719AF82DA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96290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209199-E8C0-37D2-8430-9C299015E0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AF55D3-8504-6824-94F1-CDF34B6D5B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BA72C5-C4A1-21A1-F750-B87A42DF9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407FC-BC4F-44A5-8993-81604E7062F8}" type="datetime1">
              <a:rPr lang="en-US" smtClean="0"/>
              <a:t>9/22/2024</a:t>
            </a:fld>
            <a:endParaRPr lang="en-US" dirty="0"/>
          </a:p>
        </p:txBody>
      </p:sp>
      <p:sp>
        <p:nvSpPr>
          <p:cNvPr id="5" name="Footer Placeholder 4">
            <a:extLst>
              <a:ext uri="{FF2B5EF4-FFF2-40B4-BE49-F238E27FC236}">
                <a16:creationId xmlns:a16="http://schemas.microsoft.com/office/drawing/2014/main" id="{882A07C0-D3F6-68E4-1384-C86F364CCA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C53108-2941-6203-3401-5406B9B316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487655-AABA-4CA8-8EDF-7F823A468B89}" type="slidenum">
              <a:rPr lang="en-US" smtClean="0"/>
              <a:t>‹#›</a:t>
            </a:fld>
            <a:endParaRPr lang="en-US" dirty="0"/>
          </a:p>
        </p:txBody>
      </p:sp>
    </p:spTree>
    <p:extLst>
      <p:ext uri="{BB962C8B-B14F-4D97-AF65-F5344CB8AC3E}">
        <p14:creationId xmlns:p14="http://schemas.microsoft.com/office/powerpoint/2010/main" val="695663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ewgrounds.com/art/view/seekerlk/lonely-robot" TargetMode="External"/><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hyperlink" Target="https://creativecommons.org/licenses/by-nc/3.0/" TargetMode="External"/><Relationship Id="rId4" Type="http://schemas.openxmlformats.org/officeDocument/2006/relationships/hyperlink" Target="https://community.mis.temple.edu/jshafer"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commons.wikimedia.org/wiki/File:Nuvola_apps_important_orange.svg" TargetMode="External"/><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barbarapicci.com/2018/11/29/strane-architetture-2-invio/" TargetMode="External"/><Relationship Id="rId2" Type="http://schemas.openxmlformats.org/officeDocument/2006/relationships/image" Target="../media/image13.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temple.edu/bad" TargetMode="External"/><Relationship Id="rId2" Type="http://schemas.openxmlformats.org/officeDocument/2006/relationships/hyperlink" Target="https://www.google.com/bad"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restapitutorial.com/httpstatuscodes.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photoeverywhere.co.uk/east/fiji/slides/bonfire.htm" TargetMode="External"/><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pixabay.com/en/hand-print-palm-blue-human-paint-311105/" TargetMode="External"/><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herlund.blogspot.com/2016/07/the-future-of-work-and-artificial.html"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publicdomainpictures.net/en/view-image.php?image=117613&amp;picture=remote-contro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sv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hyperlink" Target="http://mathematica.stackexchange.com/questions/44099/web-browser-screen-shot" TargetMode="Externa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E587A4A-EC20-8B2E-FF9F-59BF97A53C9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914400"/>
            <a:ext cx="12056694" cy="6781890"/>
          </a:xfrm>
          <a:prstGeom prst="rect">
            <a:avLst/>
          </a:prstGeom>
        </p:spPr>
      </p:pic>
      <p:sp>
        <p:nvSpPr>
          <p:cNvPr id="2" name="Title 1">
            <a:extLst>
              <a:ext uri="{FF2B5EF4-FFF2-40B4-BE49-F238E27FC236}">
                <a16:creationId xmlns:a16="http://schemas.microsoft.com/office/drawing/2014/main" id="{7D1019B3-EF15-89E8-C1F0-C8B933E9CAC8}"/>
              </a:ext>
            </a:extLst>
          </p:cNvPr>
          <p:cNvSpPr>
            <a:spLocks noGrp="1"/>
          </p:cNvSpPr>
          <p:nvPr>
            <p:ph type="ctrTitle"/>
          </p:nvPr>
        </p:nvSpPr>
        <p:spPr>
          <a:xfrm>
            <a:off x="4325163" y="1403184"/>
            <a:ext cx="7560894" cy="1811965"/>
          </a:xfrm>
        </p:spPr>
        <p:txBody>
          <a:bodyPr>
            <a:normAutofit/>
          </a:bodyPr>
          <a:lstStyle/>
          <a:p>
            <a:r>
              <a:rPr lang="en-US" dirty="0">
                <a:latin typeface="Segoe UI" panose="020B0502040204020203" pitchFamily="34" charset="0"/>
                <a:ea typeface="Tahoma" panose="020B0604030504040204" pitchFamily="34" charset="0"/>
                <a:cs typeface="Segoe UI" panose="020B0502040204020203" pitchFamily="34" charset="0"/>
              </a:rPr>
              <a:t>REST</a:t>
            </a:r>
            <a:br>
              <a:rPr lang="en-US" dirty="0">
                <a:latin typeface="Segoe UI" panose="020B0502040204020203" pitchFamily="34" charset="0"/>
                <a:ea typeface="Tahoma" panose="020B0604030504040204" pitchFamily="34" charset="0"/>
                <a:cs typeface="Segoe UI" panose="020B0502040204020203" pitchFamily="34" charset="0"/>
              </a:rPr>
            </a:br>
            <a:endParaRPr lang="en-US" dirty="0">
              <a:latin typeface="Segoe UI" panose="020B0502040204020203" pitchFamily="34" charset="0"/>
              <a:ea typeface="Tahoma" panose="020B0604030504040204" pitchFamily="34" charset="0"/>
              <a:cs typeface="Segoe UI" panose="020B0502040204020203" pitchFamily="34" charset="0"/>
            </a:endParaRPr>
          </a:p>
        </p:txBody>
      </p:sp>
      <p:sp>
        <p:nvSpPr>
          <p:cNvPr id="3" name="Subtitle 2">
            <a:extLst>
              <a:ext uri="{FF2B5EF4-FFF2-40B4-BE49-F238E27FC236}">
                <a16:creationId xmlns:a16="http://schemas.microsoft.com/office/drawing/2014/main" id="{071FC15D-C8AA-1066-06DE-10EA5ACD2E81}"/>
              </a:ext>
            </a:extLst>
          </p:cNvPr>
          <p:cNvSpPr>
            <a:spLocks noGrp="1"/>
          </p:cNvSpPr>
          <p:nvPr>
            <p:ph type="subTitle" idx="1"/>
          </p:nvPr>
        </p:nvSpPr>
        <p:spPr>
          <a:xfrm>
            <a:off x="6849137" y="4304581"/>
            <a:ext cx="5036920" cy="2553420"/>
          </a:xfrm>
        </p:spPr>
        <p:txBody>
          <a:bodyPr>
            <a:normAutofit/>
          </a:bodyPr>
          <a:lstStyle/>
          <a:p>
            <a:pPr algn="r"/>
            <a:r>
              <a:rPr lang="sv-SE" sz="2000" dirty="0">
                <a:latin typeface="Segoe UI" panose="020B0502040204020203" pitchFamily="34" charset="0"/>
                <a:cs typeface="Segoe UI" panose="020B0502040204020203" pitchFamily="34" charset="0"/>
              </a:rPr>
              <a:t>Jeremy Shafer</a:t>
            </a:r>
          </a:p>
          <a:p>
            <a:pPr algn="r"/>
            <a:r>
              <a:rPr lang="sv-SE" sz="2000" dirty="0">
                <a:latin typeface="Segoe UI" panose="020B0502040204020203" pitchFamily="34" charset="0"/>
                <a:cs typeface="Segoe UI" panose="020B0502040204020203" pitchFamily="34" charset="0"/>
              </a:rPr>
              <a:t>jeremy@temple.edu</a:t>
            </a:r>
          </a:p>
          <a:p>
            <a:pPr algn="r"/>
            <a:r>
              <a:rPr lang="sv-SE" sz="2000" dirty="0">
                <a:latin typeface="Segoe UI" panose="020B0502040204020203" pitchFamily="34" charset="0"/>
                <a:cs typeface="Segoe UI" panose="020B0502040204020203" pitchFamily="34" charset="0"/>
                <a:hlinkClick r:id="rId4"/>
              </a:rPr>
              <a:t>https://community.mis.temple.edu</a:t>
            </a:r>
            <a:r>
              <a:rPr lang="sv-SE" sz="2000">
                <a:latin typeface="Segoe UI" panose="020B0502040204020203" pitchFamily="34" charset="0"/>
                <a:cs typeface="Segoe UI" panose="020B0502040204020203" pitchFamily="34" charset="0"/>
                <a:hlinkClick r:id="rId4"/>
              </a:rPr>
              <a:t>/jshafer</a:t>
            </a:r>
            <a:r>
              <a:rPr lang="sv-SE" sz="2000">
                <a:latin typeface="Segoe UI" panose="020B0502040204020203" pitchFamily="34" charset="0"/>
                <a:cs typeface="Segoe UI" panose="020B0502040204020203" pitchFamily="34" charset="0"/>
              </a:rPr>
              <a:t> </a:t>
            </a:r>
            <a:endParaRPr lang="sv-SE" sz="2000" dirty="0">
              <a:latin typeface="Segoe UI" panose="020B0502040204020203" pitchFamily="34" charset="0"/>
              <a:cs typeface="Segoe UI" panose="020B0502040204020203" pitchFamily="34" charset="0"/>
            </a:endParaRPr>
          </a:p>
          <a:p>
            <a:pPr algn="r"/>
            <a:endParaRPr lang="sv-SE" sz="2000" dirty="0">
              <a:latin typeface="Segoe UI" panose="020B0502040204020203" pitchFamily="34" charset="0"/>
              <a:cs typeface="Segoe UI" panose="020B0502040204020203" pitchFamily="34" charset="0"/>
            </a:endParaRPr>
          </a:p>
          <a:p>
            <a:br>
              <a:rPr lang="sv-SE" sz="2000" dirty="0">
                <a:latin typeface="Segoe UI" panose="020B0502040204020203" pitchFamily="34" charset="0"/>
                <a:cs typeface="Segoe UI" panose="020B0502040204020203" pitchFamily="34" charset="0"/>
              </a:rPr>
            </a:br>
            <a:r>
              <a:rPr lang="sv-SE" sz="1600" i="1" dirty="0">
                <a:latin typeface="Segoe UI" panose="020B0502040204020203" pitchFamily="34" charset="0"/>
                <a:cs typeface="Segoe UI" panose="020B0502040204020203" pitchFamily="34" charset="0"/>
              </a:rPr>
              <a:t> </a:t>
            </a:r>
            <a:endParaRPr lang="sv-SE" sz="2000" i="1" dirty="0">
              <a:latin typeface="Segoe UI" panose="020B0502040204020203" pitchFamily="34" charset="0"/>
              <a:cs typeface="Segoe UI" panose="020B0502040204020203" pitchFamily="34" charset="0"/>
            </a:endParaRPr>
          </a:p>
        </p:txBody>
      </p:sp>
      <p:sp>
        <p:nvSpPr>
          <p:cNvPr id="8" name="Rectangle 7">
            <a:extLst>
              <a:ext uri="{FF2B5EF4-FFF2-40B4-BE49-F238E27FC236}">
                <a16:creationId xmlns:a16="http://schemas.microsoft.com/office/drawing/2014/main" id="{1A8F0792-367D-9A34-82A1-183B7ADA0726}"/>
              </a:ext>
            </a:extLst>
          </p:cNvPr>
          <p:cNvSpPr/>
          <p:nvPr/>
        </p:nvSpPr>
        <p:spPr>
          <a:xfrm>
            <a:off x="0" y="0"/>
            <a:ext cx="12192000" cy="914400"/>
          </a:xfrm>
          <a:prstGeom prst="rect">
            <a:avLst/>
          </a:prstGeom>
          <a:solidFill>
            <a:srgbClr val="A3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dirty="0">
                <a:latin typeface="+mj-lt"/>
                <a:ea typeface="Tahoma" panose="020B0604030504040204" pitchFamily="34" charset="0"/>
                <a:cs typeface="Segoe UI" panose="020B0502040204020203" pitchFamily="34" charset="0"/>
              </a:rPr>
              <a:t>MIS3502: Web Service Programming</a:t>
            </a:r>
          </a:p>
        </p:txBody>
      </p:sp>
      <p:sp>
        <p:nvSpPr>
          <p:cNvPr id="7" name="TextBox 6">
            <a:extLst>
              <a:ext uri="{FF2B5EF4-FFF2-40B4-BE49-F238E27FC236}">
                <a16:creationId xmlns:a16="http://schemas.microsoft.com/office/drawing/2014/main" id="{962BF4CA-20AD-7B77-3525-D45E1C263E05}"/>
              </a:ext>
            </a:extLst>
          </p:cNvPr>
          <p:cNvSpPr txBox="1"/>
          <p:nvPr/>
        </p:nvSpPr>
        <p:spPr>
          <a:xfrm>
            <a:off x="305943" y="6131434"/>
            <a:ext cx="5805577" cy="230832"/>
          </a:xfrm>
          <a:prstGeom prst="rect">
            <a:avLst/>
          </a:prstGeom>
          <a:noFill/>
        </p:spPr>
        <p:txBody>
          <a:bodyPr wrap="square" rtlCol="0">
            <a:spAutoFit/>
          </a:bodyPr>
          <a:lstStyle/>
          <a:p>
            <a:pPr algn="ctr"/>
            <a:r>
              <a:rPr lang="en-US" sz="900" dirty="0"/>
              <a:t>Unless otherwise indicated, all decorative images are by Unknown Author and licensed under </a:t>
            </a:r>
            <a:r>
              <a:rPr lang="en-US" sz="900" dirty="0">
                <a:hlinkClick r:id="rId5" tooltip="https://creativecommons.org/licenses/by-nc/3.0/"/>
              </a:rPr>
              <a:t>CC BY-NC</a:t>
            </a:r>
            <a:endParaRPr lang="en-US" sz="900" dirty="0"/>
          </a:p>
        </p:txBody>
      </p:sp>
    </p:spTree>
    <p:extLst>
      <p:ext uri="{BB962C8B-B14F-4D97-AF65-F5344CB8AC3E}">
        <p14:creationId xmlns:p14="http://schemas.microsoft.com/office/powerpoint/2010/main" val="1793865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7F4B734-C0BB-ABC0-6CBD-15257C2644AF}"/>
              </a:ext>
            </a:extLst>
          </p:cNvPr>
          <p:cNvSpPr>
            <a:spLocks noGrp="1"/>
          </p:cNvSpPr>
          <p:nvPr>
            <p:ph type="title"/>
          </p:nvPr>
        </p:nvSpPr>
        <p:spPr>
          <a:xfrm>
            <a:off x="1137034" y="609597"/>
            <a:ext cx="9392421" cy="1330841"/>
          </a:xfrm>
        </p:spPr>
        <p:txBody>
          <a:bodyPr>
            <a:normAutofit/>
          </a:bodyPr>
          <a:lstStyle/>
          <a:p>
            <a:r>
              <a:rPr lang="en-US" dirty="0"/>
              <a:t>6. Uniform Interface</a:t>
            </a:r>
          </a:p>
        </p:txBody>
      </p:sp>
      <p:sp>
        <p:nvSpPr>
          <p:cNvPr id="3" name="Content Placeholder 2">
            <a:extLst>
              <a:ext uri="{FF2B5EF4-FFF2-40B4-BE49-F238E27FC236}">
                <a16:creationId xmlns:a16="http://schemas.microsoft.com/office/drawing/2014/main" id="{EB648E73-D234-C901-A5E9-5450C76BF3B2}"/>
              </a:ext>
            </a:extLst>
          </p:cNvPr>
          <p:cNvSpPr>
            <a:spLocks noGrp="1"/>
          </p:cNvSpPr>
          <p:nvPr>
            <p:ph idx="1"/>
          </p:nvPr>
        </p:nvSpPr>
        <p:spPr>
          <a:xfrm>
            <a:off x="1137034" y="2198362"/>
            <a:ext cx="4958966" cy="3917773"/>
          </a:xfrm>
        </p:spPr>
        <p:txBody>
          <a:bodyPr>
            <a:normAutofit/>
          </a:bodyPr>
          <a:lstStyle/>
          <a:p>
            <a:pPr marL="0" indent="0">
              <a:buNone/>
            </a:pPr>
            <a:r>
              <a:rPr lang="en-US" sz="2000"/>
              <a:t>This constraint is comprised of 4 additional “constraints” or “principles”.  Taken together, these 4 additional principles basically require the API to be </a:t>
            </a:r>
            <a:r>
              <a:rPr lang="en-US" sz="2000" b="1"/>
              <a:t>consistent with HTTP standards</a:t>
            </a:r>
            <a:r>
              <a:rPr lang="en-US" sz="2000"/>
              <a:t> and to be </a:t>
            </a:r>
            <a:r>
              <a:rPr lang="en-US" sz="2000" b="1"/>
              <a:t>“self describing”. </a:t>
            </a:r>
          </a:p>
          <a:p>
            <a:pPr marL="0" indent="0">
              <a:buNone/>
            </a:pPr>
            <a:endParaRPr lang="en-US" sz="2000"/>
          </a:p>
        </p:txBody>
      </p:sp>
      <p:pic>
        <p:nvPicPr>
          <p:cNvPr id="6" name="Picture 5" descr="Icon&#10;&#10;Description automatically generated">
            <a:extLst>
              <a:ext uri="{FF2B5EF4-FFF2-40B4-BE49-F238E27FC236}">
                <a16:creationId xmlns:a16="http://schemas.microsoft.com/office/drawing/2014/main" id="{62279B3A-F808-7816-7813-59629A862CC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857815" y="2184914"/>
            <a:ext cx="4511609" cy="3755915"/>
          </a:xfrm>
          <a:prstGeom prst="rect">
            <a:avLst/>
          </a:prstGeom>
        </p:spPr>
      </p:pic>
      <p:sp>
        <p:nvSpPr>
          <p:cNvPr id="15" name="Freeform: Shape 14">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Slide Number Placeholder 3">
            <a:extLst>
              <a:ext uri="{FF2B5EF4-FFF2-40B4-BE49-F238E27FC236}">
                <a16:creationId xmlns:a16="http://schemas.microsoft.com/office/drawing/2014/main" id="{AC4246CB-2F00-5D7C-5E37-EC7BF222FAC5}"/>
              </a:ext>
            </a:extLst>
          </p:cNvPr>
          <p:cNvSpPr>
            <a:spLocks noGrp="1"/>
          </p:cNvSpPr>
          <p:nvPr>
            <p:ph type="sldNum" sz="quarter" idx="12"/>
          </p:nvPr>
        </p:nvSpPr>
        <p:spPr>
          <a:xfrm>
            <a:off x="8610600" y="6356350"/>
            <a:ext cx="2743200" cy="365125"/>
          </a:xfrm>
        </p:spPr>
        <p:txBody>
          <a:bodyPr>
            <a:normAutofit/>
          </a:bodyPr>
          <a:lstStyle/>
          <a:p>
            <a:pPr>
              <a:spcAft>
                <a:spcPts val="600"/>
              </a:spcAft>
            </a:pPr>
            <a:fld id="{4C487655-AABA-4CA8-8EDF-7F823A468B89}" type="slidenum">
              <a:rPr lang="en-US" sz="1000"/>
              <a:pPr>
                <a:spcAft>
                  <a:spcPts val="600"/>
                </a:spcAft>
              </a:pPr>
              <a:t>10</a:t>
            </a:fld>
            <a:endParaRPr lang="en-US" sz="1000"/>
          </a:p>
        </p:txBody>
      </p:sp>
    </p:spTree>
    <p:extLst>
      <p:ext uri="{BB962C8B-B14F-4D97-AF65-F5344CB8AC3E}">
        <p14:creationId xmlns:p14="http://schemas.microsoft.com/office/powerpoint/2010/main" val="1731577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F7D8AC-F38A-ED24-5915-61D802BFCDDE}"/>
              </a:ext>
            </a:extLst>
          </p:cNvPr>
          <p:cNvSpPr>
            <a:spLocks noGrp="1"/>
          </p:cNvSpPr>
          <p:nvPr>
            <p:ph type="title"/>
          </p:nvPr>
        </p:nvSpPr>
        <p:spPr>
          <a:xfrm>
            <a:off x="6513788" y="365125"/>
            <a:ext cx="4840010" cy="1807305"/>
          </a:xfrm>
        </p:spPr>
        <p:txBody>
          <a:bodyPr>
            <a:normAutofit/>
          </a:bodyPr>
          <a:lstStyle/>
          <a:p>
            <a:r>
              <a:rPr lang="en-US" dirty="0"/>
              <a:t>Practical Implications …</a:t>
            </a:r>
          </a:p>
        </p:txBody>
      </p:sp>
      <p:pic>
        <p:nvPicPr>
          <p:cNvPr id="6" name="Picture 5">
            <a:extLst>
              <a:ext uri="{FF2B5EF4-FFF2-40B4-BE49-F238E27FC236}">
                <a16:creationId xmlns:a16="http://schemas.microsoft.com/office/drawing/2014/main" id="{F2F4DAD0-8F66-A4F7-4129-6CC7C0238446}"/>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7197" r="15610" b="1"/>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7509266D-BF18-4DE6-C304-9FECB7AA46EE}"/>
              </a:ext>
            </a:extLst>
          </p:cNvPr>
          <p:cNvSpPr>
            <a:spLocks noGrp="1"/>
          </p:cNvSpPr>
          <p:nvPr>
            <p:ph idx="1"/>
          </p:nvPr>
        </p:nvSpPr>
        <p:spPr>
          <a:xfrm>
            <a:off x="6513788" y="2333297"/>
            <a:ext cx="4840010" cy="3843666"/>
          </a:xfrm>
        </p:spPr>
        <p:txBody>
          <a:bodyPr>
            <a:normAutofit/>
          </a:bodyPr>
          <a:lstStyle/>
          <a:p>
            <a:pPr marL="0" indent="0">
              <a:buNone/>
            </a:pPr>
            <a:r>
              <a:rPr lang="en-US" sz="2000" dirty="0"/>
              <a:t>Roy Fielding was also one of the principal authors of the HTTP specification. Fielding created the REST constraints with HTTP in mind. </a:t>
            </a:r>
          </a:p>
          <a:p>
            <a:pPr marL="0" indent="0">
              <a:buNone/>
            </a:pPr>
            <a:r>
              <a:rPr lang="en-US" sz="2000" dirty="0"/>
              <a:t>So, if you use HTTP conventions correctly, you are likely to end up creating a RESTful system.  </a:t>
            </a:r>
          </a:p>
          <a:p>
            <a:pPr marL="0" indent="0">
              <a:buNone/>
            </a:pPr>
            <a:r>
              <a:rPr lang="en-US" sz="2000" dirty="0"/>
              <a:t>Ignoring or using HTTP in a non-standard / haphazard way will result in unexpected / unfamiliar scenarios.  This can increase the long-term maintenance cost of the system.</a:t>
            </a:r>
          </a:p>
        </p:txBody>
      </p:sp>
      <p:sp>
        <p:nvSpPr>
          <p:cNvPr id="4" name="Slide Number Placeholder 3">
            <a:extLst>
              <a:ext uri="{FF2B5EF4-FFF2-40B4-BE49-F238E27FC236}">
                <a16:creationId xmlns:a16="http://schemas.microsoft.com/office/drawing/2014/main" id="{FC961BFD-50B7-9298-1560-49B1C8660B90}"/>
              </a:ext>
            </a:extLst>
          </p:cNvPr>
          <p:cNvSpPr>
            <a:spLocks noGrp="1"/>
          </p:cNvSpPr>
          <p:nvPr>
            <p:ph type="sldNum" sz="quarter" idx="12"/>
          </p:nvPr>
        </p:nvSpPr>
        <p:spPr>
          <a:xfrm>
            <a:off x="8610600" y="6356350"/>
            <a:ext cx="2743200" cy="365125"/>
          </a:xfrm>
        </p:spPr>
        <p:txBody>
          <a:bodyPr>
            <a:normAutofit/>
          </a:bodyPr>
          <a:lstStyle/>
          <a:p>
            <a:pPr>
              <a:spcAft>
                <a:spcPts val="600"/>
              </a:spcAft>
            </a:pPr>
            <a:fld id="{4C487655-AABA-4CA8-8EDF-7F823A468B89}" type="slidenum">
              <a:rPr lang="en-US" smtClean="0"/>
              <a:pPr>
                <a:spcAft>
                  <a:spcPts val="600"/>
                </a:spcAft>
              </a:pPr>
              <a:t>11</a:t>
            </a:fld>
            <a:endParaRPr lang="en-US"/>
          </a:p>
        </p:txBody>
      </p:sp>
      <p:sp>
        <p:nvSpPr>
          <p:cNvPr id="7" name="TextBox 6">
            <a:extLst>
              <a:ext uri="{FF2B5EF4-FFF2-40B4-BE49-F238E27FC236}">
                <a16:creationId xmlns:a16="http://schemas.microsoft.com/office/drawing/2014/main" id="{36887360-A090-A3A0-1DBE-5CE3DA566C4F}"/>
              </a:ext>
            </a:extLst>
          </p:cNvPr>
          <p:cNvSpPr txBox="1"/>
          <p:nvPr/>
        </p:nvSpPr>
        <p:spPr>
          <a:xfrm>
            <a:off x="9662141" y="6657945"/>
            <a:ext cx="2529859"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3" tooltip="https://barbarapicci.com/2018/11/29/strane-architetture-2-invio/">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nc-nd/3.0/">
                  <a:extLst>
                    <a:ext uri="{A12FA001-AC4F-418D-AE19-62706E023703}">
                      <ahyp:hlinkClr xmlns:ahyp="http://schemas.microsoft.com/office/drawing/2018/hyperlinkcolor" val="tx"/>
                    </a:ext>
                  </a:extLst>
                </a:hlinkClick>
              </a:rPr>
              <a:t>CC BY-NC-ND</a:t>
            </a:r>
            <a:endParaRPr lang="en-US" sz="700">
              <a:solidFill>
                <a:srgbClr val="FFFFFF"/>
              </a:solidFill>
            </a:endParaRPr>
          </a:p>
        </p:txBody>
      </p:sp>
    </p:spTree>
    <p:extLst>
      <p:ext uri="{BB962C8B-B14F-4D97-AF65-F5344CB8AC3E}">
        <p14:creationId xmlns:p14="http://schemas.microsoft.com/office/powerpoint/2010/main" val="1189854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43FF3-7565-EDDC-D3E5-C6226133C8B1}"/>
              </a:ext>
            </a:extLst>
          </p:cNvPr>
          <p:cNvSpPr>
            <a:spLocks noGrp="1"/>
          </p:cNvSpPr>
          <p:nvPr>
            <p:ph type="title"/>
          </p:nvPr>
        </p:nvSpPr>
        <p:spPr/>
        <p:txBody>
          <a:bodyPr/>
          <a:lstStyle/>
          <a:p>
            <a:r>
              <a:rPr lang="en-US" dirty="0"/>
              <a:t>HTTP Methods you need to know</a:t>
            </a:r>
          </a:p>
        </p:txBody>
      </p:sp>
      <p:sp>
        <p:nvSpPr>
          <p:cNvPr id="3" name="Content Placeholder 2">
            <a:extLst>
              <a:ext uri="{FF2B5EF4-FFF2-40B4-BE49-F238E27FC236}">
                <a16:creationId xmlns:a16="http://schemas.microsoft.com/office/drawing/2014/main" id="{E6DAD4E5-92D6-BEB4-B9CE-AB6FA1711EB1}"/>
              </a:ext>
            </a:extLst>
          </p:cNvPr>
          <p:cNvSpPr>
            <a:spLocks noGrp="1"/>
          </p:cNvSpPr>
          <p:nvPr>
            <p:ph idx="1"/>
          </p:nvPr>
        </p:nvSpPr>
        <p:spPr/>
        <p:txBody>
          <a:bodyPr>
            <a:normAutofit/>
          </a:bodyPr>
          <a:lstStyle/>
          <a:p>
            <a:r>
              <a:rPr lang="en-US" b="1" dirty="0"/>
              <a:t>GET</a:t>
            </a:r>
            <a:r>
              <a:rPr lang="en-US" dirty="0"/>
              <a:t> – GET requests are idempotent. GET requests transmit data in the query string of an HTTP URL.  Data sent in the query string is not secure.  GET requests are used for reading / retrieving data.</a:t>
            </a:r>
          </a:p>
          <a:p>
            <a:r>
              <a:rPr lang="en-US" b="1" dirty="0"/>
              <a:t>POST</a:t>
            </a:r>
            <a:r>
              <a:rPr lang="en-US" dirty="0"/>
              <a:t> – POST requests are </a:t>
            </a:r>
            <a:r>
              <a:rPr lang="en-US" b="1" i="1" dirty="0"/>
              <a:t>not</a:t>
            </a:r>
            <a:r>
              <a:rPr lang="en-US" dirty="0"/>
              <a:t> idempotent.  POST requests transmit data in the body of an HTTP request.  POST requests are used for creating objects.  </a:t>
            </a:r>
          </a:p>
          <a:p>
            <a:r>
              <a:rPr lang="en-US" b="1" dirty="0"/>
              <a:t>PUT</a:t>
            </a:r>
            <a:r>
              <a:rPr lang="en-US" dirty="0"/>
              <a:t> – PUT requests are idempotent. PUT requests transmit data in the body of an HTTP request.  PUT requests are used for redefining (updating) an existing object.</a:t>
            </a:r>
          </a:p>
        </p:txBody>
      </p:sp>
      <p:sp>
        <p:nvSpPr>
          <p:cNvPr id="4" name="Slide Number Placeholder 3">
            <a:extLst>
              <a:ext uri="{FF2B5EF4-FFF2-40B4-BE49-F238E27FC236}">
                <a16:creationId xmlns:a16="http://schemas.microsoft.com/office/drawing/2014/main" id="{D336F0FD-F023-CC61-194D-D85AFAF2E82D}"/>
              </a:ext>
            </a:extLst>
          </p:cNvPr>
          <p:cNvSpPr>
            <a:spLocks noGrp="1"/>
          </p:cNvSpPr>
          <p:nvPr>
            <p:ph type="sldNum" sz="quarter" idx="12"/>
          </p:nvPr>
        </p:nvSpPr>
        <p:spPr/>
        <p:txBody>
          <a:bodyPr/>
          <a:lstStyle/>
          <a:p>
            <a:fld id="{4C487655-AABA-4CA8-8EDF-7F823A468B89}" type="slidenum">
              <a:rPr lang="en-US" smtClean="0"/>
              <a:t>12</a:t>
            </a:fld>
            <a:endParaRPr lang="en-US" dirty="0"/>
          </a:p>
        </p:txBody>
      </p:sp>
    </p:spTree>
    <p:extLst>
      <p:ext uri="{BB962C8B-B14F-4D97-AF65-F5344CB8AC3E}">
        <p14:creationId xmlns:p14="http://schemas.microsoft.com/office/powerpoint/2010/main" val="1570687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43FF3-7565-EDDC-D3E5-C6226133C8B1}"/>
              </a:ext>
            </a:extLst>
          </p:cNvPr>
          <p:cNvSpPr>
            <a:spLocks noGrp="1"/>
          </p:cNvSpPr>
          <p:nvPr>
            <p:ph type="title"/>
          </p:nvPr>
        </p:nvSpPr>
        <p:spPr/>
        <p:txBody>
          <a:bodyPr/>
          <a:lstStyle/>
          <a:p>
            <a:r>
              <a:rPr lang="en-US" dirty="0"/>
              <a:t>HTTP Methods you need to know </a:t>
            </a:r>
            <a:r>
              <a:rPr lang="en-US" sz="1800" dirty="0"/>
              <a:t>(2)</a:t>
            </a:r>
            <a:endParaRPr lang="en-US" dirty="0"/>
          </a:p>
        </p:txBody>
      </p:sp>
      <p:sp>
        <p:nvSpPr>
          <p:cNvPr id="3" name="Content Placeholder 2">
            <a:extLst>
              <a:ext uri="{FF2B5EF4-FFF2-40B4-BE49-F238E27FC236}">
                <a16:creationId xmlns:a16="http://schemas.microsoft.com/office/drawing/2014/main" id="{E6DAD4E5-92D6-BEB4-B9CE-AB6FA1711EB1}"/>
              </a:ext>
            </a:extLst>
          </p:cNvPr>
          <p:cNvSpPr>
            <a:spLocks noGrp="1"/>
          </p:cNvSpPr>
          <p:nvPr>
            <p:ph idx="1"/>
          </p:nvPr>
        </p:nvSpPr>
        <p:spPr/>
        <p:txBody>
          <a:bodyPr>
            <a:normAutofit/>
          </a:bodyPr>
          <a:lstStyle/>
          <a:p>
            <a:r>
              <a:rPr lang="en-US" b="1" dirty="0"/>
              <a:t>PATCH</a:t>
            </a:r>
            <a:r>
              <a:rPr lang="en-US" dirty="0"/>
              <a:t> – PATCH requests are idempotent. PATCH requests transmit data in the body of an HTTP request.  PATCH requests are used for updating one specific element of an existing object (for example, a status code.)</a:t>
            </a:r>
          </a:p>
          <a:p>
            <a:r>
              <a:rPr lang="en-US" b="1" dirty="0"/>
              <a:t>DELETE</a:t>
            </a:r>
            <a:r>
              <a:rPr lang="en-US" dirty="0"/>
              <a:t> – DELETE requests are idempotent. DELETE requests transmit data in the body of an HTTP request.  DELETE requests are used for the removal / destruction / deletion of an existing instance of an object. </a:t>
            </a:r>
          </a:p>
        </p:txBody>
      </p:sp>
      <p:sp>
        <p:nvSpPr>
          <p:cNvPr id="4" name="Slide Number Placeholder 3">
            <a:extLst>
              <a:ext uri="{FF2B5EF4-FFF2-40B4-BE49-F238E27FC236}">
                <a16:creationId xmlns:a16="http://schemas.microsoft.com/office/drawing/2014/main" id="{D336F0FD-F023-CC61-194D-D85AFAF2E82D}"/>
              </a:ext>
            </a:extLst>
          </p:cNvPr>
          <p:cNvSpPr>
            <a:spLocks noGrp="1"/>
          </p:cNvSpPr>
          <p:nvPr>
            <p:ph type="sldNum" sz="quarter" idx="12"/>
          </p:nvPr>
        </p:nvSpPr>
        <p:spPr/>
        <p:txBody>
          <a:bodyPr/>
          <a:lstStyle/>
          <a:p>
            <a:fld id="{4C487655-AABA-4CA8-8EDF-7F823A468B89}" type="slidenum">
              <a:rPr lang="en-US" smtClean="0"/>
              <a:t>13</a:t>
            </a:fld>
            <a:endParaRPr lang="en-US" dirty="0"/>
          </a:p>
        </p:txBody>
      </p:sp>
    </p:spTree>
    <p:extLst>
      <p:ext uri="{BB962C8B-B14F-4D97-AF65-F5344CB8AC3E}">
        <p14:creationId xmlns:p14="http://schemas.microsoft.com/office/powerpoint/2010/main" val="3721660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803E7-384F-3FD3-7E16-94B6A9577860}"/>
              </a:ext>
            </a:extLst>
          </p:cNvPr>
          <p:cNvSpPr>
            <a:spLocks noGrp="1"/>
          </p:cNvSpPr>
          <p:nvPr>
            <p:ph type="title"/>
          </p:nvPr>
        </p:nvSpPr>
        <p:spPr/>
        <p:txBody>
          <a:bodyPr/>
          <a:lstStyle/>
          <a:p>
            <a:r>
              <a:rPr lang="en-US" dirty="0"/>
              <a:t>HTTP Status Codes you need to know</a:t>
            </a:r>
          </a:p>
        </p:txBody>
      </p:sp>
      <p:sp>
        <p:nvSpPr>
          <p:cNvPr id="3" name="Content Placeholder 2">
            <a:extLst>
              <a:ext uri="{FF2B5EF4-FFF2-40B4-BE49-F238E27FC236}">
                <a16:creationId xmlns:a16="http://schemas.microsoft.com/office/drawing/2014/main" id="{DF2E6730-6051-D230-1C5C-E0BB9CF6EE8F}"/>
              </a:ext>
            </a:extLst>
          </p:cNvPr>
          <p:cNvSpPr>
            <a:spLocks noGrp="1"/>
          </p:cNvSpPr>
          <p:nvPr>
            <p:ph idx="1"/>
          </p:nvPr>
        </p:nvSpPr>
        <p:spPr>
          <a:xfrm>
            <a:off x="838200" y="1563329"/>
            <a:ext cx="10515600" cy="4613634"/>
          </a:xfrm>
        </p:spPr>
        <p:txBody>
          <a:bodyPr>
            <a:normAutofit/>
          </a:bodyPr>
          <a:lstStyle/>
          <a:p>
            <a:r>
              <a:rPr lang="en-US" b="1" dirty="0"/>
              <a:t>200</a:t>
            </a:r>
            <a:r>
              <a:rPr lang="en-US" dirty="0"/>
              <a:t> Status codes indicate </a:t>
            </a:r>
            <a:r>
              <a:rPr lang="en-US" b="1" dirty="0">
                <a:solidFill>
                  <a:schemeClr val="accent6"/>
                </a:solidFill>
              </a:rPr>
              <a:t>success</a:t>
            </a:r>
            <a:r>
              <a:rPr lang="en-US" dirty="0"/>
              <a:t>.  The most common status code is 200, OK.</a:t>
            </a:r>
          </a:p>
          <a:p>
            <a:r>
              <a:rPr lang="en-US" b="1" dirty="0"/>
              <a:t>400</a:t>
            </a:r>
            <a:r>
              <a:rPr lang="en-US" dirty="0"/>
              <a:t> Status codes indicate a client </a:t>
            </a:r>
            <a:r>
              <a:rPr lang="en-US" b="1" dirty="0">
                <a:solidFill>
                  <a:srgbClr val="FF0000"/>
                </a:solidFill>
              </a:rPr>
              <a:t>error</a:t>
            </a:r>
            <a:r>
              <a:rPr lang="en-US" dirty="0"/>
              <a:t>.  That is, the client sent a request that did not make sense.  </a:t>
            </a:r>
          </a:p>
          <a:p>
            <a:pPr marL="457200" lvl="1" indent="0">
              <a:buNone/>
            </a:pPr>
            <a:r>
              <a:rPr lang="en-US" dirty="0"/>
              <a:t>A classic example of this is “404 Not Found”.   Try it!  Go to </a:t>
            </a:r>
            <a:r>
              <a:rPr lang="en-US" dirty="0">
                <a:hlinkClick r:id="rId2"/>
              </a:rPr>
              <a:t>https://www.google.com/bad</a:t>
            </a:r>
            <a:r>
              <a:rPr lang="en-US" dirty="0"/>
              <a:t>  then try going to </a:t>
            </a:r>
            <a:r>
              <a:rPr lang="en-US" dirty="0">
                <a:hlinkClick r:id="rId3"/>
              </a:rPr>
              <a:t>https://www.temple.edu/bad</a:t>
            </a:r>
            <a:r>
              <a:rPr lang="en-US" dirty="0"/>
              <a:t>  Notice that both pages report the status code 404.  That’s not just a coincidence.</a:t>
            </a:r>
          </a:p>
          <a:p>
            <a:pPr marL="457200" lvl="1" indent="0">
              <a:buNone/>
            </a:pPr>
            <a:r>
              <a:rPr lang="en-US" dirty="0"/>
              <a:t>The internet is built on standards like HTTP and these error codes are part of that standard.</a:t>
            </a:r>
          </a:p>
          <a:p>
            <a:endParaRPr lang="en-US" dirty="0"/>
          </a:p>
          <a:p>
            <a:endParaRPr lang="en-US" dirty="0"/>
          </a:p>
        </p:txBody>
      </p:sp>
      <p:sp>
        <p:nvSpPr>
          <p:cNvPr id="4" name="Slide Number Placeholder 3">
            <a:extLst>
              <a:ext uri="{FF2B5EF4-FFF2-40B4-BE49-F238E27FC236}">
                <a16:creationId xmlns:a16="http://schemas.microsoft.com/office/drawing/2014/main" id="{909621E7-30C5-01FE-9E1E-D57A39C430C9}"/>
              </a:ext>
            </a:extLst>
          </p:cNvPr>
          <p:cNvSpPr>
            <a:spLocks noGrp="1"/>
          </p:cNvSpPr>
          <p:nvPr>
            <p:ph type="sldNum" sz="quarter" idx="12"/>
          </p:nvPr>
        </p:nvSpPr>
        <p:spPr/>
        <p:txBody>
          <a:bodyPr/>
          <a:lstStyle/>
          <a:p>
            <a:fld id="{4C487655-AABA-4CA8-8EDF-7F823A468B89}" type="slidenum">
              <a:rPr lang="en-US" smtClean="0"/>
              <a:t>14</a:t>
            </a:fld>
            <a:endParaRPr lang="en-US" dirty="0"/>
          </a:p>
        </p:txBody>
      </p:sp>
    </p:spTree>
    <p:extLst>
      <p:ext uri="{BB962C8B-B14F-4D97-AF65-F5344CB8AC3E}">
        <p14:creationId xmlns:p14="http://schemas.microsoft.com/office/powerpoint/2010/main" val="2554217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29E9A-F228-D145-48CD-AF29E0A7F283}"/>
              </a:ext>
            </a:extLst>
          </p:cNvPr>
          <p:cNvSpPr>
            <a:spLocks noGrp="1"/>
          </p:cNvSpPr>
          <p:nvPr>
            <p:ph type="title"/>
          </p:nvPr>
        </p:nvSpPr>
        <p:spPr/>
        <p:txBody>
          <a:bodyPr/>
          <a:lstStyle/>
          <a:p>
            <a:r>
              <a:rPr lang="en-US" dirty="0"/>
              <a:t>HTTP Status Codes you need to know</a:t>
            </a:r>
            <a:r>
              <a:rPr lang="en-US" sz="1800" dirty="0"/>
              <a:t>(2)</a:t>
            </a:r>
            <a:endParaRPr lang="en-US" dirty="0"/>
          </a:p>
        </p:txBody>
      </p:sp>
      <p:sp>
        <p:nvSpPr>
          <p:cNvPr id="3" name="Content Placeholder 2">
            <a:extLst>
              <a:ext uri="{FF2B5EF4-FFF2-40B4-BE49-F238E27FC236}">
                <a16:creationId xmlns:a16="http://schemas.microsoft.com/office/drawing/2014/main" id="{CB1C020F-428A-139B-4AB8-E3EF4D6A536C}"/>
              </a:ext>
            </a:extLst>
          </p:cNvPr>
          <p:cNvSpPr>
            <a:spLocks noGrp="1"/>
          </p:cNvSpPr>
          <p:nvPr>
            <p:ph idx="1"/>
          </p:nvPr>
        </p:nvSpPr>
        <p:spPr>
          <a:xfrm>
            <a:off x="838200" y="1825625"/>
            <a:ext cx="10515600" cy="1881136"/>
          </a:xfrm>
        </p:spPr>
        <p:txBody>
          <a:bodyPr vert="horz" lIns="91440" tIns="45720" rIns="91440" bIns="45720" rtlCol="0">
            <a:normAutofit/>
          </a:bodyPr>
          <a:lstStyle/>
          <a:p>
            <a:r>
              <a:rPr lang="en-US" b="1" dirty="0">
                <a:solidFill>
                  <a:schemeClr val="tx1"/>
                </a:solidFill>
              </a:rPr>
              <a:t>500</a:t>
            </a:r>
            <a:r>
              <a:rPr lang="en-US" dirty="0">
                <a:solidFill>
                  <a:schemeClr val="tx1"/>
                </a:solidFill>
              </a:rPr>
              <a:t> Status codes indicate a server </a:t>
            </a:r>
            <a:r>
              <a:rPr lang="en-US" b="1" dirty="0">
                <a:solidFill>
                  <a:srgbClr val="FF0000"/>
                </a:solidFill>
              </a:rPr>
              <a:t>error</a:t>
            </a:r>
            <a:r>
              <a:rPr lang="en-US" dirty="0">
                <a:solidFill>
                  <a:schemeClr val="tx1"/>
                </a:solidFill>
              </a:rPr>
              <a:t>.  That means that the request made by the client appears to be fine.  But the server is experiencing some difficulty.  The server is saying to the client </a:t>
            </a:r>
            <a:r>
              <a:rPr lang="en-US" i="1" dirty="0">
                <a:solidFill>
                  <a:schemeClr val="tx1"/>
                </a:solidFill>
              </a:rPr>
              <a:t>“it’s not you, it’s me.”</a:t>
            </a:r>
          </a:p>
          <a:p>
            <a:endParaRPr lang="en-US" b="1" dirty="0">
              <a:solidFill>
                <a:schemeClr val="tx1"/>
              </a:solidFill>
            </a:endParaRPr>
          </a:p>
          <a:p>
            <a:endParaRPr lang="en-US" b="1" dirty="0">
              <a:solidFill>
                <a:schemeClr val="tx1"/>
              </a:solidFill>
            </a:endParaRPr>
          </a:p>
        </p:txBody>
      </p:sp>
      <p:sp>
        <p:nvSpPr>
          <p:cNvPr id="4" name="Slide Number Placeholder 3">
            <a:extLst>
              <a:ext uri="{FF2B5EF4-FFF2-40B4-BE49-F238E27FC236}">
                <a16:creationId xmlns:a16="http://schemas.microsoft.com/office/drawing/2014/main" id="{191B4309-288E-B1DB-EEE2-507AC9766621}"/>
              </a:ext>
            </a:extLst>
          </p:cNvPr>
          <p:cNvSpPr>
            <a:spLocks noGrp="1"/>
          </p:cNvSpPr>
          <p:nvPr>
            <p:ph type="sldNum" sz="quarter" idx="12"/>
          </p:nvPr>
        </p:nvSpPr>
        <p:spPr/>
        <p:txBody>
          <a:bodyPr/>
          <a:lstStyle/>
          <a:p>
            <a:fld id="{4C487655-AABA-4CA8-8EDF-7F823A468B89}" type="slidenum">
              <a:rPr lang="en-US" smtClean="0"/>
              <a:t>15</a:t>
            </a:fld>
            <a:endParaRPr lang="en-US" dirty="0"/>
          </a:p>
        </p:txBody>
      </p:sp>
      <p:sp>
        <p:nvSpPr>
          <p:cNvPr id="5" name="TextBox 4">
            <a:extLst>
              <a:ext uri="{FF2B5EF4-FFF2-40B4-BE49-F238E27FC236}">
                <a16:creationId xmlns:a16="http://schemas.microsoft.com/office/drawing/2014/main" id="{74339013-C54B-369D-E01B-D12E96E44EE5}"/>
              </a:ext>
            </a:extLst>
          </p:cNvPr>
          <p:cNvSpPr txBox="1"/>
          <p:nvPr/>
        </p:nvSpPr>
        <p:spPr>
          <a:xfrm>
            <a:off x="1042219" y="4060722"/>
            <a:ext cx="9960078" cy="1522468"/>
          </a:xfrm>
          <a:prstGeom prst="rect">
            <a:avLst/>
          </a:prstGeom>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spAutoFit/>
          </a:bodyPr>
          <a:lstStyle>
            <a:lvl1pPr indent="-228600">
              <a:lnSpc>
                <a:spcPct val="90000"/>
              </a:lnSpc>
              <a:spcBef>
                <a:spcPts val="1000"/>
              </a:spcBef>
              <a:buFont typeface="Arial" panose="020B0604020202020204" pitchFamily="34" charset="0"/>
              <a:buChar char="•"/>
              <a:defRPr>
                <a:solidFill>
                  <a:schemeClr val="dk1"/>
                </a:solidFill>
              </a:defRPr>
            </a:lvl1pPr>
            <a:lvl2pPr marL="685800" indent="-228600">
              <a:lnSpc>
                <a:spcPct val="90000"/>
              </a:lnSpc>
              <a:spcBef>
                <a:spcPts val="500"/>
              </a:spcBef>
              <a:buFont typeface="Arial" panose="020B0604020202020204" pitchFamily="34" charset="0"/>
              <a:buChar char="•"/>
              <a:defRPr sz="2400">
                <a:solidFill>
                  <a:schemeClr val="dk1"/>
                </a:solidFill>
              </a:defRPr>
            </a:lvl2pPr>
            <a:lvl3pPr marL="1143000" indent="-228600">
              <a:lnSpc>
                <a:spcPct val="90000"/>
              </a:lnSpc>
              <a:spcBef>
                <a:spcPts val="500"/>
              </a:spcBef>
              <a:buFont typeface="Arial" panose="020B0604020202020204" pitchFamily="34" charset="0"/>
              <a:buChar char="•"/>
              <a:defRPr sz="2000">
                <a:solidFill>
                  <a:schemeClr val="dk1"/>
                </a:solidFill>
              </a:defRPr>
            </a:lvl3pPr>
            <a:lvl4pPr marL="1600200" indent="-228600">
              <a:lnSpc>
                <a:spcPct val="90000"/>
              </a:lnSpc>
              <a:spcBef>
                <a:spcPts val="500"/>
              </a:spcBef>
              <a:buFont typeface="Arial" panose="020B0604020202020204" pitchFamily="34" charset="0"/>
              <a:buChar char="•"/>
              <a:defRPr>
                <a:solidFill>
                  <a:schemeClr val="dk1"/>
                </a:solidFill>
              </a:defRPr>
            </a:lvl4pPr>
            <a:lvl5pPr marL="2057400" indent="-228600">
              <a:lnSpc>
                <a:spcPct val="90000"/>
              </a:lnSpc>
              <a:spcBef>
                <a:spcPts val="500"/>
              </a:spcBef>
              <a:buFont typeface="Arial" panose="020B0604020202020204" pitchFamily="34" charset="0"/>
              <a:buChar char="•"/>
              <a:defRPr>
                <a:solidFill>
                  <a:schemeClr val="dk1"/>
                </a:solidFill>
              </a:defRPr>
            </a:lvl5pPr>
            <a:lvl6pPr marL="2514600" indent="-228600">
              <a:lnSpc>
                <a:spcPct val="90000"/>
              </a:lnSpc>
              <a:spcBef>
                <a:spcPts val="500"/>
              </a:spcBef>
              <a:buFont typeface="Arial" panose="020B0604020202020204" pitchFamily="34" charset="0"/>
              <a:buChar char="•"/>
              <a:defRPr>
                <a:solidFill>
                  <a:schemeClr val="dk1"/>
                </a:solidFill>
              </a:defRPr>
            </a:lvl6pPr>
            <a:lvl7pPr marL="2971800" indent="-228600">
              <a:lnSpc>
                <a:spcPct val="90000"/>
              </a:lnSpc>
              <a:spcBef>
                <a:spcPts val="500"/>
              </a:spcBef>
              <a:buFont typeface="Arial" panose="020B0604020202020204" pitchFamily="34" charset="0"/>
              <a:buChar char="•"/>
              <a:defRPr>
                <a:solidFill>
                  <a:schemeClr val="dk1"/>
                </a:solidFill>
              </a:defRPr>
            </a:lvl7pPr>
            <a:lvl8pPr marL="3429000" indent="-228600">
              <a:lnSpc>
                <a:spcPct val="90000"/>
              </a:lnSpc>
              <a:spcBef>
                <a:spcPts val="500"/>
              </a:spcBef>
              <a:buFont typeface="Arial" panose="020B0604020202020204" pitchFamily="34" charset="0"/>
              <a:buChar char="•"/>
              <a:defRPr>
                <a:solidFill>
                  <a:schemeClr val="dk1"/>
                </a:solidFill>
              </a:defRPr>
            </a:lvl8pPr>
            <a:lvl9pPr marL="3886200" indent="-228600">
              <a:lnSpc>
                <a:spcPct val="90000"/>
              </a:lnSpc>
              <a:spcBef>
                <a:spcPts val="500"/>
              </a:spcBef>
              <a:buFont typeface="Arial" panose="020B0604020202020204" pitchFamily="34" charset="0"/>
              <a:buChar char="•"/>
              <a:defRPr>
                <a:solidFill>
                  <a:schemeClr val="dk1"/>
                </a:solidFill>
              </a:defRPr>
            </a:lvl9pPr>
          </a:lstStyle>
          <a:p>
            <a:pPr indent="0" algn="ctr">
              <a:buNone/>
            </a:pPr>
            <a:br>
              <a:rPr lang="en-US" sz="2000" dirty="0"/>
            </a:br>
            <a:r>
              <a:rPr lang="en-US" sz="2800" dirty="0"/>
              <a:t>More thorough documentation of the HTTP status codes can be found here: </a:t>
            </a:r>
            <a:r>
              <a:rPr lang="en-US" sz="2800" dirty="0">
                <a:hlinkClick r:id="rId2"/>
              </a:rPr>
              <a:t>https://www.restapitutorial.com/httpstatuscodes.html</a:t>
            </a:r>
            <a:r>
              <a:rPr lang="en-US" sz="2800" dirty="0"/>
              <a:t> </a:t>
            </a:r>
          </a:p>
          <a:p>
            <a:endParaRPr lang="en-US" dirty="0"/>
          </a:p>
        </p:txBody>
      </p:sp>
    </p:spTree>
    <p:extLst>
      <p:ext uri="{BB962C8B-B14F-4D97-AF65-F5344CB8AC3E}">
        <p14:creationId xmlns:p14="http://schemas.microsoft.com/office/powerpoint/2010/main" val="2532586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ECA43-16CA-C312-B202-65D50DE04463}"/>
              </a:ext>
            </a:extLst>
          </p:cNvPr>
          <p:cNvSpPr>
            <a:spLocks noGrp="1"/>
          </p:cNvSpPr>
          <p:nvPr>
            <p:ph type="title"/>
          </p:nvPr>
        </p:nvSpPr>
        <p:spPr/>
        <p:txBody>
          <a:bodyPr/>
          <a:lstStyle/>
          <a:p>
            <a:r>
              <a:rPr lang="en-US" dirty="0"/>
              <a:t>What does REST mean to you?</a:t>
            </a:r>
          </a:p>
        </p:txBody>
      </p:sp>
      <p:sp>
        <p:nvSpPr>
          <p:cNvPr id="4" name="Slide Number Placeholder 3">
            <a:extLst>
              <a:ext uri="{FF2B5EF4-FFF2-40B4-BE49-F238E27FC236}">
                <a16:creationId xmlns:a16="http://schemas.microsoft.com/office/drawing/2014/main" id="{B77B8413-6390-3583-D64A-64D040D52139}"/>
              </a:ext>
            </a:extLst>
          </p:cNvPr>
          <p:cNvSpPr>
            <a:spLocks noGrp="1"/>
          </p:cNvSpPr>
          <p:nvPr>
            <p:ph type="sldNum" sz="quarter" idx="12"/>
          </p:nvPr>
        </p:nvSpPr>
        <p:spPr/>
        <p:txBody>
          <a:bodyPr/>
          <a:lstStyle/>
          <a:p>
            <a:fld id="{4C487655-AABA-4CA8-8EDF-7F823A468B89}" type="slidenum">
              <a:rPr lang="en-US" smtClean="0"/>
              <a:t>16</a:t>
            </a:fld>
            <a:endParaRPr lang="en-US" dirty="0"/>
          </a:p>
        </p:txBody>
      </p:sp>
      <p:sp>
        <p:nvSpPr>
          <p:cNvPr id="5" name="TextBox 4">
            <a:extLst>
              <a:ext uri="{FF2B5EF4-FFF2-40B4-BE49-F238E27FC236}">
                <a16:creationId xmlns:a16="http://schemas.microsoft.com/office/drawing/2014/main" id="{D2D4E540-CCCC-136F-9BF5-813AA22E4275}"/>
              </a:ext>
            </a:extLst>
          </p:cNvPr>
          <p:cNvSpPr txBox="1"/>
          <p:nvPr/>
        </p:nvSpPr>
        <p:spPr>
          <a:xfrm>
            <a:off x="838200" y="1519053"/>
            <a:ext cx="8001000" cy="3108543"/>
          </a:xfrm>
          <a:prstGeom prst="rect">
            <a:avLst/>
          </a:prstGeom>
          <a:noFill/>
        </p:spPr>
        <p:txBody>
          <a:bodyPr wrap="square" rtlCol="0">
            <a:spAutoFit/>
          </a:bodyPr>
          <a:lstStyle/>
          <a:p>
            <a:pPr marL="342900" indent="-342900">
              <a:spcAft>
                <a:spcPts val="600"/>
              </a:spcAft>
              <a:buFont typeface="+mj-lt"/>
              <a:buAutoNum type="arabicPeriod"/>
            </a:pPr>
            <a:r>
              <a:rPr lang="en-US" sz="2400" dirty="0"/>
              <a:t>HTTP request must send all the data necessary for the server to respond to the request.  The server will never remember prior requests.  So, we will send a </a:t>
            </a:r>
            <a:r>
              <a:rPr lang="en-US" sz="2400" dirty="0" err="1"/>
              <a:t>userid</a:t>
            </a:r>
            <a:r>
              <a:rPr lang="en-US" sz="2400" dirty="0"/>
              <a:t> to the server often to represent the state of “logged in” to the server.</a:t>
            </a:r>
          </a:p>
          <a:p>
            <a:pPr marL="342900" indent="-342900">
              <a:spcAft>
                <a:spcPts val="600"/>
              </a:spcAft>
              <a:buFont typeface="+mj-lt"/>
              <a:buAutoNum type="arabicPeriod"/>
            </a:pPr>
            <a:r>
              <a:rPr lang="en-US" sz="2400" dirty="0"/>
              <a:t>We will use the HTTP methods for their intended purposes </a:t>
            </a:r>
            <a:br>
              <a:rPr lang="en-US" sz="2400" dirty="0"/>
            </a:br>
            <a:r>
              <a:rPr lang="en-US" sz="2400" dirty="0"/>
              <a:t>(GET, POST, PUT, PATCH, DELETE)</a:t>
            </a:r>
          </a:p>
          <a:p>
            <a:pPr marL="342900" indent="-342900">
              <a:buFont typeface="+mj-lt"/>
              <a:buAutoNum type="arabicPeriod"/>
            </a:pPr>
            <a:endParaRPr lang="en-US" dirty="0"/>
          </a:p>
        </p:txBody>
      </p:sp>
      <p:pic>
        <p:nvPicPr>
          <p:cNvPr id="6" name="Picture 5">
            <a:extLst>
              <a:ext uri="{FF2B5EF4-FFF2-40B4-BE49-F238E27FC236}">
                <a16:creationId xmlns:a16="http://schemas.microsoft.com/office/drawing/2014/main" id="{A71A5DF6-0E61-EC1F-59F1-02804D4F9043}"/>
              </a:ext>
            </a:extLst>
          </p:cNvPr>
          <p:cNvPicPr>
            <a:picLocks noChangeAspect="1"/>
          </p:cNvPicPr>
          <p:nvPr/>
        </p:nvPicPr>
        <p:blipFill>
          <a:blip r:embed="rId2"/>
          <a:stretch>
            <a:fillRect/>
          </a:stretch>
        </p:blipFill>
        <p:spPr>
          <a:xfrm>
            <a:off x="8839200" y="1091762"/>
            <a:ext cx="2286000" cy="2286000"/>
          </a:xfrm>
          <a:prstGeom prst="rect">
            <a:avLst/>
          </a:prstGeom>
        </p:spPr>
      </p:pic>
      <p:sp>
        <p:nvSpPr>
          <p:cNvPr id="7" name="TextBox 6">
            <a:extLst>
              <a:ext uri="{FF2B5EF4-FFF2-40B4-BE49-F238E27FC236}">
                <a16:creationId xmlns:a16="http://schemas.microsoft.com/office/drawing/2014/main" id="{53185191-630A-9879-8191-E6393267C9D8}"/>
              </a:ext>
            </a:extLst>
          </p:cNvPr>
          <p:cNvSpPr txBox="1"/>
          <p:nvPr/>
        </p:nvSpPr>
        <p:spPr>
          <a:xfrm>
            <a:off x="838200" y="3969341"/>
            <a:ext cx="10363200" cy="2739211"/>
          </a:xfrm>
          <a:prstGeom prst="rect">
            <a:avLst/>
          </a:prstGeom>
          <a:noFill/>
        </p:spPr>
        <p:txBody>
          <a:bodyPr wrap="square" rtlCol="0">
            <a:spAutoFit/>
          </a:bodyPr>
          <a:lstStyle/>
          <a:p>
            <a:pPr marL="342900" indent="-342900">
              <a:buFont typeface="+mj-lt"/>
              <a:buAutoNum type="arabicPeriod"/>
            </a:pPr>
            <a:endParaRPr lang="en-US" sz="2400" dirty="0"/>
          </a:p>
          <a:p>
            <a:pPr marL="342900" indent="-342900">
              <a:spcAft>
                <a:spcPts val="600"/>
              </a:spcAft>
              <a:buFont typeface="+mj-lt"/>
              <a:buAutoNum type="arabicPeriod" startAt="3"/>
            </a:pPr>
            <a:r>
              <a:rPr lang="en-US" sz="2400" dirty="0"/>
              <a:t>We will use the HTTP status codes for their intended purposes.  Specifically, you will need to know some status codes: 200 (success), 400 (Bad Request),  and 500 (Internal Server Error).</a:t>
            </a:r>
          </a:p>
          <a:p>
            <a:pPr marL="342900" indent="-342900">
              <a:spcAft>
                <a:spcPts val="600"/>
              </a:spcAft>
              <a:buFont typeface="+mj-lt"/>
              <a:buAutoNum type="arabicPeriod" startAt="3"/>
            </a:pPr>
            <a:r>
              <a:rPr lang="en-US" sz="2400" dirty="0"/>
              <a:t>Any web service we create should provide simple (but accurate / complete) documentation at the root of the endpoint.</a:t>
            </a:r>
          </a:p>
          <a:p>
            <a:endParaRPr lang="en-US" dirty="0"/>
          </a:p>
        </p:txBody>
      </p:sp>
    </p:spTree>
    <p:extLst>
      <p:ext uri="{BB962C8B-B14F-4D97-AF65-F5344CB8AC3E}">
        <p14:creationId xmlns:p14="http://schemas.microsoft.com/office/powerpoint/2010/main" val="2683400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5655F-9F46-A62C-C88C-9E8BC1D9CDD0}"/>
              </a:ext>
            </a:extLst>
          </p:cNvPr>
          <p:cNvSpPr>
            <a:spLocks noGrp="1"/>
          </p:cNvSpPr>
          <p:nvPr>
            <p:ph type="title"/>
          </p:nvPr>
        </p:nvSpPr>
        <p:spPr/>
        <p:txBody>
          <a:bodyPr>
            <a:normAutofit/>
          </a:bodyPr>
          <a:lstStyle/>
          <a:p>
            <a:r>
              <a:rPr lang="en-US" sz="4000" dirty="0"/>
              <a:t>Two common mistakes and a recurring challenge</a:t>
            </a:r>
          </a:p>
        </p:txBody>
      </p:sp>
      <p:sp>
        <p:nvSpPr>
          <p:cNvPr id="4" name="Slide Number Placeholder 3">
            <a:extLst>
              <a:ext uri="{FF2B5EF4-FFF2-40B4-BE49-F238E27FC236}">
                <a16:creationId xmlns:a16="http://schemas.microsoft.com/office/drawing/2014/main" id="{71666253-F175-81F2-805E-F959FA19D365}"/>
              </a:ext>
            </a:extLst>
          </p:cNvPr>
          <p:cNvSpPr>
            <a:spLocks noGrp="1"/>
          </p:cNvSpPr>
          <p:nvPr>
            <p:ph type="sldNum" sz="quarter" idx="12"/>
          </p:nvPr>
        </p:nvSpPr>
        <p:spPr/>
        <p:txBody>
          <a:bodyPr/>
          <a:lstStyle/>
          <a:p>
            <a:fld id="{4C487655-AABA-4CA8-8EDF-7F823A468B89}" type="slidenum">
              <a:rPr lang="en-US" smtClean="0"/>
              <a:t>17</a:t>
            </a:fld>
            <a:endParaRPr lang="en-US" dirty="0"/>
          </a:p>
        </p:txBody>
      </p:sp>
      <p:sp>
        <p:nvSpPr>
          <p:cNvPr id="5" name="TextBox 4">
            <a:extLst>
              <a:ext uri="{FF2B5EF4-FFF2-40B4-BE49-F238E27FC236}">
                <a16:creationId xmlns:a16="http://schemas.microsoft.com/office/drawing/2014/main" id="{4BF0062D-937F-6B0B-82D4-8862D1E24E3A}"/>
              </a:ext>
            </a:extLst>
          </p:cNvPr>
          <p:cNvSpPr txBox="1"/>
          <p:nvPr/>
        </p:nvSpPr>
        <p:spPr>
          <a:xfrm>
            <a:off x="838200" y="1569955"/>
            <a:ext cx="10439400" cy="4678204"/>
          </a:xfrm>
          <a:prstGeom prst="rect">
            <a:avLst/>
          </a:prstGeom>
          <a:noFill/>
        </p:spPr>
        <p:txBody>
          <a:bodyPr wrap="square" rtlCol="0">
            <a:spAutoFit/>
          </a:bodyPr>
          <a:lstStyle/>
          <a:p>
            <a:pPr marL="342900" indent="-342900">
              <a:buFont typeface="+mj-lt"/>
              <a:buAutoNum type="arabicPeriod"/>
            </a:pPr>
            <a:r>
              <a:rPr lang="en-US" sz="2000" dirty="0"/>
              <a:t>Abuse of the GET method.  </a:t>
            </a:r>
            <a:r>
              <a:rPr lang="en-US" sz="2000" b="1" dirty="0">
                <a:solidFill>
                  <a:srgbClr val="FF0000"/>
                </a:solidFill>
              </a:rPr>
              <a:t>(this is bad mistake)</a:t>
            </a:r>
            <a:br>
              <a:rPr lang="en-US" sz="2000" dirty="0"/>
            </a:br>
            <a:br>
              <a:rPr lang="en-US" sz="2000" dirty="0"/>
            </a:br>
            <a:r>
              <a:rPr lang="en-US" sz="2000" dirty="0"/>
              <a:t>GET is assumed to be idempotent operation that never modifies the state of the resource.  But here it has been often contorted into performing other functions:</a:t>
            </a:r>
            <a:br>
              <a:rPr lang="en-US" sz="2000" dirty="0"/>
            </a:br>
            <a:br>
              <a:rPr lang="en-US" sz="2000" dirty="0"/>
            </a:br>
            <a:r>
              <a:rPr lang="en-US" sz="2000" dirty="0"/>
              <a:t>http://exampleapi.xyz?action=</a:t>
            </a:r>
            <a:r>
              <a:rPr lang="en-US" sz="2000" b="1" dirty="0"/>
              <a:t>ADD</a:t>
            </a:r>
            <a:r>
              <a:rPr lang="en-US" sz="2000" dirty="0"/>
              <a:t>&amp;productname=Widget</a:t>
            </a:r>
            <a:br>
              <a:rPr lang="en-US" sz="2000" dirty="0"/>
            </a:br>
            <a:endParaRPr lang="en-US" sz="2000" dirty="0"/>
          </a:p>
          <a:p>
            <a:pPr marL="342900" indent="-342900">
              <a:buFont typeface="+mj-lt"/>
              <a:buAutoNum type="arabicPeriod"/>
            </a:pPr>
            <a:r>
              <a:rPr lang="en-US" sz="2000" dirty="0"/>
              <a:t>APIs are not self-documenting </a:t>
            </a:r>
            <a:r>
              <a:rPr lang="en-US" sz="2000" b="1" dirty="0">
                <a:solidFill>
                  <a:srgbClr val="FF0000"/>
                </a:solidFill>
              </a:rPr>
              <a:t>(this is bad mistake)</a:t>
            </a:r>
            <a:br>
              <a:rPr lang="en-US" sz="2000" dirty="0"/>
            </a:br>
            <a:endParaRPr lang="en-US" sz="2000" dirty="0"/>
          </a:p>
          <a:p>
            <a:r>
              <a:rPr lang="en-US" sz="2000" dirty="0"/>
              <a:t>Finally, recall that the the burden of managing state is </a:t>
            </a:r>
            <a:r>
              <a:rPr lang="en-US" sz="2000" b="1" i="1" dirty="0"/>
              <a:t>on the client</a:t>
            </a:r>
            <a:r>
              <a:rPr lang="en-US" sz="2000" dirty="0"/>
              <a:t>. This raises many security concerns.  The IT industry favors the efficiency gains made possible by REST … but those gains also introduce risks related to session hijacking and impersonation. Centrally managed state would be easier to secure!  There is no one consistent approach to managing the state of a RESTful architecture securely. (This is a recurring challenge!)</a:t>
            </a:r>
            <a:br>
              <a:rPr lang="en-US" dirty="0"/>
            </a:br>
            <a:r>
              <a:rPr lang="en-US" dirty="0"/>
              <a:t> </a:t>
            </a:r>
          </a:p>
        </p:txBody>
      </p:sp>
    </p:spTree>
    <p:extLst>
      <p:ext uri="{BB962C8B-B14F-4D97-AF65-F5344CB8AC3E}">
        <p14:creationId xmlns:p14="http://schemas.microsoft.com/office/powerpoint/2010/main" val="118334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44D9EE-3B5E-CE18-8478-EBB344C8DFF4}"/>
              </a:ext>
            </a:extLst>
          </p:cNvPr>
          <p:cNvSpPr>
            <a:spLocks noGrp="1"/>
          </p:cNvSpPr>
          <p:nvPr>
            <p:ph type="title"/>
          </p:nvPr>
        </p:nvSpPr>
        <p:spPr>
          <a:xfrm>
            <a:off x="572493" y="238539"/>
            <a:ext cx="11018520" cy="1434415"/>
          </a:xfrm>
        </p:spPr>
        <p:txBody>
          <a:bodyPr vert="horz" lIns="91440" tIns="45720" rIns="91440" bIns="45720" rtlCol="0" anchor="b">
            <a:normAutofit/>
          </a:bodyPr>
          <a:lstStyle/>
          <a:p>
            <a:r>
              <a:rPr lang="en-US" sz="5400" dirty="0"/>
              <a:t>Summary (i.e., Hot tips for the quiz)</a:t>
            </a:r>
          </a:p>
        </p:txBody>
      </p:sp>
      <p:sp>
        <p:nvSpPr>
          <p:cNvPr id="1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CE46F62E-CEE5-A988-DF4F-E4EDB6A677A0}"/>
              </a:ext>
            </a:extLst>
          </p:cNvPr>
          <p:cNvSpPr txBox="1"/>
          <p:nvPr/>
        </p:nvSpPr>
        <p:spPr>
          <a:xfrm>
            <a:off x="572493" y="2071316"/>
            <a:ext cx="8138888" cy="4119172"/>
          </a:xfrm>
          <a:prstGeom prst="rect">
            <a:avLst/>
          </a:prstGeom>
        </p:spPr>
        <p:txBody>
          <a:bodyPr vert="horz" lIns="91440" tIns="45720" rIns="91440" bIns="45720" rtlCol="0" anchor="t">
            <a:normAutofit/>
          </a:bodyPr>
          <a:lstStyle/>
          <a:p>
            <a:pPr marL="342900" indent="-228600">
              <a:lnSpc>
                <a:spcPct val="90000"/>
              </a:lnSpc>
              <a:spcBef>
                <a:spcPts val="600"/>
              </a:spcBef>
              <a:spcAft>
                <a:spcPts val="600"/>
              </a:spcAft>
              <a:buFont typeface="Arial" panose="020B0604020202020204" pitchFamily="34" charset="0"/>
              <a:buChar char="•"/>
            </a:pPr>
            <a:r>
              <a:rPr lang="en-US" sz="2000" dirty="0"/>
              <a:t>Students should know what REST is short for.</a:t>
            </a:r>
          </a:p>
          <a:p>
            <a:pPr marL="342900" indent="-228600">
              <a:lnSpc>
                <a:spcPct val="90000"/>
              </a:lnSpc>
              <a:spcBef>
                <a:spcPts val="600"/>
              </a:spcBef>
              <a:spcAft>
                <a:spcPts val="600"/>
              </a:spcAft>
              <a:buFont typeface="Arial" panose="020B0604020202020204" pitchFamily="34" charset="0"/>
              <a:buChar char="•"/>
            </a:pPr>
            <a:r>
              <a:rPr lang="en-US" sz="2000" dirty="0"/>
              <a:t>Students should be able to verbalize what it means to "manage state" in an application.  (What is the most common example of state?)</a:t>
            </a:r>
          </a:p>
          <a:p>
            <a:pPr marL="342900" indent="-228600">
              <a:lnSpc>
                <a:spcPct val="90000"/>
              </a:lnSpc>
              <a:spcBef>
                <a:spcPts val="600"/>
              </a:spcBef>
              <a:spcAft>
                <a:spcPts val="600"/>
              </a:spcAft>
              <a:buFont typeface="Arial" panose="020B0604020202020204" pitchFamily="34" charset="0"/>
              <a:buChar char="•"/>
            </a:pPr>
            <a:r>
              <a:rPr lang="en-US" sz="2000" dirty="0"/>
              <a:t>Students should understand why REST puts the burden of managing state on the client. (Is it for security, scalability or both?)</a:t>
            </a:r>
          </a:p>
          <a:p>
            <a:pPr marL="342900" indent="-228600">
              <a:lnSpc>
                <a:spcPct val="90000"/>
              </a:lnSpc>
              <a:spcBef>
                <a:spcPts val="600"/>
              </a:spcBef>
              <a:spcAft>
                <a:spcPts val="600"/>
              </a:spcAft>
              <a:buFont typeface="Arial" panose="020B0604020202020204" pitchFamily="34" charset="0"/>
              <a:buChar char="•"/>
            </a:pPr>
            <a:r>
              <a:rPr lang="en-US" sz="2000" dirty="0"/>
              <a:t>Students know the HTTP status codes and methods that they will use this semester and what they mean.</a:t>
            </a:r>
          </a:p>
          <a:p>
            <a:pPr marL="342900" indent="-228600">
              <a:lnSpc>
                <a:spcPct val="90000"/>
              </a:lnSpc>
              <a:spcBef>
                <a:spcPts val="600"/>
              </a:spcBef>
              <a:spcAft>
                <a:spcPts val="600"/>
              </a:spcAft>
              <a:buFont typeface="Arial" panose="020B0604020202020204" pitchFamily="34" charset="0"/>
              <a:buChar char="•"/>
            </a:pPr>
            <a:r>
              <a:rPr lang="en-US" sz="2000" dirty="0"/>
              <a:t>Students should understand that client-side code is inherently less secure than server-side code.</a:t>
            </a:r>
          </a:p>
          <a:p>
            <a:pPr marL="342900" indent="-228600">
              <a:lnSpc>
                <a:spcPct val="90000"/>
              </a:lnSpc>
              <a:spcBef>
                <a:spcPts val="600"/>
              </a:spcBef>
              <a:spcAft>
                <a:spcPts val="600"/>
              </a:spcAft>
              <a:buFont typeface="Arial" panose="020B0604020202020204" pitchFamily="34" charset="0"/>
              <a:buChar char="•"/>
            </a:pPr>
            <a:r>
              <a:rPr lang="en-US" sz="2000" dirty="0"/>
              <a:t>They should be able to spot the two common REST mistakes described here.</a:t>
            </a:r>
          </a:p>
        </p:txBody>
      </p:sp>
      <p:pic>
        <p:nvPicPr>
          <p:cNvPr id="8" name="Picture 7">
            <a:extLst>
              <a:ext uri="{FF2B5EF4-FFF2-40B4-BE49-F238E27FC236}">
                <a16:creationId xmlns:a16="http://schemas.microsoft.com/office/drawing/2014/main" id="{781914BB-5D63-B21E-ACB7-5ED17CEBF519}"/>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793" r="1001" b="-1"/>
          <a:stretch/>
        </p:blipFill>
        <p:spPr>
          <a:xfrm>
            <a:off x="8841872" y="2304568"/>
            <a:ext cx="2964212" cy="3081130"/>
          </a:xfrm>
          <a:prstGeom prst="rect">
            <a:avLst/>
          </a:prstGeom>
        </p:spPr>
      </p:pic>
      <p:sp>
        <p:nvSpPr>
          <p:cNvPr id="4" name="Slide Number Placeholder 3">
            <a:extLst>
              <a:ext uri="{FF2B5EF4-FFF2-40B4-BE49-F238E27FC236}">
                <a16:creationId xmlns:a16="http://schemas.microsoft.com/office/drawing/2014/main" id="{B162021D-C98B-D898-9B7A-DCD12D3450F3}"/>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defRPr/>
            </a:pPr>
            <a:fld id="{4C487655-AABA-4CA8-8EDF-7F823A468B89}" type="slidenum">
              <a:rPr lang="en-US" smtClean="0">
                <a:solidFill>
                  <a:prstClr val="black">
                    <a:tint val="75000"/>
                  </a:prstClr>
                </a:solidFill>
                <a:latin typeface="Calibri" panose="020F0502020204030204"/>
              </a:rPr>
              <a:pPr>
                <a:spcAft>
                  <a:spcPts val="600"/>
                </a:spcAft>
                <a:defRPr/>
              </a:pPr>
              <a:t>18</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968066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B88002-3C95-551F-6E09-16372591E95D}"/>
              </a:ext>
            </a:extLst>
          </p:cNvPr>
          <p:cNvSpPr>
            <a:spLocks noGrp="1"/>
          </p:cNvSpPr>
          <p:nvPr>
            <p:ph type="title"/>
          </p:nvPr>
        </p:nvSpPr>
        <p:spPr>
          <a:xfrm>
            <a:off x="572493" y="238539"/>
            <a:ext cx="11018520" cy="1434415"/>
          </a:xfrm>
        </p:spPr>
        <p:txBody>
          <a:bodyPr vert="horz" lIns="91440" tIns="45720" rIns="91440" bIns="45720" rtlCol="0" anchor="b">
            <a:normAutofit/>
          </a:bodyPr>
          <a:lstStyle/>
          <a:p>
            <a:r>
              <a:rPr lang="en-US" sz="5400"/>
              <a:t>Hands on example</a:t>
            </a:r>
          </a:p>
        </p:txBody>
      </p:sp>
      <p:sp>
        <p:nvSpPr>
          <p:cNvPr id="30"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5FCE646A-E9A4-5DA0-0617-5FCC63FE7FAE}"/>
              </a:ext>
            </a:extLst>
          </p:cNvPr>
          <p:cNvSpPr txBox="1"/>
          <p:nvPr/>
        </p:nvSpPr>
        <p:spPr>
          <a:xfrm>
            <a:off x="572493" y="2071316"/>
            <a:ext cx="6713552" cy="4119172"/>
          </a:xfrm>
          <a:prstGeom prst="rect">
            <a:avLst/>
          </a:prstGeom>
        </p:spPr>
        <p:txBody>
          <a:bodyPr vert="horz" lIns="91440" tIns="45720" rIns="91440" bIns="45720" rtlCol="0" anchor="t">
            <a:normAutofit/>
          </a:bodyPr>
          <a:lstStyle/>
          <a:p>
            <a:pPr marL="457200" indent="-457200">
              <a:lnSpc>
                <a:spcPct val="90000"/>
              </a:lnSpc>
              <a:spcAft>
                <a:spcPts val="600"/>
              </a:spcAft>
              <a:buFont typeface="+mj-lt"/>
              <a:buAutoNum type="arabicPeriod"/>
            </a:pPr>
            <a:r>
              <a:rPr lang="en-US" sz="2200"/>
              <a:t>Review </a:t>
            </a:r>
            <a:r>
              <a:rPr lang="en-US" sz="2200" dirty="0"/>
              <a:t>a node.js template/example</a:t>
            </a:r>
          </a:p>
          <a:p>
            <a:pPr marL="457200" indent="-457200">
              <a:lnSpc>
                <a:spcPct val="90000"/>
              </a:lnSpc>
              <a:spcAft>
                <a:spcPts val="600"/>
              </a:spcAft>
              <a:buFont typeface="+mj-lt"/>
              <a:buAutoNum type="arabicPeriod"/>
            </a:pPr>
            <a:r>
              <a:rPr lang="en-US" sz="2200" dirty="0"/>
              <a:t>Install a new VS Code extension</a:t>
            </a:r>
          </a:p>
        </p:txBody>
      </p:sp>
      <p:pic>
        <p:nvPicPr>
          <p:cNvPr id="6" name="Picture 5" descr="A picture containing plant, silhouette&#10;&#10;Description automatically generated">
            <a:extLst>
              <a:ext uri="{FF2B5EF4-FFF2-40B4-BE49-F238E27FC236}">
                <a16:creationId xmlns:a16="http://schemas.microsoft.com/office/drawing/2014/main" id="{E8760CAF-22D7-8FC2-293F-6227D48D4D1E}"/>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r="8602" b="-3"/>
          <a:stretch/>
        </p:blipFill>
        <p:spPr>
          <a:xfrm>
            <a:off x="7675658" y="2093976"/>
            <a:ext cx="3941064" cy="4096512"/>
          </a:xfrm>
          <a:prstGeom prst="rect">
            <a:avLst/>
          </a:prstGeom>
        </p:spPr>
      </p:pic>
      <p:sp>
        <p:nvSpPr>
          <p:cNvPr id="4" name="Slide Number Placeholder 3">
            <a:extLst>
              <a:ext uri="{FF2B5EF4-FFF2-40B4-BE49-F238E27FC236}">
                <a16:creationId xmlns:a16="http://schemas.microsoft.com/office/drawing/2014/main" id="{92B23D07-EC34-A4D8-D2A5-026127F335D2}"/>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defRPr/>
            </a:pPr>
            <a:fld id="{4C487655-AABA-4CA8-8EDF-7F823A468B89}" type="slidenum">
              <a:rPr lang="en-US">
                <a:solidFill>
                  <a:prstClr val="black">
                    <a:tint val="75000"/>
                  </a:prstClr>
                </a:solidFill>
                <a:latin typeface="Calibri" panose="020F0502020204030204"/>
              </a:rPr>
              <a:pPr>
                <a:spcAft>
                  <a:spcPts val="600"/>
                </a:spcAft>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965267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0EEFF8-5D54-0069-3D39-DDD6E4F3D6CF}"/>
              </a:ext>
            </a:extLst>
          </p:cNvPr>
          <p:cNvSpPr>
            <a:spLocks noGrp="1"/>
          </p:cNvSpPr>
          <p:nvPr>
            <p:ph type="title"/>
          </p:nvPr>
        </p:nvSpPr>
        <p:spPr>
          <a:xfrm>
            <a:off x="572493" y="238539"/>
            <a:ext cx="11018520" cy="1434415"/>
          </a:xfrm>
        </p:spPr>
        <p:txBody>
          <a:bodyPr anchor="b">
            <a:normAutofit/>
          </a:bodyPr>
          <a:lstStyle/>
          <a:p>
            <a:r>
              <a:rPr lang="en-US" sz="5400"/>
              <a:t>Agenda</a:t>
            </a:r>
          </a:p>
        </p:txBody>
      </p:sp>
      <p:sp>
        <p:nvSpPr>
          <p:cNvPr id="1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96B51F5-7FD8-CFD0-A9C3-4D61187A9817}"/>
              </a:ext>
            </a:extLst>
          </p:cNvPr>
          <p:cNvSpPr>
            <a:spLocks noGrp="1"/>
          </p:cNvSpPr>
          <p:nvPr>
            <p:ph idx="1"/>
          </p:nvPr>
        </p:nvSpPr>
        <p:spPr>
          <a:xfrm>
            <a:off x="572493" y="2071316"/>
            <a:ext cx="6713552" cy="4119172"/>
          </a:xfrm>
        </p:spPr>
        <p:txBody>
          <a:bodyPr anchor="t">
            <a:normAutofit/>
          </a:bodyPr>
          <a:lstStyle/>
          <a:p>
            <a:r>
              <a:rPr lang="en-US" sz="3200" dirty="0"/>
              <a:t>Some definitions</a:t>
            </a:r>
          </a:p>
          <a:p>
            <a:r>
              <a:rPr lang="en-US" sz="3200" dirty="0"/>
              <a:t>Overview the 6 constraints of REST</a:t>
            </a:r>
          </a:p>
          <a:p>
            <a:r>
              <a:rPr lang="en-US" sz="3200" dirty="0"/>
              <a:t>Practical implications (HTTP)</a:t>
            </a:r>
          </a:p>
          <a:p>
            <a:r>
              <a:rPr lang="en-US" sz="3200" dirty="0"/>
              <a:t>An “hands on” example</a:t>
            </a:r>
          </a:p>
        </p:txBody>
      </p:sp>
      <p:pic>
        <p:nvPicPr>
          <p:cNvPr id="5" name="Picture 4">
            <a:extLst>
              <a:ext uri="{FF2B5EF4-FFF2-40B4-BE49-F238E27FC236}">
                <a16:creationId xmlns:a16="http://schemas.microsoft.com/office/drawing/2014/main" id="{A2BF0D86-BCBC-A309-E8D1-05E9E4C27E0F}"/>
              </a:ext>
              <a:ext uri="{C183D7F6-B498-43B3-948B-1728B52AA6E4}">
                <adec:decorative xmlns:adec="http://schemas.microsoft.com/office/drawing/2017/decorative" val="1"/>
              </a:ext>
            </a:extLst>
          </p:cNvPr>
          <p:cNvPicPr>
            <a:picLocks noChangeAspect="1"/>
          </p:cNvPicPr>
          <p:nvPr/>
        </p:nvPicPr>
        <p:blipFill rotWithShape="1">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r="3792" b="-3"/>
          <a:stretch/>
        </p:blipFill>
        <p:spPr>
          <a:xfrm>
            <a:off x="7675658" y="2093976"/>
            <a:ext cx="3941064" cy="4096512"/>
          </a:xfrm>
          <a:prstGeom prst="rect">
            <a:avLst/>
          </a:prstGeom>
        </p:spPr>
      </p:pic>
      <p:sp>
        <p:nvSpPr>
          <p:cNvPr id="4" name="Slide Number Placeholder 3">
            <a:extLst>
              <a:ext uri="{FF2B5EF4-FFF2-40B4-BE49-F238E27FC236}">
                <a16:creationId xmlns:a16="http://schemas.microsoft.com/office/drawing/2014/main" id="{BA3C9916-D5D9-46AF-0AF2-E58A758EEE68}"/>
              </a:ext>
            </a:extLst>
          </p:cNvPr>
          <p:cNvSpPr>
            <a:spLocks noGrp="1"/>
          </p:cNvSpPr>
          <p:nvPr>
            <p:ph type="sldNum" sz="quarter" idx="12"/>
          </p:nvPr>
        </p:nvSpPr>
        <p:spPr>
          <a:xfrm>
            <a:off x="8610600" y="6356350"/>
            <a:ext cx="2743200" cy="365125"/>
          </a:xfrm>
        </p:spPr>
        <p:txBody>
          <a:bodyPr>
            <a:normAutofit/>
          </a:bodyPr>
          <a:lstStyle/>
          <a:p>
            <a:pPr>
              <a:spcAft>
                <a:spcPts val="600"/>
              </a:spcAft>
            </a:pPr>
            <a:fld id="{4C487655-AABA-4CA8-8EDF-7F823A468B89}" type="slidenum">
              <a:rPr lang="en-US" smtClean="0"/>
              <a:pPr>
                <a:spcAft>
                  <a:spcPts val="600"/>
                </a:spcAft>
              </a:pPr>
              <a:t>2</a:t>
            </a:fld>
            <a:endParaRPr lang="en-US"/>
          </a:p>
        </p:txBody>
      </p:sp>
    </p:spTree>
    <p:extLst>
      <p:ext uri="{BB962C8B-B14F-4D97-AF65-F5344CB8AC3E}">
        <p14:creationId xmlns:p14="http://schemas.microsoft.com/office/powerpoint/2010/main" val="1066611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8C18C-0F4B-4994-21B4-A4528378C7DB}"/>
              </a:ext>
            </a:extLst>
          </p:cNvPr>
          <p:cNvSpPr>
            <a:spLocks noGrp="1"/>
          </p:cNvSpPr>
          <p:nvPr>
            <p:ph type="title"/>
          </p:nvPr>
        </p:nvSpPr>
        <p:spPr>
          <a:xfrm>
            <a:off x="848032" y="1014054"/>
            <a:ext cx="7908235" cy="582569"/>
          </a:xfrm>
        </p:spPr>
        <p:txBody>
          <a:bodyPr>
            <a:normAutofit fontScale="90000"/>
          </a:bodyPr>
          <a:lstStyle/>
          <a:p>
            <a:r>
              <a:rPr lang="en-US" dirty="0"/>
              <a:t>Definitions</a:t>
            </a:r>
          </a:p>
        </p:txBody>
      </p:sp>
      <p:sp>
        <p:nvSpPr>
          <p:cNvPr id="4" name="Slide Number Placeholder 3">
            <a:extLst>
              <a:ext uri="{FF2B5EF4-FFF2-40B4-BE49-F238E27FC236}">
                <a16:creationId xmlns:a16="http://schemas.microsoft.com/office/drawing/2014/main" id="{5904AFC8-3618-1B48-3C12-23138E04DA83}"/>
              </a:ext>
            </a:extLst>
          </p:cNvPr>
          <p:cNvSpPr>
            <a:spLocks noGrp="1"/>
          </p:cNvSpPr>
          <p:nvPr>
            <p:ph type="sldNum" sz="quarter" idx="12"/>
          </p:nvPr>
        </p:nvSpPr>
        <p:spPr/>
        <p:txBody>
          <a:bodyPr/>
          <a:lstStyle/>
          <a:p>
            <a:fld id="{4C487655-AABA-4CA8-8EDF-7F823A468B89}" type="slidenum">
              <a:rPr lang="en-US" smtClean="0"/>
              <a:t>3</a:t>
            </a:fld>
            <a:endParaRPr lang="en-US" dirty="0"/>
          </a:p>
        </p:txBody>
      </p:sp>
      <p:sp>
        <p:nvSpPr>
          <p:cNvPr id="5" name="TextBox 4">
            <a:extLst>
              <a:ext uri="{FF2B5EF4-FFF2-40B4-BE49-F238E27FC236}">
                <a16:creationId xmlns:a16="http://schemas.microsoft.com/office/drawing/2014/main" id="{794BCAAA-33B9-834D-DE8C-03249FC3062B}"/>
              </a:ext>
            </a:extLst>
          </p:cNvPr>
          <p:cNvSpPr txBox="1"/>
          <p:nvPr/>
        </p:nvSpPr>
        <p:spPr>
          <a:xfrm>
            <a:off x="848032" y="1669934"/>
            <a:ext cx="8807246" cy="923330"/>
          </a:xfrm>
          <a:prstGeom prst="rect">
            <a:avLst/>
          </a:prstGeom>
          <a:noFill/>
        </p:spPr>
        <p:txBody>
          <a:bodyPr wrap="square" rtlCol="0">
            <a:spAutoFit/>
          </a:bodyPr>
          <a:lstStyle/>
          <a:p>
            <a:r>
              <a:rPr lang="en-US" b="1" dirty="0"/>
              <a:t>What’s an API?</a:t>
            </a:r>
          </a:p>
          <a:p>
            <a:r>
              <a:rPr lang="en-US" dirty="0"/>
              <a:t>API stands for Application Programming Interface.   An API allows specifically exposed methods of an application to be accessed and manipulated outside of the program itself.  </a:t>
            </a:r>
          </a:p>
        </p:txBody>
      </p:sp>
      <p:sp>
        <p:nvSpPr>
          <p:cNvPr id="6" name="TextBox 5">
            <a:extLst>
              <a:ext uri="{FF2B5EF4-FFF2-40B4-BE49-F238E27FC236}">
                <a16:creationId xmlns:a16="http://schemas.microsoft.com/office/drawing/2014/main" id="{F8BA3ACD-BEAC-1B39-3A49-A3D43A3A42E0}"/>
              </a:ext>
            </a:extLst>
          </p:cNvPr>
          <p:cNvSpPr txBox="1"/>
          <p:nvPr/>
        </p:nvSpPr>
        <p:spPr>
          <a:xfrm>
            <a:off x="848031" y="4366618"/>
            <a:ext cx="5867400" cy="1477328"/>
          </a:xfrm>
          <a:prstGeom prst="rect">
            <a:avLst/>
          </a:prstGeom>
          <a:noFill/>
        </p:spPr>
        <p:txBody>
          <a:bodyPr wrap="square" rtlCol="0">
            <a:spAutoFit/>
          </a:bodyPr>
          <a:lstStyle/>
          <a:p>
            <a:r>
              <a:rPr lang="en-US" b="1" dirty="0"/>
              <a:t>What is REST?</a:t>
            </a:r>
          </a:p>
          <a:p>
            <a:r>
              <a:rPr lang="en-US" dirty="0"/>
              <a:t>REST is short for Representational State Transfer.  </a:t>
            </a:r>
            <a:br>
              <a:rPr lang="en-US" dirty="0"/>
            </a:br>
            <a:r>
              <a:rPr lang="en-US" dirty="0"/>
              <a:t>REST is a software </a:t>
            </a:r>
            <a:r>
              <a:rPr lang="en-US" b="1" dirty="0"/>
              <a:t>architectural</a:t>
            </a:r>
            <a:r>
              <a:rPr lang="en-US" dirty="0"/>
              <a:t> style… </a:t>
            </a:r>
            <a:r>
              <a:rPr lang="en-US" b="1" i="1" dirty="0"/>
              <a:t>a set of rules and conventions for the creation of an API</a:t>
            </a:r>
            <a:r>
              <a:rPr lang="en-US" dirty="0"/>
              <a:t>.  </a:t>
            </a:r>
          </a:p>
          <a:p>
            <a:endParaRPr lang="en-US" dirty="0"/>
          </a:p>
        </p:txBody>
      </p:sp>
      <p:sp>
        <p:nvSpPr>
          <p:cNvPr id="7" name="TextBox 6">
            <a:extLst>
              <a:ext uri="{FF2B5EF4-FFF2-40B4-BE49-F238E27FC236}">
                <a16:creationId xmlns:a16="http://schemas.microsoft.com/office/drawing/2014/main" id="{5F373D9D-E13A-C185-1406-DD9A2191D7A1}"/>
              </a:ext>
            </a:extLst>
          </p:cNvPr>
          <p:cNvSpPr txBox="1"/>
          <p:nvPr/>
        </p:nvSpPr>
        <p:spPr>
          <a:xfrm>
            <a:off x="6959633" y="4491236"/>
            <a:ext cx="4288455"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A computer scientist by the name of Roy Fielding defined the principles of REST in his 2000 PhD dissertation.   </a:t>
            </a:r>
          </a:p>
        </p:txBody>
      </p:sp>
      <p:sp>
        <p:nvSpPr>
          <p:cNvPr id="8" name="TextBox 7">
            <a:extLst>
              <a:ext uri="{FF2B5EF4-FFF2-40B4-BE49-F238E27FC236}">
                <a16:creationId xmlns:a16="http://schemas.microsoft.com/office/drawing/2014/main" id="{AA66EEB1-3570-9C7C-839E-F8B4BFB8F69C}"/>
              </a:ext>
            </a:extLst>
          </p:cNvPr>
          <p:cNvSpPr txBox="1"/>
          <p:nvPr/>
        </p:nvSpPr>
        <p:spPr>
          <a:xfrm>
            <a:off x="848031" y="2828835"/>
            <a:ext cx="10400057" cy="1200329"/>
          </a:xfrm>
          <a:prstGeom prst="rect">
            <a:avLst/>
          </a:prstGeom>
          <a:noFill/>
        </p:spPr>
        <p:txBody>
          <a:bodyPr wrap="square" rtlCol="0">
            <a:spAutoFit/>
          </a:bodyPr>
          <a:lstStyle/>
          <a:p>
            <a:r>
              <a:rPr lang="en-US" b="1" dirty="0"/>
              <a:t>What is a Web Service? (What is a Web API?)</a:t>
            </a:r>
            <a:endParaRPr lang="en-US" b="1" i="1" dirty="0"/>
          </a:p>
          <a:p>
            <a:r>
              <a:rPr lang="en-US" b="1" i="1" dirty="0"/>
              <a:t>Web Services</a:t>
            </a:r>
            <a:r>
              <a:rPr lang="en-US" dirty="0"/>
              <a:t> are </a:t>
            </a:r>
            <a:r>
              <a:rPr lang="en-US" b="1" dirty="0"/>
              <a:t>APIs</a:t>
            </a:r>
            <a:r>
              <a:rPr lang="en-US" dirty="0"/>
              <a:t> that use </a:t>
            </a:r>
            <a:r>
              <a:rPr lang="en-US" b="1" dirty="0"/>
              <a:t>web protocols </a:t>
            </a:r>
            <a:r>
              <a:rPr lang="en-US" dirty="0"/>
              <a:t>(HTTP, HTTPS, JSON, XML, etc.).  For example, a </a:t>
            </a:r>
            <a:r>
              <a:rPr lang="en-US" b="1" i="1" dirty="0"/>
              <a:t>web service</a:t>
            </a:r>
            <a:r>
              <a:rPr lang="en-US" dirty="0"/>
              <a:t> can be used to programmatically obtain data from a resource (such as U.S. postal service zip codes) without the user having to actually visit the application itself (checking the web site usps.com).</a:t>
            </a:r>
          </a:p>
        </p:txBody>
      </p:sp>
      <p:pic>
        <p:nvPicPr>
          <p:cNvPr id="10" name="Picture 9" descr="A person holding a remote control&#10;&#10;Description automatically generated with medium confidence">
            <a:extLst>
              <a:ext uri="{FF2B5EF4-FFF2-40B4-BE49-F238E27FC236}">
                <a16:creationId xmlns:a16="http://schemas.microsoft.com/office/drawing/2014/main" id="{6CA20F83-39FA-257A-3C27-AEFD3F60BF3D}"/>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9458633" y="1596623"/>
            <a:ext cx="1491572" cy="996641"/>
          </a:xfrm>
          <a:prstGeom prst="rect">
            <a:avLst/>
          </a:prstGeom>
        </p:spPr>
      </p:pic>
    </p:spTree>
    <p:extLst>
      <p:ext uri="{BB962C8B-B14F-4D97-AF65-F5344CB8AC3E}">
        <p14:creationId xmlns:p14="http://schemas.microsoft.com/office/powerpoint/2010/main" val="157992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4815FB-10B7-79F9-E05F-8D2D2D129796}"/>
              </a:ext>
            </a:extLst>
          </p:cNvPr>
          <p:cNvSpPr>
            <a:spLocks noGrp="1"/>
          </p:cNvSpPr>
          <p:nvPr>
            <p:ph type="title"/>
          </p:nvPr>
        </p:nvSpPr>
        <p:spPr>
          <a:xfrm>
            <a:off x="838200" y="365125"/>
            <a:ext cx="10515600" cy="1325563"/>
          </a:xfrm>
        </p:spPr>
        <p:txBody>
          <a:bodyPr>
            <a:normAutofit/>
          </a:bodyPr>
          <a:lstStyle/>
          <a:p>
            <a:r>
              <a:rPr lang="en-US" sz="5400"/>
              <a:t>The 6 REST constraints</a:t>
            </a:r>
          </a:p>
        </p:txBody>
      </p:sp>
      <p:sp>
        <p:nvSpPr>
          <p:cNvPr id="11"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2289294-CA6C-0B8B-6A2E-2D529D97E4B0}"/>
              </a:ext>
            </a:extLst>
          </p:cNvPr>
          <p:cNvSpPr>
            <a:spLocks noGrp="1"/>
          </p:cNvSpPr>
          <p:nvPr>
            <p:ph idx="1"/>
          </p:nvPr>
        </p:nvSpPr>
        <p:spPr>
          <a:xfrm>
            <a:off x="838200" y="1929384"/>
            <a:ext cx="10515600" cy="4251960"/>
          </a:xfrm>
        </p:spPr>
        <p:txBody>
          <a:bodyPr>
            <a:normAutofit/>
          </a:bodyPr>
          <a:lstStyle/>
          <a:p>
            <a:pPr marL="514350" indent="-514350">
              <a:buFont typeface="+mj-lt"/>
              <a:buAutoNum type="arabicPeriod"/>
            </a:pPr>
            <a:r>
              <a:rPr lang="en-US" sz="3200" dirty="0"/>
              <a:t>Client-Server Architecture</a:t>
            </a:r>
          </a:p>
          <a:p>
            <a:pPr marL="514350" indent="-514350">
              <a:buFont typeface="+mj-lt"/>
              <a:buAutoNum type="arabicPeriod"/>
            </a:pPr>
            <a:r>
              <a:rPr lang="en-US" sz="3200" dirty="0"/>
              <a:t>Statelessness</a:t>
            </a:r>
          </a:p>
          <a:p>
            <a:pPr marL="514350" indent="-514350">
              <a:buFont typeface="+mj-lt"/>
              <a:buAutoNum type="arabicPeriod"/>
            </a:pPr>
            <a:r>
              <a:rPr lang="en-US" sz="3200" dirty="0"/>
              <a:t>Cacheability</a:t>
            </a:r>
          </a:p>
          <a:p>
            <a:pPr marL="514350" indent="-514350">
              <a:buFont typeface="+mj-lt"/>
              <a:buAutoNum type="arabicPeriod"/>
            </a:pPr>
            <a:r>
              <a:rPr lang="en-US" sz="3200" dirty="0"/>
              <a:t>Layered System</a:t>
            </a:r>
          </a:p>
          <a:p>
            <a:pPr marL="514350" indent="-514350">
              <a:buFont typeface="+mj-lt"/>
              <a:buAutoNum type="arabicPeriod"/>
            </a:pPr>
            <a:r>
              <a:rPr lang="en-US" sz="3200" dirty="0"/>
              <a:t>Code on Demand (Optional)</a:t>
            </a:r>
          </a:p>
          <a:p>
            <a:pPr marL="514350" indent="-514350">
              <a:buFont typeface="+mj-lt"/>
              <a:buAutoNum type="arabicPeriod"/>
            </a:pPr>
            <a:r>
              <a:rPr lang="en-US" sz="3200" dirty="0"/>
              <a:t>Uniform Interface </a:t>
            </a:r>
          </a:p>
          <a:p>
            <a:endParaRPr lang="en-US" sz="2200" dirty="0"/>
          </a:p>
          <a:p>
            <a:endParaRPr lang="en-US" sz="2200" dirty="0"/>
          </a:p>
        </p:txBody>
      </p:sp>
      <p:sp>
        <p:nvSpPr>
          <p:cNvPr id="4" name="Slide Number Placeholder 3">
            <a:extLst>
              <a:ext uri="{FF2B5EF4-FFF2-40B4-BE49-F238E27FC236}">
                <a16:creationId xmlns:a16="http://schemas.microsoft.com/office/drawing/2014/main" id="{B39A5E39-1E62-B66A-0994-D8FB89C4DAE2}"/>
              </a:ext>
            </a:extLst>
          </p:cNvPr>
          <p:cNvSpPr>
            <a:spLocks noGrp="1"/>
          </p:cNvSpPr>
          <p:nvPr>
            <p:ph type="sldNum" sz="quarter" idx="12"/>
          </p:nvPr>
        </p:nvSpPr>
        <p:spPr>
          <a:xfrm>
            <a:off x="8610600" y="6356350"/>
            <a:ext cx="2743200" cy="365125"/>
          </a:xfrm>
        </p:spPr>
        <p:txBody>
          <a:bodyPr>
            <a:normAutofit/>
          </a:bodyPr>
          <a:lstStyle/>
          <a:p>
            <a:pPr>
              <a:spcAft>
                <a:spcPts val="600"/>
              </a:spcAft>
            </a:pPr>
            <a:fld id="{4C487655-AABA-4CA8-8EDF-7F823A468B89}" type="slidenum">
              <a:rPr lang="en-US" smtClean="0"/>
              <a:pPr>
                <a:spcAft>
                  <a:spcPts val="600"/>
                </a:spcAft>
              </a:pPr>
              <a:t>4</a:t>
            </a:fld>
            <a:endParaRPr lang="en-US"/>
          </a:p>
        </p:txBody>
      </p:sp>
    </p:spTree>
    <p:extLst>
      <p:ext uri="{BB962C8B-B14F-4D97-AF65-F5344CB8AC3E}">
        <p14:creationId xmlns:p14="http://schemas.microsoft.com/office/powerpoint/2010/main" val="4051384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B8A1B-BAC3-D004-6636-0EC1CFB1C65A}"/>
              </a:ext>
            </a:extLst>
          </p:cNvPr>
          <p:cNvSpPr>
            <a:spLocks noGrp="1"/>
          </p:cNvSpPr>
          <p:nvPr>
            <p:ph type="title"/>
          </p:nvPr>
        </p:nvSpPr>
        <p:spPr/>
        <p:txBody>
          <a:bodyPr/>
          <a:lstStyle/>
          <a:p>
            <a:r>
              <a:rPr lang="en-US" dirty="0"/>
              <a:t>1. </a:t>
            </a:r>
            <a:r>
              <a:rPr lang="en-US" b="1" dirty="0"/>
              <a:t>Client-Server architecture </a:t>
            </a:r>
            <a:endParaRPr lang="en-US" dirty="0"/>
          </a:p>
        </p:txBody>
      </p:sp>
      <p:sp>
        <p:nvSpPr>
          <p:cNvPr id="4" name="Slide Number Placeholder 3">
            <a:extLst>
              <a:ext uri="{FF2B5EF4-FFF2-40B4-BE49-F238E27FC236}">
                <a16:creationId xmlns:a16="http://schemas.microsoft.com/office/drawing/2014/main" id="{8A1C5076-0A71-231A-CB82-5D96F14FEBE8}"/>
              </a:ext>
            </a:extLst>
          </p:cNvPr>
          <p:cNvSpPr>
            <a:spLocks noGrp="1"/>
          </p:cNvSpPr>
          <p:nvPr>
            <p:ph type="sldNum" sz="quarter" idx="12"/>
          </p:nvPr>
        </p:nvSpPr>
        <p:spPr/>
        <p:txBody>
          <a:bodyPr/>
          <a:lstStyle/>
          <a:p>
            <a:fld id="{4C487655-AABA-4CA8-8EDF-7F823A468B89}" type="slidenum">
              <a:rPr lang="en-US" smtClean="0"/>
              <a:t>5</a:t>
            </a:fld>
            <a:endParaRPr lang="en-US" dirty="0"/>
          </a:p>
        </p:txBody>
      </p:sp>
      <p:sp>
        <p:nvSpPr>
          <p:cNvPr id="5" name="TextBox 4">
            <a:extLst>
              <a:ext uri="{FF2B5EF4-FFF2-40B4-BE49-F238E27FC236}">
                <a16:creationId xmlns:a16="http://schemas.microsoft.com/office/drawing/2014/main" id="{BB6BBD14-7E46-32D1-45AC-9406E20AC9DB}"/>
              </a:ext>
            </a:extLst>
          </p:cNvPr>
          <p:cNvSpPr txBox="1"/>
          <p:nvPr/>
        </p:nvSpPr>
        <p:spPr>
          <a:xfrm>
            <a:off x="838200" y="1474838"/>
            <a:ext cx="10203426" cy="2031325"/>
          </a:xfrm>
          <a:prstGeom prst="rect">
            <a:avLst/>
          </a:prstGeom>
          <a:noFill/>
        </p:spPr>
        <p:txBody>
          <a:bodyPr wrap="square" rtlCol="0">
            <a:spAutoFit/>
          </a:bodyPr>
          <a:lstStyle/>
          <a:p>
            <a:r>
              <a:rPr lang="en-US" dirty="0"/>
              <a:t>RESTful systems separate the systems responsible for storing and processing the data (the server) from the systems responsible for collecting, requesting, consuming, and presenting the data to a user (the client). </a:t>
            </a:r>
          </a:p>
          <a:p>
            <a:endParaRPr lang="en-US" dirty="0"/>
          </a:p>
          <a:p>
            <a:r>
              <a:rPr lang="en-US" dirty="0"/>
              <a:t> This separation should be </a:t>
            </a:r>
            <a:r>
              <a:rPr lang="en-US" b="1" i="1" dirty="0"/>
              <a:t>so distinct</a:t>
            </a:r>
            <a:r>
              <a:rPr lang="en-US" dirty="0"/>
              <a:t> that the client and server systems can be improved and updated </a:t>
            </a:r>
            <a:r>
              <a:rPr lang="en-US" b="1" i="1" dirty="0"/>
              <a:t>independently</a:t>
            </a:r>
            <a:r>
              <a:rPr lang="en-US" dirty="0"/>
              <a:t> each other. </a:t>
            </a:r>
          </a:p>
          <a:p>
            <a:pPr marL="342900" indent="-342900">
              <a:buFont typeface="+mj-lt"/>
              <a:buAutoNum type="arabicPeriod"/>
            </a:pPr>
            <a:endParaRPr lang="en-US" dirty="0"/>
          </a:p>
        </p:txBody>
      </p:sp>
      <p:sp>
        <p:nvSpPr>
          <p:cNvPr id="11" name="TextBox 10">
            <a:extLst>
              <a:ext uri="{FF2B5EF4-FFF2-40B4-BE49-F238E27FC236}">
                <a16:creationId xmlns:a16="http://schemas.microsoft.com/office/drawing/2014/main" id="{D7FBC8BC-AA21-CD97-D44E-1C46FA253FFD}"/>
              </a:ext>
            </a:extLst>
          </p:cNvPr>
          <p:cNvSpPr txBox="1"/>
          <p:nvPr/>
        </p:nvSpPr>
        <p:spPr>
          <a:xfrm>
            <a:off x="7186098" y="3414334"/>
            <a:ext cx="3349486"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An upgrade to the client should not necessitate an upgrade to the server… and vice versa.</a:t>
            </a:r>
          </a:p>
        </p:txBody>
      </p:sp>
      <p:pic>
        <p:nvPicPr>
          <p:cNvPr id="13" name="Picture 12">
            <a:extLst>
              <a:ext uri="{FF2B5EF4-FFF2-40B4-BE49-F238E27FC236}">
                <a16:creationId xmlns:a16="http://schemas.microsoft.com/office/drawing/2014/main" id="{182EB501-CAA7-A03D-1B9A-35ADD41442F5}"/>
              </a:ext>
            </a:extLst>
          </p:cNvPr>
          <p:cNvPicPr>
            <a:picLocks noChangeAspect="1"/>
          </p:cNvPicPr>
          <p:nvPr/>
        </p:nvPicPr>
        <p:blipFill>
          <a:blip r:embed="rId2"/>
          <a:stretch>
            <a:fillRect/>
          </a:stretch>
        </p:blipFill>
        <p:spPr>
          <a:xfrm>
            <a:off x="907774" y="3631245"/>
            <a:ext cx="6064304" cy="2148819"/>
          </a:xfrm>
          <a:prstGeom prst="rect">
            <a:avLst/>
          </a:prstGeom>
        </p:spPr>
      </p:pic>
      <p:sp>
        <p:nvSpPr>
          <p:cNvPr id="14" name="TextBox 13">
            <a:extLst>
              <a:ext uri="{FF2B5EF4-FFF2-40B4-BE49-F238E27FC236}">
                <a16:creationId xmlns:a16="http://schemas.microsoft.com/office/drawing/2014/main" id="{C6380137-3BBA-7889-B62F-9006090CAE0C}"/>
              </a:ext>
            </a:extLst>
          </p:cNvPr>
          <p:cNvSpPr txBox="1"/>
          <p:nvPr/>
        </p:nvSpPr>
        <p:spPr>
          <a:xfrm>
            <a:off x="7186098" y="4543452"/>
            <a:ext cx="3349486"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Think of this as a separation of duties.</a:t>
            </a:r>
          </a:p>
        </p:txBody>
      </p:sp>
    </p:spTree>
    <p:extLst>
      <p:ext uri="{BB962C8B-B14F-4D97-AF65-F5344CB8AC3E}">
        <p14:creationId xmlns:p14="http://schemas.microsoft.com/office/powerpoint/2010/main" val="471543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A3B49-7145-9122-8F16-EDFC1B869B75}"/>
              </a:ext>
            </a:extLst>
          </p:cNvPr>
          <p:cNvSpPr>
            <a:spLocks noGrp="1"/>
          </p:cNvSpPr>
          <p:nvPr>
            <p:ph type="title"/>
          </p:nvPr>
        </p:nvSpPr>
        <p:spPr/>
        <p:txBody>
          <a:bodyPr/>
          <a:lstStyle/>
          <a:p>
            <a:r>
              <a:rPr lang="en-US" dirty="0"/>
              <a:t>2. </a:t>
            </a:r>
            <a:r>
              <a:rPr lang="en-US" b="1" dirty="0"/>
              <a:t>Statelessness</a:t>
            </a:r>
            <a:endParaRPr lang="en-US" dirty="0"/>
          </a:p>
        </p:txBody>
      </p:sp>
      <p:sp>
        <p:nvSpPr>
          <p:cNvPr id="4" name="Slide Number Placeholder 3">
            <a:extLst>
              <a:ext uri="{FF2B5EF4-FFF2-40B4-BE49-F238E27FC236}">
                <a16:creationId xmlns:a16="http://schemas.microsoft.com/office/drawing/2014/main" id="{37EA7862-EFE7-6DB6-FFF4-62D881DA2171}"/>
              </a:ext>
            </a:extLst>
          </p:cNvPr>
          <p:cNvSpPr>
            <a:spLocks noGrp="1"/>
          </p:cNvSpPr>
          <p:nvPr>
            <p:ph type="sldNum" sz="quarter" idx="12"/>
          </p:nvPr>
        </p:nvSpPr>
        <p:spPr/>
        <p:txBody>
          <a:bodyPr/>
          <a:lstStyle/>
          <a:p>
            <a:fld id="{4C487655-AABA-4CA8-8EDF-7F823A468B89}" type="slidenum">
              <a:rPr lang="en-US" smtClean="0"/>
              <a:t>6</a:t>
            </a:fld>
            <a:endParaRPr lang="en-US" dirty="0"/>
          </a:p>
        </p:txBody>
      </p:sp>
      <p:sp>
        <p:nvSpPr>
          <p:cNvPr id="5" name="TextBox 4">
            <a:extLst>
              <a:ext uri="{FF2B5EF4-FFF2-40B4-BE49-F238E27FC236}">
                <a16:creationId xmlns:a16="http://schemas.microsoft.com/office/drawing/2014/main" id="{4B7411A1-FCF1-2FE5-F906-B55E74D58489}"/>
              </a:ext>
            </a:extLst>
          </p:cNvPr>
          <p:cNvSpPr txBox="1"/>
          <p:nvPr/>
        </p:nvSpPr>
        <p:spPr>
          <a:xfrm>
            <a:off x="838200" y="1389526"/>
            <a:ext cx="10269794" cy="923330"/>
          </a:xfrm>
          <a:prstGeom prst="rect">
            <a:avLst/>
          </a:prstGeom>
          <a:noFill/>
        </p:spPr>
        <p:txBody>
          <a:bodyPr wrap="square" rtlCol="0">
            <a:spAutoFit/>
          </a:bodyPr>
          <a:lstStyle/>
          <a:p>
            <a:r>
              <a:rPr lang="en-US" dirty="0"/>
              <a:t>As far as the server is concerned, all client requests are treated equally.  There’s no special, server-side memory of past client activity.  The responsibility of managing state (for example, logged in or not) is on the client.  This constraint is what makes the RESTful approach so </a:t>
            </a:r>
            <a:r>
              <a:rPr lang="en-US" b="1" i="1" dirty="0"/>
              <a:t>scalable</a:t>
            </a:r>
            <a:r>
              <a:rPr lang="en-US" dirty="0"/>
              <a:t>.  </a:t>
            </a:r>
          </a:p>
        </p:txBody>
      </p:sp>
      <p:sp>
        <p:nvSpPr>
          <p:cNvPr id="8" name="TextBox 7">
            <a:extLst>
              <a:ext uri="{FF2B5EF4-FFF2-40B4-BE49-F238E27FC236}">
                <a16:creationId xmlns:a16="http://schemas.microsoft.com/office/drawing/2014/main" id="{4C2E1251-2DBE-37F3-9E9C-5D429303ACD1}"/>
              </a:ext>
            </a:extLst>
          </p:cNvPr>
          <p:cNvSpPr txBox="1"/>
          <p:nvPr/>
        </p:nvSpPr>
        <p:spPr>
          <a:xfrm>
            <a:off x="6292649" y="4897955"/>
            <a:ext cx="4109873" cy="369332"/>
          </a:xfrm>
          <a:prstGeom prst="rect">
            <a:avLst/>
          </a:prstGeom>
          <a:noFill/>
        </p:spPr>
        <p:txBody>
          <a:bodyPr wrap="square" rtlCol="0">
            <a:spAutoFit/>
          </a:bodyPr>
          <a:lstStyle/>
          <a:p>
            <a:pPr algn="ctr"/>
            <a:r>
              <a:rPr lang="en-US" b="1" i="1" dirty="0"/>
              <a:t>Intermittent </a:t>
            </a:r>
            <a:r>
              <a:rPr lang="en-US" dirty="0"/>
              <a:t>communication.  </a:t>
            </a:r>
          </a:p>
        </p:txBody>
      </p:sp>
      <p:sp>
        <p:nvSpPr>
          <p:cNvPr id="10" name="TextBox 9">
            <a:extLst>
              <a:ext uri="{FF2B5EF4-FFF2-40B4-BE49-F238E27FC236}">
                <a16:creationId xmlns:a16="http://schemas.microsoft.com/office/drawing/2014/main" id="{E6B18D8F-BD21-2731-31CB-D81B72ED6138}"/>
              </a:ext>
            </a:extLst>
          </p:cNvPr>
          <p:cNvSpPr txBox="1"/>
          <p:nvPr/>
        </p:nvSpPr>
        <p:spPr>
          <a:xfrm>
            <a:off x="6839106" y="2377894"/>
            <a:ext cx="2782059" cy="369332"/>
          </a:xfrm>
          <a:prstGeom prst="rect">
            <a:avLst/>
          </a:prstGeom>
          <a:noFill/>
        </p:spPr>
        <p:txBody>
          <a:bodyPr wrap="square" rtlCol="0">
            <a:spAutoFit/>
          </a:bodyPr>
          <a:lstStyle/>
          <a:p>
            <a:pPr algn="ctr"/>
            <a:r>
              <a:rPr lang="en-US" dirty="0">
                <a:solidFill>
                  <a:srgbClr val="FF0000"/>
                </a:solidFill>
              </a:rPr>
              <a:t>Client Manages State</a:t>
            </a:r>
          </a:p>
        </p:txBody>
      </p:sp>
      <p:pic>
        <p:nvPicPr>
          <p:cNvPr id="11" name="Picture 10">
            <a:extLst>
              <a:ext uri="{FF2B5EF4-FFF2-40B4-BE49-F238E27FC236}">
                <a16:creationId xmlns:a16="http://schemas.microsoft.com/office/drawing/2014/main" id="{E1F3C847-04AA-5E18-62AB-9008F7E1E5E6}"/>
              </a:ext>
            </a:extLst>
          </p:cNvPr>
          <p:cNvPicPr>
            <a:picLocks noChangeAspect="1"/>
          </p:cNvPicPr>
          <p:nvPr/>
        </p:nvPicPr>
        <p:blipFill>
          <a:blip r:embed="rId2"/>
          <a:stretch>
            <a:fillRect/>
          </a:stretch>
        </p:blipFill>
        <p:spPr>
          <a:xfrm>
            <a:off x="9355165" y="2907020"/>
            <a:ext cx="1994597" cy="1809119"/>
          </a:xfrm>
          <a:prstGeom prst="rect">
            <a:avLst/>
          </a:prstGeom>
        </p:spPr>
      </p:pic>
      <p:sp>
        <p:nvSpPr>
          <p:cNvPr id="13" name="TextBox 12">
            <a:extLst>
              <a:ext uri="{FF2B5EF4-FFF2-40B4-BE49-F238E27FC236}">
                <a16:creationId xmlns:a16="http://schemas.microsoft.com/office/drawing/2014/main" id="{6C2C28FE-C09F-EF6C-0026-2E1221D5E4F0}"/>
              </a:ext>
            </a:extLst>
          </p:cNvPr>
          <p:cNvSpPr txBox="1"/>
          <p:nvPr/>
        </p:nvSpPr>
        <p:spPr>
          <a:xfrm>
            <a:off x="2104928" y="2379497"/>
            <a:ext cx="2789136" cy="369332"/>
          </a:xfrm>
          <a:prstGeom prst="rect">
            <a:avLst/>
          </a:prstGeom>
          <a:noFill/>
        </p:spPr>
        <p:txBody>
          <a:bodyPr wrap="square" rtlCol="0">
            <a:spAutoFit/>
          </a:bodyPr>
          <a:lstStyle/>
          <a:p>
            <a:pPr algn="ctr"/>
            <a:r>
              <a:rPr lang="en-US" dirty="0">
                <a:solidFill>
                  <a:srgbClr val="FF0000"/>
                </a:solidFill>
              </a:rPr>
              <a:t>Server Manages State</a:t>
            </a:r>
          </a:p>
        </p:txBody>
      </p:sp>
      <p:sp>
        <p:nvSpPr>
          <p:cNvPr id="15" name="TextBox 14">
            <a:extLst>
              <a:ext uri="{FF2B5EF4-FFF2-40B4-BE49-F238E27FC236}">
                <a16:creationId xmlns:a16="http://schemas.microsoft.com/office/drawing/2014/main" id="{C9BA67F4-A6AB-FF57-6F73-E686CB044708}"/>
              </a:ext>
            </a:extLst>
          </p:cNvPr>
          <p:cNvSpPr txBox="1"/>
          <p:nvPr/>
        </p:nvSpPr>
        <p:spPr>
          <a:xfrm>
            <a:off x="1108524" y="4848379"/>
            <a:ext cx="4639759" cy="369332"/>
          </a:xfrm>
          <a:prstGeom prst="rect">
            <a:avLst/>
          </a:prstGeom>
          <a:noFill/>
        </p:spPr>
        <p:txBody>
          <a:bodyPr wrap="square" rtlCol="0">
            <a:spAutoFit/>
          </a:bodyPr>
          <a:lstStyle/>
          <a:p>
            <a:pPr algn="ctr"/>
            <a:r>
              <a:rPr lang="en-US" b="1" i="1" dirty="0"/>
              <a:t>Persistent</a:t>
            </a:r>
            <a:r>
              <a:rPr lang="en-US" dirty="0"/>
              <a:t> communication.  </a:t>
            </a:r>
          </a:p>
        </p:txBody>
      </p:sp>
      <p:pic>
        <p:nvPicPr>
          <p:cNvPr id="17" name="Picture 16">
            <a:extLst>
              <a:ext uri="{FF2B5EF4-FFF2-40B4-BE49-F238E27FC236}">
                <a16:creationId xmlns:a16="http://schemas.microsoft.com/office/drawing/2014/main" id="{6CCE792D-F895-E2F4-21CC-DC9BD84404AC}"/>
              </a:ext>
            </a:extLst>
          </p:cNvPr>
          <p:cNvPicPr>
            <a:picLocks noChangeAspect="1"/>
          </p:cNvPicPr>
          <p:nvPr/>
        </p:nvPicPr>
        <p:blipFill>
          <a:blip r:embed="rId3"/>
          <a:stretch>
            <a:fillRect/>
          </a:stretch>
        </p:blipFill>
        <p:spPr>
          <a:xfrm>
            <a:off x="3797176" y="2973689"/>
            <a:ext cx="1931731" cy="1742449"/>
          </a:xfrm>
          <a:prstGeom prst="rect">
            <a:avLst/>
          </a:prstGeom>
        </p:spPr>
      </p:pic>
      <p:sp>
        <p:nvSpPr>
          <p:cNvPr id="18" name="TextBox 17">
            <a:extLst>
              <a:ext uri="{FF2B5EF4-FFF2-40B4-BE49-F238E27FC236}">
                <a16:creationId xmlns:a16="http://schemas.microsoft.com/office/drawing/2014/main" id="{43CF3740-7A5C-F33E-7CDB-2B1BE7D62932}"/>
              </a:ext>
            </a:extLst>
          </p:cNvPr>
          <p:cNvSpPr txBox="1"/>
          <p:nvPr/>
        </p:nvSpPr>
        <p:spPr>
          <a:xfrm>
            <a:off x="4704970" y="2380810"/>
            <a:ext cx="2782059" cy="369332"/>
          </a:xfrm>
          <a:prstGeom prst="rect">
            <a:avLst/>
          </a:prstGeom>
          <a:noFill/>
        </p:spPr>
        <p:txBody>
          <a:bodyPr wrap="square" rtlCol="0">
            <a:spAutoFit/>
          </a:bodyPr>
          <a:lstStyle/>
          <a:p>
            <a:pPr algn="ctr"/>
            <a:r>
              <a:rPr lang="en-US" dirty="0">
                <a:solidFill>
                  <a:srgbClr val="FF0000"/>
                </a:solidFill>
              </a:rPr>
              <a:t>VS</a:t>
            </a:r>
          </a:p>
        </p:txBody>
      </p:sp>
      <p:cxnSp>
        <p:nvCxnSpPr>
          <p:cNvPr id="19" name="Straight Connector 18">
            <a:extLst>
              <a:ext uri="{FF2B5EF4-FFF2-40B4-BE49-F238E27FC236}">
                <a16:creationId xmlns:a16="http://schemas.microsoft.com/office/drawing/2014/main" id="{F17EF6D1-BB83-C076-7CB9-0DA47D07E250}"/>
              </a:ext>
            </a:extLst>
          </p:cNvPr>
          <p:cNvCxnSpPr>
            <a:cxnSpLocks/>
          </p:cNvCxnSpPr>
          <p:nvPr/>
        </p:nvCxnSpPr>
        <p:spPr>
          <a:xfrm>
            <a:off x="6073876" y="2796297"/>
            <a:ext cx="0" cy="2277148"/>
          </a:xfrm>
          <a:prstGeom prst="line">
            <a:avLst/>
          </a:prstGeom>
        </p:spPr>
        <p:style>
          <a:lnRef idx="2">
            <a:schemeClr val="dk1"/>
          </a:lnRef>
          <a:fillRef idx="0">
            <a:schemeClr val="dk1"/>
          </a:fillRef>
          <a:effectRef idx="1">
            <a:schemeClr val="dk1"/>
          </a:effectRef>
          <a:fontRef idx="minor">
            <a:schemeClr val="tx1"/>
          </a:fontRef>
        </p:style>
      </p:cxnSp>
      <p:sp>
        <p:nvSpPr>
          <p:cNvPr id="20" name="TextBox 19">
            <a:extLst>
              <a:ext uri="{FF2B5EF4-FFF2-40B4-BE49-F238E27FC236}">
                <a16:creationId xmlns:a16="http://schemas.microsoft.com/office/drawing/2014/main" id="{CF5A08A3-D346-2817-4EAA-1B49220B44D5}"/>
              </a:ext>
            </a:extLst>
          </p:cNvPr>
          <p:cNvSpPr txBox="1"/>
          <p:nvPr/>
        </p:nvSpPr>
        <p:spPr>
          <a:xfrm>
            <a:off x="1108524" y="5449103"/>
            <a:ext cx="9903601"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Be advised!  In REST each and every resource request is to convey the application state.  That means the state gets transferred with each request!</a:t>
            </a:r>
          </a:p>
        </p:txBody>
      </p:sp>
      <p:pic>
        <p:nvPicPr>
          <p:cNvPr id="22" name="Graphic 21" descr="Smart Phone">
            <a:extLst>
              <a:ext uri="{FF2B5EF4-FFF2-40B4-BE49-F238E27FC236}">
                <a16:creationId xmlns:a16="http://schemas.microsoft.com/office/drawing/2014/main" id="{24E08DE5-FCBD-69D2-50E8-2F42DBFA99B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7424" y="3984957"/>
            <a:ext cx="658683" cy="658683"/>
          </a:xfrm>
          <a:prstGeom prst="rect">
            <a:avLst/>
          </a:prstGeom>
        </p:spPr>
      </p:pic>
      <p:sp>
        <p:nvSpPr>
          <p:cNvPr id="23" name="Flowchart: Magnetic Disk 22">
            <a:extLst>
              <a:ext uri="{FF2B5EF4-FFF2-40B4-BE49-F238E27FC236}">
                <a16:creationId xmlns:a16="http://schemas.microsoft.com/office/drawing/2014/main" id="{61E1B31A-B4ED-413E-EEDB-29EEB1183C6E}"/>
              </a:ext>
            </a:extLst>
          </p:cNvPr>
          <p:cNvSpPr/>
          <p:nvPr/>
        </p:nvSpPr>
        <p:spPr>
          <a:xfrm>
            <a:off x="2855824" y="3212782"/>
            <a:ext cx="609600" cy="838200"/>
          </a:xfrm>
          <a:prstGeom prst="flowChartMagneticDisk">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24" name="Straight Arrow Connector 23">
            <a:extLst>
              <a:ext uri="{FF2B5EF4-FFF2-40B4-BE49-F238E27FC236}">
                <a16:creationId xmlns:a16="http://schemas.microsoft.com/office/drawing/2014/main" id="{406E6C47-81A8-593D-237E-5F4EC2D43604}"/>
              </a:ext>
            </a:extLst>
          </p:cNvPr>
          <p:cNvCxnSpPr>
            <a:cxnSpLocks/>
            <a:endCxn id="22" idx="3"/>
          </p:cNvCxnSpPr>
          <p:nvPr/>
        </p:nvCxnSpPr>
        <p:spPr>
          <a:xfrm flipH="1">
            <a:off x="1556107" y="3871524"/>
            <a:ext cx="1042820" cy="442775"/>
          </a:xfrm>
          <a:prstGeom prst="straightConnector1">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81B7B6D9-F929-0722-E4F0-5D6F5071C62A}"/>
              </a:ext>
            </a:extLst>
          </p:cNvPr>
          <p:cNvCxnSpPr>
            <a:cxnSpLocks/>
          </p:cNvCxnSpPr>
          <p:nvPr/>
        </p:nvCxnSpPr>
        <p:spPr>
          <a:xfrm flipH="1" flipV="1">
            <a:off x="1324362" y="3651651"/>
            <a:ext cx="1371605" cy="3928"/>
          </a:xfrm>
          <a:prstGeom prst="straightConnector1">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26" name="Graphic 25" descr="Smart Phone">
            <a:extLst>
              <a:ext uri="{FF2B5EF4-FFF2-40B4-BE49-F238E27FC236}">
                <a16:creationId xmlns:a16="http://schemas.microsoft.com/office/drawing/2014/main" id="{DEEEEA7A-E36E-1DDC-BB16-1757EA8DD66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393904" y="2746368"/>
            <a:ext cx="658683" cy="658683"/>
          </a:xfrm>
          <a:prstGeom prst="rect">
            <a:avLst/>
          </a:prstGeom>
        </p:spPr>
      </p:pic>
      <p:cxnSp>
        <p:nvCxnSpPr>
          <p:cNvPr id="27" name="Straight Arrow Connector 26">
            <a:extLst>
              <a:ext uri="{FF2B5EF4-FFF2-40B4-BE49-F238E27FC236}">
                <a16:creationId xmlns:a16="http://schemas.microsoft.com/office/drawing/2014/main" id="{C91A7999-A065-8B50-E296-035BFBF785A3}"/>
              </a:ext>
            </a:extLst>
          </p:cNvPr>
          <p:cNvCxnSpPr>
            <a:cxnSpLocks/>
          </p:cNvCxnSpPr>
          <p:nvPr/>
        </p:nvCxnSpPr>
        <p:spPr>
          <a:xfrm flipH="1" flipV="1">
            <a:off x="1932788" y="3259029"/>
            <a:ext cx="763178" cy="197555"/>
          </a:xfrm>
          <a:prstGeom prst="straightConnector1">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28" name="Graphic 27" descr="Smart Phone">
            <a:extLst>
              <a:ext uri="{FF2B5EF4-FFF2-40B4-BE49-F238E27FC236}">
                <a16:creationId xmlns:a16="http://schemas.microsoft.com/office/drawing/2014/main" id="{EF7AF973-FC62-3BCF-6B5E-4B77879CC99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22800" y="3239281"/>
            <a:ext cx="658683" cy="658683"/>
          </a:xfrm>
          <a:prstGeom prst="rect">
            <a:avLst/>
          </a:prstGeom>
        </p:spPr>
      </p:pic>
      <p:pic>
        <p:nvPicPr>
          <p:cNvPr id="29" name="Graphic 28" descr="Smart Phone">
            <a:extLst>
              <a:ext uri="{FF2B5EF4-FFF2-40B4-BE49-F238E27FC236}">
                <a16:creationId xmlns:a16="http://schemas.microsoft.com/office/drawing/2014/main" id="{14BD0712-2E81-EA69-1459-4E7F298C8B5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474094" y="4084471"/>
            <a:ext cx="658683" cy="658683"/>
          </a:xfrm>
          <a:prstGeom prst="rect">
            <a:avLst/>
          </a:prstGeom>
        </p:spPr>
      </p:pic>
      <p:sp>
        <p:nvSpPr>
          <p:cNvPr id="30" name="Flowchart: Magnetic Disk 29">
            <a:extLst>
              <a:ext uri="{FF2B5EF4-FFF2-40B4-BE49-F238E27FC236}">
                <a16:creationId xmlns:a16="http://schemas.microsoft.com/office/drawing/2014/main" id="{5D355AEF-BF25-1300-506F-A390DCBF7A7E}"/>
              </a:ext>
            </a:extLst>
          </p:cNvPr>
          <p:cNvSpPr/>
          <p:nvPr/>
        </p:nvSpPr>
        <p:spPr>
          <a:xfrm>
            <a:off x="8432494" y="3312296"/>
            <a:ext cx="609600" cy="838200"/>
          </a:xfrm>
          <a:prstGeom prst="flowChartMagneticDisk">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31" name="Straight Arrow Connector 30">
            <a:extLst>
              <a:ext uri="{FF2B5EF4-FFF2-40B4-BE49-F238E27FC236}">
                <a16:creationId xmlns:a16="http://schemas.microsoft.com/office/drawing/2014/main" id="{AA5F5316-497C-48FD-67A7-E1C68EAD2327}"/>
              </a:ext>
            </a:extLst>
          </p:cNvPr>
          <p:cNvCxnSpPr>
            <a:cxnSpLocks/>
            <a:endCxn id="29" idx="3"/>
          </p:cNvCxnSpPr>
          <p:nvPr/>
        </p:nvCxnSpPr>
        <p:spPr>
          <a:xfrm flipH="1">
            <a:off x="7132777" y="3971038"/>
            <a:ext cx="1042820" cy="442775"/>
          </a:xfrm>
          <a:prstGeom prst="straightConnector1">
            <a:avLst/>
          </a:prstGeom>
          <a:ln w="50800">
            <a:solidFill>
              <a:schemeClr val="tx1"/>
            </a:solidFill>
            <a:prstDash val="sys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063B1307-4FFD-A777-BEF8-8FD7BD32DFF2}"/>
              </a:ext>
            </a:extLst>
          </p:cNvPr>
          <p:cNvCxnSpPr>
            <a:cxnSpLocks/>
          </p:cNvCxnSpPr>
          <p:nvPr/>
        </p:nvCxnSpPr>
        <p:spPr>
          <a:xfrm flipH="1" flipV="1">
            <a:off x="6901032" y="3751165"/>
            <a:ext cx="1371605" cy="3928"/>
          </a:xfrm>
          <a:prstGeom prst="straightConnector1">
            <a:avLst/>
          </a:prstGeom>
          <a:ln w="50800">
            <a:solidFill>
              <a:schemeClr val="tx1"/>
            </a:solidFill>
            <a:prstDash val="sysDash"/>
            <a:headEnd type="triangle"/>
            <a:tailEnd type="triangle"/>
          </a:ln>
        </p:spPr>
        <p:style>
          <a:lnRef idx="1">
            <a:schemeClr val="accent1"/>
          </a:lnRef>
          <a:fillRef idx="0">
            <a:schemeClr val="accent1"/>
          </a:fillRef>
          <a:effectRef idx="0">
            <a:schemeClr val="accent1"/>
          </a:effectRef>
          <a:fontRef idx="minor">
            <a:schemeClr val="tx1"/>
          </a:fontRef>
        </p:style>
      </p:cxnSp>
      <p:pic>
        <p:nvPicPr>
          <p:cNvPr id="33" name="Graphic 32" descr="Smart Phone">
            <a:extLst>
              <a:ext uri="{FF2B5EF4-FFF2-40B4-BE49-F238E27FC236}">
                <a16:creationId xmlns:a16="http://schemas.microsoft.com/office/drawing/2014/main" id="{B22E5D9C-D3FE-8D28-DACF-04AE3D27FC9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70574" y="2845882"/>
            <a:ext cx="658683" cy="658683"/>
          </a:xfrm>
          <a:prstGeom prst="rect">
            <a:avLst/>
          </a:prstGeom>
        </p:spPr>
      </p:pic>
      <p:cxnSp>
        <p:nvCxnSpPr>
          <p:cNvPr id="34" name="Straight Arrow Connector 33">
            <a:extLst>
              <a:ext uri="{FF2B5EF4-FFF2-40B4-BE49-F238E27FC236}">
                <a16:creationId xmlns:a16="http://schemas.microsoft.com/office/drawing/2014/main" id="{6DFE268C-95A5-C7C4-072F-203C46AA4708}"/>
              </a:ext>
            </a:extLst>
          </p:cNvPr>
          <p:cNvCxnSpPr>
            <a:cxnSpLocks/>
          </p:cNvCxnSpPr>
          <p:nvPr/>
        </p:nvCxnSpPr>
        <p:spPr>
          <a:xfrm flipH="1" flipV="1">
            <a:off x="7509458" y="3358543"/>
            <a:ext cx="763178" cy="197555"/>
          </a:xfrm>
          <a:prstGeom prst="straightConnector1">
            <a:avLst/>
          </a:prstGeom>
          <a:ln w="50800">
            <a:solidFill>
              <a:schemeClr val="tx1"/>
            </a:solidFill>
            <a:prstDash val="sysDash"/>
            <a:headEnd type="triangle"/>
            <a:tailEnd type="triangle"/>
          </a:ln>
        </p:spPr>
        <p:style>
          <a:lnRef idx="1">
            <a:schemeClr val="accent1"/>
          </a:lnRef>
          <a:fillRef idx="0">
            <a:schemeClr val="accent1"/>
          </a:fillRef>
          <a:effectRef idx="0">
            <a:schemeClr val="accent1"/>
          </a:effectRef>
          <a:fontRef idx="minor">
            <a:schemeClr val="tx1"/>
          </a:fontRef>
        </p:style>
      </p:cxnSp>
      <p:pic>
        <p:nvPicPr>
          <p:cNvPr id="35" name="Graphic 34" descr="Smart Phone">
            <a:extLst>
              <a:ext uri="{FF2B5EF4-FFF2-40B4-BE49-F238E27FC236}">
                <a16:creationId xmlns:a16="http://schemas.microsoft.com/office/drawing/2014/main" id="{88FB026E-1E7F-875A-BC03-B39691E7E010}"/>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399470" y="3338795"/>
            <a:ext cx="658683" cy="658683"/>
          </a:xfrm>
          <a:prstGeom prst="rect">
            <a:avLst/>
          </a:prstGeom>
        </p:spPr>
      </p:pic>
    </p:spTree>
    <p:extLst>
      <p:ext uri="{BB962C8B-B14F-4D97-AF65-F5344CB8AC3E}">
        <p14:creationId xmlns:p14="http://schemas.microsoft.com/office/powerpoint/2010/main" val="127272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9"/>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p:bldP spid="20" grpId="0" animBg="1"/>
      <p:bldP spid="23" grpId="0" animBg="1"/>
      <p:bldP spid="3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31ED49A-B44B-A4DC-F7E5-56963330C692}"/>
              </a:ext>
            </a:extLst>
          </p:cNvPr>
          <p:cNvSpPr>
            <a:spLocks noGrp="1"/>
          </p:cNvSpPr>
          <p:nvPr>
            <p:ph type="title"/>
          </p:nvPr>
        </p:nvSpPr>
        <p:spPr>
          <a:xfrm>
            <a:off x="1137034" y="609597"/>
            <a:ext cx="9392421" cy="1330841"/>
          </a:xfrm>
        </p:spPr>
        <p:txBody>
          <a:bodyPr>
            <a:normAutofit/>
          </a:bodyPr>
          <a:lstStyle/>
          <a:p>
            <a:r>
              <a:rPr lang="en-US" b="1" dirty="0"/>
              <a:t>3. Cacheability</a:t>
            </a:r>
          </a:p>
        </p:txBody>
      </p:sp>
      <p:sp>
        <p:nvSpPr>
          <p:cNvPr id="3" name="Content Placeholder 2">
            <a:extLst>
              <a:ext uri="{FF2B5EF4-FFF2-40B4-BE49-F238E27FC236}">
                <a16:creationId xmlns:a16="http://schemas.microsoft.com/office/drawing/2014/main" id="{F6E518B9-034F-305B-449D-E99360EADA9E}"/>
              </a:ext>
            </a:extLst>
          </p:cNvPr>
          <p:cNvSpPr>
            <a:spLocks noGrp="1"/>
          </p:cNvSpPr>
          <p:nvPr>
            <p:ph idx="1"/>
          </p:nvPr>
        </p:nvSpPr>
        <p:spPr>
          <a:xfrm>
            <a:off x="1137034" y="2198362"/>
            <a:ext cx="4958966" cy="3917773"/>
          </a:xfrm>
        </p:spPr>
        <p:txBody>
          <a:bodyPr>
            <a:normAutofit/>
          </a:bodyPr>
          <a:lstStyle/>
          <a:p>
            <a:pPr marL="0" indent="0">
              <a:buNone/>
            </a:pPr>
            <a:r>
              <a:rPr lang="en-US" sz="2000"/>
              <a:t>Clients and servers should be able to cache resource data that changes infrequently.  </a:t>
            </a:r>
            <a:br>
              <a:rPr lang="en-US" sz="2000"/>
            </a:br>
            <a:endParaRPr lang="en-US" sz="2000"/>
          </a:p>
          <a:p>
            <a:pPr marL="0" indent="0">
              <a:buNone/>
            </a:pPr>
            <a:r>
              <a:rPr lang="en-US" sz="2000"/>
              <a:t>For example, there are 50 states in the U.S.A.  That’s not likely to change soon.  So, it is inefficient to build a system that queries a database of states each and every time you need that data.  Clients should be able to cache that infrequently updated date and web servers should be able to control the duration of that cache.</a:t>
            </a:r>
          </a:p>
          <a:p>
            <a:pPr marL="0" indent="0">
              <a:buNone/>
            </a:pPr>
            <a:endParaRPr lang="en-US" sz="2000"/>
          </a:p>
        </p:txBody>
      </p:sp>
      <p:pic>
        <p:nvPicPr>
          <p:cNvPr id="6" name="Picture 5" descr="Logo, company name&#10;&#10;Description automatically generated">
            <a:extLst>
              <a:ext uri="{FF2B5EF4-FFF2-40B4-BE49-F238E27FC236}">
                <a16:creationId xmlns:a16="http://schemas.microsoft.com/office/drawing/2014/main" id="{1FF26DBC-2C4C-D593-CD10-CCF2D93309B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749747" y="2550035"/>
            <a:ext cx="4788505" cy="2226654"/>
          </a:xfrm>
          <a:prstGeom prst="rect">
            <a:avLst/>
          </a:prstGeom>
        </p:spPr>
      </p:pic>
      <p:sp>
        <p:nvSpPr>
          <p:cNvPr id="15" name="Freeform: Shape 14">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Slide Number Placeholder 3">
            <a:extLst>
              <a:ext uri="{FF2B5EF4-FFF2-40B4-BE49-F238E27FC236}">
                <a16:creationId xmlns:a16="http://schemas.microsoft.com/office/drawing/2014/main" id="{76404DC9-8FE8-645D-E53E-454679F80206}"/>
              </a:ext>
            </a:extLst>
          </p:cNvPr>
          <p:cNvSpPr>
            <a:spLocks noGrp="1"/>
          </p:cNvSpPr>
          <p:nvPr>
            <p:ph type="sldNum" sz="quarter" idx="12"/>
          </p:nvPr>
        </p:nvSpPr>
        <p:spPr>
          <a:xfrm>
            <a:off x="8610600" y="6356350"/>
            <a:ext cx="2743200" cy="365125"/>
          </a:xfrm>
        </p:spPr>
        <p:txBody>
          <a:bodyPr>
            <a:normAutofit/>
          </a:bodyPr>
          <a:lstStyle/>
          <a:p>
            <a:pPr>
              <a:spcAft>
                <a:spcPts val="600"/>
              </a:spcAft>
            </a:pPr>
            <a:fld id="{4C487655-AABA-4CA8-8EDF-7F823A468B89}" type="slidenum">
              <a:rPr lang="en-US" sz="1000"/>
              <a:pPr>
                <a:spcAft>
                  <a:spcPts val="600"/>
                </a:spcAft>
              </a:pPr>
              <a:t>7</a:t>
            </a:fld>
            <a:endParaRPr lang="en-US" sz="1000"/>
          </a:p>
        </p:txBody>
      </p:sp>
    </p:spTree>
    <p:extLst>
      <p:ext uri="{BB962C8B-B14F-4D97-AF65-F5344CB8AC3E}">
        <p14:creationId xmlns:p14="http://schemas.microsoft.com/office/powerpoint/2010/main" val="362002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8E76F-5BE2-A2E2-A255-036F5A093D62}"/>
              </a:ext>
            </a:extLst>
          </p:cNvPr>
          <p:cNvSpPr>
            <a:spLocks noGrp="1"/>
          </p:cNvSpPr>
          <p:nvPr>
            <p:ph type="title"/>
          </p:nvPr>
        </p:nvSpPr>
        <p:spPr/>
        <p:txBody>
          <a:bodyPr/>
          <a:lstStyle/>
          <a:p>
            <a:r>
              <a:rPr lang="en-US" b="1" dirty="0"/>
              <a:t>4. Layered System</a:t>
            </a:r>
          </a:p>
        </p:txBody>
      </p:sp>
      <p:sp>
        <p:nvSpPr>
          <p:cNvPr id="3" name="Content Placeholder 2">
            <a:extLst>
              <a:ext uri="{FF2B5EF4-FFF2-40B4-BE49-F238E27FC236}">
                <a16:creationId xmlns:a16="http://schemas.microsoft.com/office/drawing/2014/main" id="{0BB0FCF1-ED71-D40A-0412-A345F694293A}"/>
              </a:ext>
            </a:extLst>
          </p:cNvPr>
          <p:cNvSpPr>
            <a:spLocks noGrp="1"/>
          </p:cNvSpPr>
          <p:nvPr>
            <p:ph idx="1"/>
          </p:nvPr>
        </p:nvSpPr>
        <p:spPr>
          <a:xfrm>
            <a:off x="838199" y="1825625"/>
            <a:ext cx="10783529" cy="4351338"/>
          </a:xfrm>
        </p:spPr>
        <p:txBody>
          <a:bodyPr/>
          <a:lstStyle/>
          <a:p>
            <a:pPr marL="0" indent="0">
              <a:buNone/>
            </a:pPr>
            <a:r>
              <a:rPr lang="en-US" dirty="0"/>
              <a:t>A client cannot tell whether it is connected directly to an end server, or to an intermediary along the way. Intermediary servers can also  improve system scalability.</a:t>
            </a:r>
          </a:p>
          <a:p>
            <a:endParaRPr lang="en-US" dirty="0"/>
          </a:p>
        </p:txBody>
      </p:sp>
      <p:sp>
        <p:nvSpPr>
          <p:cNvPr id="4" name="Slide Number Placeholder 3">
            <a:extLst>
              <a:ext uri="{FF2B5EF4-FFF2-40B4-BE49-F238E27FC236}">
                <a16:creationId xmlns:a16="http://schemas.microsoft.com/office/drawing/2014/main" id="{002EC682-3C76-AAEF-888C-4EF1398489FF}"/>
              </a:ext>
            </a:extLst>
          </p:cNvPr>
          <p:cNvSpPr>
            <a:spLocks noGrp="1"/>
          </p:cNvSpPr>
          <p:nvPr>
            <p:ph type="sldNum" sz="quarter" idx="12"/>
          </p:nvPr>
        </p:nvSpPr>
        <p:spPr/>
        <p:txBody>
          <a:bodyPr/>
          <a:lstStyle/>
          <a:p>
            <a:fld id="{4C487655-AABA-4CA8-8EDF-7F823A468B89}" type="slidenum">
              <a:rPr lang="en-US" smtClean="0"/>
              <a:t>8</a:t>
            </a:fld>
            <a:endParaRPr lang="en-US" dirty="0"/>
          </a:p>
        </p:txBody>
      </p:sp>
      <p:pic>
        <p:nvPicPr>
          <p:cNvPr id="6" name="Picture 5">
            <a:extLst>
              <a:ext uri="{FF2B5EF4-FFF2-40B4-BE49-F238E27FC236}">
                <a16:creationId xmlns:a16="http://schemas.microsoft.com/office/drawing/2014/main" id="{6E51B933-8BE0-BC44-C290-ADF37AD7D218}"/>
              </a:ext>
            </a:extLst>
          </p:cNvPr>
          <p:cNvPicPr>
            <a:picLocks noChangeAspect="1"/>
          </p:cNvPicPr>
          <p:nvPr/>
        </p:nvPicPr>
        <p:blipFill>
          <a:blip r:embed="rId2"/>
          <a:stretch>
            <a:fillRect/>
          </a:stretch>
        </p:blipFill>
        <p:spPr>
          <a:xfrm>
            <a:off x="3130826" y="3128088"/>
            <a:ext cx="7883424" cy="2649000"/>
          </a:xfrm>
          <a:prstGeom prst="rect">
            <a:avLst/>
          </a:prstGeom>
        </p:spPr>
      </p:pic>
      <p:sp>
        <p:nvSpPr>
          <p:cNvPr id="7" name="TextBox 6">
            <a:extLst>
              <a:ext uri="{FF2B5EF4-FFF2-40B4-BE49-F238E27FC236}">
                <a16:creationId xmlns:a16="http://schemas.microsoft.com/office/drawing/2014/main" id="{02F6E487-335D-F307-9DE0-945216D6FE42}"/>
              </a:ext>
            </a:extLst>
          </p:cNvPr>
          <p:cNvSpPr txBox="1"/>
          <p:nvPr/>
        </p:nvSpPr>
        <p:spPr>
          <a:xfrm>
            <a:off x="1300315" y="3483092"/>
            <a:ext cx="2163418" cy="193899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n-US"/>
            </a:defPPr>
            <a:lvl1pPr>
              <a:defRPr>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sz="2400" dirty="0"/>
              <a:t>As far as this client is concerned, only “A” and “D” exist!</a:t>
            </a:r>
          </a:p>
        </p:txBody>
      </p:sp>
    </p:spTree>
    <p:extLst>
      <p:ext uri="{BB962C8B-B14F-4D97-AF65-F5344CB8AC3E}">
        <p14:creationId xmlns:p14="http://schemas.microsoft.com/office/powerpoint/2010/main" val="3043987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3724C-A9FC-CB0E-D330-73B361CDD3C4}"/>
              </a:ext>
            </a:extLst>
          </p:cNvPr>
          <p:cNvSpPr>
            <a:spLocks noGrp="1"/>
          </p:cNvSpPr>
          <p:nvPr>
            <p:ph type="title"/>
          </p:nvPr>
        </p:nvSpPr>
        <p:spPr/>
        <p:txBody>
          <a:bodyPr/>
          <a:lstStyle/>
          <a:p>
            <a:r>
              <a:rPr lang="en-US" dirty="0"/>
              <a:t>5. Code on Demand (Optional)</a:t>
            </a:r>
          </a:p>
        </p:txBody>
      </p:sp>
      <p:sp>
        <p:nvSpPr>
          <p:cNvPr id="3" name="Content Placeholder 2">
            <a:extLst>
              <a:ext uri="{FF2B5EF4-FFF2-40B4-BE49-F238E27FC236}">
                <a16:creationId xmlns:a16="http://schemas.microsoft.com/office/drawing/2014/main" id="{A36B03D5-AFCF-0BE0-6226-D2D7E9E3F50D}"/>
              </a:ext>
            </a:extLst>
          </p:cNvPr>
          <p:cNvSpPr>
            <a:spLocks noGrp="1"/>
          </p:cNvSpPr>
          <p:nvPr>
            <p:ph idx="1"/>
          </p:nvPr>
        </p:nvSpPr>
        <p:spPr/>
        <p:txBody>
          <a:bodyPr/>
          <a:lstStyle/>
          <a:p>
            <a:pPr marL="0" indent="0">
              <a:buNone/>
            </a:pPr>
            <a:r>
              <a:rPr lang="en-US" dirty="0"/>
              <a:t>Servers can temporarily extend or customize the functionality of a client by transferring executable code.  This is constraint is optional.</a:t>
            </a:r>
          </a:p>
        </p:txBody>
      </p:sp>
      <p:sp>
        <p:nvSpPr>
          <p:cNvPr id="4" name="Slide Number Placeholder 3">
            <a:extLst>
              <a:ext uri="{FF2B5EF4-FFF2-40B4-BE49-F238E27FC236}">
                <a16:creationId xmlns:a16="http://schemas.microsoft.com/office/drawing/2014/main" id="{DB7E3B25-11BD-BE1A-E2D1-DCD554156527}"/>
              </a:ext>
            </a:extLst>
          </p:cNvPr>
          <p:cNvSpPr>
            <a:spLocks noGrp="1"/>
          </p:cNvSpPr>
          <p:nvPr>
            <p:ph type="sldNum" sz="quarter" idx="12"/>
          </p:nvPr>
        </p:nvSpPr>
        <p:spPr/>
        <p:txBody>
          <a:bodyPr/>
          <a:lstStyle/>
          <a:p>
            <a:fld id="{4C487655-AABA-4CA8-8EDF-7F823A468B89}" type="slidenum">
              <a:rPr lang="en-US" smtClean="0"/>
              <a:t>9</a:t>
            </a:fld>
            <a:endParaRPr lang="en-US" dirty="0"/>
          </a:p>
        </p:txBody>
      </p:sp>
      <p:pic>
        <p:nvPicPr>
          <p:cNvPr id="9" name="Picture 8">
            <a:extLst>
              <a:ext uri="{FF2B5EF4-FFF2-40B4-BE49-F238E27FC236}">
                <a16:creationId xmlns:a16="http://schemas.microsoft.com/office/drawing/2014/main" id="{703D3A4C-B50C-C52A-C19B-8B0C66670827}"/>
              </a:ext>
            </a:extLst>
          </p:cNvPr>
          <p:cNvPicPr>
            <a:picLocks noChangeAspect="1"/>
          </p:cNvPicPr>
          <p:nvPr/>
        </p:nvPicPr>
        <p:blipFill>
          <a:blip r:embed="rId2"/>
          <a:stretch>
            <a:fillRect/>
          </a:stretch>
        </p:blipFill>
        <p:spPr>
          <a:xfrm>
            <a:off x="2526567" y="2928315"/>
            <a:ext cx="6721422" cy="1935648"/>
          </a:xfrm>
          <a:prstGeom prst="rect">
            <a:avLst/>
          </a:prstGeom>
        </p:spPr>
      </p:pic>
    </p:spTree>
    <p:extLst>
      <p:ext uri="{BB962C8B-B14F-4D97-AF65-F5344CB8AC3E}">
        <p14:creationId xmlns:p14="http://schemas.microsoft.com/office/powerpoint/2010/main" val="18902833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4678</TotalTime>
  <Words>1630</Words>
  <Application>Microsoft Office PowerPoint</Application>
  <PresentationFormat>Widescreen</PresentationFormat>
  <Paragraphs>112</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Corbel</vt:lpstr>
      <vt:lpstr>Segoe UI</vt:lpstr>
      <vt:lpstr>Office Theme</vt:lpstr>
      <vt:lpstr>REST </vt:lpstr>
      <vt:lpstr>Agenda</vt:lpstr>
      <vt:lpstr>Definitions</vt:lpstr>
      <vt:lpstr>The 6 REST constraints</vt:lpstr>
      <vt:lpstr>1. Client-Server architecture </vt:lpstr>
      <vt:lpstr>2. Statelessness</vt:lpstr>
      <vt:lpstr>3. Cacheability</vt:lpstr>
      <vt:lpstr>4. Layered System</vt:lpstr>
      <vt:lpstr>5. Code on Demand (Optional)</vt:lpstr>
      <vt:lpstr>6. Uniform Interface</vt:lpstr>
      <vt:lpstr>Practical Implications …</vt:lpstr>
      <vt:lpstr>HTTP Methods you need to know</vt:lpstr>
      <vt:lpstr>HTTP Methods you need to know (2)</vt:lpstr>
      <vt:lpstr>HTTP Status Codes you need to know</vt:lpstr>
      <vt:lpstr>HTTP Status Codes you need to know(2)</vt:lpstr>
      <vt:lpstr>What does REST mean to you?</vt:lpstr>
      <vt:lpstr>Two common mistakes and a recurring challenge</vt:lpstr>
      <vt:lpstr>Summary (i.e., Hot tips for the quiz)</vt:lpstr>
      <vt:lpstr>Hands on 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Introduction What is the cloud?</dc:title>
  <dc:creator>David Schuff</dc:creator>
  <cp:lastModifiedBy>Jeremy J. Shafer</cp:lastModifiedBy>
  <cp:revision>211</cp:revision>
  <dcterms:created xsi:type="dcterms:W3CDTF">2022-06-30T13:55:29Z</dcterms:created>
  <dcterms:modified xsi:type="dcterms:W3CDTF">2024-09-23T02:02:16Z</dcterms:modified>
</cp:coreProperties>
</file>