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645" r:id="rId3"/>
    <p:sldId id="662" r:id="rId4"/>
    <p:sldId id="664" r:id="rId5"/>
    <p:sldId id="665" r:id="rId6"/>
    <p:sldId id="666" r:id="rId7"/>
    <p:sldId id="663" r:id="rId8"/>
    <p:sldId id="667" r:id="rId9"/>
    <p:sldId id="668" r:id="rId10"/>
    <p:sldId id="670" r:id="rId11"/>
    <p:sldId id="6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03C0A4-7130-4860-8EFC-1EB93949FEE0}" v="413" dt="2023-01-30T16:54:56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6247" autoAdjust="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outlineViewPr>
    <p:cViewPr>
      <p:scale>
        <a:sx n="33" d="100"/>
        <a:sy n="33" d="100"/>
      </p:scale>
      <p:origin x="0" y="-591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2091F-6CD8-46B7-96F0-0D064BD5D0C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93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wgrounds.com/art/view/seekerlk/lonely-robo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/3.0/" TargetMode="External"/><Relationship Id="rId4" Type="http://schemas.openxmlformats.org/officeDocument/2006/relationships/hyperlink" Target="https://community.mis.temple.edu/jshafer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isdemo.temple.edu/classexamples/scan_po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intelligentia.com.br/gestao-uma-sopa-de-letrinhas-como-digeri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llthetropes.org/wiki/Knighting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anguages.oup.com/google-dictionary-en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lashdecks.com/decks/christine-ray/object-labe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anguages.oup.com/google-dictionary-e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lickr.com/photos/auvet/27061496017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saroy/3456275946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587A4A-EC20-8B2E-FF9F-59BF97A53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914400"/>
            <a:ext cx="12056694" cy="67818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0479" y="1403184"/>
            <a:ext cx="5805577" cy="1811965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What’s an</a:t>
            </a:r>
            <a:b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API again?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4304581"/>
            <a:ext cx="5036920" cy="255342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https://community.mis.temple.edu/jshafer</a:t>
            </a:r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MIS3502: Web Service Programming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5" tooltip="https://creativecommons.org/licenses/by-nc/3.0/"/>
              </a:rPr>
              <a:t>CC BY-NC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8BF7-022B-03E6-074F-CAAB3C970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35F08-6EB8-BFFD-171E-11407E4C3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665"/>
            <a:ext cx="10515600" cy="463329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Review the code we have written so far this semester.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Review the templates I have given you.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Review the “Proof of Concept” code: </a:t>
            </a:r>
            <a:r>
              <a:rPr lang="en-US" dirty="0">
                <a:hlinkClick r:id="rId2"/>
              </a:rPr>
              <a:t>https://misdemo.temple.edu/classexamples/scan_poc</a:t>
            </a:r>
            <a:r>
              <a:rPr lang="en-US" dirty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Identify object properties, methods and events. Be sure that you understand the difference.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Look for places where we have used APIs.  These include the web services we have created, and the third-party API that we have used.  ( A good example is the Project 2 Proof-Of-Concept code I gave you!)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Finally, recall the criteria for sophistication </a:t>
            </a:r>
            <a:r>
              <a:rPr lang="en-US"/>
              <a:t>(“Shafer’s Eight”) that </a:t>
            </a:r>
            <a:r>
              <a:rPr lang="en-US" dirty="0"/>
              <a:t>we established as part of </a:t>
            </a:r>
            <a:r>
              <a:rPr lang="en-US" b="1" dirty="0"/>
              <a:t>Project 4</a:t>
            </a:r>
            <a:r>
              <a:rPr lang="en-US" dirty="0"/>
              <a:t>. How many criteria will our </a:t>
            </a:r>
            <a:r>
              <a:rPr lang="en-US" b="1" dirty="0"/>
              <a:t>Project 2</a:t>
            </a:r>
            <a:r>
              <a:rPr lang="en-US" dirty="0"/>
              <a:t> and </a:t>
            </a:r>
            <a:r>
              <a:rPr lang="en-US" b="1" dirty="0"/>
              <a:t>Project 3</a:t>
            </a:r>
            <a:r>
              <a:rPr lang="en-US" dirty="0"/>
              <a:t> solutions meet when it is done?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5CCFD-A275-C43B-2ED9-8DDBF5DB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786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97762-EC6A-0DF9-AD9F-FE5D5EAE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9911F-7628-D7F3-0669-F401E807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11</a:t>
            </a:fld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48FD881-5C9A-380B-D645-165D40A7F30C}"/>
              </a:ext>
            </a:extLst>
          </p:cNvPr>
          <p:cNvSpPr txBox="1"/>
          <p:nvPr/>
        </p:nvSpPr>
        <p:spPr>
          <a:xfrm>
            <a:off x="983119" y="1438196"/>
            <a:ext cx="989029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Here are some terms that students should be completely familiar with: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Protocol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Object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Architectural style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Library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Framework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2400" dirty="0"/>
              <a:t>Kinds of APIs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HTML5 APIs (Built-In to the browser)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Web Service (Accessed over HTTP)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Library (creates an object to extend the browser) 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Third Party APIs (Any API you didn't write and not part of the browser!)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4907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Agenda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3743869" cy="4119172"/>
          </a:xfrm>
        </p:spPr>
        <p:txBody>
          <a:bodyPr anchor="t">
            <a:normAutofit/>
          </a:bodyPr>
          <a:lstStyle/>
          <a:p>
            <a:r>
              <a:rPr lang="en-US" sz="3200" dirty="0"/>
              <a:t>Terminology</a:t>
            </a:r>
          </a:p>
          <a:p>
            <a:pPr lvl="1"/>
            <a:r>
              <a:rPr lang="en-US" sz="2800" dirty="0"/>
              <a:t>Protocol</a:t>
            </a:r>
          </a:p>
          <a:p>
            <a:pPr lvl="1"/>
            <a:r>
              <a:rPr lang="en-US" sz="2800" dirty="0"/>
              <a:t>Object</a:t>
            </a:r>
          </a:p>
          <a:p>
            <a:pPr lvl="1"/>
            <a:r>
              <a:rPr lang="en-US" sz="2800" dirty="0"/>
              <a:t>Architectural Style</a:t>
            </a:r>
          </a:p>
          <a:p>
            <a:pPr lvl="1"/>
            <a:r>
              <a:rPr lang="en-US" sz="2800" dirty="0"/>
              <a:t>Software Library</a:t>
            </a:r>
          </a:p>
          <a:p>
            <a:pPr lvl="1"/>
            <a:r>
              <a:rPr lang="en-US" sz="2800" dirty="0"/>
              <a:t>Framework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060F394-2BF1-8B4C-5419-205A95342E10}"/>
              </a:ext>
            </a:extLst>
          </p:cNvPr>
          <p:cNvSpPr txBox="1">
            <a:spLocks/>
          </p:cNvSpPr>
          <p:nvPr/>
        </p:nvSpPr>
        <p:spPr>
          <a:xfrm>
            <a:off x="4324194" y="2075293"/>
            <a:ext cx="3469397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Kinds of APIs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HTML5 APIs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Web Services</a:t>
            </a:r>
          </a:p>
          <a:p>
            <a:pPr marL="8001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Libraries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3F0BC29-49F7-FB33-E40E-E05A9076BE37}"/>
              </a:ext>
            </a:extLst>
          </p:cNvPr>
          <p:cNvSpPr txBox="1">
            <a:spLocks/>
          </p:cNvSpPr>
          <p:nvPr/>
        </p:nvSpPr>
        <p:spPr>
          <a:xfrm>
            <a:off x="8075896" y="2070720"/>
            <a:ext cx="3469397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Aft>
                <a:spcPts val="600"/>
              </a:spcAft>
            </a:pPr>
            <a:r>
              <a:rPr lang="en-US" sz="3200"/>
              <a:t>Third-Party </a:t>
            </a:r>
            <a:r>
              <a:rPr lang="en-US" sz="3200" dirty="0"/>
              <a:t>APIs</a:t>
            </a:r>
          </a:p>
        </p:txBody>
      </p:sp>
    </p:spTree>
    <p:extLst>
      <p:ext uri="{BB962C8B-B14F-4D97-AF65-F5344CB8AC3E}">
        <p14:creationId xmlns:p14="http://schemas.microsoft.com/office/powerpoint/2010/main" val="106661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owl of alphabet soup">
            <a:extLst>
              <a:ext uri="{FF2B5EF4-FFF2-40B4-BE49-F238E27FC236}">
                <a16:creationId xmlns:a16="http://schemas.microsoft.com/office/drawing/2014/main" id="{5375B346-FC6F-9EF0-488A-6BC5FEF462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-1" b="30032"/>
          <a:stretch/>
        </p:blipFill>
        <p:spPr>
          <a:xfrm>
            <a:off x="0" y="0"/>
            <a:ext cx="12192000" cy="62815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1533A0-1DA2-993C-01E6-901B3EE9D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191999" cy="1311964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	Terminology Soup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763B6F-14DF-64A5-6919-72AD86DEF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4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65339-CC9E-474D-65CD-BA068E4B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91" y="365125"/>
            <a:ext cx="10661609" cy="823039"/>
          </a:xfrm>
        </p:spPr>
        <p:txBody>
          <a:bodyPr/>
          <a:lstStyle/>
          <a:p>
            <a:r>
              <a:rPr lang="en-US" dirty="0"/>
              <a:t>Protocol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17818BD-BA87-50F6-26C6-34808BC88A3F}"/>
              </a:ext>
            </a:extLst>
          </p:cNvPr>
          <p:cNvSpPr txBox="1"/>
          <p:nvPr/>
        </p:nvSpPr>
        <p:spPr>
          <a:xfrm>
            <a:off x="692191" y="1297811"/>
            <a:ext cx="105854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202124"/>
                </a:solidFill>
              </a:rPr>
              <a:t>"T</a:t>
            </a:r>
            <a:r>
              <a:rPr lang="en-US" sz="2400" b="0" i="0" dirty="0">
                <a:solidFill>
                  <a:srgbClr val="202124"/>
                </a:solidFill>
                <a:effectLst/>
              </a:rPr>
              <a:t>he official procedure or system of rules governing affairs of state or diplomatic occasions."</a:t>
            </a:r>
            <a:endParaRPr lang="en-US" sz="2400" dirty="0"/>
          </a:p>
        </p:txBody>
      </p:sp>
      <p:pic>
        <p:nvPicPr>
          <p:cNvPr id="11" name="Picture 10" descr="A king bestowing the title of knight on a kneeling man">
            <a:extLst>
              <a:ext uri="{FF2B5EF4-FFF2-40B4-BE49-F238E27FC236}">
                <a16:creationId xmlns:a16="http://schemas.microsoft.com/office/drawing/2014/main" id="{C3B3C3B0-51C4-71A3-81D5-2DA5188F1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252873" y="2213159"/>
            <a:ext cx="1499622" cy="14996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189A81C-CEEA-93DB-4625-B303BB2941AE}"/>
              </a:ext>
            </a:extLst>
          </p:cNvPr>
          <p:cNvSpPr txBox="1"/>
          <p:nvPr/>
        </p:nvSpPr>
        <p:spPr>
          <a:xfrm>
            <a:off x="722671" y="3953826"/>
            <a:ext cx="102796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202124"/>
                </a:solidFill>
              </a:rPr>
              <a:t>"A </a:t>
            </a:r>
            <a:r>
              <a:rPr lang="en-US" sz="2400" b="0" i="0" dirty="0">
                <a:solidFill>
                  <a:srgbClr val="202124"/>
                </a:solidFill>
                <a:effectLst/>
              </a:rPr>
              <a:t>set of rules governing the exchange or transmission of data between devices."</a:t>
            </a:r>
          </a:p>
          <a:p>
            <a:b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508CE6-7D15-45FE-D57C-F315CD4FF1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4049" y="4629679"/>
            <a:ext cx="1371600" cy="1112704"/>
          </a:xfrm>
          <a:prstGeom prst="rect">
            <a:avLst/>
          </a:prstGeom>
        </p:spPr>
      </p:pic>
      <p:cxnSp>
        <p:nvCxnSpPr>
          <p:cNvPr id="6" name="Straight Arrow Connector 5" descr="Arrow between a computer and a cloud">
            <a:extLst>
              <a:ext uri="{FF2B5EF4-FFF2-40B4-BE49-F238E27FC236}">
                <a16:creationId xmlns:a16="http://schemas.microsoft.com/office/drawing/2014/main" id="{FE119DEA-EFBA-3EAD-5149-7EBD7FC6803A}"/>
              </a:ext>
            </a:extLst>
          </p:cNvPr>
          <p:cNvCxnSpPr>
            <a:cxnSpLocks/>
          </p:cNvCxnSpPr>
          <p:nvPr/>
        </p:nvCxnSpPr>
        <p:spPr>
          <a:xfrm flipV="1">
            <a:off x="4988353" y="5213196"/>
            <a:ext cx="1755223" cy="1"/>
          </a:xfrm>
          <a:prstGeom prst="straightConnector1">
            <a:avLst/>
          </a:prstGeom>
          <a:ln w="508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2849772-D3E0-AE4D-42C6-49B18196E7DF}"/>
              </a:ext>
            </a:extLst>
          </p:cNvPr>
          <p:cNvSpPr txBox="1"/>
          <p:nvPr/>
        </p:nvSpPr>
        <p:spPr>
          <a:xfrm>
            <a:off x="5000280" y="5354281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HTTP</a:t>
            </a:r>
            <a:br>
              <a:rPr lang="en-US" sz="2400" dirty="0"/>
            </a:br>
            <a:r>
              <a:rPr lang="en-US" sz="1600" dirty="0"/>
              <a:t>(and also TCP/IP)</a:t>
            </a:r>
            <a:endParaRPr lang="en-US" sz="2400" dirty="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EB0268A6-61FF-E974-6FAA-24DA9D782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58207" y="4737777"/>
            <a:ext cx="1524000" cy="99059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91FCD9-9AF0-6919-7803-3C73D4FBABBD}"/>
              </a:ext>
            </a:extLst>
          </p:cNvPr>
          <p:cNvSpPr txBox="1"/>
          <p:nvPr/>
        </p:nvSpPr>
        <p:spPr>
          <a:xfrm>
            <a:off x="692191" y="6341668"/>
            <a:ext cx="10083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effectLst/>
                <a:latin typeface="+mj-lt"/>
              </a:rPr>
              <a:t> ( Definitions from </a:t>
            </a:r>
            <a:r>
              <a:rPr lang="en-US" b="0" i="0" dirty="0">
                <a:effectLst/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Oxford Languages</a:t>
            </a:r>
            <a:r>
              <a:rPr lang="en-US" b="0" i="0" dirty="0">
                <a:effectLst/>
                <a:latin typeface="+mj-lt"/>
              </a:rPr>
              <a:t> )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350CB-763C-BD5B-7F44-B26C339F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73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65339-CC9E-474D-65CD-BA068E4B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0118"/>
          </a:xfrm>
        </p:spPr>
        <p:txBody>
          <a:bodyPr/>
          <a:lstStyle/>
          <a:p>
            <a:r>
              <a:rPr lang="en-US" dirty="0"/>
              <a:t>Object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EE5AFF-1898-1B76-8D38-ADF250B44C7A}"/>
              </a:ext>
            </a:extLst>
          </p:cNvPr>
          <p:cNvSpPr txBox="1"/>
          <p:nvPr/>
        </p:nvSpPr>
        <p:spPr>
          <a:xfrm>
            <a:off x="838200" y="1331112"/>
            <a:ext cx="1022554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202124"/>
                </a:solidFill>
                <a:latin typeface="+mj-lt"/>
              </a:rPr>
              <a:t>"A</a:t>
            </a:r>
            <a:r>
              <a:rPr lang="en-US" sz="2000" b="0" i="0" dirty="0">
                <a:solidFill>
                  <a:srgbClr val="202124"/>
                </a:solidFill>
                <a:effectLst/>
                <a:latin typeface="+mj-lt"/>
              </a:rPr>
              <a:t> material thing that can be seen and touched."</a:t>
            </a:r>
          </a:p>
          <a:p>
            <a:b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</a:br>
            <a:endParaRPr lang="en-US" dirty="0"/>
          </a:p>
        </p:txBody>
      </p:sp>
      <p:pic>
        <p:nvPicPr>
          <p:cNvPr id="13" name="Picture 12" descr="A blue and white coffee cup&#10;">
            <a:extLst>
              <a:ext uri="{FF2B5EF4-FFF2-40B4-BE49-F238E27FC236}">
                <a16:creationId xmlns:a16="http://schemas.microsoft.com/office/drawing/2014/main" id="{BE5FA521-54FF-923A-7851-F64B8599B9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28918" y="1862216"/>
            <a:ext cx="1511607" cy="15116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AC002E1-957B-E0F3-028D-AE0D148D0A9A}"/>
              </a:ext>
            </a:extLst>
          </p:cNvPr>
          <p:cNvSpPr txBox="1"/>
          <p:nvPr/>
        </p:nvSpPr>
        <p:spPr>
          <a:xfrm>
            <a:off x="990600" y="3510969"/>
            <a:ext cx="100731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202124"/>
                </a:solidFill>
              </a:rPr>
              <a:t>"A </a:t>
            </a:r>
            <a:r>
              <a:rPr lang="en-US" sz="2000" b="0" i="0" dirty="0">
                <a:solidFill>
                  <a:srgbClr val="202124"/>
                </a:solidFill>
                <a:effectLst/>
              </a:rPr>
              <a:t>data construct that provides a description of something that may be used by a computer." </a:t>
            </a: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097936-273A-E5DE-DC2B-8F56F4C2139B}"/>
              </a:ext>
            </a:extLst>
          </p:cNvPr>
          <p:cNvSpPr txBox="1"/>
          <p:nvPr/>
        </p:nvSpPr>
        <p:spPr>
          <a:xfrm>
            <a:off x="2045110" y="4185429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document.ready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res.body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connection.execute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request["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httpMethod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result["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result.insertId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7F300AAA-FB6D-C1B0-3E6A-B5FB25309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73213" y="4060723"/>
            <a:ext cx="334297" cy="1743689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CCFDC9-84C1-BB34-FB9B-386B01305B8D}"/>
              </a:ext>
            </a:extLst>
          </p:cNvPr>
          <p:cNvSpPr txBox="1"/>
          <p:nvPr/>
        </p:nvSpPr>
        <p:spPr>
          <a:xfrm>
            <a:off x="6096000" y="4225448"/>
            <a:ext cx="3578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Attributes, events and methods.</a:t>
            </a:r>
          </a:p>
          <a:p>
            <a:endParaRPr lang="en-US" dirty="0"/>
          </a:p>
          <a:p>
            <a:r>
              <a:rPr lang="en-US" dirty="0"/>
              <a:t>How can you easily spot the difference?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8DC856-EC92-C2A4-9A4B-30F6EECB7823}"/>
              </a:ext>
            </a:extLst>
          </p:cNvPr>
          <p:cNvSpPr txBox="1"/>
          <p:nvPr/>
        </p:nvSpPr>
        <p:spPr>
          <a:xfrm>
            <a:off x="692191" y="6341668"/>
            <a:ext cx="10083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0" i="0" dirty="0">
                <a:effectLst/>
                <a:latin typeface="+mj-lt"/>
              </a:rPr>
              <a:t> ( Definitions from </a:t>
            </a:r>
            <a:r>
              <a:rPr lang="en-US" b="0" i="0" dirty="0">
                <a:effectLst/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Oxford Languages</a:t>
            </a:r>
            <a:r>
              <a:rPr lang="en-US" b="0" i="0" dirty="0">
                <a:effectLst/>
                <a:latin typeface="+mj-lt"/>
              </a:rPr>
              <a:t> )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350CB-763C-BD5B-7F44-B26C339F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8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6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arge Victorian home">
            <a:extLst>
              <a:ext uri="{FF2B5EF4-FFF2-40B4-BE49-F238E27FC236}">
                <a16:creationId xmlns:a16="http://schemas.microsoft.com/office/drawing/2014/main" id="{00A335AF-17A6-4124-2A11-DA33E7E133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b="23156"/>
          <a:stretch/>
        </p:blipFill>
        <p:spPr>
          <a:xfrm>
            <a:off x="-12290" y="-767868"/>
            <a:ext cx="12204290" cy="7033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665339-CC9E-474D-65CD-BA068E4B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65125"/>
            <a:ext cx="11125200" cy="1325563"/>
          </a:xfrm>
        </p:spPr>
        <p:txBody>
          <a:bodyPr/>
          <a:lstStyle/>
          <a:p>
            <a:r>
              <a:rPr lang="en-US" dirty="0"/>
              <a:t>Architectural Style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F49F28-2FC9-6C99-156C-4A13F31239B9}"/>
              </a:ext>
            </a:extLst>
          </p:cNvPr>
          <p:cNvSpPr txBox="1"/>
          <p:nvPr/>
        </p:nvSpPr>
        <p:spPr>
          <a:xfrm>
            <a:off x="1622322" y="1997839"/>
            <a:ext cx="3124200" cy="3139321"/>
          </a:xfrm>
          <a:prstGeom prst="rect">
            <a:avLst/>
          </a:prstGeom>
          <a:solidFill>
            <a:schemeClr val="bg1">
              <a:lumMod val="85000"/>
            </a:schemeClr>
          </a:solidFill>
          <a:ln w="50800" cap="rnd">
            <a:solidFill>
              <a:schemeClr val="accent1">
                <a:shade val="50000"/>
              </a:schemeClr>
            </a:solidFill>
            <a:bevel/>
          </a:ln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rgbClr val="202124"/>
                </a:solidFill>
                <a:effectLst/>
                <a:latin typeface="+mj-lt"/>
              </a:rPr>
              <a:t> "A specific method of construction, characterized by the features that make it notable</a:t>
            </a: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". </a:t>
            </a:r>
          </a:p>
          <a:p>
            <a:endParaRPr lang="en-US" b="1" dirty="0">
              <a:solidFill>
                <a:srgbClr val="202124"/>
              </a:solidFill>
              <a:latin typeface="+mj-lt"/>
            </a:endParaRPr>
          </a:p>
          <a:p>
            <a:r>
              <a:rPr lang="en-US" b="1" dirty="0">
                <a:solidFill>
                  <a:srgbClr val="202124"/>
                </a:solidFill>
                <a:latin typeface="+mj-lt"/>
              </a:rPr>
              <a:t>In our class we have used a </a:t>
            </a:r>
            <a:r>
              <a:rPr lang="en-US" b="1" i="1" dirty="0">
                <a:solidFill>
                  <a:srgbClr val="202124"/>
                </a:solidFill>
                <a:latin typeface="+mj-lt"/>
              </a:rPr>
              <a:t>software</a:t>
            </a:r>
            <a:r>
              <a:rPr lang="en-US" b="1" dirty="0">
                <a:solidFill>
                  <a:srgbClr val="202124"/>
                </a:solidFill>
                <a:latin typeface="+mj-lt"/>
              </a:rPr>
              <a:t> architectural style known as…</a:t>
            </a:r>
            <a:br>
              <a:rPr lang="en-US" b="1" dirty="0">
                <a:solidFill>
                  <a:srgbClr val="202124"/>
                </a:solidFill>
                <a:latin typeface="Roboto" panose="02000000000000000000" pitchFamily="2" charset="0"/>
              </a:rPr>
            </a:br>
            <a:br>
              <a:rPr lang="en-US" b="1" dirty="0">
                <a:solidFill>
                  <a:srgbClr val="202124"/>
                </a:solidFill>
                <a:latin typeface="Roboto" panose="02000000000000000000" pitchFamily="2" charset="0"/>
              </a:rPr>
            </a:br>
            <a:br>
              <a:rPr lang="en-US" b="1" dirty="0">
                <a:solidFill>
                  <a:srgbClr val="202124"/>
                </a:solidFill>
                <a:latin typeface="Roboto" panose="02000000000000000000" pitchFamily="2" charset="0"/>
              </a:rPr>
            </a:b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643FF8-F5C4-F3D2-9D58-B6B345A5F5E7}"/>
              </a:ext>
            </a:extLst>
          </p:cNvPr>
          <p:cNvSpPr txBox="1"/>
          <p:nvPr/>
        </p:nvSpPr>
        <p:spPr>
          <a:xfrm>
            <a:off x="1812822" y="4395767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</a:rPr>
              <a:t>REST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426E6D-4FEE-DE80-CB21-3E4117BC97CB}"/>
              </a:ext>
            </a:extLst>
          </p:cNvPr>
          <p:cNvSpPr txBox="1"/>
          <p:nvPr/>
        </p:nvSpPr>
        <p:spPr>
          <a:xfrm>
            <a:off x="76200" y="6265800"/>
            <a:ext cx="6858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https://en.wikipedia.org/wiki/Software_architecture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350CB-763C-BD5B-7F44-B26C339F1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30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CDFBA-81AB-072A-4357-F81B2FE72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 library?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49631-950C-30DC-57D9-A8396AE9F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6E0CC3-F765-A46B-4B13-B5B4E30EF7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704" y="2060713"/>
            <a:ext cx="3476317" cy="32385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07EB230-4380-F16A-3149-395FD983B8D2}"/>
              </a:ext>
            </a:extLst>
          </p:cNvPr>
          <p:cNvSpPr txBox="1"/>
          <p:nvPr/>
        </p:nvSpPr>
        <p:spPr>
          <a:xfrm>
            <a:off x="4326833" y="1820648"/>
            <a:ext cx="713298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Browsers interpret HTML, CSS, and JavaScript.  Developers </a:t>
            </a:r>
            <a:r>
              <a:rPr lang="en-US" b="1" i="1" dirty="0"/>
              <a:t>could</a:t>
            </a:r>
            <a:r>
              <a:rPr lang="en-US" dirty="0"/>
              <a:t> create web pages and web applications from scratch, each and every time.  (Or, at least, the talented ones could.) But that would not be a good use of their time.  </a:t>
            </a:r>
          </a:p>
          <a:p>
            <a:endParaRPr lang="en-US" dirty="0"/>
          </a:p>
          <a:p>
            <a:r>
              <a:rPr lang="en-US" dirty="0"/>
              <a:t>So, developers put together collections of pre-written, generic, reusable code.</a:t>
            </a:r>
          </a:p>
          <a:p>
            <a:endParaRPr lang="en-US" dirty="0"/>
          </a:p>
          <a:p>
            <a:r>
              <a:rPr lang="en-US" dirty="0"/>
              <a:t>Those collections are called "libraries".</a:t>
            </a:r>
          </a:p>
          <a:p>
            <a:endParaRPr lang="en-US" dirty="0"/>
          </a:p>
          <a:p>
            <a:r>
              <a:rPr lang="en-US" i="1" dirty="0"/>
              <a:t>Sometimes</a:t>
            </a:r>
            <a:r>
              <a:rPr lang="en-US" dirty="0"/>
              <a:t> libraries just make it easier to write code, and </a:t>
            </a:r>
            <a:r>
              <a:rPr lang="en-US" i="1" dirty="0"/>
              <a:t>sometimes</a:t>
            </a:r>
            <a:r>
              <a:rPr lang="en-US" dirty="0"/>
              <a:t> a library provides an API to a resource by creating one or more objects.  </a:t>
            </a:r>
          </a:p>
          <a:p>
            <a:endParaRPr lang="en-US" dirty="0"/>
          </a:p>
          <a:p>
            <a:r>
              <a:rPr lang="en-US" dirty="0"/>
              <a:t>What's our favorite library?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8629EA-D76B-0C66-75D7-8B6C961BE45C}"/>
              </a:ext>
            </a:extLst>
          </p:cNvPr>
          <p:cNvSpPr txBox="1"/>
          <p:nvPr/>
        </p:nvSpPr>
        <p:spPr>
          <a:xfrm>
            <a:off x="6930887" y="5381160"/>
            <a:ext cx="15968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</a:rPr>
              <a:t>jQuery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20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uilding under construction&#10;">
            <a:extLst>
              <a:ext uri="{FF2B5EF4-FFF2-40B4-BE49-F238E27FC236}">
                <a16:creationId xmlns:a16="http://schemas.microsoft.com/office/drawing/2014/main" id="{7698AE8B-2A67-65F6-4362-BB4292C6D9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27841"/>
          <a:stretch/>
        </p:blipFill>
        <p:spPr>
          <a:xfrm>
            <a:off x="0" y="-360294"/>
            <a:ext cx="12274826" cy="66431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BF1428-6FB4-924C-6AF3-B36E8E1C4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0" y="8848665"/>
            <a:ext cx="122748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flickr.com/photos/saroy/3456275946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nd/3.0/"/>
              </a:rPr>
              <a:t>CC BY-NC-ND</a:t>
            </a:r>
            <a:endParaRPr lang="en-US" sz="9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6D4A15-9499-89E8-B9AD-C6EA2645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39" y="136525"/>
            <a:ext cx="10515600" cy="1325563"/>
          </a:xfrm>
        </p:spPr>
        <p:txBody>
          <a:bodyPr/>
          <a:lstStyle/>
          <a:p>
            <a:r>
              <a:rPr lang="en-US" dirty="0"/>
              <a:t>What’s a Framework?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6BC38-7AAD-F778-963E-8B2246CE1C61}"/>
              </a:ext>
            </a:extLst>
          </p:cNvPr>
          <p:cNvSpPr txBox="1"/>
          <p:nvPr/>
        </p:nvSpPr>
        <p:spPr>
          <a:xfrm>
            <a:off x="2441713" y="1218047"/>
            <a:ext cx="7098890" cy="3970318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 w="50800" cap="rnd">
            <a:solidFill>
              <a:schemeClr val="accent1">
                <a:shade val="50000"/>
              </a:schemeClr>
            </a:solidFill>
            <a:bevel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202124"/>
                </a:solidFill>
                <a:latin typeface="+mj-lt"/>
              </a:rPr>
              <a:t>Frameworks </a:t>
            </a:r>
            <a:r>
              <a:rPr lang="en-US" b="1" i="1" dirty="0">
                <a:solidFill>
                  <a:srgbClr val="202124"/>
                </a:solidFill>
                <a:latin typeface="+mj-lt"/>
              </a:rPr>
              <a:t>also</a:t>
            </a:r>
            <a:r>
              <a:rPr lang="en-US" b="1" dirty="0">
                <a:solidFill>
                  <a:srgbClr val="202124"/>
                </a:solidFill>
                <a:latin typeface="+mj-lt"/>
              </a:rPr>
              <a:t> include lots of generic, pre-written, reusable code.  But a framework is *more* than a library.    </a:t>
            </a:r>
            <a:br>
              <a:rPr lang="en-US" b="1" dirty="0">
                <a:solidFill>
                  <a:srgbClr val="202124"/>
                </a:solidFill>
                <a:latin typeface="+mj-lt"/>
              </a:rPr>
            </a:br>
            <a:br>
              <a:rPr lang="en-US" b="1" dirty="0">
                <a:solidFill>
                  <a:srgbClr val="202124"/>
                </a:solidFill>
                <a:latin typeface="+mj-lt"/>
              </a:rPr>
            </a:br>
            <a:r>
              <a:rPr lang="en-US" b="1" dirty="0">
                <a:solidFill>
                  <a:srgbClr val="202124"/>
                </a:solidFill>
                <a:latin typeface="+mj-lt"/>
              </a:rPr>
              <a:t>Frameworks not only contain pre-written code they prescribe a certain way to use it.  </a:t>
            </a:r>
            <a:br>
              <a:rPr lang="en-US" b="1" dirty="0">
                <a:solidFill>
                  <a:srgbClr val="202124"/>
                </a:solidFill>
                <a:latin typeface="+mj-lt"/>
              </a:rPr>
            </a:br>
            <a:br>
              <a:rPr lang="en-US" b="1" dirty="0">
                <a:solidFill>
                  <a:srgbClr val="202124"/>
                </a:solidFill>
                <a:latin typeface="+mj-lt"/>
              </a:rPr>
            </a:br>
            <a:r>
              <a:rPr lang="en-US" b="1" dirty="0">
                <a:solidFill>
                  <a:srgbClr val="202124"/>
                </a:solidFill>
                <a:latin typeface="+mj-lt"/>
              </a:rPr>
              <a:t>Also, </a:t>
            </a:r>
            <a:r>
              <a:rPr lang="en-US" b="1" i="1" dirty="0">
                <a:solidFill>
                  <a:srgbClr val="202124"/>
                </a:solidFill>
                <a:latin typeface="+mj-lt"/>
              </a:rPr>
              <a:t>frameworks</a:t>
            </a:r>
            <a:r>
              <a:rPr lang="en-US" b="1" dirty="0">
                <a:solidFill>
                  <a:srgbClr val="202124"/>
                </a:solidFill>
                <a:latin typeface="+mj-lt"/>
              </a:rPr>
              <a:t> often contain </a:t>
            </a:r>
            <a:r>
              <a:rPr lang="en-US" b="1" i="1" dirty="0">
                <a:solidFill>
                  <a:srgbClr val="202124"/>
                </a:solidFill>
                <a:latin typeface="+mj-lt"/>
              </a:rPr>
              <a:t>libraries.</a:t>
            </a:r>
          </a:p>
          <a:p>
            <a:endParaRPr lang="en-US" b="1" i="1" dirty="0">
              <a:solidFill>
                <a:srgbClr val="202124"/>
              </a:solidFill>
              <a:latin typeface="+mj-lt"/>
            </a:endParaRPr>
          </a:p>
          <a:p>
            <a:r>
              <a:rPr lang="en-US" b="1" i="1" dirty="0">
                <a:solidFill>
                  <a:srgbClr val="202124"/>
                </a:solidFill>
                <a:latin typeface="+mj-lt"/>
              </a:rPr>
              <a:t>Frameworks</a:t>
            </a:r>
            <a:r>
              <a:rPr lang="en-US" b="1" dirty="0">
                <a:solidFill>
                  <a:srgbClr val="202124"/>
                </a:solidFill>
                <a:latin typeface="+mj-lt"/>
              </a:rPr>
              <a:t> vary wildly in sophistication.  Some are very simple, and others are quite complex.</a:t>
            </a:r>
            <a:br>
              <a:rPr lang="en-US" b="1" i="1" dirty="0">
                <a:solidFill>
                  <a:srgbClr val="202124"/>
                </a:solidFill>
                <a:latin typeface="+mj-lt"/>
              </a:rPr>
            </a:br>
            <a:br>
              <a:rPr lang="en-US" b="1" dirty="0">
                <a:solidFill>
                  <a:srgbClr val="202124"/>
                </a:solidFill>
                <a:latin typeface="+mj-lt"/>
              </a:rPr>
            </a:br>
            <a:r>
              <a:rPr lang="en-US" b="1" dirty="0">
                <a:solidFill>
                  <a:srgbClr val="202124"/>
                </a:solidFill>
                <a:latin typeface="+mj-lt"/>
              </a:rPr>
              <a:t>What's our favorite framework?</a:t>
            </a:r>
            <a:br>
              <a:rPr lang="en-US" b="1" dirty="0">
                <a:solidFill>
                  <a:srgbClr val="202124"/>
                </a:solidFill>
                <a:latin typeface="Roboto" panose="02000000000000000000" pitchFamily="2" charset="0"/>
              </a:rPr>
            </a:br>
            <a:br>
              <a:rPr lang="en-US" b="1" dirty="0">
                <a:solidFill>
                  <a:srgbClr val="202124"/>
                </a:solidFill>
                <a:latin typeface="Roboto" panose="02000000000000000000" pitchFamily="2" charset="0"/>
              </a:rPr>
            </a:br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D75B31-EC4F-C56F-08E7-512B1EE8D374}"/>
              </a:ext>
            </a:extLst>
          </p:cNvPr>
          <p:cNvSpPr txBox="1"/>
          <p:nvPr/>
        </p:nvSpPr>
        <p:spPr>
          <a:xfrm>
            <a:off x="6126352" y="4226382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Bootstrap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97F53-EC02-33A5-00B6-0CBEC63D5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76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FA349-351F-458A-B0DB-9AF1E43B0A6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393"/>
          </a:xfrm>
        </p:spPr>
        <p:txBody>
          <a:bodyPr/>
          <a:lstStyle/>
          <a:p>
            <a:r>
              <a:rPr lang="en-US" dirty="0"/>
              <a:t>Kinds of APIs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7824B0-5780-69C5-6C3A-8B8144B03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6250" y="1479550"/>
            <a:ext cx="4196849" cy="3898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7B807F-C7BD-1481-04C7-A2FEDFC6CE32}"/>
              </a:ext>
            </a:extLst>
          </p:cNvPr>
          <p:cNvSpPr txBox="1"/>
          <p:nvPr/>
        </p:nvSpPr>
        <p:spPr>
          <a:xfrm>
            <a:off x="1048651" y="147955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Computer</a:t>
            </a:r>
          </a:p>
        </p:txBody>
      </p:sp>
      <p:pic>
        <p:nvPicPr>
          <p:cNvPr id="6" name="Picture 5" descr="A web page">
            <a:extLst>
              <a:ext uri="{FF2B5EF4-FFF2-40B4-BE49-F238E27FC236}">
                <a16:creationId xmlns:a16="http://schemas.microsoft.com/office/drawing/2014/main" id="{F8473B7E-7A42-5F06-C716-7C7FDCB04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051" y="1993900"/>
            <a:ext cx="3476317" cy="32385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A2F0F20-04E3-7360-C06B-E021BB07A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20176" y="4908551"/>
            <a:ext cx="0" cy="552449"/>
          </a:xfrm>
          <a:prstGeom prst="straightConnector1">
            <a:avLst/>
          </a:prstGeom>
          <a:ln w="50800" cmpd="sng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58FB378-4BBB-2783-E627-9F5066177912}"/>
              </a:ext>
            </a:extLst>
          </p:cNvPr>
          <p:cNvSpPr txBox="1"/>
          <p:nvPr/>
        </p:nvSpPr>
        <p:spPr>
          <a:xfrm>
            <a:off x="1391551" y="60385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HTML5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568AD6-E38A-93AC-5BB6-5213C2117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884112" y="4939405"/>
            <a:ext cx="0" cy="552449"/>
          </a:xfrm>
          <a:prstGeom prst="straightConnector1">
            <a:avLst/>
          </a:prstGeom>
          <a:ln w="50800" cmpd="sng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499F949-62A2-C5C0-2385-09AFA46B37BD}"/>
              </a:ext>
            </a:extLst>
          </p:cNvPr>
          <p:cNvSpPr txBox="1"/>
          <p:nvPr/>
        </p:nvSpPr>
        <p:spPr>
          <a:xfrm>
            <a:off x="2465964" y="60385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HTML5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0F1B8B0-CC13-0363-F2AA-6C79AEB15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868051" y="4939405"/>
            <a:ext cx="0" cy="552449"/>
          </a:xfrm>
          <a:prstGeom prst="straightConnector1">
            <a:avLst/>
          </a:prstGeom>
          <a:ln w="50800" cmpd="sng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AAFDA0E-445D-D957-07E6-F67206D4A83E}"/>
              </a:ext>
            </a:extLst>
          </p:cNvPr>
          <p:cNvSpPr txBox="1"/>
          <p:nvPr/>
        </p:nvSpPr>
        <p:spPr>
          <a:xfrm>
            <a:off x="3372751" y="6050221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Third Party</a:t>
            </a:r>
          </a:p>
        </p:txBody>
      </p:sp>
      <p:pic>
        <p:nvPicPr>
          <p:cNvPr id="23" name="Graphic 22" descr="Qr Code with solid fill">
            <a:extLst>
              <a:ext uri="{FF2B5EF4-FFF2-40B4-BE49-F238E27FC236}">
                <a16:creationId xmlns:a16="http://schemas.microsoft.com/office/drawing/2014/main" id="{1CC5EF86-FBD8-2FD3-E92F-FBCABC3BB4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32764" y="5504917"/>
            <a:ext cx="685800" cy="685800"/>
          </a:xfrm>
          <a:prstGeom prst="rect">
            <a:avLst/>
          </a:prstGeom>
        </p:spPr>
      </p:pic>
      <p:pic>
        <p:nvPicPr>
          <p:cNvPr id="8" name="Graphic 7" descr="Earth globe: Americas with solid fill">
            <a:extLst>
              <a:ext uri="{FF2B5EF4-FFF2-40B4-BE49-F238E27FC236}">
                <a16:creationId xmlns:a16="http://schemas.microsoft.com/office/drawing/2014/main" id="{21550369-637A-0A3D-6C2D-318F96E392A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58902" y="5480133"/>
            <a:ext cx="685800" cy="685800"/>
          </a:xfrm>
          <a:prstGeom prst="rect">
            <a:avLst/>
          </a:prstGeom>
        </p:spPr>
      </p:pic>
      <p:pic>
        <p:nvPicPr>
          <p:cNvPr id="9" name="Graphic 8" descr="Fax outline">
            <a:extLst>
              <a:ext uri="{FF2B5EF4-FFF2-40B4-BE49-F238E27FC236}">
                <a16:creationId xmlns:a16="http://schemas.microsoft.com/office/drawing/2014/main" id="{CD83338F-E800-3D82-DBF9-B590D7CCDAC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05851" y="5480050"/>
            <a:ext cx="628650" cy="628650"/>
          </a:xfrm>
          <a:prstGeom prst="rect">
            <a:avLst/>
          </a:prstGeom>
        </p:spPr>
      </p:pic>
      <p:sp>
        <p:nvSpPr>
          <p:cNvPr id="10" name="Cloud 9" descr="A cloud">
            <a:extLst>
              <a:ext uri="{FF2B5EF4-FFF2-40B4-BE49-F238E27FC236}">
                <a16:creationId xmlns:a16="http://schemas.microsoft.com/office/drawing/2014/main" id="{0D3D368A-FF59-B772-8137-965F371D94D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8264272" y="1479550"/>
            <a:ext cx="1883580" cy="1656154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755B23-4E43-60D0-6294-8E56C86B4DB1}"/>
              </a:ext>
            </a:extLst>
          </p:cNvPr>
          <p:cNvSpPr txBox="1"/>
          <p:nvPr/>
        </p:nvSpPr>
        <p:spPr>
          <a:xfrm rot="21312238">
            <a:off x="5568141" y="1745597"/>
            <a:ext cx="1755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</a:t>
            </a:r>
          </a:p>
        </p:txBody>
      </p:sp>
      <p:cxnSp>
        <p:nvCxnSpPr>
          <p:cNvPr id="11" name="Straight Arrow Connector 10" descr="An arrow from web page to the cloud">
            <a:extLst>
              <a:ext uri="{FF2B5EF4-FFF2-40B4-BE49-F238E27FC236}">
                <a16:creationId xmlns:a16="http://schemas.microsoft.com/office/drawing/2014/main" id="{93D28FB8-6809-ADA5-6FB5-D52086A77DD9}"/>
              </a:ext>
            </a:extLst>
          </p:cNvPr>
          <p:cNvCxnSpPr>
            <a:cxnSpLocks/>
          </p:cNvCxnSpPr>
          <p:nvPr/>
        </p:nvCxnSpPr>
        <p:spPr>
          <a:xfrm flipV="1">
            <a:off x="4790661" y="1898424"/>
            <a:ext cx="3967423" cy="38995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 descr="An arrow from cloud to the we page">
            <a:extLst>
              <a:ext uri="{FF2B5EF4-FFF2-40B4-BE49-F238E27FC236}">
                <a16:creationId xmlns:a16="http://schemas.microsoft.com/office/drawing/2014/main" id="{8846B70A-5D47-D529-E6C0-7A203D7611B2}"/>
              </a:ext>
            </a:extLst>
          </p:cNvPr>
          <p:cNvCxnSpPr>
            <a:cxnSpLocks/>
          </p:cNvCxnSpPr>
          <p:nvPr/>
        </p:nvCxnSpPr>
        <p:spPr>
          <a:xfrm flipH="1">
            <a:off x="4715769" y="2203224"/>
            <a:ext cx="4042315" cy="38160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1994D08-E36C-CF9B-8784-48F8469B7BFD}"/>
              </a:ext>
            </a:extLst>
          </p:cNvPr>
          <p:cNvSpPr txBox="1"/>
          <p:nvPr/>
        </p:nvSpPr>
        <p:spPr>
          <a:xfrm>
            <a:off x="5270139" y="2655305"/>
            <a:ext cx="2974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a web service</a:t>
            </a:r>
          </a:p>
        </p:txBody>
      </p:sp>
      <p:pic>
        <p:nvPicPr>
          <p:cNvPr id="20" name="Picture 19" descr="Code sample - a client side Ajax call">
            <a:extLst>
              <a:ext uri="{FF2B5EF4-FFF2-40B4-BE49-F238E27FC236}">
                <a16:creationId xmlns:a16="http://schemas.microsoft.com/office/drawing/2014/main" id="{BE89EB06-3F8B-60CA-3B0D-3C75FDDD254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27077" y="2995143"/>
            <a:ext cx="3150314" cy="2130991"/>
          </a:xfrm>
          <a:prstGeom prst="rect">
            <a:avLst/>
          </a:prstGeom>
        </p:spPr>
      </p:pic>
      <p:pic>
        <p:nvPicPr>
          <p:cNvPr id="19" name="Picture 18" descr="Code sample - HTML script tag referencing a 3rd party resource">
            <a:extLst>
              <a:ext uri="{FF2B5EF4-FFF2-40B4-BE49-F238E27FC236}">
                <a16:creationId xmlns:a16="http://schemas.microsoft.com/office/drawing/2014/main" id="{284C1F6E-7198-BCAD-8444-F3DF6BA5CE2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68282" y="5563337"/>
            <a:ext cx="6554210" cy="57611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107138E-9DAB-A3E3-2C54-4FD4F51744D2}"/>
              </a:ext>
            </a:extLst>
          </p:cNvPr>
          <p:cNvSpPr txBox="1"/>
          <p:nvPr/>
        </p:nvSpPr>
        <p:spPr>
          <a:xfrm>
            <a:off x="5220652" y="5237202"/>
            <a:ext cx="3688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library that gives us a resource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FC1A62-96AF-5ABF-DD3C-CB0FC746FEB8}"/>
              </a:ext>
            </a:extLst>
          </p:cNvPr>
          <p:cNvSpPr txBox="1"/>
          <p:nvPr/>
        </p:nvSpPr>
        <p:spPr>
          <a:xfrm>
            <a:off x="8700746" y="3503958"/>
            <a:ext cx="2290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Any API you didn't write, and that's not built into the browser, is a 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b="1" baseline="30000" dirty="0">
                <a:solidFill>
                  <a:srgbClr val="FF0000"/>
                </a:solidFill>
              </a:rPr>
              <a:t>rd</a:t>
            </a:r>
            <a:r>
              <a:rPr lang="en-US" b="1" dirty="0">
                <a:solidFill>
                  <a:srgbClr val="FF0000"/>
                </a:solidFill>
              </a:rPr>
              <a:t> Party</a:t>
            </a:r>
            <a:r>
              <a:rPr lang="en-US" dirty="0">
                <a:solidFill>
                  <a:srgbClr val="FF0000"/>
                </a:solidFill>
              </a:rPr>
              <a:t> API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69E402-25F0-374B-0BFD-A25F2850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4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5" grpId="0"/>
      <p:bldP spid="10" grpId="0" animBg="1"/>
      <p:bldP spid="21" grpId="0"/>
      <p:bldP spid="13" grpId="0"/>
      <p:bldP spid="22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5604</TotalTime>
  <Words>687</Words>
  <Application>Microsoft Office PowerPoint</Application>
  <PresentationFormat>Widescreen</PresentationFormat>
  <Paragraphs>105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Courier New</vt:lpstr>
      <vt:lpstr>Roboto</vt:lpstr>
      <vt:lpstr>Segoe UI</vt:lpstr>
      <vt:lpstr>Office Theme</vt:lpstr>
      <vt:lpstr>What’s an API again?</vt:lpstr>
      <vt:lpstr>Agenda</vt:lpstr>
      <vt:lpstr> Terminology Soup</vt:lpstr>
      <vt:lpstr>Protocol</vt:lpstr>
      <vt:lpstr>Object</vt:lpstr>
      <vt:lpstr>Architectural Style</vt:lpstr>
      <vt:lpstr>What’s a library?</vt:lpstr>
      <vt:lpstr>What’s a Framework?</vt:lpstr>
      <vt:lpstr>Kinds of APIs</vt:lpstr>
      <vt:lpstr>Challenge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238</cp:revision>
  <dcterms:created xsi:type="dcterms:W3CDTF">2022-06-30T13:55:29Z</dcterms:created>
  <dcterms:modified xsi:type="dcterms:W3CDTF">2024-10-15T18:13:03Z</dcterms:modified>
</cp:coreProperties>
</file>