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76" r:id="rId3"/>
    <p:sldId id="262" r:id="rId4"/>
    <p:sldId id="258" r:id="rId5"/>
    <p:sldId id="279" r:id="rId6"/>
    <p:sldId id="257" r:id="rId7"/>
    <p:sldId id="278" r:id="rId8"/>
    <p:sldId id="281" r:id="rId9"/>
    <p:sldId id="280" r:id="rId10"/>
    <p:sldId id="260" r:id="rId11"/>
    <p:sldId id="274" r:id="rId12"/>
    <p:sldId id="261"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96247" autoAdjust="0"/>
  </p:normalViewPr>
  <p:slideViewPr>
    <p:cSldViewPr snapToGrid="0">
      <p:cViewPr varScale="1">
        <p:scale>
          <a:sx n="75" d="100"/>
          <a:sy n="75" d="100"/>
        </p:scale>
        <p:origin x="341" y="43"/>
      </p:cViewPr>
      <p:guideLst/>
    </p:cSldViewPr>
  </p:slideViewPr>
  <p:outlineViewPr>
    <p:cViewPr>
      <p:scale>
        <a:sx n="33" d="100"/>
        <a:sy n="33" d="100"/>
      </p:scale>
      <p:origin x="0" y="-591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B0B36-2FA2-40AB-A3CC-3BF1CC1CB7C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76AD5D4-CD1A-4D79-A6B1-F71F23CBCDF4}">
      <dgm:prSet custT="1"/>
      <dgm:spPr/>
      <dgm:t>
        <a:bodyPr/>
        <a:lstStyle/>
        <a:p>
          <a:pPr>
            <a:lnSpc>
              <a:spcPct val="100000"/>
            </a:lnSpc>
          </a:pPr>
          <a:r>
            <a:rPr lang="en-US" sz="1600" dirty="0"/>
            <a:t>Cost: Free or free-to-try technologies</a:t>
          </a:r>
        </a:p>
      </dgm:t>
    </dgm:pt>
    <dgm:pt modelId="{96E0CDB0-5B85-4CAC-9145-68AF98F3BF9A}" type="parTrans" cxnId="{4D3380F4-D567-4D0A-8E00-20220649A806}">
      <dgm:prSet/>
      <dgm:spPr/>
      <dgm:t>
        <a:bodyPr/>
        <a:lstStyle/>
        <a:p>
          <a:endParaRPr lang="en-US"/>
        </a:p>
      </dgm:t>
    </dgm:pt>
    <dgm:pt modelId="{FE0691DE-EA6F-40BB-9376-286203DF13A0}" type="sibTrans" cxnId="{4D3380F4-D567-4D0A-8E00-20220649A806}">
      <dgm:prSet/>
      <dgm:spPr/>
      <dgm:t>
        <a:bodyPr/>
        <a:lstStyle/>
        <a:p>
          <a:endParaRPr lang="en-US"/>
        </a:p>
      </dgm:t>
    </dgm:pt>
    <dgm:pt modelId="{8B4778A0-7466-4D1D-910D-9E8E6F88E69D}">
      <dgm:prSet custT="1"/>
      <dgm:spPr/>
      <dgm:t>
        <a:bodyPr/>
        <a:lstStyle/>
        <a:p>
          <a:pPr>
            <a:lnSpc>
              <a:spcPct val="100000"/>
            </a:lnSpc>
          </a:pPr>
          <a:r>
            <a:rPr lang="en-US" sz="1600" dirty="0"/>
            <a:t>Brand: Software titles with established name recognition</a:t>
          </a:r>
        </a:p>
      </dgm:t>
    </dgm:pt>
    <dgm:pt modelId="{3E18B6E6-5C4A-40A2-A07F-DEE6DA9EA644}" type="parTrans" cxnId="{4C798376-E110-4E03-ACE3-3017E65908A7}">
      <dgm:prSet/>
      <dgm:spPr/>
      <dgm:t>
        <a:bodyPr/>
        <a:lstStyle/>
        <a:p>
          <a:endParaRPr lang="en-US"/>
        </a:p>
      </dgm:t>
    </dgm:pt>
    <dgm:pt modelId="{C6ABF8CC-E70E-43C5-984F-C9E8CE96CD54}" type="sibTrans" cxnId="{4C798376-E110-4E03-ACE3-3017E65908A7}">
      <dgm:prSet/>
      <dgm:spPr/>
      <dgm:t>
        <a:bodyPr/>
        <a:lstStyle/>
        <a:p>
          <a:endParaRPr lang="en-US"/>
        </a:p>
      </dgm:t>
    </dgm:pt>
    <dgm:pt modelId="{ADE73DBB-F573-458A-A333-84946EEE5608}">
      <dgm:prSet/>
      <dgm:spPr/>
      <dgm:t>
        <a:bodyPr/>
        <a:lstStyle/>
        <a:p>
          <a:pPr>
            <a:lnSpc>
              <a:spcPct val="100000"/>
            </a:lnSpc>
          </a:pPr>
          <a:r>
            <a:rPr lang="en-US" dirty="0"/>
            <a:t>Ease-of-Use: Minimal learning curve</a:t>
          </a:r>
        </a:p>
      </dgm:t>
    </dgm:pt>
    <dgm:pt modelId="{49795B90-11F4-4000-9CD9-77DF2D85B3C0}" type="parTrans" cxnId="{21F890B8-66CE-47C6-9FD5-09C30362E12F}">
      <dgm:prSet/>
      <dgm:spPr/>
      <dgm:t>
        <a:bodyPr/>
        <a:lstStyle/>
        <a:p>
          <a:endParaRPr lang="en-US"/>
        </a:p>
      </dgm:t>
    </dgm:pt>
    <dgm:pt modelId="{914E38B4-5D54-4F26-A426-BEBB3107B5D0}" type="sibTrans" cxnId="{21F890B8-66CE-47C6-9FD5-09C30362E12F}">
      <dgm:prSet/>
      <dgm:spPr/>
      <dgm:t>
        <a:bodyPr/>
        <a:lstStyle/>
        <a:p>
          <a:endParaRPr lang="en-US"/>
        </a:p>
      </dgm:t>
    </dgm:pt>
    <dgm:pt modelId="{7BEB7314-EF43-455D-9B0B-641E6B758AFD}" type="pres">
      <dgm:prSet presAssocID="{A43B0B36-2FA2-40AB-A3CC-3BF1CC1CB7C2}" presName="root" presStyleCnt="0">
        <dgm:presLayoutVars>
          <dgm:dir/>
          <dgm:resizeHandles val="exact"/>
        </dgm:presLayoutVars>
      </dgm:prSet>
      <dgm:spPr/>
    </dgm:pt>
    <dgm:pt modelId="{67694D08-5702-443D-B9F9-7EC1C0E2F764}" type="pres">
      <dgm:prSet presAssocID="{C76AD5D4-CD1A-4D79-A6B1-F71F23CBCDF4}" presName="compNode" presStyleCnt="0"/>
      <dgm:spPr/>
    </dgm:pt>
    <dgm:pt modelId="{1D20B4B3-F3D7-45C4-9F2C-C114C1A34D1A}" type="pres">
      <dgm:prSet presAssocID="{C76AD5D4-CD1A-4D79-A6B1-F71F23CBCD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2F4656D8-CBD5-4FBE-8126-26DCE6057E0D}" type="pres">
      <dgm:prSet presAssocID="{C76AD5D4-CD1A-4D79-A6B1-F71F23CBCDF4}" presName="spaceRect" presStyleCnt="0"/>
      <dgm:spPr/>
    </dgm:pt>
    <dgm:pt modelId="{A477CE49-6D1B-4E0E-B9BF-A0DDD6AB5592}" type="pres">
      <dgm:prSet presAssocID="{C76AD5D4-CD1A-4D79-A6B1-F71F23CBCDF4}" presName="textRect" presStyleLbl="revTx" presStyleIdx="0" presStyleCnt="3">
        <dgm:presLayoutVars>
          <dgm:chMax val="1"/>
          <dgm:chPref val="1"/>
        </dgm:presLayoutVars>
      </dgm:prSet>
      <dgm:spPr/>
    </dgm:pt>
    <dgm:pt modelId="{902734AC-0E5D-407E-803E-A2D7C6DCA1C3}" type="pres">
      <dgm:prSet presAssocID="{FE0691DE-EA6F-40BB-9376-286203DF13A0}" presName="sibTrans" presStyleCnt="0"/>
      <dgm:spPr/>
    </dgm:pt>
    <dgm:pt modelId="{0D585493-68A7-4D51-A526-110C8DF0F1B3}" type="pres">
      <dgm:prSet presAssocID="{8B4778A0-7466-4D1D-910D-9E8E6F88E69D}" presName="compNode" presStyleCnt="0"/>
      <dgm:spPr/>
    </dgm:pt>
    <dgm:pt modelId="{433D805E-92A8-4FB8-A0A1-D03950CC7014}" type="pres">
      <dgm:prSet presAssocID="{8B4778A0-7466-4D1D-910D-9E8E6F88E6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ibbon"/>
        </a:ext>
      </dgm:extLst>
    </dgm:pt>
    <dgm:pt modelId="{401F5A32-EDFB-45C8-AA2E-AE22E4EB109A}" type="pres">
      <dgm:prSet presAssocID="{8B4778A0-7466-4D1D-910D-9E8E6F88E69D}" presName="spaceRect" presStyleCnt="0"/>
      <dgm:spPr/>
    </dgm:pt>
    <dgm:pt modelId="{83A69B90-2800-4038-8358-72FEF900DA47}" type="pres">
      <dgm:prSet presAssocID="{8B4778A0-7466-4D1D-910D-9E8E6F88E69D}" presName="textRect" presStyleLbl="revTx" presStyleIdx="1" presStyleCnt="3">
        <dgm:presLayoutVars>
          <dgm:chMax val="1"/>
          <dgm:chPref val="1"/>
        </dgm:presLayoutVars>
      </dgm:prSet>
      <dgm:spPr/>
    </dgm:pt>
    <dgm:pt modelId="{522D99C3-C8D3-49D5-BE0B-F2D967AEEABE}" type="pres">
      <dgm:prSet presAssocID="{C6ABF8CC-E70E-43C5-984F-C9E8CE96CD54}" presName="sibTrans" presStyleCnt="0"/>
      <dgm:spPr/>
    </dgm:pt>
    <dgm:pt modelId="{4E051067-44AE-4828-8520-C842742A8993}" type="pres">
      <dgm:prSet presAssocID="{ADE73DBB-F573-458A-A333-84946EEE5608}" presName="compNode" presStyleCnt="0"/>
      <dgm:spPr/>
    </dgm:pt>
    <dgm:pt modelId="{3B676D53-CC26-41F1-A913-8F88717B5434}" type="pres">
      <dgm:prSet presAssocID="{ADE73DBB-F573-458A-A333-84946EEE56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FB671930-8B0C-4BB3-8B66-4DDCD9C47D8E}" type="pres">
      <dgm:prSet presAssocID="{ADE73DBB-F573-458A-A333-84946EEE5608}" presName="spaceRect" presStyleCnt="0"/>
      <dgm:spPr/>
    </dgm:pt>
    <dgm:pt modelId="{72D30FDB-3080-4C09-94A8-1F649CE7BD41}" type="pres">
      <dgm:prSet presAssocID="{ADE73DBB-F573-458A-A333-84946EEE5608}" presName="textRect" presStyleLbl="revTx" presStyleIdx="2" presStyleCnt="3">
        <dgm:presLayoutVars>
          <dgm:chMax val="1"/>
          <dgm:chPref val="1"/>
        </dgm:presLayoutVars>
      </dgm:prSet>
      <dgm:spPr/>
    </dgm:pt>
  </dgm:ptLst>
  <dgm:cxnLst>
    <dgm:cxn modelId="{277FE81F-E7A7-400D-AA90-7A70FDAC0792}" type="presOf" srcId="{8B4778A0-7466-4D1D-910D-9E8E6F88E69D}" destId="{83A69B90-2800-4038-8358-72FEF900DA47}" srcOrd="0" destOrd="0" presId="urn:microsoft.com/office/officeart/2018/2/layout/IconLabelList"/>
    <dgm:cxn modelId="{161C1B48-9FC2-4EFC-B4F7-E576CF487D97}" type="presOf" srcId="{C76AD5D4-CD1A-4D79-A6B1-F71F23CBCDF4}" destId="{A477CE49-6D1B-4E0E-B9BF-A0DDD6AB5592}" srcOrd="0" destOrd="0" presId="urn:microsoft.com/office/officeart/2018/2/layout/IconLabelList"/>
    <dgm:cxn modelId="{A36C3755-335B-47E0-86B1-D98800AF17C7}" type="presOf" srcId="{ADE73DBB-F573-458A-A333-84946EEE5608}" destId="{72D30FDB-3080-4C09-94A8-1F649CE7BD41}" srcOrd="0" destOrd="0" presId="urn:microsoft.com/office/officeart/2018/2/layout/IconLabelList"/>
    <dgm:cxn modelId="{4C798376-E110-4E03-ACE3-3017E65908A7}" srcId="{A43B0B36-2FA2-40AB-A3CC-3BF1CC1CB7C2}" destId="{8B4778A0-7466-4D1D-910D-9E8E6F88E69D}" srcOrd="1" destOrd="0" parTransId="{3E18B6E6-5C4A-40A2-A07F-DEE6DA9EA644}" sibTransId="{C6ABF8CC-E70E-43C5-984F-C9E8CE96CD54}"/>
    <dgm:cxn modelId="{21F890B8-66CE-47C6-9FD5-09C30362E12F}" srcId="{A43B0B36-2FA2-40AB-A3CC-3BF1CC1CB7C2}" destId="{ADE73DBB-F573-458A-A333-84946EEE5608}" srcOrd="2" destOrd="0" parTransId="{49795B90-11F4-4000-9CD9-77DF2D85B3C0}" sibTransId="{914E38B4-5D54-4F26-A426-BEBB3107B5D0}"/>
    <dgm:cxn modelId="{4570A0D0-8D34-4FC6-BCA0-3BCED740AE72}" type="presOf" srcId="{A43B0B36-2FA2-40AB-A3CC-3BF1CC1CB7C2}" destId="{7BEB7314-EF43-455D-9B0B-641E6B758AFD}" srcOrd="0" destOrd="0" presId="urn:microsoft.com/office/officeart/2018/2/layout/IconLabelList"/>
    <dgm:cxn modelId="{4D3380F4-D567-4D0A-8E00-20220649A806}" srcId="{A43B0B36-2FA2-40AB-A3CC-3BF1CC1CB7C2}" destId="{C76AD5D4-CD1A-4D79-A6B1-F71F23CBCDF4}" srcOrd="0" destOrd="0" parTransId="{96E0CDB0-5B85-4CAC-9145-68AF98F3BF9A}" sibTransId="{FE0691DE-EA6F-40BB-9376-286203DF13A0}"/>
    <dgm:cxn modelId="{11B862F6-6D24-4073-A908-A1BB4AB60435}" type="presParOf" srcId="{7BEB7314-EF43-455D-9B0B-641E6B758AFD}" destId="{67694D08-5702-443D-B9F9-7EC1C0E2F764}" srcOrd="0" destOrd="0" presId="urn:microsoft.com/office/officeart/2018/2/layout/IconLabelList"/>
    <dgm:cxn modelId="{14F7B256-964B-4203-9994-CE9D0AA2AE50}" type="presParOf" srcId="{67694D08-5702-443D-B9F9-7EC1C0E2F764}" destId="{1D20B4B3-F3D7-45C4-9F2C-C114C1A34D1A}" srcOrd="0" destOrd="0" presId="urn:microsoft.com/office/officeart/2018/2/layout/IconLabelList"/>
    <dgm:cxn modelId="{9F06683C-8FF1-46F3-B38C-2B3E064CE4E1}" type="presParOf" srcId="{67694D08-5702-443D-B9F9-7EC1C0E2F764}" destId="{2F4656D8-CBD5-4FBE-8126-26DCE6057E0D}" srcOrd="1" destOrd="0" presId="urn:microsoft.com/office/officeart/2018/2/layout/IconLabelList"/>
    <dgm:cxn modelId="{5CED4CD9-9B62-48DF-A059-AE9C6CDB2BC4}" type="presParOf" srcId="{67694D08-5702-443D-B9F9-7EC1C0E2F764}" destId="{A477CE49-6D1B-4E0E-B9BF-A0DDD6AB5592}" srcOrd="2" destOrd="0" presId="urn:microsoft.com/office/officeart/2018/2/layout/IconLabelList"/>
    <dgm:cxn modelId="{943421E8-768F-4E41-96ED-F5E959284D77}" type="presParOf" srcId="{7BEB7314-EF43-455D-9B0B-641E6B758AFD}" destId="{902734AC-0E5D-407E-803E-A2D7C6DCA1C3}" srcOrd="1" destOrd="0" presId="urn:microsoft.com/office/officeart/2018/2/layout/IconLabelList"/>
    <dgm:cxn modelId="{37188105-DB0F-4BD9-9E72-6A1F8E0A7491}" type="presParOf" srcId="{7BEB7314-EF43-455D-9B0B-641E6B758AFD}" destId="{0D585493-68A7-4D51-A526-110C8DF0F1B3}" srcOrd="2" destOrd="0" presId="urn:microsoft.com/office/officeart/2018/2/layout/IconLabelList"/>
    <dgm:cxn modelId="{44863337-4FF5-4726-9AAA-6108490F4D01}" type="presParOf" srcId="{0D585493-68A7-4D51-A526-110C8DF0F1B3}" destId="{433D805E-92A8-4FB8-A0A1-D03950CC7014}" srcOrd="0" destOrd="0" presId="urn:microsoft.com/office/officeart/2018/2/layout/IconLabelList"/>
    <dgm:cxn modelId="{8ABFEEB6-F504-4FC3-BF3A-AFA9419F0070}" type="presParOf" srcId="{0D585493-68A7-4D51-A526-110C8DF0F1B3}" destId="{401F5A32-EDFB-45C8-AA2E-AE22E4EB109A}" srcOrd="1" destOrd="0" presId="urn:microsoft.com/office/officeart/2018/2/layout/IconLabelList"/>
    <dgm:cxn modelId="{E87AB2B8-69C8-4C27-8DF1-DA1B0F91654C}" type="presParOf" srcId="{0D585493-68A7-4D51-A526-110C8DF0F1B3}" destId="{83A69B90-2800-4038-8358-72FEF900DA47}" srcOrd="2" destOrd="0" presId="urn:microsoft.com/office/officeart/2018/2/layout/IconLabelList"/>
    <dgm:cxn modelId="{27948AFA-BF8C-4516-AC90-793CEF06E5BC}" type="presParOf" srcId="{7BEB7314-EF43-455D-9B0B-641E6B758AFD}" destId="{522D99C3-C8D3-49D5-BE0B-F2D967AEEABE}" srcOrd="3" destOrd="0" presId="urn:microsoft.com/office/officeart/2018/2/layout/IconLabelList"/>
    <dgm:cxn modelId="{462C727B-1CAF-45F8-87B8-54E5D3B76399}" type="presParOf" srcId="{7BEB7314-EF43-455D-9B0B-641E6B758AFD}" destId="{4E051067-44AE-4828-8520-C842742A8993}" srcOrd="4" destOrd="0" presId="urn:microsoft.com/office/officeart/2018/2/layout/IconLabelList"/>
    <dgm:cxn modelId="{86862175-72C5-4C28-96BF-AC7C4AC736F9}" type="presParOf" srcId="{4E051067-44AE-4828-8520-C842742A8993}" destId="{3B676D53-CC26-41F1-A913-8F88717B5434}" srcOrd="0" destOrd="0" presId="urn:microsoft.com/office/officeart/2018/2/layout/IconLabelList"/>
    <dgm:cxn modelId="{DDFC8B27-CE6E-452A-A5A8-434292E19B26}" type="presParOf" srcId="{4E051067-44AE-4828-8520-C842742A8993}" destId="{FB671930-8B0C-4BB3-8B66-4DDCD9C47D8E}" srcOrd="1" destOrd="0" presId="urn:microsoft.com/office/officeart/2018/2/layout/IconLabelList"/>
    <dgm:cxn modelId="{964BCC3C-6957-4524-8F0E-79192BE7A03D}" type="presParOf" srcId="{4E051067-44AE-4828-8520-C842742A8993}" destId="{72D30FDB-3080-4C09-94A8-1F649CE7BD4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31055A-46D0-4F9D-B22E-ECC99A510858}" type="doc">
      <dgm:prSet loTypeId="urn:microsoft.com/office/officeart/2005/8/layout/chevron1" loCatId="process" qsTypeId="urn:microsoft.com/office/officeart/2005/8/quickstyle/simple1" qsCatId="simple" csTypeId="urn:microsoft.com/office/officeart/2005/8/colors/accent1_2" csCatId="accent1" phldr="1"/>
      <dgm:spPr/>
    </dgm:pt>
    <dgm:pt modelId="{8490EC45-64F9-4006-A7F1-9E6B114F5297}">
      <dgm:prSet phldrT="[Text]"/>
      <dgm:spPr/>
      <dgm:t>
        <a:bodyPr/>
        <a:lstStyle/>
        <a:p>
          <a:r>
            <a:rPr lang="en-US" dirty="0"/>
            <a:t>Course work</a:t>
          </a:r>
        </a:p>
      </dgm:t>
    </dgm:pt>
    <dgm:pt modelId="{B8B7E7FD-5112-4A2D-8D64-5047CFB62B05}" type="parTrans" cxnId="{EF7359FA-EBA0-4727-90D1-C98C0F0828E7}">
      <dgm:prSet/>
      <dgm:spPr/>
      <dgm:t>
        <a:bodyPr/>
        <a:lstStyle/>
        <a:p>
          <a:endParaRPr lang="en-US"/>
        </a:p>
      </dgm:t>
    </dgm:pt>
    <dgm:pt modelId="{48E0D278-E1A6-4AE5-A88C-9D5F46E8408F}" type="sibTrans" cxnId="{EF7359FA-EBA0-4727-90D1-C98C0F0828E7}">
      <dgm:prSet/>
      <dgm:spPr/>
      <dgm:t>
        <a:bodyPr/>
        <a:lstStyle/>
        <a:p>
          <a:endParaRPr lang="en-US"/>
        </a:p>
      </dgm:t>
    </dgm:pt>
    <dgm:pt modelId="{37FD029F-FD43-4CEA-A729-E9F65CC531C2}">
      <dgm:prSet phldrT="[Text]"/>
      <dgm:spPr/>
      <dgm:t>
        <a:bodyPr/>
        <a:lstStyle/>
        <a:p>
          <a:r>
            <a:rPr lang="en-US" dirty="0"/>
            <a:t>Skills</a:t>
          </a:r>
        </a:p>
      </dgm:t>
    </dgm:pt>
    <dgm:pt modelId="{20CF9B97-C36E-451E-810A-F708270883FB}" type="parTrans" cxnId="{BB45395D-8722-4314-9A6D-BD8ED42672D1}">
      <dgm:prSet/>
      <dgm:spPr/>
      <dgm:t>
        <a:bodyPr/>
        <a:lstStyle/>
        <a:p>
          <a:endParaRPr lang="en-US"/>
        </a:p>
      </dgm:t>
    </dgm:pt>
    <dgm:pt modelId="{74929C73-2F2B-4389-87BC-C8C02EFD4780}" type="sibTrans" cxnId="{BB45395D-8722-4314-9A6D-BD8ED42672D1}">
      <dgm:prSet/>
      <dgm:spPr/>
      <dgm:t>
        <a:bodyPr/>
        <a:lstStyle/>
        <a:p>
          <a:endParaRPr lang="en-US"/>
        </a:p>
      </dgm:t>
    </dgm:pt>
    <dgm:pt modelId="{118B710B-8D14-4A32-AA7F-8CDEED19DC23}">
      <dgm:prSet phldrT="[Text]"/>
      <dgm:spPr/>
      <dgm:t>
        <a:bodyPr/>
        <a:lstStyle/>
        <a:p>
          <a:r>
            <a:rPr lang="en-US" dirty="0"/>
            <a:t>Gainful Employment</a:t>
          </a:r>
        </a:p>
      </dgm:t>
    </dgm:pt>
    <dgm:pt modelId="{22138D71-D404-4AEE-A7E9-0FDED4E631CE}" type="parTrans" cxnId="{18B90830-79A6-4410-BD37-81C8FE040778}">
      <dgm:prSet/>
      <dgm:spPr/>
      <dgm:t>
        <a:bodyPr/>
        <a:lstStyle/>
        <a:p>
          <a:endParaRPr lang="en-US"/>
        </a:p>
      </dgm:t>
    </dgm:pt>
    <dgm:pt modelId="{98444F1B-9A98-41EC-9CDE-0C06F7082081}" type="sibTrans" cxnId="{18B90830-79A6-4410-BD37-81C8FE040778}">
      <dgm:prSet/>
      <dgm:spPr/>
      <dgm:t>
        <a:bodyPr/>
        <a:lstStyle/>
        <a:p>
          <a:endParaRPr lang="en-US"/>
        </a:p>
      </dgm:t>
    </dgm:pt>
    <dgm:pt modelId="{0BA31D62-6C12-4D73-B81A-0E5DB3515EDB}" type="pres">
      <dgm:prSet presAssocID="{7431055A-46D0-4F9D-B22E-ECC99A510858}" presName="Name0" presStyleCnt="0">
        <dgm:presLayoutVars>
          <dgm:dir/>
          <dgm:animLvl val="lvl"/>
          <dgm:resizeHandles val="exact"/>
        </dgm:presLayoutVars>
      </dgm:prSet>
      <dgm:spPr/>
    </dgm:pt>
    <dgm:pt modelId="{7994E835-3FA9-47BF-A0E2-2332E9EE076E}" type="pres">
      <dgm:prSet presAssocID="{8490EC45-64F9-4006-A7F1-9E6B114F5297}" presName="parTxOnly" presStyleLbl="node1" presStyleIdx="0" presStyleCnt="3">
        <dgm:presLayoutVars>
          <dgm:chMax val="0"/>
          <dgm:chPref val="0"/>
          <dgm:bulletEnabled val="1"/>
        </dgm:presLayoutVars>
      </dgm:prSet>
      <dgm:spPr/>
    </dgm:pt>
    <dgm:pt modelId="{B0878C48-9D27-4729-8690-3B6E69E38B5F}" type="pres">
      <dgm:prSet presAssocID="{48E0D278-E1A6-4AE5-A88C-9D5F46E8408F}" presName="parTxOnlySpace" presStyleCnt="0"/>
      <dgm:spPr/>
    </dgm:pt>
    <dgm:pt modelId="{E5241BC9-3C4D-4A7B-89BD-32C50B301F79}" type="pres">
      <dgm:prSet presAssocID="{37FD029F-FD43-4CEA-A729-E9F65CC531C2}" presName="parTxOnly" presStyleLbl="node1" presStyleIdx="1" presStyleCnt="3">
        <dgm:presLayoutVars>
          <dgm:chMax val="0"/>
          <dgm:chPref val="0"/>
          <dgm:bulletEnabled val="1"/>
        </dgm:presLayoutVars>
      </dgm:prSet>
      <dgm:spPr/>
    </dgm:pt>
    <dgm:pt modelId="{7B89DF4C-2EAA-4AB9-91C5-BBCC9661A271}" type="pres">
      <dgm:prSet presAssocID="{74929C73-2F2B-4389-87BC-C8C02EFD4780}" presName="parTxOnlySpace" presStyleCnt="0"/>
      <dgm:spPr/>
    </dgm:pt>
    <dgm:pt modelId="{DDF120AF-2FBA-437A-8B00-6AB0D6A20573}" type="pres">
      <dgm:prSet presAssocID="{118B710B-8D14-4A32-AA7F-8CDEED19DC23}" presName="parTxOnly" presStyleLbl="node1" presStyleIdx="2" presStyleCnt="3">
        <dgm:presLayoutVars>
          <dgm:chMax val="0"/>
          <dgm:chPref val="0"/>
          <dgm:bulletEnabled val="1"/>
        </dgm:presLayoutVars>
      </dgm:prSet>
      <dgm:spPr/>
    </dgm:pt>
  </dgm:ptLst>
  <dgm:cxnLst>
    <dgm:cxn modelId="{253CD707-1DEB-4B7E-9D99-ECA820ACC2F9}" type="presOf" srcId="{8490EC45-64F9-4006-A7F1-9E6B114F5297}" destId="{7994E835-3FA9-47BF-A0E2-2332E9EE076E}" srcOrd="0" destOrd="0" presId="urn:microsoft.com/office/officeart/2005/8/layout/chevron1"/>
    <dgm:cxn modelId="{18B90830-79A6-4410-BD37-81C8FE040778}" srcId="{7431055A-46D0-4F9D-B22E-ECC99A510858}" destId="{118B710B-8D14-4A32-AA7F-8CDEED19DC23}" srcOrd="2" destOrd="0" parTransId="{22138D71-D404-4AEE-A7E9-0FDED4E631CE}" sibTransId="{98444F1B-9A98-41EC-9CDE-0C06F7082081}"/>
    <dgm:cxn modelId="{BB45395D-8722-4314-9A6D-BD8ED42672D1}" srcId="{7431055A-46D0-4F9D-B22E-ECC99A510858}" destId="{37FD029F-FD43-4CEA-A729-E9F65CC531C2}" srcOrd="1" destOrd="0" parTransId="{20CF9B97-C36E-451E-810A-F708270883FB}" sibTransId="{74929C73-2F2B-4389-87BC-C8C02EFD4780}"/>
    <dgm:cxn modelId="{2B6AFD94-FE33-4B4F-8163-A4EAFA82A7C6}" type="presOf" srcId="{7431055A-46D0-4F9D-B22E-ECC99A510858}" destId="{0BA31D62-6C12-4D73-B81A-0E5DB3515EDB}" srcOrd="0" destOrd="0" presId="urn:microsoft.com/office/officeart/2005/8/layout/chevron1"/>
    <dgm:cxn modelId="{C3FBF1C7-35BC-49B3-87F3-BB322A28A954}" type="presOf" srcId="{118B710B-8D14-4A32-AA7F-8CDEED19DC23}" destId="{DDF120AF-2FBA-437A-8B00-6AB0D6A20573}" srcOrd="0" destOrd="0" presId="urn:microsoft.com/office/officeart/2005/8/layout/chevron1"/>
    <dgm:cxn modelId="{EF7359FA-EBA0-4727-90D1-C98C0F0828E7}" srcId="{7431055A-46D0-4F9D-B22E-ECC99A510858}" destId="{8490EC45-64F9-4006-A7F1-9E6B114F5297}" srcOrd="0" destOrd="0" parTransId="{B8B7E7FD-5112-4A2D-8D64-5047CFB62B05}" sibTransId="{48E0D278-E1A6-4AE5-A88C-9D5F46E8408F}"/>
    <dgm:cxn modelId="{7969A5FE-C422-4708-9F03-709DE52C16D6}" type="presOf" srcId="{37FD029F-FD43-4CEA-A729-E9F65CC531C2}" destId="{E5241BC9-3C4D-4A7B-89BD-32C50B301F79}" srcOrd="0" destOrd="0" presId="urn:microsoft.com/office/officeart/2005/8/layout/chevron1"/>
    <dgm:cxn modelId="{70C973A8-832A-41DF-A083-80249E53C862}" type="presParOf" srcId="{0BA31D62-6C12-4D73-B81A-0E5DB3515EDB}" destId="{7994E835-3FA9-47BF-A0E2-2332E9EE076E}" srcOrd="0" destOrd="0" presId="urn:microsoft.com/office/officeart/2005/8/layout/chevron1"/>
    <dgm:cxn modelId="{B3EE0D48-13BE-4D62-877F-9B656DEA30C4}" type="presParOf" srcId="{0BA31D62-6C12-4D73-B81A-0E5DB3515EDB}" destId="{B0878C48-9D27-4729-8690-3B6E69E38B5F}" srcOrd="1" destOrd="0" presId="urn:microsoft.com/office/officeart/2005/8/layout/chevron1"/>
    <dgm:cxn modelId="{F9A086E4-F5DB-43A2-9043-7DD788E98E62}" type="presParOf" srcId="{0BA31D62-6C12-4D73-B81A-0E5DB3515EDB}" destId="{E5241BC9-3C4D-4A7B-89BD-32C50B301F79}" srcOrd="2" destOrd="0" presId="urn:microsoft.com/office/officeart/2005/8/layout/chevron1"/>
    <dgm:cxn modelId="{28DCA317-2925-4992-A555-E94088FF73FC}" type="presParOf" srcId="{0BA31D62-6C12-4D73-B81A-0E5DB3515EDB}" destId="{7B89DF4C-2EAA-4AB9-91C5-BBCC9661A271}" srcOrd="3" destOrd="0" presId="urn:microsoft.com/office/officeart/2005/8/layout/chevron1"/>
    <dgm:cxn modelId="{7078C329-2ABD-417A-A671-950D71335C8D}" type="presParOf" srcId="{0BA31D62-6C12-4D73-B81A-0E5DB3515EDB}" destId="{DDF120AF-2FBA-437A-8B00-6AB0D6A2057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0B4B3-F3D7-45C4-9F2C-C114C1A34D1A}">
      <dsp:nvSpPr>
        <dsp:cNvPr id="0" name=""/>
        <dsp:cNvSpPr/>
      </dsp:nvSpPr>
      <dsp:spPr>
        <a:xfrm>
          <a:off x="3325964" y="246539"/>
          <a:ext cx="620947" cy="620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77CE49-6D1B-4E0E-B9BF-A0DDD6AB5592}">
      <dsp:nvSpPr>
        <dsp:cNvPr id="0" name=""/>
        <dsp:cNvSpPr/>
      </dsp:nvSpPr>
      <dsp:spPr>
        <a:xfrm>
          <a:off x="2946496" y="1114051"/>
          <a:ext cx="1379882" cy="77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Cost: Free or free-to-try technologies</a:t>
          </a:r>
        </a:p>
      </dsp:txBody>
      <dsp:txXfrm>
        <a:off x="2946496" y="1114051"/>
        <a:ext cx="1379882" cy="776184"/>
      </dsp:txXfrm>
    </dsp:sp>
    <dsp:sp modelId="{433D805E-92A8-4FB8-A0A1-D03950CC7014}">
      <dsp:nvSpPr>
        <dsp:cNvPr id="0" name=""/>
        <dsp:cNvSpPr/>
      </dsp:nvSpPr>
      <dsp:spPr>
        <a:xfrm>
          <a:off x="4947326" y="246539"/>
          <a:ext cx="620947" cy="620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69B90-2800-4038-8358-72FEF900DA47}">
      <dsp:nvSpPr>
        <dsp:cNvPr id="0" name=""/>
        <dsp:cNvSpPr/>
      </dsp:nvSpPr>
      <dsp:spPr>
        <a:xfrm>
          <a:off x="4567858" y="1114051"/>
          <a:ext cx="1379882" cy="77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Brand: Software titles with established name recognition</a:t>
          </a:r>
        </a:p>
      </dsp:txBody>
      <dsp:txXfrm>
        <a:off x="4567858" y="1114051"/>
        <a:ext cx="1379882" cy="776184"/>
      </dsp:txXfrm>
    </dsp:sp>
    <dsp:sp modelId="{3B676D53-CC26-41F1-A913-8F88717B5434}">
      <dsp:nvSpPr>
        <dsp:cNvPr id="0" name=""/>
        <dsp:cNvSpPr/>
      </dsp:nvSpPr>
      <dsp:spPr>
        <a:xfrm>
          <a:off x="6568688" y="246539"/>
          <a:ext cx="620947" cy="620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30FDB-3080-4C09-94A8-1F649CE7BD41}">
      <dsp:nvSpPr>
        <dsp:cNvPr id="0" name=""/>
        <dsp:cNvSpPr/>
      </dsp:nvSpPr>
      <dsp:spPr>
        <a:xfrm>
          <a:off x="6189220" y="1114051"/>
          <a:ext cx="1379882" cy="77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Ease-of-Use: Minimal learning curve</a:t>
          </a:r>
        </a:p>
      </dsp:txBody>
      <dsp:txXfrm>
        <a:off x="6189220" y="1114051"/>
        <a:ext cx="1379882" cy="776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4E835-3FA9-47BF-A0E2-2332E9EE076E}">
      <dsp:nvSpPr>
        <dsp:cNvPr id="0" name=""/>
        <dsp:cNvSpPr/>
      </dsp:nvSpPr>
      <dsp:spPr>
        <a:xfrm>
          <a:off x="3080"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Course work</a:t>
          </a:r>
        </a:p>
      </dsp:txBody>
      <dsp:txXfrm>
        <a:off x="753754" y="1424994"/>
        <a:ext cx="2252022" cy="1501348"/>
      </dsp:txXfrm>
    </dsp:sp>
    <dsp:sp modelId="{E5241BC9-3C4D-4A7B-89BD-32C50B301F79}">
      <dsp:nvSpPr>
        <dsp:cNvPr id="0" name=""/>
        <dsp:cNvSpPr/>
      </dsp:nvSpPr>
      <dsp:spPr>
        <a:xfrm>
          <a:off x="3381114"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Skills</a:t>
          </a:r>
        </a:p>
      </dsp:txBody>
      <dsp:txXfrm>
        <a:off x="4131788" y="1424994"/>
        <a:ext cx="2252022" cy="1501348"/>
      </dsp:txXfrm>
    </dsp:sp>
    <dsp:sp modelId="{DDF120AF-2FBA-437A-8B00-6AB0D6A20573}">
      <dsp:nvSpPr>
        <dsp:cNvPr id="0" name=""/>
        <dsp:cNvSpPr/>
      </dsp:nvSpPr>
      <dsp:spPr>
        <a:xfrm>
          <a:off x="6759148"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Gainful Employment</a:t>
          </a:r>
        </a:p>
      </dsp:txBody>
      <dsp:txXfrm>
        <a:off x="7509822" y="1424994"/>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E1F3CF-E8A5-1E39-A64C-0974BA25D8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1A9517-19EA-3681-29A8-527BCFD0BC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6B375-F9D3-4EA9-8D41-EA6358B67ACE}" type="datetimeFigureOut">
              <a:rPr lang="en-US" smtClean="0"/>
              <a:t>8/19/2025</a:t>
            </a:fld>
            <a:endParaRPr lang="en-US"/>
          </a:p>
        </p:txBody>
      </p:sp>
      <p:sp>
        <p:nvSpPr>
          <p:cNvPr id="4" name="Footer Placeholder 3">
            <a:extLst>
              <a:ext uri="{FF2B5EF4-FFF2-40B4-BE49-F238E27FC236}">
                <a16:creationId xmlns:a16="http://schemas.microsoft.com/office/drawing/2014/main" id="{0327BE9B-8B2C-90C4-600A-16C7B83191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977299-09A3-9ADF-2BA8-041E25053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8F71B1-CDDB-4D0D-8C45-43BF8906B79B}" type="slidenum">
              <a:rPr lang="en-US" smtClean="0"/>
              <a:t>‹#›</a:t>
            </a:fld>
            <a:endParaRPr lang="en-US"/>
          </a:p>
        </p:txBody>
      </p:sp>
    </p:spTree>
    <p:extLst>
      <p:ext uri="{BB962C8B-B14F-4D97-AF65-F5344CB8AC3E}">
        <p14:creationId xmlns:p14="http://schemas.microsoft.com/office/powerpoint/2010/main" val="3924118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8/19/2025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6</a:t>
            </a:fld>
            <a:endParaRPr lang="en-US" dirty="0"/>
          </a:p>
        </p:txBody>
      </p:sp>
    </p:spTree>
    <p:extLst>
      <p:ext uri="{BB962C8B-B14F-4D97-AF65-F5344CB8AC3E}">
        <p14:creationId xmlns:p14="http://schemas.microsoft.com/office/powerpoint/2010/main" val="139571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for your slide deck at the start of each lecture.  You may, of course, </a:t>
            </a:r>
          </a:p>
        </p:txBody>
      </p:sp>
      <p:sp>
        <p:nvSpPr>
          <p:cNvPr id="4" name="Slide Number Placeholder 3"/>
          <p:cNvSpPr>
            <a:spLocks noGrp="1"/>
          </p:cNvSpPr>
          <p:nvPr>
            <p:ph type="sldNum" sz="quarter" idx="5"/>
          </p:nvPr>
        </p:nvSpPr>
        <p:spPr/>
        <p:txBody>
          <a:bodyPr/>
          <a:lstStyle/>
          <a:p>
            <a:fld id="{2561D82F-B532-4648-8F60-A0981D4E9702}" type="slidenum">
              <a:rPr lang="en-US" smtClean="0"/>
              <a:t>11</a:t>
            </a:fld>
            <a:endParaRPr lang="en-US"/>
          </a:p>
        </p:txBody>
      </p:sp>
    </p:spTree>
    <p:extLst>
      <p:ext uri="{BB962C8B-B14F-4D97-AF65-F5344CB8AC3E}">
        <p14:creationId xmlns:p14="http://schemas.microsoft.com/office/powerpoint/2010/main" val="112588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8/19/2025</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8/19/2025</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8/19/2025</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8/19/2025</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8/19/2025</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8/19/2025</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8/19/2025</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8/19/2025</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8/19/2025</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8/19/2025</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8/19/2025</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8/19/2025</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ewgrounds.com/art/view/seekerlk/lonely-robo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s://community.mis.templ.edu/jshaf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mmunity.mis.temple.edu/" TargetMode="Externa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hyperlink" Target="https://medium.com/ipg-media-lab/the-ai-hype-cycle-are-we-on-the-precipice-of-disillusionment-139ab28cee7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johnpapa.net/learning-visual-studio-code/"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netzfueralle.blog.rosalux.de/2025/02/12/mehrwertproduktion-github-copilot/github-copilot-logo/"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en/fruit-bowl-fruit-basket-fruit-1517740/" TargetMode="External"/><Relationship Id="rId3" Type="http://schemas.openxmlformats.org/officeDocument/2006/relationships/diagramLayout" Target="../diagrams/layout1.xml"/><Relationship Id="rId7" Type="http://schemas.openxmlformats.org/officeDocument/2006/relationships/image" Target="../media/image1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587A4A-EC20-8B2E-FF9F-59BF97A53C9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914400"/>
            <a:ext cx="12056694" cy="6781890"/>
          </a:xfrm>
          <a:prstGeom prst="rect">
            <a:avLst/>
          </a:prstGeom>
        </p:spPr>
      </p:pic>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4495800" y="960732"/>
            <a:ext cx="7560894" cy="1168401"/>
          </a:xfrm>
        </p:spPr>
        <p:txBody>
          <a:bodyPr/>
          <a:lstStyle/>
          <a:p>
            <a:r>
              <a:rPr lang="en-US" dirty="0">
                <a:latin typeface="Segoe UI" panose="020B0502040204020203" pitchFamily="34" charset="0"/>
                <a:ea typeface="Tahoma" panose="020B0604030504040204" pitchFamily="34" charset="0"/>
                <a:cs typeface="Segoe UI" panose="020B0502040204020203" pitchFamily="34" charset="0"/>
              </a:rPr>
              <a:t>Course Intro</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5368413"/>
            <a:ext cx="5036920" cy="1489588"/>
          </a:xfrm>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4"/>
              </a:rPr>
              <a:t>https://community.mis.templ.edu/jshafer</a:t>
            </a: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MIS3502: Web Service Programming</a:t>
            </a: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5DB74-A002-4983-46CF-08BEC3C78535}"/>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Now let’s look at the syllabus.</a:t>
            </a:r>
          </a:p>
        </p:txBody>
      </p:sp>
      <p:sp>
        <p:nvSpPr>
          <p:cNvPr id="3" name="Content Placeholder 2">
            <a:extLst>
              <a:ext uri="{FF2B5EF4-FFF2-40B4-BE49-F238E27FC236}">
                <a16:creationId xmlns:a16="http://schemas.microsoft.com/office/drawing/2014/main" id="{4169F004-A2AC-EFC3-926D-28409D604F1A}"/>
              </a:ext>
            </a:extLst>
          </p:cNvPr>
          <p:cNvSpPr>
            <a:spLocks noGrp="1"/>
          </p:cNvSpPr>
          <p:nvPr>
            <p:ph idx="1"/>
          </p:nvPr>
        </p:nvSpPr>
        <p:spPr>
          <a:xfrm>
            <a:off x="6590966" y="3428999"/>
            <a:ext cx="4805691" cy="838831"/>
          </a:xfrm>
        </p:spPr>
        <p:txBody>
          <a:bodyPr vert="horz" lIns="91440" tIns="45720" rIns="91440" bIns="45720" rtlCol="0" anchor="b">
            <a:normAutofit/>
          </a:bodyPr>
          <a:lstStyle/>
          <a:p>
            <a:pPr marL="0" indent="0">
              <a:buNone/>
            </a:pPr>
            <a:r>
              <a:rPr lang="en-US" sz="2000" kern="1200" dirty="0">
                <a:solidFill>
                  <a:schemeClr val="tx2"/>
                </a:solidFill>
                <a:latin typeface="+mn-lt"/>
                <a:ea typeface="+mn-ea"/>
                <a:cs typeface="+mn-cs"/>
                <a:hlinkClick r:id="rId2"/>
              </a:rPr>
              <a:t>https://community.mis.temple.edu</a:t>
            </a:r>
            <a:r>
              <a:rPr lang="en-US" sz="2000" kern="1200" dirty="0">
                <a:solidFill>
                  <a:schemeClr val="tx2"/>
                </a:solidFill>
                <a:latin typeface="+mn-lt"/>
                <a:ea typeface="+mn-ea"/>
                <a:cs typeface="+mn-cs"/>
              </a:rPr>
              <a:t> </a:t>
            </a:r>
          </a:p>
        </p:txBody>
      </p:sp>
      <p:pic>
        <p:nvPicPr>
          <p:cNvPr id="8" name="Graphic 7" descr="Books">
            <a:extLst>
              <a:ext uri="{FF2B5EF4-FFF2-40B4-BE49-F238E27FC236}">
                <a16:creationId xmlns:a16="http://schemas.microsoft.com/office/drawing/2014/main" id="{D34ADDA7-4B60-1241-CEE8-A25AAFF45D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E83186F3-275C-5E96-553A-16F01E14232B}"/>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85000" lnSpcReduction="20000"/>
          </a:bodyPr>
          <a:lstStyle/>
          <a:p>
            <a:pPr>
              <a:spcAft>
                <a:spcPts val="600"/>
              </a:spcAft>
            </a:pPr>
            <a:fld id="{4C487655-AABA-4CA8-8EDF-7F823A468B89}" type="slidenum">
              <a:rPr lang="en-US" smtClean="0"/>
              <a:pPr>
                <a:spcAft>
                  <a:spcPts val="600"/>
                </a:spcAft>
              </a:pPr>
              <a:t>10</a:t>
            </a:fld>
            <a:endParaRPr lang="en-US"/>
          </a:p>
        </p:txBody>
      </p:sp>
    </p:spTree>
    <p:extLst>
      <p:ext uri="{BB962C8B-B14F-4D97-AF65-F5344CB8AC3E}">
        <p14:creationId xmlns:p14="http://schemas.microsoft.com/office/powerpoint/2010/main" val="154751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A diagram of a student quality - it shows intersecting spheres of Critical Thinking, Perseverance, and Curiosity">
            <a:extLst>
              <a:ext uri="{FF2B5EF4-FFF2-40B4-BE49-F238E27FC236}">
                <a16:creationId xmlns:a16="http://schemas.microsoft.com/office/drawing/2014/main" id="{72BF8092-0116-D276-3A07-A885ED7623D2}"/>
              </a:ext>
            </a:extLst>
          </p:cNvPr>
          <p:cNvPicPr>
            <a:picLocks noGrp="1" noChangeAspect="1"/>
          </p:cNvPicPr>
          <p:nvPr>
            <p:ph idx="1"/>
          </p:nvPr>
        </p:nvPicPr>
        <p:blipFill>
          <a:blip r:embed="rId3"/>
          <a:srcRect t="60" r="1331" b="163"/>
          <a:stretch/>
        </p:blipFill>
        <p:spPr>
          <a:xfrm>
            <a:off x="2720256" y="1530202"/>
            <a:ext cx="5458544" cy="5003420"/>
          </a:xfrm>
        </p:spPr>
      </p:pic>
      <p:sp>
        <p:nvSpPr>
          <p:cNvPr id="4" name="Slide Number Placeholder 3">
            <a:extLst>
              <a:ext uri="{FF2B5EF4-FFF2-40B4-BE49-F238E27FC236}">
                <a16:creationId xmlns:a16="http://schemas.microsoft.com/office/drawing/2014/main" id="{7DD8210F-CB37-BF41-A759-05B11B48C41D}"/>
              </a:ext>
            </a:extLst>
          </p:cNvPr>
          <p:cNvSpPr>
            <a:spLocks noGrp="1"/>
          </p:cNvSpPr>
          <p:nvPr>
            <p:ph type="sldNum" sz="quarter" idx="12"/>
          </p:nvPr>
        </p:nvSpPr>
        <p:spPr/>
        <p:txBody>
          <a:bodyPr/>
          <a:lstStyle/>
          <a:p>
            <a:fld id="{A880FCDE-7CC0-47F6-888A-FE66752D0BB1}" type="slidenum">
              <a:rPr lang="en-US" smtClean="0"/>
              <a:t>11</a:t>
            </a:fld>
            <a:endParaRPr lang="en-US"/>
          </a:p>
        </p:txBody>
      </p:sp>
      <p:sp>
        <p:nvSpPr>
          <p:cNvPr id="6" name="TextBox 5">
            <a:extLst>
              <a:ext uri="{FF2B5EF4-FFF2-40B4-BE49-F238E27FC236}">
                <a16:creationId xmlns:a16="http://schemas.microsoft.com/office/drawing/2014/main" id="{66BD8296-3C40-E8C1-D2A0-A6612053D96B}"/>
              </a:ext>
            </a:extLst>
          </p:cNvPr>
          <p:cNvSpPr txBox="1"/>
          <p:nvPr/>
        </p:nvSpPr>
        <p:spPr>
          <a:xfrm>
            <a:off x="8133392" y="1725556"/>
            <a:ext cx="2998940" cy="14003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Break large tasks down into smaller tasks</a:t>
            </a:r>
          </a:p>
          <a:p>
            <a:pPr marL="285750" indent="-285750">
              <a:spcBef>
                <a:spcPts val="600"/>
              </a:spcBef>
              <a:buFont typeface="Arial" panose="020B0604020202020204" pitchFamily="34" charset="0"/>
              <a:buChar char="•"/>
            </a:pPr>
            <a:r>
              <a:rPr lang="en-US" sz="2000" dirty="0"/>
              <a:t>Don’t be satisfied with “magical” solutions</a:t>
            </a:r>
          </a:p>
        </p:txBody>
      </p:sp>
      <p:sp>
        <p:nvSpPr>
          <p:cNvPr id="7" name="TextBox 6">
            <a:extLst>
              <a:ext uri="{FF2B5EF4-FFF2-40B4-BE49-F238E27FC236}">
                <a16:creationId xmlns:a16="http://schemas.microsoft.com/office/drawing/2014/main" id="{2C50819D-AD38-E671-2A5B-623105211DC5}"/>
              </a:ext>
            </a:extLst>
          </p:cNvPr>
          <p:cNvSpPr txBox="1"/>
          <p:nvPr/>
        </p:nvSpPr>
        <p:spPr>
          <a:xfrm>
            <a:off x="278332" y="1675231"/>
            <a:ext cx="2853847" cy="270843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Ask good questions in class</a:t>
            </a:r>
          </a:p>
          <a:p>
            <a:pPr marL="285750" indent="-285750">
              <a:spcBef>
                <a:spcPts val="600"/>
              </a:spcBef>
              <a:buFont typeface="Arial" panose="020B0604020202020204" pitchFamily="34" charset="0"/>
              <a:buChar char="•"/>
            </a:pPr>
            <a:r>
              <a:rPr lang="en-US" sz="2000" dirty="0"/>
              <a:t>Independently experiment to discover answers</a:t>
            </a:r>
          </a:p>
          <a:p>
            <a:pPr marL="285750" indent="-285750">
              <a:spcBef>
                <a:spcPts val="600"/>
              </a:spcBef>
              <a:buFont typeface="Arial" panose="020B0604020202020204" pitchFamily="34" charset="0"/>
              <a:buChar char="•"/>
            </a:pPr>
            <a:r>
              <a:rPr lang="en-US" sz="2000" dirty="0"/>
              <a:t>Choose project work that is meaningful to you.</a:t>
            </a:r>
          </a:p>
        </p:txBody>
      </p:sp>
      <p:sp>
        <p:nvSpPr>
          <p:cNvPr id="8" name="TextBox 7">
            <a:extLst>
              <a:ext uri="{FF2B5EF4-FFF2-40B4-BE49-F238E27FC236}">
                <a16:creationId xmlns:a16="http://schemas.microsoft.com/office/drawing/2014/main" id="{CCD6D617-397B-BEB4-FCB0-6AC3C013F888}"/>
              </a:ext>
            </a:extLst>
          </p:cNvPr>
          <p:cNvSpPr txBox="1"/>
          <p:nvPr/>
        </p:nvSpPr>
        <p:spPr>
          <a:xfrm>
            <a:off x="9182502" y="3468584"/>
            <a:ext cx="2720171" cy="3477875"/>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2000" dirty="0"/>
              <a:t>When your code doesn’t work, step back, think, and try again.</a:t>
            </a:r>
          </a:p>
          <a:p>
            <a:pPr marL="285750" indent="-285750">
              <a:spcBef>
                <a:spcPts val="600"/>
              </a:spcBef>
              <a:buFont typeface="Arial" panose="020B0604020202020204" pitchFamily="34" charset="0"/>
              <a:buChar char="•"/>
            </a:pPr>
            <a:r>
              <a:rPr lang="en-US" sz="2000" dirty="0"/>
              <a:t>Come to class prepared.</a:t>
            </a:r>
          </a:p>
          <a:p>
            <a:pPr marL="285750" indent="-285750">
              <a:spcBef>
                <a:spcPts val="600"/>
              </a:spcBef>
              <a:buFont typeface="Arial" panose="020B0604020202020204" pitchFamily="34" charset="0"/>
              <a:buChar char="•"/>
            </a:pPr>
            <a:r>
              <a:rPr lang="en-US" sz="2000" dirty="0"/>
              <a:t>Take notes.</a:t>
            </a:r>
          </a:p>
          <a:p>
            <a:pPr marL="285750" indent="-285750">
              <a:spcBef>
                <a:spcPts val="600"/>
              </a:spcBef>
              <a:buFont typeface="Arial" panose="020B0604020202020204" pitchFamily="34" charset="0"/>
              <a:buChar char="•"/>
            </a:pPr>
            <a:r>
              <a:rPr lang="en-US" sz="2000" dirty="0"/>
              <a:t>Submit your work on time.</a:t>
            </a:r>
          </a:p>
          <a:p>
            <a:pPr marL="285750" indent="-285750">
              <a:spcBef>
                <a:spcPts val="600"/>
              </a:spcBef>
              <a:buFont typeface="Arial" panose="020B0604020202020204" pitchFamily="34" charset="0"/>
              <a:buChar char="•"/>
            </a:pPr>
            <a:endParaRPr lang="en-US" sz="2000" dirty="0"/>
          </a:p>
        </p:txBody>
      </p:sp>
      <p:cxnSp>
        <p:nvCxnSpPr>
          <p:cNvPr id="3" name="Straight Arrow Connector 2">
            <a:extLst>
              <a:ext uri="{FF2B5EF4-FFF2-40B4-BE49-F238E27FC236}">
                <a16:creationId xmlns:a16="http://schemas.microsoft.com/office/drawing/2014/main" id="{29D9F05C-2394-59A5-C11E-CE31C4423D70}"/>
              </a:ext>
              <a:ext uri="{C183D7F6-B498-43B3-948B-1728B52AA6E4}">
                <adec:decorative xmlns:adec="http://schemas.microsoft.com/office/drawing/2017/decorative" val="1"/>
              </a:ext>
            </a:extLst>
          </p:cNvPr>
          <p:cNvCxnSpPr>
            <a:cxnSpLocks/>
          </p:cNvCxnSpPr>
          <p:nvPr/>
        </p:nvCxnSpPr>
        <p:spPr>
          <a:xfrm>
            <a:off x="1341607" y="4443848"/>
            <a:ext cx="1342434" cy="16969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E1BB90D-BD1F-B963-E4EF-4548A2B9A496}"/>
              </a:ext>
              <a:ext uri="{C183D7F6-B498-43B3-948B-1728B52AA6E4}">
                <adec:decorative xmlns:adec="http://schemas.microsoft.com/office/drawing/2017/decorative" val="1"/>
              </a:ext>
            </a:extLst>
          </p:cNvPr>
          <p:cNvCxnSpPr>
            <a:cxnSpLocks/>
          </p:cNvCxnSpPr>
          <p:nvPr/>
        </p:nvCxnSpPr>
        <p:spPr>
          <a:xfrm flipH="1">
            <a:off x="7413493" y="2291046"/>
            <a:ext cx="576197" cy="3097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F631FF39-2503-7747-29CC-B05D2E756A01}"/>
              </a:ext>
              <a:ext uri="{C183D7F6-B498-43B3-948B-1728B52AA6E4}">
                <adec:decorative xmlns:adec="http://schemas.microsoft.com/office/drawing/2017/decorative" val="1"/>
              </a:ext>
            </a:extLst>
          </p:cNvPr>
          <p:cNvCxnSpPr>
            <a:cxnSpLocks/>
          </p:cNvCxnSpPr>
          <p:nvPr/>
        </p:nvCxnSpPr>
        <p:spPr>
          <a:xfrm flipH="1" flipV="1">
            <a:off x="8387392" y="4843325"/>
            <a:ext cx="684757" cy="164790"/>
          </a:xfrm>
          <a:prstGeom prst="straightConnector1">
            <a:avLst/>
          </a:prstGeom>
          <a:ln w="5715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949374-C4E4-FCB3-BCF6-7D7DF903DDF2}"/>
              </a:ext>
            </a:extLst>
          </p:cNvPr>
          <p:cNvSpPr>
            <a:spLocks noGrp="1"/>
          </p:cNvSpPr>
          <p:nvPr>
            <p:ph type="title"/>
          </p:nvPr>
        </p:nvSpPr>
        <p:spPr>
          <a:xfrm>
            <a:off x="278332" y="365125"/>
            <a:ext cx="11075468" cy="1325563"/>
          </a:xfrm>
        </p:spPr>
        <p:txBody>
          <a:bodyPr/>
          <a:lstStyle/>
          <a:p>
            <a:r>
              <a:rPr lang="en-US" dirty="0"/>
              <a:t>MIS Department Instructional Practices</a:t>
            </a:r>
          </a:p>
        </p:txBody>
      </p:sp>
    </p:spTree>
    <p:extLst>
      <p:ext uri="{BB962C8B-B14F-4D97-AF65-F5344CB8AC3E}">
        <p14:creationId xmlns:p14="http://schemas.microsoft.com/office/powerpoint/2010/main" val="80586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10CB3-3FA2-1B75-810B-69297CA2928A}"/>
              </a:ext>
            </a:extLst>
          </p:cNvPr>
          <p:cNvSpPr>
            <a:spLocks noGrp="1"/>
          </p:cNvSpPr>
          <p:nvPr>
            <p:ph type="title"/>
          </p:nvPr>
        </p:nvSpPr>
        <p:spPr>
          <a:xfrm>
            <a:off x="5297762" y="329184"/>
            <a:ext cx="6251110" cy="1783080"/>
          </a:xfrm>
        </p:spPr>
        <p:txBody>
          <a:bodyPr anchor="b">
            <a:normAutofit/>
          </a:bodyPr>
          <a:lstStyle/>
          <a:p>
            <a:r>
              <a:rPr lang="en-US" sz="5400"/>
              <a:t>Food for thought…</a:t>
            </a:r>
          </a:p>
        </p:txBody>
      </p:sp>
      <p:pic>
        <p:nvPicPr>
          <p:cNvPr id="6" name="Picture 5" descr="Light bulb on yellow background with sketched light beams and cord">
            <a:extLst>
              <a:ext uri="{FF2B5EF4-FFF2-40B4-BE49-F238E27FC236}">
                <a16:creationId xmlns:a16="http://schemas.microsoft.com/office/drawing/2014/main" id="{F910782D-6E3C-B360-D7E3-1135D5C9AC82}"/>
              </a:ext>
            </a:extLst>
          </p:cNvPr>
          <p:cNvPicPr>
            <a:picLocks noChangeAspect="1"/>
          </p:cNvPicPr>
          <p:nvPr/>
        </p:nvPicPr>
        <p:blipFill>
          <a:blip r:embed="rId2"/>
          <a:srcRect l="51246" r="698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B8810D-8462-0035-97BA-C8FA7C279761}"/>
              </a:ext>
            </a:extLst>
          </p:cNvPr>
          <p:cNvSpPr>
            <a:spLocks noGrp="1"/>
          </p:cNvSpPr>
          <p:nvPr>
            <p:ph idx="1"/>
          </p:nvPr>
        </p:nvSpPr>
        <p:spPr>
          <a:xfrm>
            <a:off x="5297762" y="2706624"/>
            <a:ext cx="6251110" cy="3483864"/>
          </a:xfrm>
        </p:spPr>
        <p:txBody>
          <a:bodyPr>
            <a:normAutofit/>
          </a:bodyPr>
          <a:lstStyle/>
          <a:p>
            <a:pPr>
              <a:spcBef>
                <a:spcPts val="0"/>
              </a:spcBef>
              <a:spcAft>
                <a:spcPts val="80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“The workers who have succeeded in this new economy are those who know how to decide for themselves how to spend their time and allocate their energy. They understand how to set goals prioritize tasks and make choices about which projects to pursue. People who know how to self-motivate (according to studies) earn more money than their peers, report higher levels of happiness, and say they are more satisfied with their families, jobs, and lives.”</a:t>
            </a:r>
            <a:br>
              <a:rPr lang="en-US" sz="1500" kern="100" dirty="0">
                <a:effectLst/>
                <a:latin typeface="Calibri" panose="020F0502020204030204" pitchFamily="34" charset="0"/>
                <a:ea typeface="Calibri" panose="020F0502020204030204" pitchFamily="34" charset="0"/>
                <a:cs typeface="Times New Roman" panose="02020603050405020304" pitchFamily="18" charset="0"/>
              </a:rPr>
            </a:b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 Charles Duhigg (2016)</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91EF61E-AFFD-F118-8152-026E6DA24EC8}"/>
              </a:ext>
            </a:extLst>
          </p:cNvPr>
          <p:cNvSpPr>
            <a:spLocks noGrp="1"/>
          </p:cNvSpPr>
          <p:nvPr>
            <p:ph type="sldNum" sz="quarter" idx="12"/>
          </p:nvPr>
        </p:nvSpPr>
        <p:spPr>
          <a:xfrm>
            <a:off x="10052978" y="6356350"/>
            <a:ext cx="1300821" cy="365125"/>
          </a:xfrm>
        </p:spPr>
        <p:txBody>
          <a:bodyPr>
            <a:normAutofit fontScale="85000" lnSpcReduction="20000"/>
          </a:bodyPr>
          <a:lstStyle/>
          <a:p>
            <a:pPr>
              <a:spcAft>
                <a:spcPts val="600"/>
              </a:spcAft>
            </a:pPr>
            <a:fld id="{4C487655-AABA-4CA8-8EDF-7F823A468B89}" type="slidenum">
              <a:rPr lang="en-US" smtClean="0"/>
              <a:pPr>
                <a:spcAft>
                  <a:spcPts val="600"/>
                </a:spcAft>
              </a:pPr>
              <a:t>12</a:t>
            </a:fld>
            <a:endParaRPr lang="en-US"/>
          </a:p>
        </p:txBody>
      </p:sp>
    </p:spTree>
    <p:extLst>
      <p:ext uri="{BB962C8B-B14F-4D97-AF65-F5344CB8AC3E}">
        <p14:creationId xmlns:p14="http://schemas.microsoft.com/office/powerpoint/2010/main" val="354406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16E-0DBD-BB7B-234C-22A222AB86F4}"/>
              </a:ext>
            </a:extLst>
          </p:cNvPr>
          <p:cNvSpPr>
            <a:spLocks noGrp="1"/>
          </p:cNvSpPr>
          <p:nvPr>
            <p:ph type="title"/>
          </p:nvPr>
        </p:nvSpPr>
        <p:spPr/>
        <p:txBody>
          <a:bodyPr/>
          <a:lstStyle/>
          <a:p>
            <a:r>
              <a:rPr lang="en-US" dirty="0"/>
              <a:t>The progression of an educated person</a:t>
            </a:r>
          </a:p>
        </p:txBody>
      </p:sp>
      <p:graphicFrame>
        <p:nvGraphicFramePr>
          <p:cNvPr id="5" name="Content Placeholder 4">
            <a:extLst>
              <a:ext uri="{FF2B5EF4-FFF2-40B4-BE49-F238E27FC236}">
                <a16:creationId xmlns:a16="http://schemas.microsoft.com/office/drawing/2014/main" id="{8FBD65FD-A004-DCA8-6019-CC1449F467FB}"/>
              </a:ext>
            </a:extLst>
          </p:cNvPr>
          <p:cNvGraphicFramePr>
            <a:graphicFrameLocks noGrp="1"/>
          </p:cNvGraphicFramePr>
          <p:nvPr>
            <p:ph idx="1"/>
            <p:extLst>
              <p:ext uri="{D42A27DB-BD31-4B8C-83A1-F6EECF244321}">
                <p14:modId xmlns:p14="http://schemas.microsoft.com/office/powerpoint/2010/main" val="942422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77B5D0C-E1EB-F056-5288-25CBB74D806A}"/>
              </a:ext>
            </a:extLst>
          </p:cNvPr>
          <p:cNvSpPr>
            <a:spLocks noGrp="1"/>
          </p:cNvSpPr>
          <p:nvPr>
            <p:ph type="sldNum" sz="quarter" idx="12"/>
          </p:nvPr>
        </p:nvSpPr>
        <p:spPr/>
        <p:txBody>
          <a:bodyPr/>
          <a:lstStyle/>
          <a:p>
            <a:fld id="{4C487655-AABA-4CA8-8EDF-7F823A468B89}" type="slidenum">
              <a:rPr lang="en-US" smtClean="0"/>
              <a:t>13</a:t>
            </a:fld>
            <a:endParaRPr lang="en-US" dirty="0"/>
          </a:p>
        </p:txBody>
      </p:sp>
    </p:spTree>
    <p:extLst>
      <p:ext uri="{BB962C8B-B14F-4D97-AF65-F5344CB8AC3E}">
        <p14:creationId xmlns:p14="http://schemas.microsoft.com/office/powerpoint/2010/main" val="268489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824A-C95A-B5F0-A73A-4ED2D0BAC8DE}"/>
              </a:ext>
            </a:extLst>
          </p:cNvPr>
          <p:cNvSpPr>
            <a:spLocks noGrp="1"/>
          </p:cNvSpPr>
          <p:nvPr>
            <p:ph type="title"/>
          </p:nvPr>
        </p:nvSpPr>
        <p:spPr/>
        <p:txBody>
          <a:bodyPr/>
          <a:lstStyle/>
          <a:p>
            <a:r>
              <a:rPr lang="en-US" dirty="0"/>
              <a:t>Are we sick of Artificial Intelligence yet?</a:t>
            </a:r>
          </a:p>
        </p:txBody>
      </p:sp>
      <p:sp>
        <p:nvSpPr>
          <p:cNvPr id="3" name="Content Placeholder 2">
            <a:extLst>
              <a:ext uri="{FF2B5EF4-FFF2-40B4-BE49-F238E27FC236}">
                <a16:creationId xmlns:a16="http://schemas.microsoft.com/office/drawing/2014/main" id="{D5BF209C-3D9F-8DB7-ADA0-1571054FD436}"/>
              </a:ext>
            </a:extLst>
          </p:cNvPr>
          <p:cNvSpPr>
            <a:spLocks noGrp="1"/>
          </p:cNvSpPr>
          <p:nvPr>
            <p:ph idx="1"/>
          </p:nvPr>
        </p:nvSpPr>
        <p:spPr/>
        <p:txBody>
          <a:bodyPr/>
          <a:lstStyle/>
          <a:p>
            <a:r>
              <a:rPr lang="en-US" dirty="0"/>
              <a:t>Show of hands … Too much AI talk last semester? Not enough?</a:t>
            </a:r>
          </a:p>
          <a:p>
            <a:r>
              <a:rPr lang="en-US" dirty="0"/>
              <a:t>What do you mean by that?</a:t>
            </a:r>
          </a:p>
          <a:p>
            <a:r>
              <a:rPr lang="en-US" dirty="0"/>
              <a:t>"Students are growing increasingly weary of the constant AI hype, as the initial excitement around AI's potential has begun to fade, leading to a sense of disillusionment." </a:t>
            </a:r>
            <a:br>
              <a:rPr lang="en-US" dirty="0"/>
            </a:br>
            <a:r>
              <a:rPr lang="en-US" dirty="0"/>
              <a:t>(This sentence written by AI </a:t>
            </a:r>
            <a:r>
              <a:rPr lang="en-US" dirty="0">
                <a:sym typeface="Wingdings" panose="05000000000000000000" pitchFamily="2" charset="2"/>
              </a:rPr>
              <a:t></a:t>
            </a:r>
            <a:r>
              <a:rPr lang="en-US" dirty="0"/>
              <a:t>)</a:t>
            </a:r>
          </a:p>
        </p:txBody>
      </p:sp>
      <p:sp>
        <p:nvSpPr>
          <p:cNvPr id="4" name="Slide Number Placeholder 3">
            <a:extLst>
              <a:ext uri="{FF2B5EF4-FFF2-40B4-BE49-F238E27FC236}">
                <a16:creationId xmlns:a16="http://schemas.microsoft.com/office/drawing/2014/main" id="{BA04DC54-4524-3BC2-B412-3EFBBE6EA60F}"/>
              </a:ext>
            </a:extLst>
          </p:cNvPr>
          <p:cNvSpPr>
            <a:spLocks noGrp="1"/>
          </p:cNvSpPr>
          <p:nvPr>
            <p:ph type="sldNum" sz="quarter" idx="12"/>
          </p:nvPr>
        </p:nvSpPr>
        <p:spPr/>
        <p:txBody>
          <a:bodyPr/>
          <a:lstStyle/>
          <a:p>
            <a:fld id="{4C487655-AABA-4CA8-8EDF-7F823A468B89}" type="slidenum">
              <a:rPr lang="en-US" smtClean="0"/>
              <a:t>2</a:t>
            </a:fld>
            <a:endParaRPr lang="en-US" dirty="0"/>
          </a:p>
        </p:txBody>
      </p:sp>
      <p:sp>
        <p:nvSpPr>
          <p:cNvPr id="5" name="Content Placeholder 2">
            <a:extLst>
              <a:ext uri="{FF2B5EF4-FFF2-40B4-BE49-F238E27FC236}">
                <a16:creationId xmlns:a16="http://schemas.microsoft.com/office/drawing/2014/main" id="{60553238-388C-70D5-E2CD-2B2A9E4170CF}"/>
              </a:ext>
            </a:extLst>
          </p:cNvPr>
          <p:cNvSpPr txBox="1">
            <a:spLocks/>
          </p:cNvSpPr>
          <p:nvPr/>
        </p:nvSpPr>
        <p:spPr>
          <a:xfrm>
            <a:off x="975852" y="4121407"/>
            <a:ext cx="10515600" cy="2234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Arial" panose="020B0604020202020204" pitchFamily="34" charset="0"/>
              <a:buNone/>
            </a:pPr>
            <a:r>
              <a:rPr lang="en-US" sz="2000" b="1" dirty="0"/>
              <a:t>Yao, Richard.</a:t>
            </a:r>
            <a:r>
              <a:rPr lang="en-US" sz="2000" dirty="0"/>
              <a:t> “</a:t>
            </a:r>
            <a:r>
              <a:rPr lang="en-US" sz="2000" i="1" dirty="0"/>
              <a:t>The AI Hype Cycle: Are We on the Precipice of Disillusionment?</a:t>
            </a:r>
            <a:r>
              <a:rPr lang="en-US" sz="2000" dirty="0"/>
              <a:t>” </a:t>
            </a:r>
            <a:r>
              <a:rPr lang="en-US" sz="2000" i="1" dirty="0"/>
              <a:t>IPG Media Lab</a:t>
            </a:r>
            <a:r>
              <a:rPr lang="en-US" sz="2000" dirty="0"/>
              <a:t>, 22 Mar. 2024, Medium, </a:t>
            </a:r>
            <a:r>
              <a:rPr lang="en-US" sz="2000" dirty="0">
                <a:hlinkClick r:id="rId2"/>
              </a:rPr>
              <a:t>https://medium.com/ipg-media-lab/the-ai-hype-cycle-are-we-on-the-precipice-of-disillusionment-139ab28cee77</a:t>
            </a:r>
            <a:endParaRPr lang="en-US" sz="2000" dirty="0"/>
          </a:p>
        </p:txBody>
      </p:sp>
    </p:spTree>
    <p:extLst>
      <p:ext uri="{BB962C8B-B14F-4D97-AF65-F5344CB8AC3E}">
        <p14:creationId xmlns:p14="http://schemas.microsoft.com/office/powerpoint/2010/main" val="198826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5BF4-5F80-6192-6765-717B85FDECAA}"/>
              </a:ext>
            </a:extLst>
          </p:cNvPr>
          <p:cNvSpPr>
            <a:spLocks noGrp="1"/>
          </p:cNvSpPr>
          <p:nvPr>
            <p:ph type="title"/>
          </p:nvPr>
        </p:nvSpPr>
        <p:spPr/>
        <p:txBody>
          <a:bodyPr/>
          <a:lstStyle/>
          <a:p>
            <a:r>
              <a:rPr lang="en-US" dirty="0"/>
              <a:t>Let’s talk about Ying …</a:t>
            </a:r>
          </a:p>
        </p:txBody>
      </p:sp>
      <p:sp>
        <p:nvSpPr>
          <p:cNvPr id="4" name="Slide Number Placeholder 3">
            <a:extLst>
              <a:ext uri="{FF2B5EF4-FFF2-40B4-BE49-F238E27FC236}">
                <a16:creationId xmlns:a16="http://schemas.microsoft.com/office/drawing/2014/main" id="{E8E10BBD-2AAF-0D5F-7D81-32B99C89E4E8}"/>
              </a:ext>
            </a:extLst>
          </p:cNvPr>
          <p:cNvSpPr>
            <a:spLocks noGrp="1"/>
          </p:cNvSpPr>
          <p:nvPr>
            <p:ph type="sldNum" sz="quarter" idx="12"/>
          </p:nvPr>
        </p:nvSpPr>
        <p:spPr/>
        <p:txBody>
          <a:bodyPr/>
          <a:lstStyle/>
          <a:p>
            <a:fld id="{4C487655-AABA-4CA8-8EDF-7F823A468B89}" type="slidenum">
              <a:rPr lang="en-US" smtClean="0"/>
              <a:t>3</a:t>
            </a:fld>
            <a:endParaRPr lang="en-US" dirty="0"/>
          </a:p>
        </p:txBody>
      </p:sp>
      <p:pic>
        <p:nvPicPr>
          <p:cNvPr id="6" name="Picture 5" descr="Alumni Yin Zhang">
            <a:extLst>
              <a:ext uri="{FF2B5EF4-FFF2-40B4-BE49-F238E27FC236}">
                <a16:creationId xmlns:a16="http://schemas.microsoft.com/office/drawing/2014/main" id="{B40353B7-3BDC-78D4-FED3-A867B414D5B2}"/>
              </a:ext>
            </a:extLst>
          </p:cNvPr>
          <p:cNvPicPr>
            <a:picLocks noChangeAspect="1"/>
          </p:cNvPicPr>
          <p:nvPr/>
        </p:nvPicPr>
        <p:blipFill>
          <a:blip r:embed="rId2"/>
          <a:stretch>
            <a:fillRect/>
          </a:stretch>
        </p:blipFill>
        <p:spPr>
          <a:xfrm>
            <a:off x="4220828" y="1856691"/>
            <a:ext cx="3750343" cy="3551050"/>
          </a:xfrm>
          <a:prstGeom prst="rect">
            <a:avLst/>
          </a:prstGeom>
        </p:spPr>
      </p:pic>
    </p:spTree>
    <p:extLst>
      <p:ext uri="{BB962C8B-B14F-4D97-AF65-F5344CB8AC3E}">
        <p14:creationId xmlns:p14="http://schemas.microsoft.com/office/powerpoint/2010/main" val="32523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4C49-14D2-2D83-2E86-3BA6B9513234}"/>
              </a:ext>
            </a:extLst>
          </p:cNvPr>
          <p:cNvSpPr>
            <a:spLocks noGrp="1"/>
          </p:cNvSpPr>
          <p:nvPr>
            <p:ph type="title"/>
          </p:nvPr>
        </p:nvSpPr>
        <p:spPr/>
        <p:txBody>
          <a:bodyPr/>
          <a:lstStyle/>
          <a:p>
            <a:r>
              <a:rPr lang="en-US" dirty="0"/>
              <a:t>Let’s talk about Darin ...</a:t>
            </a:r>
          </a:p>
        </p:txBody>
      </p:sp>
      <p:pic>
        <p:nvPicPr>
          <p:cNvPr id="6" name="Picture 5" descr="Alumni Darin B.">
            <a:extLst>
              <a:ext uri="{FF2B5EF4-FFF2-40B4-BE49-F238E27FC236}">
                <a16:creationId xmlns:a16="http://schemas.microsoft.com/office/drawing/2014/main" id="{DC195306-810C-799D-3F74-E4E2740E1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838632"/>
            <a:ext cx="3810000" cy="3810000"/>
          </a:xfrm>
          <a:prstGeom prst="ellipse">
            <a:avLst/>
          </a:prstGeom>
        </p:spPr>
      </p:pic>
      <p:sp>
        <p:nvSpPr>
          <p:cNvPr id="4" name="Slide Number Placeholder 3">
            <a:extLst>
              <a:ext uri="{FF2B5EF4-FFF2-40B4-BE49-F238E27FC236}">
                <a16:creationId xmlns:a16="http://schemas.microsoft.com/office/drawing/2014/main" id="{745F0B7D-3FC5-A13C-7942-0103DA748077}"/>
              </a:ext>
            </a:extLst>
          </p:cNvPr>
          <p:cNvSpPr>
            <a:spLocks noGrp="1"/>
          </p:cNvSpPr>
          <p:nvPr>
            <p:ph type="sldNum" sz="quarter" idx="12"/>
          </p:nvPr>
        </p:nvSpPr>
        <p:spPr/>
        <p:txBody>
          <a:bodyPr/>
          <a:lstStyle/>
          <a:p>
            <a:fld id="{4C487655-AABA-4CA8-8EDF-7F823A468B89}" type="slidenum">
              <a:rPr lang="en-US" smtClean="0"/>
              <a:t>4</a:t>
            </a:fld>
            <a:endParaRPr lang="en-US" dirty="0"/>
          </a:p>
        </p:txBody>
      </p:sp>
    </p:spTree>
    <p:extLst>
      <p:ext uri="{BB962C8B-B14F-4D97-AF65-F5344CB8AC3E}">
        <p14:creationId xmlns:p14="http://schemas.microsoft.com/office/powerpoint/2010/main" val="180786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E4C2-F2B0-796F-A3B5-ACD6EBFCC170}"/>
              </a:ext>
            </a:extLst>
          </p:cNvPr>
          <p:cNvSpPr>
            <a:spLocks noGrp="1"/>
          </p:cNvSpPr>
          <p:nvPr>
            <p:ph type="title"/>
          </p:nvPr>
        </p:nvSpPr>
        <p:spPr/>
        <p:txBody>
          <a:bodyPr/>
          <a:lstStyle/>
          <a:p>
            <a:r>
              <a:rPr lang="en-US" dirty="0"/>
              <a:t>Let’s talk about Scott Lafferty …</a:t>
            </a:r>
          </a:p>
        </p:txBody>
      </p:sp>
      <p:sp>
        <p:nvSpPr>
          <p:cNvPr id="4" name="Slide Number Placeholder 3">
            <a:extLst>
              <a:ext uri="{FF2B5EF4-FFF2-40B4-BE49-F238E27FC236}">
                <a16:creationId xmlns:a16="http://schemas.microsoft.com/office/drawing/2014/main" id="{5EA386E7-299A-9A05-83D7-4566ECC5336F}"/>
              </a:ext>
            </a:extLst>
          </p:cNvPr>
          <p:cNvSpPr>
            <a:spLocks noGrp="1"/>
          </p:cNvSpPr>
          <p:nvPr>
            <p:ph type="sldNum" sz="quarter" idx="12"/>
          </p:nvPr>
        </p:nvSpPr>
        <p:spPr/>
        <p:txBody>
          <a:bodyPr/>
          <a:lstStyle/>
          <a:p>
            <a:fld id="{4C487655-AABA-4CA8-8EDF-7F823A468B89}" type="slidenum">
              <a:rPr lang="en-US" smtClean="0"/>
              <a:t>5</a:t>
            </a:fld>
            <a:endParaRPr lang="en-US" dirty="0"/>
          </a:p>
        </p:txBody>
      </p:sp>
      <p:pic>
        <p:nvPicPr>
          <p:cNvPr id="5" name="Picture 4">
            <a:extLst>
              <a:ext uri="{FF2B5EF4-FFF2-40B4-BE49-F238E27FC236}">
                <a16:creationId xmlns:a16="http://schemas.microsoft.com/office/drawing/2014/main" id="{6CFB0126-3862-CCC8-D1BC-66DFB39E999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91000" y="1838632"/>
            <a:ext cx="3810000" cy="3810000"/>
          </a:xfrm>
          <a:prstGeom prst="ellipse">
            <a:avLst/>
          </a:prstGeom>
        </p:spPr>
      </p:pic>
    </p:spTree>
    <p:extLst>
      <p:ext uri="{BB962C8B-B14F-4D97-AF65-F5344CB8AC3E}">
        <p14:creationId xmlns:p14="http://schemas.microsoft.com/office/powerpoint/2010/main" val="269805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7734-F68B-0910-36FF-C4DE5BDAF013}"/>
              </a:ext>
            </a:extLst>
          </p:cNvPr>
          <p:cNvSpPr>
            <a:spLocks noGrp="1"/>
          </p:cNvSpPr>
          <p:nvPr>
            <p:ph type="title"/>
          </p:nvPr>
        </p:nvSpPr>
        <p:spPr/>
        <p:txBody>
          <a:bodyPr/>
          <a:lstStyle/>
          <a:p>
            <a:r>
              <a:rPr lang="en-US" dirty="0"/>
              <a:t>Let’s talk about </a:t>
            </a:r>
            <a:r>
              <a:rPr lang="en-US" b="1" i="1" dirty="0"/>
              <a:t>this</a:t>
            </a:r>
            <a:r>
              <a:rPr lang="en-US" dirty="0"/>
              <a:t> course …</a:t>
            </a:r>
          </a:p>
        </p:txBody>
      </p:sp>
      <p:pic>
        <p:nvPicPr>
          <p:cNvPr id="6" name="Picture 5" descr="A child's xylophone">
            <a:extLst>
              <a:ext uri="{FF2B5EF4-FFF2-40B4-BE49-F238E27FC236}">
                <a16:creationId xmlns:a16="http://schemas.microsoft.com/office/drawing/2014/main" id="{E1027737-B212-3525-171F-407A7B33B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638" y="1355408"/>
            <a:ext cx="5173442" cy="3882038"/>
          </a:xfrm>
          <a:prstGeom prst="rect">
            <a:avLst/>
          </a:prstGeom>
        </p:spPr>
      </p:pic>
      <p:sp>
        <p:nvSpPr>
          <p:cNvPr id="4" name="Slide Number Placeholder 3">
            <a:extLst>
              <a:ext uri="{FF2B5EF4-FFF2-40B4-BE49-F238E27FC236}">
                <a16:creationId xmlns:a16="http://schemas.microsoft.com/office/drawing/2014/main" id="{89FF19B5-A9AA-31D8-325D-F84AC8242F5B}"/>
              </a:ext>
            </a:extLst>
          </p:cNvPr>
          <p:cNvSpPr>
            <a:spLocks noGrp="1"/>
          </p:cNvSpPr>
          <p:nvPr>
            <p:ph type="sldNum" sz="quarter" idx="12"/>
          </p:nvPr>
        </p:nvSpPr>
        <p:spPr/>
        <p:txBody>
          <a:bodyPr/>
          <a:lstStyle/>
          <a:p>
            <a:fld id="{4C487655-AABA-4CA8-8EDF-7F823A468B89}" type="slidenum">
              <a:rPr lang="en-US" smtClean="0"/>
              <a:t>6</a:t>
            </a:fld>
            <a:endParaRPr lang="en-US" dirty="0"/>
          </a:p>
        </p:txBody>
      </p:sp>
      <p:sp>
        <p:nvSpPr>
          <p:cNvPr id="3" name="TextBox 2">
            <a:extLst>
              <a:ext uri="{FF2B5EF4-FFF2-40B4-BE49-F238E27FC236}">
                <a16:creationId xmlns:a16="http://schemas.microsoft.com/office/drawing/2014/main" id="{EAD1A0CC-92B8-A473-4C54-E6A1826E8BCD}"/>
              </a:ext>
            </a:extLst>
          </p:cNvPr>
          <p:cNvSpPr txBox="1"/>
          <p:nvPr/>
        </p:nvSpPr>
        <p:spPr>
          <a:xfrm>
            <a:off x="6441440" y="2062480"/>
            <a:ext cx="4998720" cy="2954655"/>
          </a:xfrm>
          <a:prstGeom prst="rect">
            <a:avLst/>
          </a:prstGeom>
          <a:noFill/>
        </p:spPr>
        <p:txBody>
          <a:bodyPr wrap="square" rtlCol="0">
            <a:spAutoFit/>
          </a:bodyPr>
          <a:lstStyle/>
          <a:p>
            <a:r>
              <a:rPr lang="en-US" sz="2400" dirty="0"/>
              <a:t>Three “meta skills” that I want every student to have:</a:t>
            </a:r>
          </a:p>
          <a:p>
            <a:pPr marL="342900" indent="-342900">
              <a:buAutoNum type="arabicParenR"/>
            </a:pPr>
            <a:r>
              <a:rPr lang="en-US" sz="2400" dirty="0"/>
              <a:t>Write good prompts / as good questions</a:t>
            </a:r>
          </a:p>
          <a:p>
            <a:pPr marL="342900" indent="-342900">
              <a:buAutoNum type="arabicParenR"/>
            </a:pPr>
            <a:r>
              <a:rPr lang="en-US" sz="2400" dirty="0"/>
              <a:t>Follow a chain of thought</a:t>
            </a:r>
          </a:p>
          <a:p>
            <a:pPr marL="342900" indent="-342900">
              <a:buAutoNum type="arabicParenR"/>
            </a:pPr>
            <a:r>
              <a:rPr lang="en-US" sz="2400" dirty="0"/>
              <a:t>Reflect and validate (“how do I know if this is right?”)</a:t>
            </a:r>
          </a:p>
          <a:p>
            <a:pPr marL="342900" indent="-342900">
              <a:buAutoNum type="arabicParenR"/>
            </a:pPr>
            <a:endParaRPr lang="en-US" dirty="0"/>
          </a:p>
        </p:txBody>
      </p:sp>
      <p:cxnSp>
        <p:nvCxnSpPr>
          <p:cNvPr id="5" name="Straight Connector 4">
            <a:extLst>
              <a:ext uri="{FF2B5EF4-FFF2-40B4-BE49-F238E27FC236}">
                <a16:creationId xmlns:a16="http://schemas.microsoft.com/office/drawing/2014/main" id="{E2767DA6-EFC7-D76E-1FA0-A254A680A51E}"/>
              </a:ext>
              <a:ext uri="{C183D7F6-B498-43B3-948B-1728B52AA6E4}">
                <adec:decorative xmlns:adec="http://schemas.microsoft.com/office/drawing/2017/decorative" val="1"/>
              </a:ext>
            </a:extLst>
          </p:cNvPr>
          <p:cNvCxnSpPr/>
          <p:nvPr/>
        </p:nvCxnSpPr>
        <p:spPr>
          <a:xfrm>
            <a:off x="6014720" y="1904966"/>
            <a:ext cx="0" cy="333248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1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E057-33A0-4EC6-2872-FB921CBADB2A}"/>
              </a:ext>
            </a:extLst>
          </p:cNvPr>
          <p:cNvSpPr>
            <a:spLocks noGrp="1"/>
          </p:cNvSpPr>
          <p:nvPr>
            <p:ph type="title"/>
          </p:nvPr>
        </p:nvSpPr>
        <p:spPr/>
        <p:txBody>
          <a:bodyPr/>
          <a:lstStyle/>
          <a:p>
            <a:r>
              <a:rPr lang="en-US" dirty="0"/>
              <a:t>This course has changed …</a:t>
            </a:r>
          </a:p>
        </p:txBody>
      </p:sp>
      <p:sp>
        <p:nvSpPr>
          <p:cNvPr id="3" name="Content Placeholder 2">
            <a:extLst>
              <a:ext uri="{FF2B5EF4-FFF2-40B4-BE49-F238E27FC236}">
                <a16:creationId xmlns:a16="http://schemas.microsoft.com/office/drawing/2014/main" id="{DB7DAEB4-34BD-9F69-AD3A-A5769C1779A0}"/>
              </a:ext>
            </a:extLst>
          </p:cNvPr>
          <p:cNvSpPr>
            <a:spLocks noGrp="1"/>
          </p:cNvSpPr>
          <p:nvPr>
            <p:ph idx="1"/>
          </p:nvPr>
        </p:nvSpPr>
        <p:spPr>
          <a:xfrm>
            <a:off x="838200" y="1825625"/>
            <a:ext cx="4109720" cy="1079261"/>
          </a:xfrm>
        </p:spPr>
        <p:txBody>
          <a:bodyPr/>
          <a:lstStyle/>
          <a:p>
            <a:r>
              <a:rPr lang="en-US" dirty="0"/>
              <a:t>GitHub Co-Pilot can do a lot of coding for you!</a:t>
            </a:r>
          </a:p>
        </p:txBody>
      </p:sp>
      <p:sp>
        <p:nvSpPr>
          <p:cNvPr id="4" name="Slide Number Placeholder 3">
            <a:extLst>
              <a:ext uri="{FF2B5EF4-FFF2-40B4-BE49-F238E27FC236}">
                <a16:creationId xmlns:a16="http://schemas.microsoft.com/office/drawing/2014/main" id="{4D8098F9-5D88-302F-AEE2-E17A6AA4776E}"/>
              </a:ext>
            </a:extLst>
          </p:cNvPr>
          <p:cNvSpPr>
            <a:spLocks noGrp="1"/>
          </p:cNvSpPr>
          <p:nvPr>
            <p:ph type="sldNum" sz="quarter" idx="12"/>
          </p:nvPr>
        </p:nvSpPr>
        <p:spPr/>
        <p:txBody>
          <a:bodyPr/>
          <a:lstStyle/>
          <a:p>
            <a:fld id="{4C487655-AABA-4CA8-8EDF-7F823A468B89}" type="slidenum">
              <a:rPr lang="en-US" smtClean="0"/>
              <a:t>7</a:t>
            </a:fld>
            <a:endParaRPr lang="en-US" dirty="0"/>
          </a:p>
        </p:txBody>
      </p:sp>
      <p:pic>
        <p:nvPicPr>
          <p:cNvPr id="6" name="Picture 5" descr="VS Code Logo + GitHub Co-Pilot">
            <a:extLst>
              <a:ext uri="{FF2B5EF4-FFF2-40B4-BE49-F238E27FC236}">
                <a16:creationId xmlns:a16="http://schemas.microsoft.com/office/drawing/2014/main" id="{C8508E3F-C0DB-75DB-633B-2145976D0F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07440" y="2936585"/>
            <a:ext cx="1680051" cy="1680051"/>
          </a:xfrm>
          <a:prstGeom prst="rect">
            <a:avLst/>
          </a:prstGeom>
        </p:spPr>
      </p:pic>
      <p:pic>
        <p:nvPicPr>
          <p:cNvPr id="9" name="Picture 8">
            <a:extLst>
              <a:ext uri="{FF2B5EF4-FFF2-40B4-BE49-F238E27FC236}">
                <a16:creationId xmlns:a16="http://schemas.microsoft.com/office/drawing/2014/main" id="{5A07FFE6-77D4-B753-D175-7FC80308F64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07594" y="3221129"/>
            <a:ext cx="1775828" cy="1110961"/>
          </a:xfrm>
          <a:prstGeom prst="rect">
            <a:avLst/>
          </a:prstGeom>
        </p:spPr>
      </p:pic>
      <p:sp>
        <p:nvSpPr>
          <p:cNvPr id="11" name="Plus Sign 10">
            <a:extLst>
              <a:ext uri="{FF2B5EF4-FFF2-40B4-BE49-F238E27FC236}">
                <a16:creationId xmlns:a16="http://schemas.microsoft.com/office/drawing/2014/main" id="{41ACFECE-346E-827F-D714-EEB5837A624A}"/>
              </a:ext>
              <a:ext uri="{C183D7F6-B498-43B3-948B-1728B52AA6E4}">
                <adec:decorative xmlns:adec="http://schemas.microsoft.com/office/drawing/2017/decorative" val="1"/>
              </a:ext>
            </a:extLst>
          </p:cNvPr>
          <p:cNvSpPr/>
          <p:nvPr/>
        </p:nvSpPr>
        <p:spPr>
          <a:xfrm>
            <a:off x="2958014" y="3520877"/>
            <a:ext cx="449580" cy="43775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5C23E3D4-5C2E-3300-EA0E-AC925B516CC2}"/>
              </a:ext>
            </a:extLst>
          </p:cNvPr>
          <p:cNvSpPr txBox="1">
            <a:spLocks/>
          </p:cNvSpPr>
          <p:nvPr/>
        </p:nvSpPr>
        <p:spPr>
          <a:xfrm>
            <a:off x="6573520" y="1758156"/>
            <a:ext cx="4511040" cy="3687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Where some intellectual burdens are lifted, new ones can be introduced.</a:t>
            </a:r>
            <a:br>
              <a:rPr lang="en-US" dirty="0"/>
            </a:br>
            <a:br>
              <a:rPr lang="en-US" dirty="0"/>
            </a:br>
            <a:r>
              <a:rPr lang="en-US" dirty="0"/>
              <a:t>Specifically:</a:t>
            </a:r>
          </a:p>
          <a:p>
            <a:pPr lvl="1"/>
            <a:r>
              <a:rPr lang="en-US" dirty="0"/>
              <a:t>UI/UX</a:t>
            </a:r>
          </a:p>
          <a:p>
            <a:pPr lvl="1"/>
            <a:r>
              <a:rPr lang="en-US" dirty="0"/>
              <a:t>Security</a:t>
            </a:r>
          </a:p>
          <a:p>
            <a:pPr lvl="1"/>
            <a:r>
              <a:rPr lang="en-US" dirty="0"/>
              <a:t>Accessibility</a:t>
            </a:r>
          </a:p>
        </p:txBody>
      </p:sp>
      <p:cxnSp>
        <p:nvCxnSpPr>
          <p:cNvPr id="14" name="Straight Connector 13">
            <a:extLst>
              <a:ext uri="{FF2B5EF4-FFF2-40B4-BE49-F238E27FC236}">
                <a16:creationId xmlns:a16="http://schemas.microsoft.com/office/drawing/2014/main" id="{87796069-4E77-BF1F-77D9-A3D177164E90}"/>
              </a:ext>
              <a:ext uri="{C183D7F6-B498-43B3-948B-1728B52AA6E4}">
                <adec:decorative xmlns:adec="http://schemas.microsoft.com/office/drawing/2017/decorative" val="1"/>
              </a:ext>
            </a:extLst>
          </p:cNvPr>
          <p:cNvCxnSpPr/>
          <p:nvPr/>
        </p:nvCxnSpPr>
        <p:spPr>
          <a:xfrm>
            <a:off x="6096000" y="2113280"/>
            <a:ext cx="0" cy="333248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9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AD9F3-9758-7FCE-AD6C-CA941B5820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B8A85-93D6-5229-7472-81A7B81DBDE6}"/>
              </a:ext>
            </a:extLst>
          </p:cNvPr>
          <p:cNvSpPr>
            <a:spLocks noGrp="1"/>
          </p:cNvSpPr>
          <p:nvPr>
            <p:ph type="title"/>
          </p:nvPr>
        </p:nvSpPr>
        <p:spPr>
          <a:xfrm>
            <a:off x="838200" y="365125"/>
            <a:ext cx="10515600" cy="1601327"/>
          </a:xfrm>
        </p:spPr>
        <p:txBody>
          <a:bodyPr>
            <a:normAutofit fontScale="90000"/>
          </a:bodyPr>
          <a:lstStyle/>
          <a:p>
            <a:pPr algn="ctr"/>
            <a:r>
              <a:rPr lang="en-US" dirty="0"/>
              <a:t>Why CoPilot? Why AWS?</a:t>
            </a:r>
            <a:br>
              <a:rPr lang="en-US" dirty="0"/>
            </a:br>
            <a:r>
              <a:rPr lang="en-US" sz="2700" dirty="0"/>
              <a:t>(What am I looking for my software choices for this class?)</a:t>
            </a:r>
            <a:br>
              <a:rPr lang="en-US" sz="3100" dirty="0"/>
            </a:br>
            <a:endParaRPr lang="en-US" dirty="0"/>
          </a:p>
        </p:txBody>
      </p:sp>
      <p:graphicFrame>
        <p:nvGraphicFramePr>
          <p:cNvPr id="9" name="Content Placeholder 2">
            <a:extLst>
              <a:ext uri="{FF2B5EF4-FFF2-40B4-BE49-F238E27FC236}">
                <a16:creationId xmlns:a16="http://schemas.microsoft.com/office/drawing/2014/main" id="{A0C848E4-7147-05BE-5F8B-39B7D8ACEA0A}"/>
              </a:ext>
            </a:extLst>
          </p:cNvPr>
          <p:cNvGraphicFramePr>
            <a:graphicFrameLocks noGrp="1"/>
          </p:cNvGraphicFramePr>
          <p:nvPr>
            <p:ph idx="1"/>
            <p:extLst>
              <p:ext uri="{D42A27DB-BD31-4B8C-83A1-F6EECF244321}">
                <p14:modId xmlns:p14="http://schemas.microsoft.com/office/powerpoint/2010/main" val="2086543188"/>
              </p:ext>
            </p:extLst>
          </p:nvPr>
        </p:nvGraphicFramePr>
        <p:xfrm>
          <a:off x="838200" y="1457120"/>
          <a:ext cx="10515600" cy="2136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C5A1D13-BDEA-5DB9-70EE-C251AE267D42}"/>
              </a:ext>
            </a:extLst>
          </p:cNvPr>
          <p:cNvSpPr>
            <a:spLocks noGrp="1"/>
          </p:cNvSpPr>
          <p:nvPr>
            <p:ph type="sldNum" sz="quarter" idx="12"/>
          </p:nvPr>
        </p:nvSpPr>
        <p:spPr/>
        <p:txBody>
          <a:bodyPr/>
          <a:lstStyle/>
          <a:p>
            <a:fld id="{4C487655-AABA-4CA8-8EDF-7F823A468B89}" type="slidenum">
              <a:rPr lang="en-US" smtClean="0"/>
              <a:t>8</a:t>
            </a:fld>
            <a:endParaRPr lang="en-US" dirty="0"/>
          </a:p>
        </p:txBody>
      </p:sp>
      <p:sp>
        <p:nvSpPr>
          <p:cNvPr id="5" name="Rectangle 4">
            <a:extLst>
              <a:ext uri="{FF2B5EF4-FFF2-40B4-BE49-F238E27FC236}">
                <a16:creationId xmlns:a16="http://schemas.microsoft.com/office/drawing/2014/main" id="{5F3EF8BE-AEE2-B184-DE0F-D995981B8045}"/>
              </a:ext>
            </a:extLst>
          </p:cNvPr>
          <p:cNvSpPr/>
          <p:nvPr/>
        </p:nvSpPr>
        <p:spPr>
          <a:xfrm>
            <a:off x="1052052" y="4198374"/>
            <a:ext cx="10215716" cy="17894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90563" indent="-344488"/>
            <a:r>
              <a:rPr lang="en-US" sz="2400" dirty="0"/>
              <a:t>I am deliberately trying to:</a:t>
            </a:r>
          </a:p>
          <a:p>
            <a:pPr marL="690563" indent="-344488">
              <a:buFont typeface="Arial" panose="020B0604020202020204" pitchFamily="34" charset="0"/>
              <a:buChar char="•"/>
            </a:pPr>
            <a:r>
              <a:rPr lang="en-US" sz="2400" dirty="0"/>
              <a:t> minimize complexity </a:t>
            </a:r>
          </a:p>
          <a:p>
            <a:pPr marL="690563" indent="-344488">
              <a:buFont typeface="Arial" panose="020B0604020202020204" pitchFamily="34" charset="0"/>
              <a:buChar char="•"/>
            </a:pPr>
            <a:r>
              <a:rPr lang="en-US" sz="2400" dirty="0"/>
              <a:t>make fruitful learning possible </a:t>
            </a:r>
          </a:p>
        </p:txBody>
      </p:sp>
      <p:pic>
        <p:nvPicPr>
          <p:cNvPr id="7" name="Picture 6">
            <a:extLst>
              <a:ext uri="{FF2B5EF4-FFF2-40B4-BE49-F238E27FC236}">
                <a16:creationId xmlns:a16="http://schemas.microsoft.com/office/drawing/2014/main" id="{F71B8193-D5D9-385B-A96F-5BFE868906B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967220" y="3841750"/>
            <a:ext cx="3771900" cy="2514600"/>
          </a:xfrm>
          <a:prstGeom prst="rect">
            <a:avLst/>
          </a:prstGeom>
        </p:spPr>
      </p:pic>
    </p:spTree>
    <p:extLst>
      <p:ext uri="{BB962C8B-B14F-4D97-AF65-F5344CB8AC3E}">
        <p14:creationId xmlns:p14="http://schemas.microsoft.com/office/powerpoint/2010/main" val="14919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469A-0FB8-FAA3-AC9B-CFF362A80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8050B-E2FB-ACEE-0274-0535C3583802}"/>
              </a:ext>
            </a:extLst>
          </p:cNvPr>
          <p:cNvSpPr>
            <a:spLocks noGrp="1"/>
          </p:cNvSpPr>
          <p:nvPr>
            <p:ph type="title"/>
          </p:nvPr>
        </p:nvSpPr>
        <p:spPr/>
        <p:txBody>
          <a:bodyPr/>
          <a:lstStyle/>
          <a:p>
            <a:r>
              <a:rPr lang="en-US" dirty="0"/>
              <a:t>This course has stayed the same …</a:t>
            </a:r>
          </a:p>
        </p:txBody>
      </p:sp>
      <p:sp>
        <p:nvSpPr>
          <p:cNvPr id="4" name="Slide Number Placeholder 3">
            <a:extLst>
              <a:ext uri="{FF2B5EF4-FFF2-40B4-BE49-F238E27FC236}">
                <a16:creationId xmlns:a16="http://schemas.microsoft.com/office/drawing/2014/main" id="{5CDBCF24-982A-0AB3-4F45-3357BA14B70A}"/>
              </a:ext>
            </a:extLst>
          </p:cNvPr>
          <p:cNvSpPr>
            <a:spLocks noGrp="1"/>
          </p:cNvSpPr>
          <p:nvPr>
            <p:ph type="sldNum" sz="quarter" idx="12"/>
          </p:nvPr>
        </p:nvSpPr>
        <p:spPr/>
        <p:txBody>
          <a:bodyPr/>
          <a:lstStyle/>
          <a:p>
            <a:fld id="{4C487655-AABA-4CA8-8EDF-7F823A468B89}" type="slidenum">
              <a:rPr lang="en-US" smtClean="0"/>
              <a:t>9</a:t>
            </a:fld>
            <a:endParaRPr lang="en-US" dirty="0"/>
          </a:p>
        </p:txBody>
      </p:sp>
      <p:sp>
        <p:nvSpPr>
          <p:cNvPr id="6" name="TextBox 5">
            <a:extLst>
              <a:ext uri="{FF2B5EF4-FFF2-40B4-BE49-F238E27FC236}">
                <a16:creationId xmlns:a16="http://schemas.microsoft.com/office/drawing/2014/main" id="{B9AA357B-D6FA-6381-A69C-1C211CF787A4}"/>
              </a:ext>
            </a:extLst>
          </p:cNvPr>
          <p:cNvSpPr txBox="1"/>
          <p:nvPr/>
        </p:nvSpPr>
        <p:spPr>
          <a:xfrm>
            <a:off x="922020" y="1636793"/>
            <a:ext cx="10347960" cy="671915"/>
          </a:xfrm>
          <a:prstGeom prst="rect">
            <a:avLst/>
          </a:prstGeom>
          <a:noFill/>
        </p:spPr>
        <p:txBody>
          <a:bodyPr wrap="square">
            <a:spAutoFit/>
          </a:bodyPr>
          <a:lstStyle/>
          <a:p>
            <a:pPr marL="0" marR="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To build a web application, you need to “cook” with many “ingredients”.  You need client-side code, web service code, and (usually) a database.</a:t>
            </a:r>
          </a:p>
        </p:txBody>
      </p:sp>
      <p:pic>
        <p:nvPicPr>
          <p:cNvPr id="7" name="Picture 6" descr="A diagram showing the client side code, the SQL database, and the server-side code in-between them.">
            <a:extLst>
              <a:ext uri="{FF2B5EF4-FFF2-40B4-BE49-F238E27FC236}">
                <a16:creationId xmlns:a16="http://schemas.microsoft.com/office/drawing/2014/main" id="{92B30793-020A-296C-690A-EA2767F8EC15}"/>
              </a:ext>
            </a:extLst>
          </p:cNvPr>
          <p:cNvPicPr>
            <a:picLocks noChangeAspect="1"/>
          </p:cNvPicPr>
          <p:nvPr/>
        </p:nvPicPr>
        <p:blipFill rotWithShape="1">
          <a:blip r:embed="rId2"/>
          <a:srcRect b="8957"/>
          <a:stretch/>
        </p:blipFill>
        <p:spPr bwMode="auto">
          <a:xfrm>
            <a:off x="2193117" y="2504256"/>
            <a:ext cx="8029752" cy="33205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4197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1808</TotalTime>
  <Words>564</Words>
  <Application>Microsoft Office PowerPoint</Application>
  <PresentationFormat>Widescreen</PresentationFormat>
  <Paragraphs>69</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Corbel</vt:lpstr>
      <vt:lpstr>Segoe UI</vt:lpstr>
      <vt:lpstr>Wingdings</vt:lpstr>
      <vt:lpstr>Office Theme</vt:lpstr>
      <vt:lpstr>Course Intro</vt:lpstr>
      <vt:lpstr>Are we sick of Artificial Intelligence yet?</vt:lpstr>
      <vt:lpstr>Let’s talk about Ying …</vt:lpstr>
      <vt:lpstr>Let’s talk about Darin ...</vt:lpstr>
      <vt:lpstr>Let’s talk about Scott Lafferty …</vt:lpstr>
      <vt:lpstr>Let’s talk about this course …</vt:lpstr>
      <vt:lpstr>This course has changed …</vt:lpstr>
      <vt:lpstr>Why CoPilot? Why AWS? (What am I looking for my software choices for this class?) </vt:lpstr>
      <vt:lpstr>This course has stayed the same …</vt:lpstr>
      <vt:lpstr>Now let’s look at the syllabus.</vt:lpstr>
      <vt:lpstr>MIS Department Instructional Practices</vt:lpstr>
      <vt:lpstr>Food for thought…</vt:lpstr>
      <vt:lpstr>The progression of an educated person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172</cp:revision>
  <dcterms:created xsi:type="dcterms:W3CDTF">2022-06-30T13:55:29Z</dcterms:created>
  <dcterms:modified xsi:type="dcterms:W3CDTF">2025-08-19T17:20:41Z</dcterms:modified>
</cp:coreProperties>
</file>