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673" r:id="rId3"/>
    <p:sldId id="645" r:id="rId4"/>
    <p:sldId id="679" r:id="rId5"/>
    <p:sldId id="680" r:id="rId6"/>
    <p:sldId id="681" r:id="rId7"/>
    <p:sldId id="682" r:id="rId8"/>
    <p:sldId id="683" r:id="rId9"/>
    <p:sldId id="582" r:id="rId10"/>
    <p:sldId id="684" r:id="rId11"/>
    <p:sldId id="685" r:id="rId12"/>
    <p:sldId id="686" r:id="rId13"/>
    <p:sldId id="687" r:id="rId14"/>
    <p:sldId id="688" r:id="rId15"/>
    <p:sldId id="689" r:id="rId16"/>
    <p:sldId id="691" r:id="rId17"/>
    <p:sldId id="695" r:id="rId18"/>
    <p:sldId id="692" r:id="rId19"/>
    <p:sldId id="694" r:id="rId20"/>
    <p:sldId id="6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792" y="78"/>
      </p:cViewPr>
      <p:guideLst/>
    </p:cSldViewPr>
  </p:slideViewPr>
  <p:outlineViewPr>
    <p:cViewPr>
      <p:scale>
        <a:sx n="33" d="100"/>
        <a:sy n="33" d="100"/>
      </p:scale>
      <p:origin x="0" y="-59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5F773-904D-47BB-8A90-D60798426674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4CE0BDF-837A-4F45-92A2-123A4F6BC281}">
      <dgm:prSet/>
      <dgm:spPr/>
      <dgm:t>
        <a:bodyPr/>
        <a:lstStyle/>
        <a:p>
          <a:r>
            <a:rPr lang="en-US"/>
            <a:t>Start up</a:t>
          </a:r>
        </a:p>
      </dgm:t>
    </dgm:pt>
    <dgm:pt modelId="{BBF09BA7-0784-4301-9EFB-32951E17B3A2}" type="parTrans" cxnId="{7B916122-1F6C-4F9C-B8DC-66700FD0CAAD}">
      <dgm:prSet/>
      <dgm:spPr/>
      <dgm:t>
        <a:bodyPr/>
        <a:lstStyle/>
        <a:p>
          <a:endParaRPr lang="en-US"/>
        </a:p>
      </dgm:t>
    </dgm:pt>
    <dgm:pt modelId="{BD7819A3-55B7-4FEA-9908-5EA491E89E82}" type="sibTrans" cxnId="{7B916122-1F6C-4F9C-B8DC-66700FD0CAAD}">
      <dgm:prSet/>
      <dgm:spPr/>
      <dgm:t>
        <a:bodyPr/>
        <a:lstStyle/>
        <a:p>
          <a:endParaRPr lang="en-US"/>
        </a:p>
      </dgm:t>
    </dgm:pt>
    <dgm:pt modelId="{F49ED3F6-930D-4CE6-A211-B9C486600832}">
      <dgm:prSet/>
      <dgm:spPr/>
      <dgm:t>
        <a:bodyPr/>
        <a:lstStyle/>
        <a:p>
          <a:r>
            <a:rPr lang="en-US" dirty="0"/>
            <a:t>Start up VS Code and find the Thunder Extension</a:t>
          </a:r>
        </a:p>
      </dgm:t>
    </dgm:pt>
    <dgm:pt modelId="{FD8066EC-8805-4EF2-834E-5062AFE8D2B1}" type="parTrans" cxnId="{74FF435A-654D-4812-A78A-8391455A8371}">
      <dgm:prSet/>
      <dgm:spPr/>
      <dgm:t>
        <a:bodyPr/>
        <a:lstStyle/>
        <a:p>
          <a:endParaRPr lang="en-US"/>
        </a:p>
      </dgm:t>
    </dgm:pt>
    <dgm:pt modelId="{E4236B03-F1EE-4D3E-BDCB-D74A0D000760}" type="sibTrans" cxnId="{74FF435A-654D-4812-A78A-8391455A8371}">
      <dgm:prSet/>
      <dgm:spPr/>
      <dgm:t>
        <a:bodyPr/>
        <a:lstStyle/>
        <a:p>
          <a:endParaRPr lang="en-US"/>
        </a:p>
      </dgm:t>
    </dgm:pt>
    <dgm:pt modelId="{72004D4F-21DE-4CD1-B30E-C6F04886A6F4}">
      <dgm:prSet/>
      <dgm:spPr/>
      <dgm:t>
        <a:bodyPr/>
        <a:lstStyle/>
        <a:p>
          <a:r>
            <a:rPr lang="en-US"/>
            <a:t>Sign in</a:t>
          </a:r>
        </a:p>
      </dgm:t>
    </dgm:pt>
    <dgm:pt modelId="{D440B214-0872-4670-B821-A4F3E768B094}" type="parTrans" cxnId="{7E3BF553-A09E-4372-A2C9-3639DCD30B37}">
      <dgm:prSet/>
      <dgm:spPr/>
      <dgm:t>
        <a:bodyPr/>
        <a:lstStyle/>
        <a:p>
          <a:endParaRPr lang="en-US"/>
        </a:p>
      </dgm:t>
    </dgm:pt>
    <dgm:pt modelId="{E48C61FA-B3D4-4EEC-90B5-A7C7352D1E18}" type="sibTrans" cxnId="{7E3BF553-A09E-4372-A2C9-3639DCD30B37}">
      <dgm:prSet/>
      <dgm:spPr/>
      <dgm:t>
        <a:bodyPr/>
        <a:lstStyle/>
        <a:p>
          <a:endParaRPr lang="en-US"/>
        </a:p>
      </dgm:t>
    </dgm:pt>
    <dgm:pt modelId="{47362CAC-1078-46C3-8537-A43D340DCA67}">
      <dgm:prSet/>
      <dgm:spPr/>
      <dgm:t>
        <a:bodyPr/>
        <a:lstStyle/>
        <a:p>
          <a:r>
            <a:rPr lang="en-US" dirty="0"/>
            <a:t>Sign into AWS Console</a:t>
          </a:r>
        </a:p>
      </dgm:t>
    </dgm:pt>
    <dgm:pt modelId="{BE279D0E-F1FF-4FDA-85EB-52285034B689}" type="parTrans" cxnId="{98B3F771-2543-4C44-BB82-8BE8AF50309A}">
      <dgm:prSet/>
      <dgm:spPr/>
      <dgm:t>
        <a:bodyPr/>
        <a:lstStyle/>
        <a:p>
          <a:endParaRPr lang="en-US"/>
        </a:p>
      </dgm:t>
    </dgm:pt>
    <dgm:pt modelId="{5942B34F-A240-4E5C-8741-E4F6B345E4C0}" type="sibTrans" cxnId="{98B3F771-2543-4C44-BB82-8BE8AF50309A}">
      <dgm:prSet/>
      <dgm:spPr/>
      <dgm:t>
        <a:bodyPr/>
        <a:lstStyle/>
        <a:p>
          <a:endParaRPr lang="en-US"/>
        </a:p>
      </dgm:t>
    </dgm:pt>
    <dgm:pt modelId="{01372742-76A8-48BB-B5A5-75469CDA90AE}">
      <dgm:prSet/>
      <dgm:spPr/>
      <dgm:t>
        <a:bodyPr/>
        <a:lstStyle/>
        <a:p>
          <a:r>
            <a:rPr lang="en-US"/>
            <a:t>Sign in</a:t>
          </a:r>
        </a:p>
      </dgm:t>
    </dgm:pt>
    <dgm:pt modelId="{93245C17-20E6-495D-A097-29068E959C7A}" type="parTrans" cxnId="{D3B6CD3A-0AB4-4E53-B2D5-AE5B95F86FE6}">
      <dgm:prSet/>
      <dgm:spPr/>
      <dgm:t>
        <a:bodyPr/>
        <a:lstStyle/>
        <a:p>
          <a:endParaRPr lang="en-US"/>
        </a:p>
      </dgm:t>
    </dgm:pt>
    <dgm:pt modelId="{9909446D-F5F9-4483-96D2-CE0BD37111E8}" type="sibTrans" cxnId="{D3B6CD3A-0AB4-4E53-B2D5-AE5B95F86FE6}">
      <dgm:prSet/>
      <dgm:spPr/>
      <dgm:t>
        <a:bodyPr/>
        <a:lstStyle/>
        <a:p>
          <a:endParaRPr lang="en-US"/>
        </a:p>
      </dgm:t>
    </dgm:pt>
    <dgm:pt modelId="{45534FEF-14AC-4223-BE9A-CF9D310D8AC6}">
      <dgm:prSet/>
      <dgm:spPr/>
      <dgm:t>
        <a:bodyPr/>
        <a:lstStyle/>
        <a:p>
          <a:r>
            <a:rPr lang="en-US" dirty="0"/>
            <a:t>Sign into workbench</a:t>
          </a:r>
        </a:p>
      </dgm:t>
    </dgm:pt>
    <dgm:pt modelId="{B3074459-45CA-46F9-9377-97978AABA0A5}" type="parTrans" cxnId="{86227037-4E21-4E01-9A2D-E21B1072C13E}">
      <dgm:prSet/>
      <dgm:spPr/>
      <dgm:t>
        <a:bodyPr/>
        <a:lstStyle/>
        <a:p>
          <a:endParaRPr lang="en-US"/>
        </a:p>
      </dgm:t>
    </dgm:pt>
    <dgm:pt modelId="{FE36A2CA-9F5C-4D00-9932-B55FDE757A2E}" type="sibTrans" cxnId="{86227037-4E21-4E01-9A2D-E21B1072C13E}">
      <dgm:prSet/>
      <dgm:spPr/>
      <dgm:t>
        <a:bodyPr/>
        <a:lstStyle/>
        <a:p>
          <a:endParaRPr lang="en-US"/>
        </a:p>
      </dgm:t>
    </dgm:pt>
    <dgm:pt modelId="{018248F3-FA87-4289-8F20-9E8A26FDF790}">
      <dgm:prSet/>
      <dgm:spPr/>
      <dgm:t>
        <a:bodyPr/>
        <a:lstStyle/>
        <a:p>
          <a:r>
            <a:rPr lang="en-US" dirty="0"/>
            <a:t>Look</a:t>
          </a:r>
        </a:p>
      </dgm:t>
    </dgm:pt>
    <dgm:pt modelId="{19CC9EA3-3664-4101-8017-C08C2BFB3F00}" type="parTrans" cxnId="{8F0CFF98-545F-4B0A-9148-963075FF89EA}">
      <dgm:prSet/>
      <dgm:spPr/>
      <dgm:t>
        <a:bodyPr/>
        <a:lstStyle/>
        <a:p>
          <a:endParaRPr lang="en-US"/>
        </a:p>
      </dgm:t>
    </dgm:pt>
    <dgm:pt modelId="{F9B94352-7C3D-47C1-AE99-82C572616FBC}" type="sibTrans" cxnId="{8F0CFF98-545F-4B0A-9148-963075FF89EA}">
      <dgm:prSet/>
      <dgm:spPr/>
      <dgm:t>
        <a:bodyPr/>
        <a:lstStyle/>
        <a:p>
          <a:endParaRPr lang="en-US"/>
        </a:p>
      </dgm:t>
    </dgm:pt>
    <dgm:pt modelId="{65006D6A-D1E3-4DF9-96B5-13C195BAC791}">
      <dgm:prSet/>
      <dgm:spPr/>
      <dgm:t>
        <a:bodyPr/>
        <a:lstStyle/>
        <a:p>
          <a:r>
            <a:rPr lang="en-US" dirty="0"/>
            <a:t>Look at your latest API feature list</a:t>
          </a:r>
        </a:p>
      </dgm:t>
    </dgm:pt>
    <dgm:pt modelId="{35B9D82D-A874-41E0-95AF-9510E12F4176}" type="parTrans" cxnId="{58CD7253-1AA1-43C6-B049-C53DD76BD5E8}">
      <dgm:prSet/>
      <dgm:spPr/>
      <dgm:t>
        <a:bodyPr/>
        <a:lstStyle/>
        <a:p>
          <a:endParaRPr lang="en-US"/>
        </a:p>
      </dgm:t>
    </dgm:pt>
    <dgm:pt modelId="{97AFF733-111C-408D-BAA3-0F33B2A13346}" type="sibTrans" cxnId="{58CD7253-1AA1-43C6-B049-C53DD76BD5E8}">
      <dgm:prSet/>
      <dgm:spPr/>
      <dgm:t>
        <a:bodyPr/>
        <a:lstStyle/>
        <a:p>
          <a:endParaRPr lang="en-US"/>
        </a:p>
      </dgm:t>
    </dgm:pt>
    <dgm:pt modelId="{D02396FA-4BB6-4378-920D-BDE26BA4C590}" type="pres">
      <dgm:prSet presAssocID="{9DF5F773-904D-47BB-8A90-D60798426674}" presName="Name0" presStyleCnt="0">
        <dgm:presLayoutVars>
          <dgm:dir/>
          <dgm:animLvl val="lvl"/>
          <dgm:resizeHandles val="exact"/>
        </dgm:presLayoutVars>
      </dgm:prSet>
      <dgm:spPr/>
    </dgm:pt>
    <dgm:pt modelId="{AC407D0C-85B4-4D51-B7C6-AA78FE924AD8}" type="pres">
      <dgm:prSet presAssocID="{018248F3-FA87-4289-8F20-9E8A26FDF790}" presName="boxAndChildren" presStyleCnt="0"/>
      <dgm:spPr/>
    </dgm:pt>
    <dgm:pt modelId="{A94AC8DB-5AEE-4385-82F7-75AFD9239D63}" type="pres">
      <dgm:prSet presAssocID="{018248F3-FA87-4289-8F20-9E8A26FDF790}" presName="parentTextBox" presStyleLbl="alignNode1" presStyleIdx="0" presStyleCnt="4"/>
      <dgm:spPr/>
    </dgm:pt>
    <dgm:pt modelId="{9742B751-618B-4113-828A-8BA966C981EC}" type="pres">
      <dgm:prSet presAssocID="{018248F3-FA87-4289-8F20-9E8A26FDF790}" presName="descendantBox" presStyleLbl="bgAccFollowNode1" presStyleIdx="0" presStyleCnt="4"/>
      <dgm:spPr/>
    </dgm:pt>
    <dgm:pt modelId="{8C30A69C-F8D1-4B79-81A5-0F9C9000D464}" type="pres">
      <dgm:prSet presAssocID="{9909446D-F5F9-4483-96D2-CE0BD37111E8}" presName="sp" presStyleCnt="0"/>
      <dgm:spPr/>
    </dgm:pt>
    <dgm:pt modelId="{9181BF19-7916-4233-B9F8-11BDF02010AD}" type="pres">
      <dgm:prSet presAssocID="{01372742-76A8-48BB-B5A5-75469CDA90AE}" presName="arrowAndChildren" presStyleCnt="0"/>
      <dgm:spPr/>
    </dgm:pt>
    <dgm:pt modelId="{943DEF9E-DF62-4A5E-B740-8B8D379BBB3B}" type="pres">
      <dgm:prSet presAssocID="{01372742-76A8-48BB-B5A5-75469CDA90AE}" presName="parentTextArrow" presStyleLbl="node1" presStyleIdx="0" presStyleCnt="0"/>
      <dgm:spPr/>
    </dgm:pt>
    <dgm:pt modelId="{B4188A43-C04B-4CC3-9141-F30B26CFC6D6}" type="pres">
      <dgm:prSet presAssocID="{01372742-76A8-48BB-B5A5-75469CDA90AE}" presName="arrow" presStyleLbl="alignNode1" presStyleIdx="1" presStyleCnt="4"/>
      <dgm:spPr/>
    </dgm:pt>
    <dgm:pt modelId="{0406708C-ED17-421F-81CA-6D0E2027161A}" type="pres">
      <dgm:prSet presAssocID="{01372742-76A8-48BB-B5A5-75469CDA90AE}" presName="descendantArrow" presStyleLbl="bgAccFollowNode1" presStyleIdx="1" presStyleCnt="4"/>
      <dgm:spPr/>
    </dgm:pt>
    <dgm:pt modelId="{B6CDEC67-8664-4FC2-85E3-3B59C63403E3}" type="pres">
      <dgm:prSet presAssocID="{E48C61FA-B3D4-4EEC-90B5-A7C7352D1E18}" presName="sp" presStyleCnt="0"/>
      <dgm:spPr/>
    </dgm:pt>
    <dgm:pt modelId="{DF536307-4F73-470F-858A-C4E5EBBA5D12}" type="pres">
      <dgm:prSet presAssocID="{72004D4F-21DE-4CD1-B30E-C6F04886A6F4}" presName="arrowAndChildren" presStyleCnt="0"/>
      <dgm:spPr/>
    </dgm:pt>
    <dgm:pt modelId="{AE536ABC-F244-444E-AECD-1FFCDF358C32}" type="pres">
      <dgm:prSet presAssocID="{72004D4F-21DE-4CD1-B30E-C6F04886A6F4}" presName="parentTextArrow" presStyleLbl="node1" presStyleIdx="0" presStyleCnt="0"/>
      <dgm:spPr/>
    </dgm:pt>
    <dgm:pt modelId="{9DD3C972-BFC5-4CB5-A50B-8A9A4929991C}" type="pres">
      <dgm:prSet presAssocID="{72004D4F-21DE-4CD1-B30E-C6F04886A6F4}" presName="arrow" presStyleLbl="alignNode1" presStyleIdx="2" presStyleCnt="4"/>
      <dgm:spPr/>
    </dgm:pt>
    <dgm:pt modelId="{7CE26A3E-BD10-43DE-B623-B516446D63B9}" type="pres">
      <dgm:prSet presAssocID="{72004D4F-21DE-4CD1-B30E-C6F04886A6F4}" presName="descendantArrow" presStyleLbl="bgAccFollowNode1" presStyleIdx="2" presStyleCnt="4"/>
      <dgm:spPr/>
    </dgm:pt>
    <dgm:pt modelId="{70D5BE02-5A3C-4603-A4F5-8E39427614BE}" type="pres">
      <dgm:prSet presAssocID="{BD7819A3-55B7-4FEA-9908-5EA491E89E82}" presName="sp" presStyleCnt="0"/>
      <dgm:spPr/>
    </dgm:pt>
    <dgm:pt modelId="{FDE6AB3F-4767-4530-80A9-44A08FF9DF14}" type="pres">
      <dgm:prSet presAssocID="{F4CE0BDF-837A-4F45-92A2-123A4F6BC281}" presName="arrowAndChildren" presStyleCnt="0"/>
      <dgm:spPr/>
    </dgm:pt>
    <dgm:pt modelId="{F7DA8541-A3EC-45D3-8D2C-12451C8FF07E}" type="pres">
      <dgm:prSet presAssocID="{F4CE0BDF-837A-4F45-92A2-123A4F6BC281}" presName="parentTextArrow" presStyleLbl="node1" presStyleIdx="0" presStyleCnt="0"/>
      <dgm:spPr/>
    </dgm:pt>
    <dgm:pt modelId="{43048004-4DDE-41FA-9667-3C38143138DF}" type="pres">
      <dgm:prSet presAssocID="{F4CE0BDF-837A-4F45-92A2-123A4F6BC281}" presName="arrow" presStyleLbl="alignNode1" presStyleIdx="3" presStyleCnt="4"/>
      <dgm:spPr/>
    </dgm:pt>
    <dgm:pt modelId="{6B8A3B04-53D3-4327-83E4-EA4B38AC4F98}" type="pres">
      <dgm:prSet presAssocID="{F4CE0BDF-837A-4F45-92A2-123A4F6BC281}" presName="descendantArrow" presStyleLbl="bgAccFollowNode1" presStyleIdx="3" presStyleCnt="4"/>
      <dgm:spPr/>
    </dgm:pt>
  </dgm:ptLst>
  <dgm:cxnLst>
    <dgm:cxn modelId="{3A55570B-83E0-48B4-B668-697194262B07}" type="presOf" srcId="{01372742-76A8-48BB-B5A5-75469CDA90AE}" destId="{B4188A43-C04B-4CC3-9141-F30B26CFC6D6}" srcOrd="1" destOrd="0" presId="urn:microsoft.com/office/officeart/2016/7/layout/VerticalDownArrowProcess"/>
    <dgm:cxn modelId="{7B916122-1F6C-4F9C-B8DC-66700FD0CAAD}" srcId="{9DF5F773-904D-47BB-8A90-D60798426674}" destId="{F4CE0BDF-837A-4F45-92A2-123A4F6BC281}" srcOrd="0" destOrd="0" parTransId="{BBF09BA7-0784-4301-9EFB-32951E17B3A2}" sibTransId="{BD7819A3-55B7-4FEA-9908-5EA491E89E82}"/>
    <dgm:cxn modelId="{8B9E7030-BB7D-4030-B0E0-7ED71264E302}" type="presOf" srcId="{72004D4F-21DE-4CD1-B30E-C6F04886A6F4}" destId="{AE536ABC-F244-444E-AECD-1FFCDF358C32}" srcOrd="0" destOrd="0" presId="urn:microsoft.com/office/officeart/2016/7/layout/VerticalDownArrowProcess"/>
    <dgm:cxn modelId="{86227037-4E21-4E01-9A2D-E21B1072C13E}" srcId="{01372742-76A8-48BB-B5A5-75469CDA90AE}" destId="{45534FEF-14AC-4223-BE9A-CF9D310D8AC6}" srcOrd="0" destOrd="0" parTransId="{B3074459-45CA-46F9-9377-97978AABA0A5}" sibTransId="{FE36A2CA-9F5C-4D00-9932-B55FDE757A2E}"/>
    <dgm:cxn modelId="{1427A738-B66D-4904-B566-F10EBADC349B}" type="presOf" srcId="{47362CAC-1078-46C3-8537-A43D340DCA67}" destId="{7CE26A3E-BD10-43DE-B623-B516446D63B9}" srcOrd="0" destOrd="0" presId="urn:microsoft.com/office/officeart/2016/7/layout/VerticalDownArrowProcess"/>
    <dgm:cxn modelId="{05F8013A-70D9-4B18-A32D-A9CCD592E5BB}" type="presOf" srcId="{018248F3-FA87-4289-8F20-9E8A26FDF790}" destId="{A94AC8DB-5AEE-4385-82F7-75AFD9239D63}" srcOrd="0" destOrd="0" presId="urn:microsoft.com/office/officeart/2016/7/layout/VerticalDownArrowProcess"/>
    <dgm:cxn modelId="{D3B6CD3A-0AB4-4E53-B2D5-AE5B95F86FE6}" srcId="{9DF5F773-904D-47BB-8A90-D60798426674}" destId="{01372742-76A8-48BB-B5A5-75469CDA90AE}" srcOrd="2" destOrd="0" parTransId="{93245C17-20E6-495D-A097-29068E959C7A}" sibTransId="{9909446D-F5F9-4483-96D2-CE0BD37111E8}"/>
    <dgm:cxn modelId="{F87BDF5C-1E40-40C8-A9F2-3529AC92ACDC}" type="presOf" srcId="{F49ED3F6-930D-4CE6-A211-B9C486600832}" destId="{6B8A3B04-53D3-4327-83E4-EA4B38AC4F98}" srcOrd="0" destOrd="0" presId="urn:microsoft.com/office/officeart/2016/7/layout/VerticalDownArrowProcess"/>
    <dgm:cxn modelId="{16EC7441-1D67-43C2-8250-65A28D8FE673}" type="presOf" srcId="{72004D4F-21DE-4CD1-B30E-C6F04886A6F4}" destId="{9DD3C972-BFC5-4CB5-A50B-8A9A4929991C}" srcOrd="1" destOrd="0" presId="urn:microsoft.com/office/officeart/2016/7/layout/VerticalDownArrowProcess"/>
    <dgm:cxn modelId="{472EDB61-AC64-4D57-B3DE-78EAF0FA75F3}" type="presOf" srcId="{F4CE0BDF-837A-4F45-92A2-123A4F6BC281}" destId="{F7DA8541-A3EC-45D3-8D2C-12451C8FF07E}" srcOrd="0" destOrd="0" presId="urn:microsoft.com/office/officeart/2016/7/layout/VerticalDownArrowProcess"/>
    <dgm:cxn modelId="{FF8A2A69-B489-439F-8A9D-DBF13452F097}" type="presOf" srcId="{65006D6A-D1E3-4DF9-96B5-13C195BAC791}" destId="{9742B751-618B-4113-828A-8BA966C981EC}" srcOrd="0" destOrd="0" presId="urn:microsoft.com/office/officeart/2016/7/layout/VerticalDownArrowProcess"/>
    <dgm:cxn modelId="{98B3F771-2543-4C44-BB82-8BE8AF50309A}" srcId="{72004D4F-21DE-4CD1-B30E-C6F04886A6F4}" destId="{47362CAC-1078-46C3-8537-A43D340DCA67}" srcOrd="0" destOrd="0" parTransId="{BE279D0E-F1FF-4FDA-85EB-52285034B689}" sibTransId="{5942B34F-A240-4E5C-8741-E4F6B345E4C0}"/>
    <dgm:cxn modelId="{58CD7253-1AA1-43C6-B049-C53DD76BD5E8}" srcId="{018248F3-FA87-4289-8F20-9E8A26FDF790}" destId="{65006D6A-D1E3-4DF9-96B5-13C195BAC791}" srcOrd="0" destOrd="0" parTransId="{35B9D82D-A874-41E0-95AF-9510E12F4176}" sibTransId="{97AFF733-111C-408D-BAA3-0F33B2A13346}"/>
    <dgm:cxn modelId="{7E3BF553-A09E-4372-A2C9-3639DCD30B37}" srcId="{9DF5F773-904D-47BB-8A90-D60798426674}" destId="{72004D4F-21DE-4CD1-B30E-C6F04886A6F4}" srcOrd="1" destOrd="0" parTransId="{D440B214-0872-4670-B821-A4F3E768B094}" sibTransId="{E48C61FA-B3D4-4EEC-90B5-A7C7352D1E18}"/>
    <dgm:cxn modelId="{74FF435A-654D-4812-A78A-8391455A8371}" srcId="{F4CE0BDF-837A-4F45-92A2-123A4F6BC281}" destId="{F49ED3F6-930D-4CE6-A211-B9C486600832}" srcOrd="0" destOrd="0" parTransId="{FD8066EC-8805-4EF2-834E-5062AFE8D2B1}" sibTransId="{E4236B03-F1EE-4D3E-BDCB-D74A0D000760}"/>
    <dgm:cxn modelId="{A374EB86-D24A-400D-9627-5AF4AB40CD36}" type="presOf" srcId="{45534FEF-14AC-4223-BE9A-CF9D310D8AC6}" destId="{0406708C-ED17-421F-81CA-6D0E2027161A}" srcOrd="0" destOrd="0" presId="urn:microsoft.com/office/officeart/2016/7/layout/VerticalDownArrowProcess"/>
    <dgm:cxn modelId="{8F0CFF98-545F-4B0A-9148-963075FF89EA}" srcId="{9DF5F773-904D-47BB-8A90-D60798426674}" destId="{018248F3-FA87-4289-8F20-9E8A26FDF790}" srcOrd="3" destOrd="0" parTransId="{19CC9EA3-3664-4101-8017-C08C2BFB3F00}" sibTransId="{F9B94352-7C3D-47C1-AE99-82C572616FBC}"/>
    <dgm:cxn modelId="{5E74D0AB-F787-4C32-B9FD-E7E8F961A938}" type="presOf" srcId="{9DF5F773-904D-47BB-8A90-D60798426674}" destId="{D02396FA-4BB6-4378-920D-BDE26BA4C590}" srcOrd="0" destOrd="0" presId="urn:microsoft.com/office/officeart/2016/7/layout/VerticalDownArrowProcess"/>
    <dgm:cxn modelId="{801E3AB3-6217-4EDC-947B-ABF9BCC54AAF}" type="presOf" srcId="{01372742-76A8-48BB-B5A5-75469CDA90AE}" destId="{943DEF9E-DF62-4A5E-B740-8B8D379BBB3B}" srcOrd="0" destOrd="0" presId="urn:microsoft.com/office/officeart/2016/7/layout/VerticalDownArrowProcess"/>
    <dgm:cxn modelId="{36E35FD1-44E4-4F17-A863-3CC3950DA589}" type="presOf" srcId="{F4CE0BDF-837A-4F45-92A2-123A4F6BC281}" destId="{43048004-4DDE-41FA-9667-3C38143138DF}" srcOrd="1" destOrd="0" presId="urn:microsoft.com/office/officeart/2016/7/layout/VerticalDownArrowProcess"/>
    <dgm:cxn modelId="{53ADF610-76AB-49BE-8FF0-9E20923A3E17}" type="presParOf" srcId="{D02396FA-4BB6-4378-920D-BDE26BA4C590}" destId="{AC407D0C-85B4-4D51-B7C6-AA78FE924AD8}" srcOrd="0" destOrd="0" presId="urn:microsoft.com/office/officeart/2016/7/layout/VerticalDownArrowProcess"/>
    <dgm:cxn modelId="{71BDE028-9515-4E58-8898-580E3D9D5D05}" type="presParOf" srcId="{AC407D0C-85B4-4D51-B7C6-AA78FE924AD8}" destId="{A94AC8DB-5AEE-4385-82F7-75AFD9239D63}" srcOrd="0" destOrd="0" presId="urn:microsoft.com/office/officeart/2016/7/layout/VerticalDownArrowProcess"/>
    <dgm:cxn modelId="{16DED1BB-431B-4EBA-99E7-6A90730EDAD9}" type="presParOf" srcId="{AC407D0C-85B4-4D51-B7C6-AA78FE924AD8}" destId="{9742B751-618B-4113-828A-8BA966C981EC}" srcOrd="1" destOrd="0" presId="urn:microsoft.com/office/officeart/2016/7/layout/VerticalDownArrowProcess"/>
    <dgm:cxn modelId="{413B154E-EEE2-43D0-A4EC-36332E74B44B}" type="presParOf" srcId="{D02396FA-4BB6-4378-920D-BDE26BA4C590}" destId="{8C30A69C-F8D1-4B79-81A5-0F9C9000D464}" srcOrd="1" destOrd="0" presId="urn:microsoft.com/office/officeart/2016/7/layout/VerticalDownArrowProcess"/>
    <dgm:cxn modelId="{6FF7D814-F2BA-4317-AF51-ECF5B0A6F4FB}" type="presParOf" srcId="{D02396FA-4BB6-4378-920D-BDE26BA4C590}" destId="{9181BF19-7916-4233-B9F8-11BDF02010AD}" srcOrd="2" destOrd="0" presId="urn:microsoft.com/office/officeart/2016/7/layout/VerticalDownArrowProcess"/>
    <dgm:cxn modelId="{A3817518-15A5-4DB1-9259-3F2472391CCB}" type="presParOf" srcId="{9181BF19-7916-4233-B9F8-11BDF02010AD}" destId="{943DEF9E-DF62-4A5E-B740-8B8D379BBB3B}" srcOrd="0" destOrd="0" presId="urn:microsoft.com/office/officeart/2016/7/layout/VerticalDownArrowProcess"/>
    <dgm:cxn modelId="{3FD8D904-D713-43BD-8D0E-2EAC43259DCC}" type="presParOf" srcId="{9181BF19-7916-4233-B9F8-11BDF02010AD}" destId="{B4188A43-C04B-4CC3-9141-F30B26CFC6D6}" srcOrd="1" destOrd="0" presId="urn:microsoft.com/office/officeart/2016/7/layout/VerticalDownArrowProcess"/>
    <dgm:cxn modelId="{411184D4-6A8A-4E7B-A20A-B039CF4CF3B5}" type="presParOf" srcId="{9181BF19-7916-4233-B9F8-11BDF02010AD}" destId="{0406708C-ED17-421F-81CA-6D0E2027161A}" srcOrd="2" destOrd="0" presId="urn:microsoft.com/office/officeart/2016/7/layout/VerticalDownArrowProcess"/>
    <dgm:cxn modelId="{CAE60B9B-00FB-4096-9B19-F3B14FBE18B1}" type="presParOf" srcId="{D02396FA-4BB6-4378-920D-BDE26BA4C590}" destId="{B6CDEC67-8664-4FC2-85E3-3B59C63403E3}" srcOrd="3" destOrd="0" presId="urn:microsoft.com/office/officeart/2016/7/layout/VerticalDownArrowProcess"/>
    <dgm:cxn modelId="{BC50F40B-A7AF-4E2D-992F-4029CAE3CA17}" type="presParOf" srcId="{D02396FA-4BB6-4378-920D-BDE26BA4C590}" destId="{DF536307-4F73-470F-858A-C4E5EBBA5D12}" srcOrd="4" destOrd="0" presId="urn:microsoft.com/office/officeart/2016/7/layout/VerticalDownArrowProcess"/>
    <dgm:cxn modelId="{29490D90-36CE-460E-94EA-A8E12C6C0474}" type="presParOf" srcId="{DF536307-4F73-470F-858A-C4E5EBBA5D12}" destId="{AE536ABC-F244-444E-AECD-1FFCDF358C32}" srcOrd="0" destOrd="0" presId="urn:microsoft.com/office/officeart/2016/7/layout/VerticalDownArrowProcess"/>
    <dgm:cxn modelId="{285D4341-D37E-4BE6-9479-10EF4360DFA9}" type="presParOf" srcId="{DF536307-4F73-470F-858A-C4E5EBBA5D12}" destId="{9DD3C972-BFC5-4CB5-A50B-8A9A4929991C}" srcOrd="1" destOrd="0" presId="urn:microsoft.com/office/officeart/2016/7/layout/VerticalDownArrowProcess"/>
    <dgm:cxn modelId="{B35EB740-D7B1-417B-8AAE-9F57B3659709}" type="presParOf" srcId="{DF536307-4F73-470F-858A-C4E5EBBA5D12}" destId="{7CE26A3E-BD10-43DE-B623-B516446D63B9}" srcOrd="2" destOrd="0" presId="urn:microsoft.com/office/officeart/2016/7/layout/VerticalDownArrowProcess"/>
    <dgm:cxn modelId="{53B5EF86-EA05-419B-9575-6474FD4D976D}" type="presParOf" srcId="{D02396FA-4BB6-4378-920D-BDE26BA4C590}" destId="{70D5BE02-5A3C-4603-A4F5-8E39427614BE}" srcOrd="5" destOrd="0" presId="urn:microsoft.com/office/officeart/2016/7/layout/VerticalDownArrowProcess"/>
    <dgm:cxn modelId="{DED742BF-DEB8-4927-B46F-F378DB1CA2F8}" type="presParOf" srcId="{D02396FA-4BB6-4378-920D-BDE26BA4C590}" destId="{FDE6AB3F-4767-4530-80A9-44A08FF9DF14}" srcOrd="6" destOrd="0" presId="urn:microsoft.com/office/officeart/2016/7/layout/VerticalDownArrowProcess"/>
    <dgm:cxn modelId="{24733E63-7710-420E-9223-B315AD4DD21C}" type="presParOf" srcId="{FDE6AB3F-4767-4530-80A9-44A08FF9DF14}" destId="{F7DA8541-A3EC-45D3-8D2C-12451C8FF07E}" srcOrd="0" destOrd="0" presId="urn:microsoft.com/office/officeart/2016/7/layout/VerticalDownArrowProcess"/>
    <dgm:cxn modelId="{34070A24-C838-4E49-BAE6-2F6768160A05}" type="presParOf" srcId="{FDE6AB3F-4767-4530-80A9-44A08FF9DF14}" destId="{43048004-4DDE-41FA-9667-3C38143138DF}" srcOrd="1" destOrd="0" presId="urn:microsoft.com/office/officeart/2016/7/layout/VerticalDownArrowProcess"/>
    <dgm:cxn modelId="{F14E1027-0588-406E-A1BE-D50F3FD3D48A}" type="presParOf" srcId="{FDE6AB3F-4767-4530-80A9-44A08FF9DF14}" destId="{6B8A3B04-53D3-4327-83E4-EA4B38AC4F98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AC8DB-5AEE-4385-82F7-75AFD9239D63}">
      <dsp:nvSpPr>
        <dsp:cNvPr id="0" name=""/>
        <dsp:cNvSpPr/>
      </dsp:nvSpPr>
      <dsp:spPr>
        <a:xfrm>
          <a:off x="0" y="4540835"/>
          <a:ext cx="1725128" cy="9934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248920" rIns="122691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Look</a:t>
          </a:r>
        </a:p>
      </dsp:txBody>
      <dsp:txXfrm>
        <a:off x="0" y="4540835"/>
        <a:ext cx="1725128" cy="993423"/>
      </dsp:txXfrm>
    </dsp:sp>
    <dsp:sp modelId="{9742B751-618B-4113-828A-8BA966C981EC}">
      <dsp:nvSpPr>
        <dsp:cNvPr id="0" name=""/>
        <dsp:cNvSpPr/>
      </dsp:nvSpPr>
      <dsp:spPr>
        <a:xfrm>
          <a:off x="1725128" y="4540835"/>
          <a:ext cx="5175384" cy="99342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241300" rIns="104981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Look at your latest API feature list</a:t>
          </a:r>
        </a:p>
      </dsp:txBody>
      <dsp:txXfrm>
        <a:off x="1725128" y="4540835"/>
        <a:ext cx="5175384" cy="993423"/>
      </dsp:txXfrm>
    </dsp:sp>
    <dsp:sp modelId="{B4188A43-C04B-4CC3-9141-F30B26CFC6D6}">
      <dsp:nvSpPr>
        <dsp:cNvPr id="0" name=""/>
        <dsp:cNvSpPr/>
      </dsp:nvSpPr>
      <dsp:spPr>
        <a:xfrm rot="10800000">
          <a:off x="0" y="3027850"/>
          <a:ext cx="1725128" cy="152788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248920" rIns="122691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Sign in</a:t>
          </a:r>
        </a:p>
      </dsp:txBody>
      <dsp:txXfrm rot="-10800000">
        <a:off x="0" y="3027850"/>
        <a:ext cx="1725128" cy="993125"/>
      </dsp:txXfrm>
    </dsp:sp>
    <dsp:sp modelId="{0406708C-ED17-421F-81CA-6D0E2027161A}">
      <dsp:nvSpPr>
        <dsp:cNvPr id="0" name=""/>
        <dsp:cNvSpPr/>
      </dsp:nvSpPr>
      <dsp:spPr>
        <a:xfrm>
          <a:off x="1725128" y="3027850"/>
          <a:ext cx="5175384" cy="993125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241300" rIns="104981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Sign into workbench</a:t>
          </a:r>
        </a:p>
      </dsp:txBody>
      <dsp:txXfrm>
        <a:off x="1725128" y="3027850"/>
        <a:ext cx="5175384" cy="993125"/>
      </dsp:txXfrm>
    </dsp:sp>
    <dsp:sp modelId="{9DD3C972-BFC5-4CB5-A50B-8A9A4929991C}">
      <dsp:nvSpPr>
        <dsp:cNvPr id="0" name=""/>
        <dsp:cNvSpPr/>
      </dsp:nvSpPr>
      <dsp:spPr>
        <a:xfrm rot="10800000">
          <a:off x="0" y="1514866"/>
          <a:ext cx="1725128" cy="152788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248920" rIns="122691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Sign in</a:t>
          </a:r>
        </a:p>
      </dsp:txBody>
      <dsp:txXfrm rot="-10800000">
        <a:off x="0" y="1514866"/>
        <a:ext cx="1725128" cy="993125"/>
      </dsp:txXfrm>
    </dsp:sp>
    <dsp:sp modelId="{7CE26A3E-BD10-43DE-B623-B516446D63B9}">
      <dsp:nvSpPr>
        <dsp:cNvPr id="0" name=""/>
        <dsp:cNvSpPr/>
      </dsp:nvSpPr>
      <dsp:spPr>
        <a:xfrm>
          <a:off x="1725128" y="1514866"/>
          <a:ext cx="5175384" cy="993125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241300" rIns="104981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Sign into AWS Console</a:t>
          </a:r>
        </a:p>
      </dsp:txBody>
      <dsp:txXfrm>
        <a:off x="1725128" y="1514866"/>
        <a:ext cx="5175384" cy="993125"/>
      </dsp:txXfrm>
    </dsp:sp>
    <dsp:sp modelId="{43048004-4DDE-41FA-9667-3C38143138DF}">
      <dsp:nvSpPr>
        <dsp:cNvPr id="0" name=""/>
        <dsp:cNvSpPr/>
      </dsp:nvSpPr>
      <dsp:spPr>
        <a:xfrm rot="10800000">
          <a:off x="0" y="1882"/>
          <a:ext cx="1725128" cy="152788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248920" rIns="122691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Start up</a:t>
          </a:r>
        </a:p>
      </dsp:txBody>
      <dsp:txXfrm rot="-10800000">
        <a:off x="0" y="1882"/>
        <a:ext cx="1725128" cy="993125"/>
      </dsp:txXfrm>
    </dsp:sp>
    <dsp:sp modelId="{6B8A3B04-53D3-4327-83E4-EA4B38AC4F98}">
      <dsp:nvSpPr>
        <dsp:cNvPr id="0" name=""/>
        <dsp:cNvSpPr/>
      </dsp:nvSpPr>
      <dsp:spPr>
        <a:xfrm>
          <a:off x="1725128" y="1882"/>
          <a:ext cx="5175384" cy="99312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241300" rIns="104981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Start up VS Code and find the Thunder Extension</a:t>
          </a:r>
        </a:p>
      </dsp:txBody>
      <dsp:txXfrm>
        <a:off x="1725128" y="1882"/>
        <a:ext cx="5175384" cy="993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773741-1A39-4A2F-9FBA-C9F45A20BFF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40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seekerlk/lonely-robo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community.mis.temple.edu/jshafe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16709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pngimg.com/download/13168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axios-http.com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forismatic.com/en/ap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pi.forismatic.com/api/1.0/json?method=getQuote&amp;lang=en&amp;format=text" TargetMode="External"/><Relationship Id="rId4" Type="http://schemas.openxmlformats.org/officeDocument/2006/relationships/hyperlink" Target="https://openclipart.org/detail/16709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los60hastahoy.blogspot.com/2010/03/los-tres-chiflados-n-578-domingos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ltman23/49143808302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domainpictures.net/en/view-image.php?image=266218&amp;picture=counselling-advice-therapist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log.shinekapoor.com/2014/04/thinking-cap-to-z-challenge-april-201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587A4A-EC20-8B2E-FF9F-59BF97A53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914400"/>
            <a:ext cx="12056694" cy="67818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5897" y="1403184"/>
            <a:ext cx="6370159" cy="2460893"/>
          </a:xfrm>
        </p:spPr>
        <p:txBody>
          <a:bodyPr>
            <a:noAutofit/>
          </a:bodyPr>
          <a:lstStyle/>
          <a:p>
            <a:r>
              <a:rPr lang="en-US" sz="44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Web Services, asynchronous requests, and </a:t>
            </a:r>
            <a:r>
              <a:rPr lang="en-US" sz="4400" dirty="0" err="1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Axios</a:t>
            </a:r>
            <a:r>
              <a:rPr lang="en-US" sz="44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(oh, my!)</a:t>
            </a:r>
            <a:br>
              <a:rPr lang="en-US" sz="44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endParaRPr lang="en-US" sz="4400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4304581"/>
            <a:ext cx="5036920" cy="2553420"/>
          </a:xfrm>
        </p:spPr>
        <p:txBody>
          <a:bodyPr>
            <a:normAutofit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r"/>
            <a:endParaRPr lang="sv-S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MIS3502: Web Service Programming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</a:extLst>
          </p:cNvPr>
          <p:cNvSpPr txBox="1"/>
          <p:nvPr/>
        </p:nvSpPr>
        <p:spPr>
          <a:xfrm>
            <a:off x="305943" y="6131434"/>
            <a:ext cx="5805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Unless otherwise indicated, all decorative images are by Unknown Author and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C611-1ADC-CEBE-2922-FE898A365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343"/>
          </a:xfrm>
        </p:spPr>
        <p:txBody>
          <a:bodyPr>
            <a:normAutofit fontScale="90000"/>
          </a:bodyPr>
          <a:lstStyle/>
          <a:p>
            <a:r>
              <a:rPr lang="en-US" dirty="0"/>
              <a:t>So… what can we do?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16B43-829B-5FA2-D124-B5B952678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303150AB-A708-D397-04EB-AE99AAF84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00" y="906753"/>
            <a:ext cx="2438400" cy="243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03B9EB-4710-705F-00EC-36E065E8687A}"/>
              </a:ext>
            </a:extLst>
          </p:cNvPr>
          <p:cNvSpPr txBox="1"/>
          <p:nvPr/>
        </p:nvSpPr>
        <p:spPr>
          <a:xfrm>
            <a:off x="974035" y="1012468"/>
            <a:ext cx="67221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today's demo file, I will illustrate three different approaches to getting multiple, asynchronous calls, to work in a desired sequence.</a:t>
            </a:r>
          </a:p>
          <a:p>
            <a:endParaRPr lang="en-US" dirty="0"/>
          </a:p>
          <a:p>
            <a:r>
              <a:rPr lang="en-US" dirty="0"/>
              <a:t>Basically, we'll be forcing JavaScript to do something that is contrary to its nature!  By nature, JavaScript is non-blocking when it processes calls to external resources. </a:t>
            </a:r>
          </a:p>
          <a:p>
            <a:endParaRPr lang="en-US" dirty="0"/>
          </a:p>
          <a:p>
            <a:r>
              <a:rPr lang="en-US" dirty="0"/>
              <a:t>But </a:t>
            </a:r>
            <a:r>
              <a:rPr lang="en-US" b="1" i="1" dirty="0"/>
              <a:t>sometimes </a:t>
            </a:r>
            <a:r>
              <a:rPr lang="en-US" dirty="0"/>
              <a:t>I want that blocking behavior.  </a:t>
            </a:r>
            <a:r>
              <a:rPr lang="en-US" b="1" i="1" dirty="0"/>
              <a:t>Sometimes</a:t>
            </a:r>
            <a:r>
              <a:rPr lang="en-US" dirty="0"/>
              <a:t> I want to wait.  How can I get blocking behavior when I want it?</a:t>
            </a:r>
            <a:endParaRPr lang="en-US" b="1" i="1" dirty="0"/>
          </a:p>
          <a:p>
            <a:endParaRPr lang="en-US" dirty="0"/>
          </a:p>
          <a:p>
            <a:r>
              <a:rPr lang="en-US" dirty="0"/>
              <a:t>The three different approaches are: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Chain the functions together using their callback functions.  (Perhaps the easiest.)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Store intermediate results in the DOM.  Trigger on DOM changes. (A bit harder, but more flexible.)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async / await from ES 2017.   (The most modern approach.)</a:t>
            </a:r>
          </a:p>
        </p:txBody>
      </p:sp>
      <p:pic>
        <p:nvPicPr>
          <p:cNvPr id="8" name="Picture 7" descr="A close-up of a lizard&#10;&#10;Description automatically generated with medium confidence">
            <a:extLst>
              <a:ext uri="{FF2B5EF4-FFF2-40B4-BE49-F238E27FC236}">
                <a16:creationId xmlns:a16="http://schemas.microsoft.com/office/drawing/2014/main" id="{DF65BC2D-27B7-795F-22B9-40758AFCC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40235" y="3425891"/>
            <a:ext cx="2179133" cy="15460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13BC6A-686C-3AF4-E90C-CA786970F213}"/>
              </a:ext>
            </a:extLst>
          </p:cNvPr>
          <p:cNvSpPr txBox="1"/>
          <p:nvPr/>
        </p:nvSpPr>
        <p:spPr>
          <a:xfrm>
            <a:off x="8740234" y="5026091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Remember, there's more than one way to skin an alligator!</a:t>
            </a:r>
          </a:p>
        </p:txBody>
      </p:sp>
    </p:spTree>
    <p:extLst>
      <p:ext uri="{BB962C8B-B14F-4D97-AF65-F5344CB8AC3E}">
        <p14:creationId xmlns:p14="http://schemas.microsoft.com/office/powerpoint/2010/main" val="146751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CA54-0238-1078-4AE1-F447281A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983"/>
          </a:xfrm>
        </p:spPr>
        <p:txBody>
          <a:bodyPr>
            <a:normAutofit fontScale="90000"/>
          </a:bodyPr>
          <a:lstStyle/>
          <a:p>
            <a:r>
              <a:rPr lang="en-US" dirty="0"/>
              <a:t>Why are we using sync-</a:t>
            </a:r>
            <a:r>
              <a:rPr lang="en-US" dirty="0" err="1"/>
              <a:t>mysql</a:t>
            </a:r>
            <a:r>
              <a:rPr lang="en-US" dirty="0"/>
              <a:t>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920A0-5124-245E-9BF8-EE0D4A193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 descr="What the font: the letter i used in Apple's &lt;strong&gt;information&lt;/strong&gt; ...">
            <a:extLst>
              <a:ext uri="{FF2B5EF4-FFF2-40B4-BE49-F238E27FC236}">
                <a16:creationId xmlns:a16="http://schemas.microsoft.com/office/drawing/2014/main" id="{A0D6F89F-2464-AF66-FC90-A3EEE772A0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1752600" cy="1752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B58051-4062-751F-F240-3CFD01753A79}"/>
              </a:ext>
            </a:extLst>
          </p:cNvPr>
          <p:cNvSpPr txBox="1"/>
          <p:nvPr/>
        </p:nvSpPr>
        <p:spPr>
          <a:xfrm>
            <a:off x="3581400" y="1066800"/>
            <a:ext cx="6781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may have noticed that we are using:</a:t>
            </a:r>
            <a:br>
              <a:rPr lang="en-US" dirty="0"/>
            </a:br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 MySql = require('sync-mysql');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And not:</a:t>
            </a:r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 MySql = require('mysql');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This is an important distinction!  We are using the “sync-mysql” package here so that every SQL call does </a:t>
            </a:r>
            <a:r>
              <a:rPr lang="en-US" i="1" dirty="0"/>
              <a:t>not</a:t>
            </a:r>
            <a:r>
              <a:rPr lang="en-US" dirty="0"/>
              <a:t> require a callback function.  </a:t>
            </a:r>
            <a:r>
              <a:rPr lang="en-US" b="1" i="1" dirty="0"/>
              <a:t>By using this package, we are saying that our database queries will be executed </a:t>
            </a:r>
            <a:r>
              <a:rPr lang="en-US" sz="2000" b="1" i="1" dirty="0"/>
              <a:t>synchronously.</a:t>
            </a:r>
            <a:r>
              <a:rPr lang="en-US" b="1" i="1" dirty="0"/>
              <a:t>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2509A4-CC10-21E9-D69A-F708A6C2113C}"/>
              </a:ext>
            </a:extLst>
          </p:cNvPr>
          <p:cNvSpPr/>
          <p:nvPr/>
        </p:nvSpPr>
        <p:spPr>
          <a:xfrm>
            <a:off x="2743200" y="2362200"/>
            <a:ext cx="7467600" cy="1066800"/>
          </a:xfrm>
          <a:prstGeom prst="ellipse">
            <a:avLst/>
          </a:prstGeom>
          <a:noFill/>
          <a:ln>
            <a:solidFill>
              <a:srgbClr val="9E1B3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A052B-95D7-B353-8D74-EBF3BE88A328}"/>
              </a:ext>
            </a:extLst>
          </p:cNvPr>
          <p:cNvSpPr txBox="1"/>
          <p:nvPr/>
        </p:nvSpPr>
        <p:spPr>
          <a:xfrm>
            <a:off x="2933700" y="3703201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E1B34"/>
                </a:solidFill>
              </a:rPr>
              <a:t>Very, very popular.  However, it introduces complexity we </a:t>
            </a:r>
            <a:br>
              <a:rPr lang="en-US" dirty="0">
                <a:solidFill>
                  <a:srgbClr val="9E1B34"/>
                </a:solidFill>
              </a:rPr>
            </a:br>
            <a:r>
              <a:rPr lang="en-US" dirty="0">
                <a:solidFill>
                  <a:srgbClr val="9E1B34"/>
                </a:solidFill>
              </a:rPr>
              <a:t>want to avoid!</a:t>
            </a:r>
          </a:p>
        </p:txBody>
      </p:sp>
      <p:cxnSp>
        <p:nvCxnSpPr>
          <p:cNvPr id="10" name="Curved Connector 8">
            <a:extLst>
              <a:ext uri="{FF2B5EF4-FFF2-40B4-BE49-F238E27FC236}">
                <a16:creationId xmlns:a16="http://schemas.microsoft.com/office/drawing/2014/main" id="{A74E48C9-CDDB-0E1A-C431-25DA69C28656}"/>
              </a:ext>
            </a:extLst>
          </p:cNvPr>
          <p:cNvCxnSpPr>
            <a:cxnSpLocks/>
            <a:endCxn id="8" idx="2"/>
          </p:cNvCxnSpPr>
          <p:nvPr/>
        </p:nvCxnSpPr>
        <p:spPr>
          <a:xfrm rot="16200000" flipV="1">
            <a:off x="2434650" y="3204150"/>
            <a:ext cx="807600" cy="190500"/>
          </a:xfrm>
          <a:prstGeom prst="curvedConnector4">
            <a:avLst>
              <a:gd name="adj1" fmla="val 16976"/>
              <a:gd name="adj2" fmla="val 388889"/>
            </a:avLst>
          </a:prstGeom>
          <a:ln w="38100">
            <a:solidFill>
              <a:srgbClr val="9E1B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71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10314-56B0-54C6-EB1C-5F0B52C3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hypothetical example </a:t>
            </a:r>
            <a:br>
              <a:rPr lang="en-US" sz="3200" dirty="0"/>
            </a:br>
            <a:r>
              <a:rPr lang="en-US" sz="3200" dirty="0"/>
              <a:t>(Synchronous database calls, Server-side Code)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09CDD-A0CC-1E58-40F2-7F2C0F296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9161D-11DF-28C9-F5BD-E44B05083AE2}"/>
              </a:ext>
            </a:extLst>
          </p:cNvPr>
          <p:cNvSpPr txBox="1"/>
          <p:nvPr/>
        </p:nvSpPr>
        <p:spPr>
          <a:xfrm>
            <a:off x="1104900" y="2091670"/>
            <a:ext cx="75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let larryMoeCurly = (res)=&gt;{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txtSQLLarry = 'Some SQL statement’;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let results = connection.query(txtSQLLarry);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let X = results[0];  //waiting for X here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txtSQLMoe = 'Another SQL statement that uses variable X’;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let results = connection.query(txtSQLMoe);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let Y = results[0];  //waiting for Y here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txtSQLCurly = 'Yet another SQL statement’;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let results = connection.query(txtSQLCurly); </a:t>
            </a:r>
          </a:p>
          <a:p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formatres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(res,results,200);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</a:p>
          <a:p>
            <a:endParaRPr lang="en-US" sz="16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D0DA6D6D-CA81-BC70-EA81-817139936B18}"/>
              </a:ext>
            </a:extLst>
          </p:cNvPr>
          <p:cNvSpPr/>
          <p:nvPr/>
        </p:nvSpPr>
        <p:spPr>
          <a:xfrm>
            <a:off x="9318523" y="2768272"/>
            <a:ext cx="1219200" cy="1524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D1E9DFE8-1FF4-7882-4627-10CC8DF679C6}"/>
              </a:ext>
            </a:extLst>
          </p:cNvPr>
          <p:cNvSpPr/>
          <p:nvPr/>
        </p:nvSpPr>
        <p:spPr>
          <a:xfrm>
            <a:off x="8795324" y="2091670"/>
            <a:ext cx="304800" cy="349753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ategory:&lt;strong&gt;Green check&lt;/strong&gt; marks - Wikimedia Commons">
            <a:extLst>
              <a:ext uri="{FF2B5EF4-FFF2-40B4-BE49-F238E27FC236}">
                <a16:creationId xmlns:a16="http://schemas.microsoft.com/office/drawing/2014/main" id="{4D8F8588-A696-B554-3EC1-6C6673A2F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213" y="4617942"/>
            <a:ext cx="990600" cy="10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833F-CC70-C14C-1643-04B4F3E4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170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 hypothetical example </a:t>
            </a:r>
            <a:br>
              <a:rPr lang="en-US" sz="3200" dirty="0"/>
            </a:br>
            <a:r>
              <a:rPr lang="en-US" sz="3200" dirty="0"/>
              <a:t>(Asynchronous database calls, Server-side Code)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C13DB-82E7-64AB-38D8-906E4EA3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4BD89E-6394-C0D8-CD8A-2D8310D28C18}"/>
              </a:ext>
            </a:extLst>
          </p:cNvPr>
          <p:cNvSpPr txBox="1"/>
          <p:nvPr/>
        </p:nvSpPr>
        <p:spPr>
          <a:xfrm>
            <a:off x="838200" y="1187525"/>
            <a:ext cx="7467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let larry = (res)=&gt;{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let txtSQL = 'Some SQL statement’;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connection.query(txtSQL,function(error,results,fields){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let X = results[0]['column'];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moe(res,X);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</a:p>
          <a:p>
            <a:endParaRPr lang="en-US" sz="1600" dirty="0"/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let moe =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res,variableX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)=&gt;{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let txtSQL = 'Another SQL statement that uses variable X’;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connection.query(txtSQL,function(error,results,fields){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let Y = results[0]['another_column'];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curly(res,Y);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</a:p>
          <a:p>
            <a:endParaRPr lang="en-US" sz="1600" dirty="0"/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let curly = (res)=&gt;{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let txtSQL = 'Yet another SQL statement’;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connection.query(txtSQL,function(error,results,fields){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responseWrite(res,results,200);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</a:p>
          <a:p>
            <a:endParaRPr lang="en-US" sz="16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9B8569FE-B7D3-5C18-ABD6-C50C15CBB314}"/>
              </a:ext>
            </a:extLst>
          </p:cNvPr>
          <p:cNvSpPr/>
          <p:nvPr/>
        </p:nvSpPr>
        <p:spPr>
          <a:xfrm>
            <a:off x="9296400" y="2819401"/>
            <a:ext cx="1219200" cy="134839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115FAAB0-2F88-CC3E-7CAE-56AB81468F2F}"/>
              </a:ext>
            </a:extLst>
          </p:cNvPr>
          <p:cNvSpPr/>
          <p:nvPr/>
        </p:nvSpPr>
        <p:spPr>
          <a:xfrm>
            <a:off x="8915400" y="998264"/>
            <a:ext cx="304800" cy="494533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ehigh Valley Ramblings: June 2007">
            <a:extLst>
              <a:ext uri="{FF2B5EF4-FFF2-40B4-BE49-F238E27FC236}">
                <a16:creationId xmlns:a16="http://schemas.microsoft.com/office/drawing/2014/main" id="{6D5330A7-54DC-0AFC-ED43-78AC1042B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343401"/>
            <a:ext cx="1279425" cy="172749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CCD3812-6489-6DCB-8355-28B8F494A7DA}"/>
              </a:ext>
            </a:extLst>
          </p:cNvPr>
          <p:cNvSpPr/>
          <p:nvPr/>
        </p:nvSpPr>
        <p:spPr>
          <a:xfrm>
            <a:off x="783770" y="2125374"/>
            <a:ext cx="1981200" cy="304800"/>
          </a:xfrm>
          <a:prstGeom prst="ellipse">
            <a:avLst/>
          </a:prstGeom>
          <a:noFill/>
          <a:ln>
            <a:solidFill>
              <a:srgbClr val="9E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Elbow Connector 9">
            <a:extLst>
              <a:ext uri="{FF2B5EF4-FFF2-40B4-BE49-F238E27FC236}">
                <a16:creationId xmlns:a16="http://schemas.microsoft.com/office/drawing/2014/main" id="{58993D0A-68CA-23F0-46BF-D545ACD4AAE5}"/>
              </a:ext>
            </a:extLst>
          </p:cNvPr>
          <p:cNvCxnSpPr/>
          <p:nvPr/>
        </p:nvCxnSpPr>
        <p:spPr>
          <a:xfrm rot="5400000">
            <a:off x="1612142" y="2617944"/>
            <a:ext cx="533398" cy="228593"/>
          </a:xfrm>
          <a:prstGeom prst="bentConnector3">
            <a:avLst/>
          </a:prstGeom>
          <a:ln w="28575">
            <a:solidFill>
              <a:srgbClr val="9E1B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1BB2199-5723-4856-3E5E-FFC203B221B2}"/>
              </a:ext>
            </a:extLst>
          </p:cNvPr>
          <p:cNvSpPr/>
          <p:nvPr/>
        </p:nvSpPr>
        <p:spPr>
          <a:xfrm>
            <a:off x="820995" y="3905585"/>
            <a:ext cx="1981200" cy="304800"/>
          </a:xfrm>
          <a:prstGeom prst="ellipse">
            <a:avLst/>
          </a:prstGeom>
          <a:noFill/>
          <a:ln>
            <a:solidFill>
              <a:srgbClr val="9E1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Elbow Connector 18">
            <a:extLst>
              <a:ext uri="{FF2B5EF4-FFF2-40B4-BE49-F238E27FC236}">
                <a16:creationId xmlns:a16="http://schemas.microsoft.com/office/drawing/2014/main" id="{5AB691B8-6A28-6B09-5D33-5A8285FC1BD3}"/>
              </a:ext>
            </a:extLst>
          </p:cNvPr>
          <p:cNvCxnSpPr>
            <a:cxnSpLocks/>
          </p:cNvCxnSpPr>
          <p:nvPr/>
        </p:nvCxnSpPr>
        <p:spPr>
          <a:xfrm rot="5400000">
            <a:off x="1533343" y="4314988"/>
            <a:ext cx="469772" cy="260568"/>
          </a:xfrm>
          <a:prstGeom prst="bentConnector3">
            <a:avLst/>
          </a:prstGeom>
          <a:ln w="28575">
            <a:solidFill>
              <a:srgbClr val="9E1B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43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2A787-AD7F-4A5B-9393-B584E0F1A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6312"/>
          </a:xfrm>
        </p:spPr>
        <p:txBody>
          <a:bodyPr>
            <a:normAutofit fontScale="90000"/>
          </a:bodyPr>
          <a:lstStyle/>
          <a:p>
            <a:r>
              <a:rPr lang="en-US" dirty="0"/>
              <a:t>Management Information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3ECF9-6C9D-4EE8-13BC-1A9A463CB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3D3B3-C811-D0A4-1DC6-B4E3CFFCCE91}"/>
              </a:ext>
            </a:extLst>
          </p:cNvPr>
          <p:cNvSpPr txBox="1"/>
          <p:nvPr/>
        </p:nvSpPr>
        <p:spPr>
          <a:xfrm>
            <a:off x="6554327" y="2509143"/>
            <a:ext cx="36195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popular than the "</a:t>
            </a:r>
            <a:r>
              <a:rPr lang="en-US" dirty="0" err="1"/>
              <a:t>mysql</a:t>
            </a:r>
            <a:r>
              <a:rPr lang="en-US" dirty="0"/>
              <a:t>" package.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likely to be discontinued some day.  Long term support is questionable.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Worse performance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559080-ACA2-8A95-ACEE-5C307EEB8251}"/>
              </a:ext>
            </a:extLst>
          </p:cNvPr>
          <p:cNvSpPr txBox="1"/>
          <p:nvPr/>
        </p:nvSpPr>
        <p:spPr>
          <a:xfrm>
            <a:off x="952499" y="1287746"/>
            <a:ext cx="1005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DISCUSS:  In choosing sync-</a:t>
            </a:r>
            <a:r>
              <a:rPr lang="en-US" sz="2400" dirty="0" err="1"/>
              <a:t>mysql</a:t>
            </a:r>
            <a:r>
              <a:rPr lang="en-US" sz="2400" dirty="0"/>
              <a:t>, we made a big *management* decision.  Was it the right one?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ED4B0-5D59-E7D9-C8BD-E989FE303A8F}"/>
              </a:ext>
            </a:extLst>
          </p:cNvPr>
          <p:cNvSpPr txBox="1"/>
          <p:nvPr/>
        </p:nvSpPr>
        <p:spPr>
          <a:xfrm>
            <a:off x="2246670" y="2623235"/>
            <a:ext cx="3429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PROS: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Easier to 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Code is more concise, more readable.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A24D9D-3CCD-86B5-D0D8-2533D4F1BC3A}"/>
              </a:ext>
            </a:extLst>
          </p:cNvPr>
          <p:cNvSpPr/>
          <p:nvPr/>
        </p:nvSpPr>
        <p:spPr>
          <a:xfrm>
            <a:off x="5904270" y="2509143"/>
            <a:ext cx="76200" cy="2955905"/>
          </a:xfrm>
          <a:prstGeom prst="rect">
            <a:avLst/>
          </a:prstGeom>
          <a:solidFill>
            <a:srgbClr val="9E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ECD1B-ED05-BD29-DD7B-8D7A8AE7E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seen so far…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4C9AA-3C1C-3321-5C81-18BB6B4FF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1C520-ABE5-8349-9874-4227DF4DE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242" y="3137105"/>
            <a:ext cx="895350" cy="1409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7F796E-DB94-8B09-9D8C-4E76C6D95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186" y="1958164"/>
            <a:ext cx="781050" cy="1085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E83AC1-8665-23B9-35FF-F62180D79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611" y="4356911"/>
            <a:ext cx="800100" cy="10477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4CCEFD-C167-EA0F-2646-3D612308F591}"/>
              </a:ext>
            </a:extLst>
          </p:cNvPr>
          <p:cNvSpPr txBox="1"/>
          <p:nvPr/>
        </p:nvSpPr>
        <p:spPr>
          <a:xfrm>
            <a:off x="3740867" y="5480088"/>
            <a:ext cx="225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(Third-party API)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EC28C3-93E8-67AD-2ED4-A0FBAC4FA46D}"/>
              </a:ext>
            </a:extLst>
          </p:cNvPr>
          <p:cNvSpPr txBox="1"/>
          <p:nvPr/>
        </p:nvSpPr>
        <p:spPr>
          <a:xfrm>
            <a:off x="4131391" y="2995613"/>
            <a:ext cx="225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(Your Lambda code)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4F4285-F3DE-371C-2DC9-981EF2B23BC0}"/>
              </a:ext>
            </a:extLst>
          </p:cNvPr>
          <p:cNvSpPr txBox="1"/>
          <p:nvPr/>
        </p:nvSpPr>
        <p:spPr>
          <a:xfrm>
            <a:off x="1002123" y="4356911"/>
            <a:ext cx="225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(Client-side code)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7985A22-D528-D21D-4973-99310A50BBE8}"/>
              </a:ext>
            </a:extLst>
          </p:cNvPr>
          <p:cNvCxnSpPr>
            <a:stCxn id="7" idx="3"/>
          </p:cNvCxnSpPr>
          <p:nvPr/>
        </p:nvCxnSpPr>
        <p:spPr>
          <a:xfrm flipV="1">
            <a:off x="2575592" y="2776537"/>
            <a:ext cx="1780098" cy="106541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84F816D-E902-F3C5-4198-39F2D401F43E}"/>
              </a:ext>
            </a:extLst>
          </p:cNvPr>
          <p:cNvCxnSpPr>
            <a:cxnSpLocks/>
          </p:cNvCxnSpPr>
          <p:nvPr/>
        </p:nvCxnSpPr>
        <p:spPr>
          <a:xfrm>
            <a:off x="2575592" y="4061031"/>
            <a:ext cx="1751372" cy="74063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96317A3-3C01-7CA0-B72B-C14A79C2F5C9}"/>
              </a:ext>
            </a:extLst>
          </p:cNvPr>
          <p:cNvSpPr txBox="1"/>
          <p:nvPr/>
        </p:nvSpPr>
        <p:spPr>
          <a:xfrm>
            <a:off x="747252" y="4880786"/>
            <a:ext cx="2605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(We used jQuery to make Ajax requests)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9077D82-BA87-3A9C-6E5E-528F5CE7C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838" y="1289946"/>
            <a:ext cx="819150" cy="1123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E7A0F9A-611A-8FDB-BC2A-F112D2B93696}"/>
              </a:ext>
            </a:extLst>
          </p:cNvPr>
          <p:cNvSpPr txBox="1"/>
          <p:nvPr/>
        </p:nvSpPr>
        <p:spPr>
          <a:xfrm>
            <a:off x="7290619" y="2430843"/>
            <a:ext cx="225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(Database)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C05ED15-86A4-1BE1-902B-E92039A12D0A}"/>
              </a:ext>
            </a:extLst>
          </p:cNvPr>
          <p:cNvCxnSpPr>
            <a:cxnSpLocks/>
          </p:cNvCxnSpPr>
          <p:nvPr/>
        </p:nvCxnSpPr>
        <p:spPr>
          <a:xfrm flipV="1">
            <a:off x="5941988" y="1881187"/>
            <a:ext cx="1653353" cy="5440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03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ECD1B-ED05-BD29-DD7B-8D7A8AE7E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frontier…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4C9AA-3C1C-3321-5C81-18BB6B4FF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1C520-ABE5-8349-9874-4227DF4DE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242" y="3137105"/>
            <a:ext cx="895350" cy="1409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7F796E-DB94-8B09-9D8C-4E76C6D95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186" y="1958164"/>
            <a:ext cx="781050" cy="1085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E83AC1-8665-23B9-35FF-F62180D79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611" y="4356911"/>
            <a:ext cx="800100" cy="10477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4CCEFD-C167-EA0F-2646-3D612308F591}"/>
              </a:ext>
            </a:extLst>
          </p:cNvPr>
          <p:cNvSpPr txBox="1"/>
          <p:nvPr/>
        </p:nvSpPr>
        <p:spPr>
          <a:xfrm>
            <a:off x="3740867" y="5480088"/>
            <a:ext cx="225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(Third-party API)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EC28C3-93E8-67AD-2ED4-A0FBAC4FA46D}"/>
              </a:ext>
            </a:extLst>
          </p:cNvPr>
          <p:cNvSpPr txBox="1"/>
          <p:nvPr/>
        </p:nvSpPr>
        <p:spPr>
          <a:xfrm>
            <a:off x="4131391" y="2995613"/>
            <a:ext cx="225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(Your Lambda code)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4F4285-F3DE-371C-2DC9-981EF2B23BC0}"/>
              </a:ext>
            </a:extLst>
          </p:cNvPr>
          <p:cNvSpPr txBox="1"/>
          <p:nvPr/>
        </p:nvSpPr>
        <p:spPr>
          <a:xfrm>
            <a:off x="1002123" y="4356911"/>
            <a:ext cx="225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(Client-side code)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7985A22-D528-D21D-4973-99310A50BBE8}"/>
              </a:ext>
            </a:extLst>
          </p:cNvPr>
          <p:cNvCxnSpPr>
            <a:stCxn id="7" idx="3"/>
          </p:cNvCxnSpPr>
          <p:nvPr/>
        </p:nvCxnSpPr>
        <p:spPr>
          <a:xfrm flipV="1">
            <a:off x="2575592" y="2776537"/>
            <a:ext cx="1780098" cy="106541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84F816D-E902-F3C5-4198-39F2D401F43E}"/>
              </a:ext>
            </a:extLst>
          </p:cNvPr>
          <p:cNvCxnSpPr>
            <a:cxnSpLocks/>
          </p:cNvCxnSpPr>
          <p:nvPr/>
        </p:nvCxnSpPr>
        <p:spPr>
          <a:xfrm>
            <a:off x="2575592" y="4061031"/>
            <a:ext cx="1751372" cy="74063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96317A3-3C01-7CA0-B72B-C14A79C2F5C9}"/>
              </a:ext>
            </a:extLst>
          </p:cNvPr>
          <p:cNvSpPr txBox="1"/>
          <p:nvPr/>
        </p:nvSpPr>
        <p:spPr>
          <a:xfrm>
            <a:off x="747252" y="4880786"/>
            <a:ext cx="2605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(We used jQuery to make Ajax requests)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9077D82-BA87-3A9C-6E5E-528F5CE7C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838" y="1289946"/>
            <a:ext cx="819150" cy="1123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E7A0F9A-611A-8FDB-BC2A-F112D2B93696}"/>
              </a:ext>
            </a:extLst>
          </p:cNvPr>
          <p:cNvSpPr txBox="1"/>
          <p:nvPr/>
        </p:nvSpPr>
        <p:spPr>
          <a:xfrm>
            <a:off x="7290619" y="2430843"/>
            <a:ext cx="225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(Database)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C05ED15-86A4-1BE1-902B-E92039A12D0A}"/>
              </a:ext>
            </a:extLst>
          </p:cNvPr>
          <p:cNvCxnSpPr>
            <a:cxnSpLocks/>
          </p:cNvCxnSpPr>
          <p:nvPr/>
        </p:nvCxnSpPr>
        <p:spPr>
          <a:xfrm flipV="1">
            <a:off x="5941988" y="1881187"/>
            <a:ext cx="1653353" cy="5440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D4D4AD5-14DE-36F0-0D9D-E669C6024E0E}"/>
              </a:ext>
            </a:extLst>
          </p:cNvPr>
          <p:cNvCxnSpPr>
            <a:cxnSpLocks/>
          </p:cNvCxnSpPr>
          <p:nvPr/>
        </p:nvCxnSpPr>
        <p:spPr>
          <a:xfrm>
            <a:off x="5941988" y="2615381"/>
            <a:ext cx="1894322" cy="81361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B2679A2-EB74-E2C2-D1AF-FA7FD5B643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8777" y="2966300"/>
            <a:ext cx="857250" cy="1143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C8214-F266-0C79-1505-D86BD1CA307C}"/>
              </a:ext>
            </a:extLst>
          </p:cNvPr>
          <p:cNvSpPr txBox="1"/>
          <p:nvPr/>
        </p:nvSpPr>
        <p:spPr>
          <a:xfrm>
            <a:off x="7443019" y="4109300"/>
            <a:ext cx="189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(Third-party API)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3CDE63-1F8B-413F-75BA-993760B23891}"/>
              </a:ext>
            </a:extLst>
          </p:cNvPr>
          <p:cNvSpPr txBox="1"/>
          <p:nvPr/>
        </p:nvSpPr>
        <p:spPr>
          <a:xfrm>
            <a:off x="4097900" y="3406612"/>
            <a:ext cx="2605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(We can use </a:t>
            </a:r>
            <a:r>
              <a:rPr lang="en-US" dirty="0" err="1"/>
              <a:t>Axios</a:t>
            </a:r>
            <a:r>
              <a:rPr lang="en-US" dirty="0"/>
              <a:t> to make Ajax requests)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E8C1F0-C266-93D4-8190-1FDCBE3F36A1}"/>
              </a:ext>
            </a:extLst>
          </p:cNvPr>
          <p:cNvSpPr txBox="1"/>
          <p:nvPr/>
        </p:nvSpPr>
        <p:spPr>
          <a:xfrm>
            <a:off x="3769827" y="1512406"/>
            <a:ext cx="299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 jQuery does not run here!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7CC3D2-6895-C86F-4269-1DD96A813876}"/>
              </a:ext>
            </a:extLst>
          </p:cNvPr>
          <p:cNvSpPr/>
          <p:nvPr/>
        </p:nvSpPr>
        <p:spPr>
          <a:xfrm>
            <a:off x="5941988" y="5187908"/>
            <a:ext cx="5895516" cy="1168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Sometimes we do this to manage credentials.  (Because I don’t want my API key on the client.)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Sometimes I do this to comply with CORS restrictions</a:t>
            </a:r>
          </a:p>
        </p:txBody>
      </p:sp>
    </p:spTree>
    <p:extLst>
      <p:ext uri="{BB962C8B-B14F-4D97-AF65-F5344CB8AC3E}">
        <p14:creationId xmlns:p14="http://schemas.microsoft.com/office/powerpoint/2010/main" val="376212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39E64-866D-089F-99D2-3ADE641F2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CORS again?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904D-60B8-81DD-B0DE-A446E23D1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11357"/>
            <a:ext cx="10515600" cy="4765606"/>
          </a:xfrm>
        </p:spPr>
        <p:txBody>
          <a:bodyPr/>
          <a:lstStyle/>
          <a:p>
            <a:r>
              <a:rPr lang="en-US" dirty="0"/>
              <a:t>CORS is short for Cross Origin Resource Sharing.</a:t>
            </a:r>
          </a:p>
          <a:p>
            <a:r>
              <a:rPr lang="en-US" dirty="0"/>
              <a:t>CORS is an industry accepted convention for communicating how the owners of a Web Service API want it to be used.</a:t>
            </a:r>
          </a:p>
          <a:p>
            <a:r>
              <a:rPr lang="en-US" dirty="0"/>
              <a:t>If you are using a third-party API, you can’t change the CORS policy of the API.  You are not the owner!  You must figure out a way to comply with the policy. </a:t>
            </a:r>
          </a:p>
          <a:p>
            <a:r>
              <a:rPr lang="en-US" dirty="0"/>
              <a:t>Most CORS errors students encounter are the result of typos and/or AWS configuration mistakes.</a:t>
            </a:r>
          </a:p>
          <a:p>
            <a:r>
              <a:rPr lang="en-US" b="1" i="1" dirty="0"/>
              <a:t>But sometimes…</a:t>
            </a:r>
            <a:r>
              <a:rPr lang="en-US" dirty="0"/>
              <a:t> you have a legitimate CORS restriction.  </a:t>
            </a:r>
            <a:r>
              <a:rPr lang="en-US" dirty="0" err="1"/>
              <a:t>Axios</a:t>
            </a:r>
            <a:r>
              <a:rPr lang="en-US" dirty="0"/>
              <a:t> on the server-side can help you do that.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BE61A-63CE-AE23-3199-9FD77010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51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1C61-9DD6-01D7-39B5-4BA5E78CD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299"/>
            <a:ext cx="10515600" cy="45873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 of </a:t>
            </a:r>
            <a:r>
              <a:rPr lang="en-US" dirty="0" err="1"/>
              <a:t>Axios</a:t>
            </a:r>
            <a:r>
              <a:rPr lang="en-US" dirty="0"/>
              <a:t> 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C6882-9849-543C-0374-9A0A985C0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3394" y="692564"/>
            <a:ext cx="10380406" cy="27364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axios.get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i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).then((response)=&gt;{});</a:t>
            </a:r>
            <a:endParaRPr lang="en-US" sz="900" dirty="0"/>
          </a:p>
          <a:p>
            <a:pPr marL="0" indent="0" algn="ctr">
              <a:buNone/>
            </a:pPr>
            <a:r>
              <a:rPr lang="en-US" b="1" i="1" dirty="0"/>
              <a:t>– OR –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 response = await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axios.get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i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05D6D-1BCC-B0BA-BE4E-66E3E94C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74C85-DC18-9100-D922-DCE9C89E1AB7}"/>
              </a:ext>
            </a:extLst>
          </p:cNvPr>
          <p:cNvSpPr txBox="1"/>
          <p:nvPr/>
        </p:nvSpPr>
        <p:spPr>
          <a:xfrm>
            <a:off x="408182" y="2238442"/>
            <a:ext cx="2514600" cy="2971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These are just examples… there is a lot more detail here: </a:t>
            </a:r>
            <a:r>
              <a:rPr lang="en-US" dirty="0">
                <a:hlinkClick r:id="rId2"/>
              </a:rPr>
              <a:t>https://axios-http.com/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D691C5-5D60-DDB6-1261-80D4E9B8128E}"/>
              </a:ext>
            </a:extLst>
          </p:cNvPr>
          <p:cNvSpPr txBox="1"/>
          <p:nvPr/>
        </p:nvSpPr>
        <p:spPr>
          <a:xfrm>
            <a:off x="3252091" y="2238442"/>
            <a:ext cx="2514600" cy="297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There’s also: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axios.post</a:t>
            </a:r>
            <a:r>
              <a:rPr lang="en-US" dirty="0"/>
              <a:t>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axios.put</a:t>
            </a:r>
            <a:r>
              <a:rPr lang="en-US" dirty="0"/>
              <a:t>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axios.patch</a:t>
            </a:r>
            <a:r>
              <a:rPr lang="en-US" dirty="0"/>
              <a:t>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axios.delete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b="1" i="1" dirty="0"/>
              <a:t>Can you believe it? </a:t>
            </a:r>
            <a:r>
              <a:rPr lang="en-US" sz="3600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365504-1FB7-A182-E5F1-05C75005BE58}"/>
              </a:ext>
            </a:extLst>
          </p:cNvPr>
          <p:cNvSpPr txBox="1"/>
          <p:nvPr/>
        </p:nvSpPr>
        <p:spPr>
          <a:xfrm>
            <a:off x="6096000" y="2238442"/>
            <a:ext cx="2514600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But wait, this is different from $.ajax … I don’t like it.</a:t>
            </a:r>
          </a:p>
          <a:p>
            <a:endParaRPr lang="en-US" dirty="0"/>
          </a:p>
          <a:p>
            <a:r>
              <a:rPr lang="en-US" dirty="0"/>
              <a:t>Yep. But when you use new </a:t>
            </a:r>
            <a:r>
              <a:rPr lang="en-US" dirty="0" err="1"/>
              <a:t>npm</a:t>
            </a:r>
            <a:r>
              <a:rPr lang="en-US" dirty="0"/>
              <a:t> package, you don’t get to choose </a:t>
            </a:r>
            <a:r>
              <a:rPr lang="en-US" dirty="0" err="1"/>
              <a:t>sytntax</a:t>
            </a:r>
            <a:r>
              <a:rPr lang="en-US" dirty="0"/>
              <a:t> that is “comfortable”.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FF0FD6-C83E-92C7-AB66-70D4CA3E7D2D}"/>
              </a:ext>
            </a:extLst>
          </p:cNvPr>
          <p:cNvSpPr txBox="1"/>
          <p:nvPr/>
        </p:nvSpPr>
        <p:spPr>
          <a:xfrm>
            <a:off x="8939909" y="2238442"/>
            <a:ext cx="2514600" cy="297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FYI – I don’t think memorizing the </a:t>
            </a:r>
            <a:r>
              <a:rPr lang="en-US" dirty="0" err="1"/>
              <a:t>axios</a:t>
            </a:r>
            <a:r>
              <a:rPr lang="en-US" dirty="0"/>
              <a:t> syntax is important for  you.</a:t>
            </a:r>
          </a:p>
          <a:p>
            <a:endParaRPr lang="en-US" dirty="0"/>
          </a:p>
          <a:p>
            <a:r>
              <a:rPr lang="en-US" dirty="0"/>
              <a:t>But it is important that you when to use </a:t>
            </a:r>
            <a:r>
              <a:rPr lang="en-US" dirty="0" err="1"/>
              <a:t>axios</a:t>
            </a:r>
            <a:r>
              <a:rPr lang="en-US" dirty="0"/>
              <a:t>, and that you be able to read and apply the documentation.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71A3C9-EB64-78E5-3F87-017C555CA58F}"/>
              </a:ext>
            </a:extLst>
          </p:cNvPr>
          <p:cNvSpPr txBox="1"/>
          <p:nvPr/>
        </p:nvSpPr>
        <p:spPr>
          <a:xfrm>
            <a:off x="408182" y="5302323"/>
            <a:ext cx="1104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variable response will be a JSON object.  Typically, you want the data attribute of that object.  As in: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response["data"] </a:t>
            </a:r>
          </a:p>
        </p:txBody>
      </p:sp>
    </p:spTree>
    <p:extLst>
      <p:ext uri="{BB962C8B-B14F-4D97-AF65-F5344CB8AC3E}">
        <p14:creationId xmlns:p14="http://schemas.microsoft.com/office/powerpoint/2010/main" val="263492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8B2CE-299E-5CB8-DFFA-042476A32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 experiment with </a:t>
            </a:r>
            <a:r>
              <a:rPr lang="en-US" dirty="0">
                <a:hlinkClick r:id="rId2"/>
              </a:rPr>
              <a:t>https://forismatic.com/en/api/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70F82-0304-9DE2-7DE2-A90E5DEDD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B1D97751-7FEC-CC97-D50D-D1627BF8B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51693" y="1690688"/>
            <a:ext cx="3527152" cy="35271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AB60D2-E5E4-A067-B74B-8F168B4F611F}"/>
              </a:ext>
            </a:extLst>
          </p:cNvPr>
          <p:cNvSpPr txBox="1"/>
          <p:nvPr/>
        </p:nvSpPr>
        <p:spPr>
          <a:xfrm>
            <a:off x="675861" y="5634204"/>
            <a:ext cx="1044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616161"/>
                </a:solidFill>
                <a:effectLst/>
                <a:latin typeface="Segoe WPC"/>
              </a:rPr>
              <a:t>Sample: </a:t>
            </a:r>
            <a:r>
              <a:rPr lang="en-US" b="0" i="0" dirty="0">
                <a:solidFill>
                  <a:srgbClr val="616161"/>
                </a:solidFill>
                <a:effectLst/>
                <a:latin typeface="Segoe WPC"/>
                <a:hlinkClick r:id="rId5"/>
              </a:rPr>
              <a:t>http://api.forismatic.com/api/1.0/json?method=getQuote&amp;lang=en&amp;format=text</a:t>
            </a:r>
            <a:r>
              <a:rPr lang="en-US" b="0" i="0" dirty="0">
                <a:solidFill>
                  <a:srgbClr val="616161"/>
                </a:solidFill>
                <a:effectLst/>
                <a:latin typeface="Segoe WPC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6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7F2AF-2CE3-4EDD-3890-404D39D6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Get ready!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91BEF-FD9A-58F4-5AD7-4CC32FAE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C815481D-5D5A-1A6C-CFCF-960179EBD1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57518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5156BE-8571-5903-9B75-2A7CF74AB7FD}"/>
              </a:ext>
            </a:extLst>
          </p:cNvPr>
          <p:cNvCxnSpPr/>
          <p:nvPr/>
        </p:nvCxnSpPr>
        <p:spPr>
          <a:xfrm>
            <a:off x="6650182" y="4959927"/>
            <a:ext cx="2724727" cy="139642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46E552-AED8-8130-5B70-C0EB52D373D4}"/>
              </a:ext>
            </a:extLst>
          </p:cNvPr>
          <p:cNvCxnSpPr>
            <a:cxnSpLocks/>
          </p:cNvCxnSpPr>
          <p:nvPr/>
        </p:nvCxnSpPr>
        <p:spPr>
          <a:xfrm flipV="1">
            <a:off x="6474691" y="4830618"/>
            <a:ext cx="2900218" cy="152573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618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D824-4A32-1BE5-C46B-507EB3DB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2484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2F8E8-C55B-3C51-D8D9-AD880BB2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C7194-85DE-B980-AAD5-9937A95C8BF5}"/>
              </a:ext>
            </a:extLst>
          </p:cNvPr>
          <p:cNvSpPr txBox="1"/>
          <p:nvPr/>
        </p:nvSpPr>
        <p:spPr>
          <a:xfrm>
            <a:off x="1363478" y="1164134"/>
            <a:ext cx="9465044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Here are some things students should be able to answer with confidence.</a:t>
            </a:r>
          </a:p>
          <a:p>
            <a:endParaRPr lang="en-US" sz="20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What does it mean that JavaScript is a "non-blocking" language?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Identify situations where JavaScript code will behave synchronously, and when it will behave asynchronously?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Describe three different approaches to force asynchronous responses to be executed in sequence.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Callback functions used in succession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Listening for a change event on an HTML tag (and how we did it!)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The async/await mechanism from ES 2017 (and how we did it!)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Verbalize why asynchronous code is inherently faster that synchronous code.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What are some differences between the "sync-</a:t>
            </a:r>
            <a:r>
              <a:rPr lang="en-US" sz="2000" dirty="0" err="1"/>
              <a:t>mysql</a:t>
            </a:r>
            <a:r>
              <a:rPr lang="en-US" sz="2000" dirty="0"/>
              <a:t>" </a:t>
            </a:r>
            <a:r>
              <a:rPr lang="en-US" sz="2000" dirty="0" err="1"/>
              <a:t>npm</a:t>
            </a:r>
            <a:r>
              <a:rPr lang="en-US" sz="2000" dirty="0"/>
              <a:t> package and the "</a:t>
            </a:r>
            <a:r>
              <a:rPr lang="en-US" sz="2000" dirty="0" err="1"/>
              <a:t>mysql</a:t>
            </a:r>
            <a:r>
              <a:rPr lang="en-US" sz="2000" dirty="0"/>
              <a:t>" </a:t>
            </a:r>
            <a:r>
              <a:rPr lang="en-US" sz="2000" dirty="0" err="1"/>
              <a:t>npm</a:t>
            </a:r>
            <a:r>
              <a:rPr lang="en-US" sz="2000" dirty="0"/>
              <a:t> package?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Explain what </a:t>
            </a:r>
            <a:r>
              <a:rPr lang="en-US" sz="2000" dirty="0" err="1"/>
              <a:t>Axios</a:t>
            </a:r>
            <a:r>
              <a:rPr lang="en-US" sz="2000" dirty="0"/>
              <a:t> is, and why it is needed.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Star: 10 Points 2">
            <a:extLst>
              <a:ext uri="{FF2B5EF4-FFF2-40B4-BE49-F238E27FC236}">
                <a16:creationId xmlns:a16="http://schemas.microsoft.com/office/drawing/2014/main" id="{79019194-DBF3-5CCD-E02B-972BA8C4577A}"/>
              </a:ext>
            </a:extLst>
          </p:cNvPr>
          <p:cNvSpPr/>
          <p:nvPr/>
        </p:nvSpPr>
        <p:spPr>
          <a:xfrm>
            <a:off x="10103667" y="365126"/>
            <a:ext cx="1250133" cy="1345979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Secret Tip</a:t>
            </a:r>
          </a:p>
          <a:p>
            <a:pPr algn="ctr"/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25305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EEFF8-5D54-0069-3D39-DDD6E4F3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Agenda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B51F5-7FD8-CFD0-A9C3-4D61187A9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1" y="2071316"/>
            <a:ext cx="10901753" cy="4119172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Understanding asynchronous vs. synchronous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Using </a:t>
            </a:r>
            <a:r>
              <a:rPr lang="en-US" sz="3200" dirty="0" err="1"/>
              <a:t>Axios</a:t>
            </a:r>
            <a:r>
              <a:rPr lang="en-US" sz="3200" dirty="0"/>
              <a:t> to leverage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C9916-D5D9-46AF-0AF2-E58A758E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1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2AE91-7CDF-12F2-666C-CED76B59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start with some fun…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4CC4A-5A26-A184-C1C3-5312B3A5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 descr="A picture containing person, holding, music, bowed instrument&#10;&#10;Description automatically generated">
            <a:extLst>
              <a:ext uri="{FF2B5EF4-FFF2-40B4-BE49-F238E27FC236}">
                <a16:creationId xmlns:a16="http://schemas.microsoft.com/office/drawing/2014/main" id="{3A9BB5D5-FA5F-DC68-5070-7CACBF595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71130" y="1784555"/>
            <a:ext cx="5512088" cy="4343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AAE954-DB3E-F4C3-EA66-8FC079EF3AA7}"/>
              </a:ext>
            </a:extLst>
          </p:cNvPr>
          <p:cNvSpPr txBox="1"/>
          <p:nvPr/>
        </p:nvSpPr>
        <p:spPr>
          <a:xfrm>
            <a:off x="1836174" y="6204155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These are the three stooges: Larry, Moe, and Curly.</a:t>
            </a:r>
          </a:p>
        </p:txBody>
      </p:sp>
    </p:spTree>
    <p:extLst>
      <p:ext uri="{BB962C8B-B14F-4D97-AF65-F5344CB8AC3E}">
        <p14:creationId xmlns:p14="http://schemas.microsoft.com/office/powerpoint/2010/main" val="298624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D8183-8DD6-D768-A614-7AD3C4F9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is a script…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D38E5-0E43-5834-FFE3-CF82CF140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92" y="763103"/>
            <a:ext cx="5536001" cy="52730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12520-943F-BA42-F720-C2BDE310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7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D77CB-27E1-D378-0353-E6B03B776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Ok… good to know… how is this relevant?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F9F8E-33A7-24BF-6C4B-4A69C3AC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CD67D-39EE-B43D-17CE-A5CBF7E28FE3}"/>
              </a:ext>
            </a:extLst>
          </p:cNvPr>
          <p:cNvSpPr txBox="1"/>
          <p:nvPr/>
        </p:nvSpPr>
        <p:spPr>
          <a:xfrm>
            <a:off x="943897" y="1848466"/>
            <a:ext cx="482763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These ideas can help us think about: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What does it mean for communication to be asynchronous?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Why JavaScript is called a "non-blocking" language?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An experiment with an API that doesn't always respond in a timely fashion.</a:t>
            </a:r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88734-F43A-2930-7C06-0ED750E61037}"/>
              </a:ext>
            </a:extLst>
          </p:cNvPr>
          <p:cNvSpPr txBox="1"/>
          <p:nvPr/>
        </p:nvSpPr>
        <p:spPr>
          <a:xfrm>
            <a:off x="6363929" y="1848466"/>
            <a:ext cx="44933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Why do all that nasty thinking?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 Understand JavaScript a bit better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 Understand Web Development a bit better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 Prepare you to work with multiple APIs (like, in the class project)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925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EA75-4CED-3187-9678-7F405193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What does it mean for communication to be </a:t>
            </a:r>
            <a:r>
              <a:rPr lang="en-US" sz="4400" b="1" i="1" dirty="0"/>
              <a:t>asynchronous</a:t>
            </a:r>
            <a:r>
              <a:rPr lang="en-US" sz="4400" dirty="0"/>
              <a:t>?</a:t>
            </a:r>
            <a:br>
              <a:rPr lang="en-US" sz="4400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C406-C24C-04FC-6C45-63F7F10D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 descr="A group of people eating at a table&#10;&#10;Description automatically generated with medium confidence">
            <a:extLst>
              <a:ext uri="{FF2B5EF4-FFF2-40B4-BE49-F238E27FC236}">
                <a16:creationId xmlns:a16="http://schemas.microsoft.com/office/drawing/2014/main" id="{0AB571E6-82B1-E342-428F-2BCEB3073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53200" y="1741515"/>
            <a:ext cx="3886200" cy="2914650"/>
          </a:xfrm>
          <a:prstGeom prst="rect">
            <a:avLst/>
          </a:prstGeom>
        </p:spPr>
      </p:pic>
      <p:pic>
        <p:nvPicPr>
          <p:cNvPr id="6" name="Picture 5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39D20E46-44E5-DE37-F6A1-655C4153CB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28800" y="2043140"/>
            <a:ext cx="3760922" cy="2311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1E70F3-536D-5B5B-39B4-DC6C150AF88A}"/>
              </a:ext>
            </a:extLst>
          </p:cNvPr>
          <p:cNvSpPr txBox="1"/>
          <p:nvPr/>
        </p:nvSpPr>
        <p:spPr>
          <a:xfrm>
            <a:off x="5791200" y="296071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97905-0D70-F368-A186-9787129E9E42}"/>
              </a:ext>
            </a:extLst>
          </p:cNvPr>
          <p:cNvSpPr txBox="1"/>
          <p:nvPr/>
        </p:nvSpPr>
        <p:spPr>
          <a:xfrm>
            <a:off x="2209800" y="481486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Talk, wait, talk...  Super polite.</a:t>
            </a:r>
            <a:br>
              <a:rPr lang="en-US"/>
            </a:br>
            <a:r>
              <a:rPr lang="en-US"/>
              <a:t>(Synchronous)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2E3D65-DD78-283B-51AE-F2A2331C2000}"/>
              </a:ext>
            </a:extLst>
          </p:cNvPr>
          <p:cNvSpPr txBox="1"/>
          <p:nvPr/>
        </p:nvSpPr>
        <p:spPr>
          <a:xfrm>
            <a:off x="6629400" y="481486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Everyone talks at once.  No one waits for anyone.</a:t>
            </a:r>
            <a:br>
              <a:rPr lang="en-US"/>
            </a:br>
            <a:r>
              <a:rPr lang="en-US"/>
              <a:t>(Asynchronous)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64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CB846B1-A762-467E-AB44-5D68CD0B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664688"/>
            <a:ext cx="4011124" cy="3309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58CA0D-8A83-714B-F09E-C90E1FCF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331"/>
          </a:xfrm>
        </p:spPr>
        <p:txBody>
          <a:bodyPr>
            <a:normAutofit fontScale="90000"/>
          </a:bodyPr>
          <a:lstStyle/>
          <a:p>
            <a:r>
              <a:rPr lang="en-US" dirty="0"/>
              <a:t>Non-blocking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92563-A6E7-A930-0E89-4BDE22D56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81DC0-E3D4-4DCA-B997-7D7DCFBB111B}"/>
              </a:ext>
            </a:extLst>
          </p:cNvPr>
          <p:cNvSpPr txBox="1"/>
          <p:nvPr/>
        </p:nvSpPr>
        <p:spPr>
          <a:xfrm>
            <a:off x="1905000" y="990601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is JavaScript called a "non-blocking" language?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123E3E-57D6-2427-BFE8-9BD07504F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650" y="1677315"/>
            <a:ext cx="3973350" cy="3782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6AE23E-5FA0-C2DF-8633-C64A23C7EC35}"/>
              </a:ext>
            </a:extLst>
          </p:cNvPr>
          <p:cNvSpPr txBox="1"/>
          <p:nvPr/>
        </p:nvSpPr>
        <p:spPr>
          <a:xfrm>
            <a:off x="5791200" y="296071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75D44A-AB80-6ACB-FE2D-E959B2EF39DF}"/>
              </a:ext>
            </a:extLst>
          </p:cNvPr>
          <p:cNvSpPr/>
          <p:nvPr/>
        </p:nvSpPr>
        <p:spPr>
          <a:xfrm>
            <a:off x="6934200" y="2209800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BCD479-0845-918E-CEB5-B0F84D927970}"/>
              </a:ext>
            </a:extLst>
          </p:cNvPr>
          <p:cNvCxnSpPr>
            <a:cxnSpLocks/>
            <a:stCxn id="8" idx="4"/>
          </p:cNvCxnSpPr>
          <p:nvPr/>
        </p:nvCxnSpPr>
        <p:spPr>
          <a:xfrm flipH="1">
            <a:off x="6705600" y="2514600"/>
            <a:ext cx="609600" cy="26787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A241AF6-84DD-FA22-877A-03B2D1298657}"/>
              </a:ext>
            </a:extLst>
          </p:cNvPr>
          <p:cNvSpPr txBox="1"/>
          <p:nvPr/>
        </p:nvSpPr>
        <p:spPr>
          <a:xfrm>
            <a:off x="6019800" y="51259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When we call a resource that is </a:t>
            </a:r>
            <a:r>
              <a:rPr lang="en-US" sz="2000" b="1" i="1" dirty="0">
                <a:solidFill>
                  <a:srgbClr val="FF0000"/>
                </a:solidFill>
              </a:rPr>
              <a:t>outside</a:t>
            </a:r>
            <a:r>
              <a:rPr lang="en-US" dirty="0">
                <a:solidFill>
                  <a:srgbClr val="FF0000"/>
                </a:solidFill>
              </a:rPr>
              <a:t> the script, the script will not wait.  The script will not be "blocked".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3A8A7B-8426-2673-2D59-D0E7E11ECC0E}"/>
              </a:ext>
            </a:extLst>
          </p:cNvPr>
          <p:cNvSpPr txBox="1"/>
          <p:nvPr/>
        </p:nvSpPr>
        <p:spPr>
          <a:xfrm>
            <a:off x="7391400" y="921648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That's why we need callback functions!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C76E69-CE0B-2093-3725-E9FB11AE2330}"/>
              </a:ext>
            </a:extLst>
          </p:cNvPr>
          <p:cNvCxnSpPr>
            <a:cxnSpLocks/>
          </p:cNvCxnSpPr>
          <p:nvPr/>
        </p:nvCxnSpPr>
        <p:spPr>
          <a:xfrm flipH="1">
            <a:off x="7848600" y="1567978"/>
            <a:ext cx="762000" cy="1480022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DBD696-60EE-740F-FC86-FA3093BC7816}"/>
              </a:ext>
            </a:extLst>
          </p:cNvPr>
          <p:cNvCxnSpPr>
            <a:cxnSpLocks/>
          </p:cNvCxnSpPr>
          <p:nvPr/>
        </p:nvCxnSpPr>
        <p:spPr>
          <a:xfrm flipH="1">
            <a:off x="8001000" y="1567978"/>
            <a:ext cx="762000" cy="2165822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tar: 7 Points 2">
            <a:extLst>
              <a:ext uri="{FF2B5EF4-FFF2-40B4-BE49-F238E27FC236}">
                <a16:creationId xmlns:a16="http://schemas.microsoft.com/office/drawing/2014/main" id="{72B581AE-725A-2644-E7AA-7EF51353B618}"/>
              </a:ext>
            </a:extLst>
          </p:cNvPr>
          <p:cNvSpPr/>
          <p:nvPr/>
        </p:nvSpPr>
        <p:spPr>
          <a:xfrm>
            <a:off x="10844981" y="4139381"/>
            <a:ext cx="508819" cy="481780"/>
          </a:xfrm>
          <a:prstGeom prst="star7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2AEB74-A2D4-CF27-3FD7-352B7AB94768}"/>
              </a:ext>
            </a:extLst>
          </p:cNvPr>
          <p:cNvCxnSpPr>
            <a:cxnSpLocks/>
          </p:cNvCxnSpPr>
          <p:nvPr/>
        </p:nvCxnSpPr>
        <p:spPr>
          <a:xfrm flipH="1">
            <a:off x="9677400" y="4593408"/>
            <a:ext cx="1039324" cy="599904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02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826E-8475-41E9-A4E7-95A4C46CF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/>
              <a:t>Why this matters…</a:t>
            </a: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F6761D4-D095-4762-97FA-3FAB52A6F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46592" y="1600201"/>
            <a:ext cx="3907817" cy="4525963"/>
          </a:xfrm>
          <a:prstGeom prst="rect">
            <a:avLst/>
          </a:prstGeo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3282D61-01E4-4102-8CCE-4AC3EEF74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00201"/>
            <a:ext cx="4422913" cy="4525963"/>
          </a:xfrm>
        </p:spPr>
        <p:txBody>
          <a:bodyPr/>
          <a:lstStyle/>
          <a:p>
            <a:r>
              <a:rPr lang="en-US" dirty="0"/>
              <a:t>Often, this behavior is exactly what we want.  The www is full of resources, and it is not realistic to think that everything will run like clockwork!</a:t>
            </a:r>
          </a:p>
          <a:p>
            <a:r>
              <a:rPr lang="en-US" dirty="0"/>
              <a:t>But .. Sometimes… we need to put multiple asynchronous tasks in sequence.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B68E3F-DC88-4425-85C7-B1E5EF9D90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77200" y="6172200"/>
            <a:ext cx="21336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/>
              <a:t>  Slide </a:t>
            </a:r>
            <a:fld id="{C9241B87-E365-4365-BDC6-1241D33F009D}" type="slidenum">
              <a:rPr lang="en-US" alt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2885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6781</TotalTime>
  <Words>1542</Words>
  <Application>Microsoft Office PowerPoint</Application>
  <PresentationFormat>Widescreen</PresentationFormat>
  <Paragraphs>194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Corbel</vt:lpstr>
      <vt:lpstr>Courier New</vt:lpstr>
      <vt:lpstr>Segoe UI</vt:lpstr>
      <vt:lpstr>Segoe WPC</vt:lpstr>
      <vt:lpstr>Office Theme</vt:lpstr>
      <vt:lpstr>Web Services, asynchronous requests, and Axios (oh, my!) </vt:lpstr>
      <vt:lpstr>Get ready!</vt:lpstr>
      <vt:lpstr>Agenda</vt:lpstr>
      <vt:lpstr>Let’s start with some fun…</vt:lpstr>
      <vt:lpstr>This is a script…</vt:lpstr>
      <vt:lpstr>Ok… good to know… how is this relevant?</vt:lpstr>
      <vt:lpstr> What does it mean for communication to be asynchronous? </vt:lpstr>
      <vt:lpstr>Non-blocking</vt:lpstr>
      <vt:lpstr>Why this matters…</vt:lpstr>
      <vt:lpstr>So… what can we do?</vt:lpstr>
      <vt:lpstr>Why are we using sync-mysql?</vt:lpstr>
      <vt:lpstr>A hypothetical example  (Synchronous database calls, Server-side Code)</vt:lpstr>
      <vt:lpstr>A hypothetical example  (Asynchronous database calls, Server-side Code)</vt:lpstr>
      <vt:lpstr>Management Information Systems</vt:lpstr>
      <vt:lpstr>What we have seen so far…</vt:lpstr>
      <vt:lpstr>The final frontier…</vt:lpstr>
      <vt:lpstr>What is CORS again?</vt:lpstr>
      <vt:lpstr>Examples of Axios code</vt:lpstr>
      <vt:lpstr>Let’s do an experiment with https://forismatic.com/en/api/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294</cp:revision>
  <dcterms:created xsi:type="dcterms:W3CDTF">2022-06-30T13:55:29Z</dcterms:created>
  <dcterms:modified xsi:type="dcterms:W3CDTF">2023-04-11T13:16:43Z</dcterms:modified>
</cp:coreProperties>
</file>