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607" r:id="rId3"/>
    <p:sldId id="274" r:id="rId4"/>
    <p:sldId id="609" r:id="rId5"/>
    <p:sldId id="600" r:id="rId6"/>
    <p:sldId id="601" r:id="rId7"/>
    <p:sldId id="602" r:id="rId8"/>
    <p:sldId id="603" r:id="rId9"/>
    <p:sldId id="604" r:id="rId10"/>
    <p:sldId id="605" r:id="rId11"/>
    <p:sldId id="606" r:id="rId12"/>
    <p:sldId id="608" r:id="rId13"/>
    <p:sldId id="611" r:id="rId14"/>
    <p:sldId id="610" r:id="rId15"/>
    <p:sldId id="612" r:id="rId16"/>
    <p:sldId id="614" r:id="rId17"/>
    <p:sldId id="615" r:id="rId18"/>
    <p:sldId id="613" r:id="rId19"/>
    <p:sldId id="616" r:id="rId20"/>
    <p:sldId id="619" r:id="rId21"/>
    <p:sldId id="617" r:id="rId22"/>
    <p:sldId id="618" r:id="rId23"/>
    <p:sldId id="6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6247" autoAdjust="0"/>
  </p:normalViewPr>
  <p:slideViewPr>
    <p:cSldViewPr snapToGrid="0">
      <p:cViewPr varScale="1">
        <p:scale>
          <a:sx n="78" d="100"/>
          <a:sy n="78" d="100"/>
        </p:scale>
        <p:origin x="878" y="72"/>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3566A-498A-44A6-A503-881B8D2C0FF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96ACB81-FB61-47E0-B61A-4BB0EAC48537}">
      <dgm:prSet custT="1"/>
      <dgm:spPr/>
      <dgm:t>
        <a:bodyPr/>
        <a:lstStyle/>
        <a:p>
          <a:r>
            <a:rPr lang="en-US" sz="3200" dirty="0"/>
            <a:t>The topic of accessibility:</a:t>
          </a:r>
        </a:p>
      </dgm:t>
    </dgm:pt>
    <dgm:pt modelId="{E5E23133-4DD7-443B-8816-B9C0F7D9678E}" type="parTrans" cxnId="{0E5F686C-CFA9-4B78-B0EE-62CBFE460A4F}">
      <dgm:prSet/>
      <dgm:spPr/>
      <dgm:t>
        <a:bodyPr/>
        <a:lstStyle/>
        <a:p>
          <a:endParaRPr lang="en-US"/>
        </a:p>
      </dgm:t>
    </dgm:pt>
    <dgm:pt modelId="{0E5EE88B-199A-4E34-A589-E1EFD1C2C841}" type="sibTrans" cxnId="{0E5F686C-CFA9-4B78-B0EE-62CBFE460A4F}">
      <dgm:prSet/>
      <dgm:spPr/>
      <dgm:t>
        <a:bodyPr/>
        <a:lstStyle/>
        <a:p>
          <a:endParaRPr lang="en-US"/>
        </a:p>
      </dgm:t>
    </dgm:pt>
    <dgm:pt modelId="{C0D579AB-7CBA-40AF-B333-CF65E96383DF}">
      <dgm:prSet custT="1"/>
      <dgm:spPr/>
      <dgm:t>
        <a:bodyPr/>
        <a:lstStyle/>
        <a:p>
          <a:r>
            <a:rPr lang="en-US" sz="3200" dirty="0"/>
            <a:t>Is rooted in good, ethical principles </a:t>
          </a:r>
        </a:p>
      </dgm:t>
    </dgm:pt>
    <dgm:pt modelId="{893DB9F5-72F1-405C-8AB2-193DF0D0829B}" type="parTrans" cxnId="{B32A8FD4-0B27-46BA-9FD5-D38D6D2F34BA}">
      <dgm:prSet/>
      <dgm:spPr/>
      <dgm:t>
        <a:bodyPr/>
        <a:lstStyle/>
        <a:p>
          <a:endParaRPr lang="en-US"/>
        </a:p>
      </dgm:t>
    </dgm:pt>
    <dgm:pt modelId="{7EE96562-4400-450F-B4AB-D886F1B6AD53}" type="sibTrans" cxnId="{B32A8FD4-0B27-46BA-9FD5-D38D6D2F34BA}">
      <dgm:prSet/>
      <dgm:spPr/>
      <dgm:t>
        <a:bodyPr/>
        <a:lstStyle/>
        <a:p>
          <a:endParaRPr lang="en-US"/>
        </a:p>
      </dgm:t>
    </dgm:pt>
    <dgm:pt modelId="{89DE7770-51B8-46B1-994C-CF2A6130A346}">
      <dgm:prSet custT="1"/>
      <dgm:spPr/>
      <dgm:t>
        <a:bodyPr/>
        <a:lstStyle/>
        <a:p>
          <a:r>
            <a:rPr lang="en-US" sz="3200" dirty="0"/>
            <a:t>Gives students an opportunity to reacquaint themselves with HTML</a:t>
          </a:r>
        </a:p>
      </dgm:t>
    </dgm:pt>
    <dgm:pt modelId="{658D81D4-6F53-4905-B80E-C007D5DEC934}" type="parTrans" cxnId="{6743E003-9CE5-411B-823B-2F59763CE7BE}">
      <dgm:prSet/>
      <dgm:spPr/>
      <dgm:t>
        <a:bodyPr/>
        <a:lstStyle/>
        <a:p>
          <a:endParaRPr lang="en-US"/>
        </a:p>
      </dgm:t>
    </dgm:pt>
    <dgm:pt modelId="{AA8D4302-6CD5-4036-9D34-183FEAD68F38}" type="sibTrans" cxnId="{6743E003-9CE5-411B-823B-2F59763CE7BE}">
      <dgm:prSet/>
      <dgm:spPr/>
      <dgm:t>
        <a:bodyPr/>
        <a:lstStyle/>
        <a:p>
          <a:endParaRPr lang="en-US"/>
        </a:p>
      </dgm:t>
    </dgm:pt>
    <dgm:pt modelId="{D3CE434E-2266-4585-BBDE-E22C2C506B73}">
      <dgm:prSet custT="1"/>
      <dgm:spPr/>
      <dgm:t>
        <a:bodyPr/>
        <a:lstStyle/>
        <a:p>
          <a:r>
            <a:rPr lang="en-US" sz="3200" dirty="0"/>
            <a:t>Gives us on-ramp to AWS</a:t>
          </a:r>
        </a:p>
      </dgm:t>
    </dgm:pt>
    <dgm:pt modelId="{C3F97410-7F0E-4FA8-8763-36114C78108D}" type="parTrans" cxnId="{7482752C-4EBC-4CC3-A407-FECBACC80E8C}">
      <dgm:prSet/>
      <dgm:spPr/>
      <dgm:t>
        <a:bodyPr/>
        <a:lstStyle/>
        <a:p>
          <a:endParaRPr lang="en-US"/>
        </a:p>
      </dgm:t>
    </dgm:pt>
    <dgm:pt modelId="{42486DD3-6616-4558-8D6D-A321E438D4AD}" type="sibTrans" cxnId="{7482752C-4EBC-4CC3-A407-FECBACC80E8C}">
      <dgm:prSet/>
      <dgm:spPr/>
      <dgm:t>
        <a:bodyPr/>
        <a:lstStyle/>
        <a:p>
          <a:endParaRPr lang="en-US"/>
        </a:p>
      </dgm:t>
    </dgm:pt>
    <dgm:pt modelId="{26D3ACEC-401C-4A30-A6D7-DE397F9597EF}">
      <dgm:prSet custT="1"/>
      <dgm:spPr/>
      <dgm:t>
        <a:bodyPr/>
        <a:lstStyle/>
        <a:p>
          <a:r>
            <a:rPr lang="en-US" sz="3200" dirty="0"/>
            <a:t>Has been a career booster for several recent grads</a:t>
          </a:r>
        </a:p>
      </dgm:t>
    </dgm:pt>
    <dgm:pt modelId="{23A2F9FE-219C-4B01-AFE2-2BC80FB97C6C}" type="parTrans" cxnId="{FA3D353E-347C-47EC-A297-EB7FD191E63A}">
      <dgm:prSet/>
      <dgm:spPr/>
      <dgm:t>
        <a:bodyPr/>
        <a:lstStyle/>
        <a:p>
          <a:endParaRPr lang="en-US"/>
        </a:p>
      </dgm:t>
    </dgm:pt>
    <dgm:pt modelId="{EBAA949E-1121-4FB8-83E1-D1F62EFB7AFB}" type="sibTrans" cxnId="{FA3D353E-347C-47EC-A297-EB7FD191E63A}">
      <dgm:prSet/>
      <dgm:spPr/>
      <dgm:t>
        <a:bodyPr/>
        <a:lstStyle/>
        <a:p>
          <a:endParaRPr lang="en-US"/>
        </a:p>
      </dgm:t>
    </dgm:pt>
    <dgm:pt modelId="{A6EC971B-1114-4D72-A2D4-E7106D311D2F}">
      <dgm:prSet custT="1"/>
      <dgm:spPr/>
      <dgm:t>
        <a:bodyPr/>
        <a:lstStyle/>
        <a:p>
          <a:r>
            <a:rPr lang="en-US" sz="3200" dirty="0"/>
            <a:t>Provides good universal concepts that improve both UX and UI</a:t>
          </a:r>
        </a:p>
      </dgm:t>
    </dgm:pt>
    <dgm:pt modelId="{3E4CE400-3AB8-4695-8119-73A9C2BEA530}" type="parTrans" cxnId="{13E9A58F-D821-4446-9645-68BA55F508EF}">
      <dgm:prSet/>
      <dgm:spPr/>
      <dgm:t>
        <a:bodyPr/>
        <a:lstStyle/>
        <a:p>
          <a:endParaRPr lang="en-US"/>
        </a:p>
      </dgm:t>
    </dgm:pt>
    <dgm:pt modelId="{92DEBE75-E5E9-4284-A44F-CF46F4E88CBE}" type="sibTrans" cxnId="{13E9A58F-D821-4446-9645-68BA55F508EF}">
      <dgm:prSet/>
      <dgm:spPr/>
      <dgm:t>
        <a:bodyPr/>
        <a:lstStyle/>
        <a:p>
          <a:endParaRPr lang="en-US"/>
        </a:p>
      </dgm:t>
    </dgm:pt>
    <dgm:pt modelId="{48632E06-1556-4DF7-B49B-2BD05B211D19}" type="pres">
      <dgm:prSet presAssocID="{00E3566A-498A-44A6-A503-881B8D2C0FF6}" presName="linear" presStyleCnt="0">
        <dgm:presLayoutVars>
          <dgm:animLvl val="lvl"/>
          <dgm:resizeHandles val="exact"/>
        </dgm:presLayoutVars>
      </dgm:prSet>
      <dgm:spPr/>
    </dgm:pt>
    <dgm:pt modelId="{59B5D14B-DE43-4F2E-B4F9-5B54E334FDD0}" type="pres">
      <dgm:prSet presAssocID="{D96ACB81-FB61-47E0-B61A-4BB0EAC48537}" presName="parentText" presStyleLbl="node1" presStyleIdx="0" presStyleCnt="1" custScaleY="43328" custLinFactNeighborX="637" custLinFactNeighborY="-13023">
        <dgm:presLayoutVars>
          <dgm:chMax val="0"/>
          <dgm:bulletEnabled val="1"/>
        </dgm:presLayoutVars>
      </dgm:prSet>
      <dgm:spPr/>
    </dgm:pt>
    <dgm:pt modelId="{03E1D97F-B443-4BBA-ACD4-8AB810D7D8B2}" type="pres">
      <dgm:prSet presAssocID="{D96ACB81-FB61-47E0-B61A-4BB0EAC48537}" presName="childText" presStyleLbl="revTx" presStyleIdx="0" presStyleCnt="1" custLinFactNeighborX="382" custLinFactNeighborY="-33121">
        <dgm:presLayoutVars>
          <dgm:bulletEnabled val="1"/>
        </dgm:presLayoutVars>
      </dgm:prSet>
      <dgm:spPr/>
    </dgm:pt>
  </dgm:ptLst>
  <dgm:cxnLst>
    <dgm:cxn modelId="{6743E003-9CE5-411B-823B-2F59763CE7BE}" srcId="{D96ACB81-FB61-47E0-B61A-4BB0EAC48537}" destId="{89DE7770-51B8-46B1-994C-CF2A6130A346}" srcOrd="1" destOrd="0" parTransId="{658D81D4-6F53-4905-B80E-C007D5DEC934}" sibTransId="{AA8D4302-6CD5-4036-9D34-183FEAD68F38}"/>
    <dgm:cxn modelId="{2D14BC0C-B1A5-4249-BB93-8BA1AF8FB0D4}" type="presOf" srcId="{89DE7770-51B8-46B1-994C-CF2A6130A346}" destId="{03E1D97F-B443-4BBA-ACD4-8AB810D7D8B2}" srcOrd="0" destOrd="1" presId="urn:microsoft.com/office/officeart/2005/8/layout/vList2"/>
    <dgm:cxn modelId="{175BE818-4CB3-4F77-A6AC-64A028A3C4A6}" type="presOf" srcId="{A6EC971B-1114-4D72-A2D4-E7106D311D2F}" destId="{03E1D97F-B443-4BBA-ACD4-8AB810D7D8B2}" srcOrd="0" destOrd="4" presId="urn:microsoft.com/office/officeart/2005/8/layout/vList2"/>
    <dgm:cxn modelId="{C605281B-7018-4D92-A9BC-9886C29EAFBE}" type="presOf" srcId="{00E3566A-498A-44A6-A503-881B8D2C0FF6}" destId="{48632E06-1556-4DF7-B49B-2BD05B211D19}" srcOrd="0" destOrd="0" presId="urn:microsoft.com/office/officeart/2005/8/layout/vList2"/>
    <dgm:cxn modelId="{7482752C-4EBC-4CC3-A407-FECBACC80E8C}" srcId="{D96ACB81-FB61-47E0-B61A-4BB0EAC48537}" destId="{D3CE434E-2266-4585-BBDE-E22C2C506B73}" srcOrd="2" destOrd="0" parTransId="{C3F97410-7F0E-4FA8-8763-36114C78108D}" sibTransId="{42486DD3-6616-4558-8D6D-A321E438D4AD}"/>
    <dgm:cxn modelId="{FA3D353E-347C-47EC-A297-EB7FD191E63A}" srcId="{D96ACB81-FB61-47E0-B61A-4BB0EAC48537}" destId="{26D3ACEC-401C-4A30-A6D7-DE397F9597EF}" srcOrd="3" destOrd="0" parTransId="{23A2F9FE-219C-4B01-AFE2-2BC80FB97C6C}" sibTransId="{EBAA949E-1121-4FB8-83E1-D1F62EFB7AFB}"/>
    <dgm:cxn modelId="{AC23335E-224C-4E8A-8831-F07F88DFD8F8}" type="presOf" srcId="{D96ACB81-FB61-47E0-B61A-4BB0EAC48537}" destId="{59B5D14B-DE43-4F2E-B4F9-5B54E334FDD0}" srcOrd="0" destOrd="0" presId="urn:microsoft.com/office/officeart/2005/8/layout/vList2"/>
    <dgm:cxn modelId="{0E5F686C-CFA9-4B78-B0EE-62CBFE460A4F}" srcId="{00E3566A-498A-44A6-A503-881B8D2C0FF6}" destId="{D96ACB81-FB61-47E0-B61A-4BB0EAC48537}" srcOrd="0" destOrd="0" parTransId="{E5E23133-4DD7-443B-8816-B9C0F7D9678E}" sibTransId="{0E5EE88B-199A-4E34-A589-E1EFD1C2C841}"/>
    <dgm:cxn modelId="{95C9D76C-EF83-4353-891E-F5D97008D251}" type="presOf" srcId="{C0D579AB-7CBA-40AF-B333-CF65E96383DF}" destId="{03E1D97F-B443-4BBA-ACD4-8AB810D7D8B2}" srcOrd="0" destOrd="0" presId="urn:microsoft.com/office/officeart/2005/8/layout/vList2"/>
    <dgm:cxn modelId="{EFC7F26C-F49E-4BDC-AB55-669DCB7871A0}" type="presOf" srcId="{26D3ACEC-401C-4A30-A6D7-DE397F9597EF}" destId="{03E1D97F-B443-4BBA-ACD4-8AB810D7D8B2}" srcOrd="0" destOrd="3" presId="urn:microsoft.com/office/officeart/2005/8/layout/vList2"/>
    <dgm:cxn modelId="{CC752B71-4C46-4E85-A3B9-6F52D2960729}" type="presOf" srcId="{D3CE434E-2266-4585-BBDE-E22C2C506B73}" destId="{03E1D97F-B443-4BBA-ACD4-8AB810D7D8B2}" srcOrd="0" destOrd="2" presId="urn:microsoft.com/office/officeart/2005/8/layout/vList2"/>
    <dgm:cxn modelId="{13E9A58F-D821-4446-9645-68BA55F508EF}" srcId="{D96ACB81-FB61-47E0-B61A-4BB0EAC48537}" destId="{A6EC971B-1114-4D72-A2D4-E7106D311D2F}" srcOrd="4" destOrd="0" parTransId="{3E4CE400-3AB8-4695-8119-73A9C2BEA530}" sibTransId="{92DEBE75-E5E9-4284-A44F-CF46F4E88CBE}"/>
    <dgm:cxn modelId="{B32A8FD4-0B27-46BA-9FD5-D38D6D2F34BA}" srcId="{D96ACB81-FB61-47E0-B61A-4BB0EAC48537}" destId="{C0D579AB-7CBA-40AF-B333-CF65E96383DF}" srcOrd="0" destOrd="0" parTransId="{893DB9F5-72F1-405C-8AB2-193DF0D0829B}" sibTransId="{7EE96562-4400-450F-B4AB-D886F1B6AD53}"/>
    <dgm:cxn modelId="{CC5C20DE-B027-4D55-9D7F-E34547FE1301}" type="presParOf" srcId="{48632E06-1556-4DF7-B49B-2BD05B211D19}" destId="{59B5D14B-DE43-4F2E-B4F9-5B54E334FDD0}" srcOrd="0" destOrd="0" presId="urn:microsoft.com/office/officeart/2005/8/layout/vList2"/>
    <dgm:cxn modelId="{3D1C50A5-7766-4722-8360-3F95F4A295D2}" type="presParOf" srcId="{48632E06-1556-4DF7-B49B-2BD05B211D19}" destId="{03E1D97F-B443-4BBA-ACD4-8AB810D7D8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77C86-5945-4374-8D57-E20A6AA5BC0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B4987F2-8BA4-4071-A8E0-3417409F9526}">
      <dgm:prSet phldrT="[Text]"/>
      <dgm:spPr/>
      <dgm:t>
        <a:bodyPr/>
        <a:lstStyle/>
        <a:p>
          <a:r>
            <a:rPr lang="en-US" dirty="0"/>
            <a:t>Accessible Technology</a:t>
          </a:r>
        </a:p>
        <a:p>
          <a:r>
            <a:rPr lang="en-US" dirty="0"/>
            <a:t>(Screen Readers)</a:t>
          </a:r>
        </a:p>
      </dgm:t>
    </dgm:pt>
    <dgm:pt modelId="{D883BAC9-C97B-493E-8045-A0949A253FE7}" type="parTrans" cxnId="{7BB4FB44-C535-46CF-81B9-F3C6C72D5386}">
      <dgm:prSet/>
      <dgm:spPr/>
      <dgm:t>
        <a:bodyPr/>
        <a:lstStyle/>
        <a:p>
          <a:endParaRPr lang="en-US"/>
        </a:p>
      </dgm:t>
    </dgm:pt>
    <dgm:pt modelId="{DA339F11-D19F-4BF8-9A75-2053A6EE5B2A}" type="sibTrans" cxnId="{7BB4FB44-C535-46CF-81B9-F3C6C72D5386}">
      <dgm:prSet/>
      <dgm:spPr/>
      <dgm:t>
        <a:bodyPr/>
        <a:lstStyle/>
        <a:p>
          <a:endParaRPr lang="en-US"/>
        </a:p>
      </dgm:t>
    </dgm:pt>
    <dgm:pt modelId="{1A61C8F3-2B23-4BA5-968E-241D8F3E9C77}">
      <dgm:prSet phldrT="[Text]"/>
      <dgm:spPr/>
      <dgm:t>
        <a:bodyPr/>
        <a:lstStyle/>
        <a:p>
          <a:r>
            <a:rPr lang="en-US" dirty="0"/>
            <a:t>Accessible Platforms</a:t>
          </a:r>
          <a:br>
            <a:rPr lang="en-US" dirty="0"/>
          </a:br>
          <a:r>
            <a:rPr lang="en-US" dirty="0"/>
            <a:t>(Medium for content)</a:t>
          </a:r>
        </a:p>
      </dgm:t>
    </dgm:pt>
    <dgm:pt modelId="{7716B797-E2CD-4EE8-8D78-F7D420C389A8}" type="parTrans" cxnId="{9621F5AC-DEF4-4FB2-AE72-FB6E22E7DED5}">
      <dgm:prSet/>
      <dgm:spPr/>
      <dgm:t>
        <a:bodyPr/>
        <a:lstStyle/>
        <a:p>
          <a:endParaRPr lang="en-US"/>
        </a:p>
      </dgm:t>
    </dgm:pt>
    <dgm:pt modelId="{57626CC7-DE48-47B4-82FA-18A9478F0ED6}" type="sibTrans" cxnId="{9621F5AC-DEF4-4FB2-AE72-FB6E22E7DED5}">
      <dgm:prSet/>
      <dgm:spPr/>
      <dgm:t>
        <a:bodyPr/>
        <a:lstStyle/>
        <a:p>
          <a:endParaRPr lang="en-US"/>
        </a:p>
      </dgm:t>
    </dgm:pt>
    <dgm:pt modelId="{06525330-5175-4497-9658-F18B69E69741}">
      <dgm:prSet phldrT="[Text]"/>
      <dgm:spPr/>
      <dgm:t>
        <a:bodyPr/>
        <a:lstStyle/>
        <a:p>
          <a:r>
            <a:rPr lang="en-US" dirty="0">
              <a:highlight>
                <a:srgbClr val="FFFF00"/>
              </a:highlight>
            </a:rPr>
            <a:t>Humans </a:t>
          </a:r>
          <a:r>
            <a:rPr lang="en-US" dirty="0"/>
            <a:t>creating content with accessibility in mind</a:t>
          </a:r>
        </a:p>
      </dgm:t>
    </dgm:pt>
    <dgm:pt modelId="{528CD2E9-3361-4EB5-A698-1104531525E1}" type="parTrans" cxnId="{4A6BBD31-71AD-4BA5-9D69-0FE4EF458989}">
      <dgm:prSet/>
      <dgm:spPr/>
      <dgm:t>
        <a:bodyPr/>
        <a:lstStyle/>
        <a:p>
          <a:endParaRPr lang="en-US"/>
        </a:p>
      </dgm:t>
    </dgm:pt>
    <dgm:pt modelId="{54247A7B-52B7-46F5-BB22-633B187B2DCE}" type="sibTrans" cxnId="{4A6BBD31-71AD-4BA5-9D69-0FE4EF458989}">
      <dgm:prSet/>
      <dgm:spPr/>
      <dgm:t>
        <a:bodyPr/>
        <a:lstStyle/>
        <a:p>
          <a:endParaRPr lang="en-US"/>
        </a:p>
      </dgm:t>
    </dgm:pt>
    <dgm:pt modelId="{0D2083A7-B77B-45C9-A050-991E30F4B6B6}" type="pres">
      <dgm:prSet presAssocID="{F6D77C86-5945-4374-8D57-E20A6AA5BC02}" presName="Name0" presStyleCnt="0">
        <dgm:presLayoutVars>
          <dgm:chMax val="7"/>
          <dgm:dir/>
          <dgm:resizeHandles val="exact"/>
        </dgm:presLayoutVars>
      </dgm:prSet>
      <dgm:spPr/>
    </dgm:pt>
    <dgm:pt modelId="{8193CF99-21A3-4A93-A3D6-8FD0767C30BD}" type="pres">
      <dgm:prSet presAssocID="{F6D77C86-5945-4374-8D57-E20A6AA5BC02}" presName="ellipse1" presStyleLbl="vennNode1" presStyleIdx="0" presStyleCnt="3">
        <dgm:presLayoutVars>
          <dgm:bulletEnabled val="1"/>
        </dgm:presLayoutVars>
      </dgm:prSet>
      <dgm:spPr/>
    </dgm:pt>
    <dgm:pt modelId="{8CE21EC0-BE12-4486-8EB6-31D17655F486}" type="pres">
      <dgm:prSet presAssocID="{F6D77C86-5945-4374-8D57-E20A6AA5BC02}" presName="ellipse2" presStyleLbl="vennNode1" presStyleIdx="1" presStyleCnt="3">
        <dgm:presLayoutVars>
          <dgm:bulletEnabled val="1"/>
        </dgm:presLayoutVars>
      </dgm:prSet>
      <dgm:spPr/>
    </dgm:pt>
    <dgm:pt modelId="{6080E3BD-A382-4477-AB06-B863CAED1FC2}" type="pres">
      <dgm:prSet presAssocID="{F6D77C86-5945-4374-8D57-E20A6AA5BC02}" presName="ellipse3" presStyleLbl="vennNode1" presStyleIdx="2" presStyleCnt="3">
        <dgm:presLayoutVars>
          <dgm:bulletEnabled val="1"/>
        </dgm:presLayoutVars>
      </dgm:prSet>
      <dgm:spPr/>
    </dgm:pt>
  </dgm:ptLst>
  <dgm:cxnLst>
    <dgm:cxn modelId="{DE083C2F-D95D-4E6E-8E47-E7EB76273840}" type="presOf" srcId="{06525330-5175-4497-9658-F18B69E69741}" destId="{6080E3BD-A382-4477-AB06-B863CAED1FC2}" srcOrd="0" destOrd="0" presId="urn:microsoft.com/office/officeart/2005/8/layout/rings+Icon"/>
    <dgm:cxn modelId="{4A6BBD31-71AD-4BA5-9D69-0FE4EF458989}" srcId="{F6D77C86-5945-4374-8D57-E20A6AA5BC02}" destId="{06525330-5175-4497-9658-F18B69E69741}" srcOrd="2" destOrd="0" parTransId="{528CD2E9-3361-4EB5-A698-1104531525E1}" sibTransId="{54247A7B-52B7-46F5-BB22-633B187B2DCE}"/>
    <dgm:cxn modelId="{30B71341-63D4-4858-87FB-4EE3D405BA2C}" type="presOf" srcId="{F6D77C86-5945-4374-8D57-E20A6AA5BC02}" destId="{0D2083A7-B77B-45C9-A050-991E30F4B6B6}" srcOrd="0" destOrd="0" presId="urn:microsoft.com/office/officeart/2005/8/layout/rings+Icon"/>
    <dgm:cxn modelId="{7BB4FB44-C535-46CF-81B9-F3C6C72D5386}" srcId="{F6D77C86-5945-4374-8D57-E20A6AA5BC02}" destId="{2B4987F2-8BA4-4071-A8E0-3417409F9526}" srcOrd="0" destOrd="0" parTransId="{D883BAC9-C97B-493E-8045-A0949A253FE7}" sibTransId="{DA339F11-D19F-4BF8-9A75-2053A6EE5B2A}"/>
    <dgm:cxn modelId="{E53BAA8D-424F-417F-BF61-767004D3D57D}" type="presOf" srcId="{2B4987F2-8BA4-4071-A8E0-3417409F9526}" destId="{8193CF99-21A3-4A93-A3D6-8FD0767C30BD}" srcOrd="0" destOrd="0" presId="urn:microsoft.com/office/officeart/2005/8/layout/rings+Icon"/>
    <dgm:cxn modelId="{9621F5AC-DEF4-4FB2-AE72-FB6E22E7DED5}" srcId="{F6D77C86-5945-4374-8D57-E20A6AA5BC02}" destId="{1A61C8F3-2B23-4BA5-968E-241D8F3E9C77}" srcOrd="1" destOrd="0" parTransId="{7716B797-E2CD-4EE8-8D78-F7D420C389A8}" sibTransId="{57626CC7-DE48-47B4-82FA-18A9478F0ED6}"/>
    <dgm:cxn modelId="{409B65B1-F407-4BBD-9CA4-B1985A929ACA}" type="presOf" srcId="{1A61C8F3-2B23-4BA5-968E-241D8F3E9C77}" destId="{8CE21EC0-BE12-4486-8EB6-31D17655F486}" srcOrd="0" destOrd="0" presId="urn:microsoft.com/office/officeart/2005/8/layout/rings+Icon"/>
    <dgm:cxn modelId="{E25FBCC6-87A3-43B2-B05A-5BE4B9C1D301}" type="presParOf" srcId="{0D2083A7-B77B-45C9-A050-991E30F4B6B6}" destId="{8193CF99-21A3-4A93-A3D6-8FD0767C30BD}" srcOrd="0" destOrd="0" presId="urn:microsoft.com/office/officeart/2005/8/layout/rings+Icon"/>
    <dgm:cxn modelId="{819DAB31-FD22-445D-B91D-F73281751E76}" type="presParOf" srcId="{0D2083A7-B77B-45C9-A050-991E30F4B6B6}" destId="{8CE21EC0-BE12-4486-8EB6-31D17655F486}" srcOrd="1" destOrd="0" presId="urn:microsoft.com/office/officeart/2005/8/layout/rings+Icon"/>
    <dgm:cxn modelId="{18DF91AF-1BCF-4592-8B9A-B26F86A3F68B}" type="presParOf" srcId="{0D2083A7-B77B-45C9-A050-991E30F4B6B6}" destId="{6080E3BD-A382-4477-AB06-B863CAED1FC2}"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196D9-6345-43C0-8CB1-18F4C4B8BFA4}" type="doc">
      <dgm:prSet loTypeId="urn:microsoft.com/office/officeart/2005/8/layout/hChevron3" loCatId="process" qsTypeId="urn:microsoft.com/office/officeart/2005/8/quickstyle/simple1" qsCatId="simple" csTypeId="urn:microsoft.com/office/officeart/2005/8/colors/accent1_2" csCatId="accent1" phldr="1"/>
      <dgm:spPr/>
    </dgm:pt>
    <dgm:pt modelId="{75A9C3C3-CE26-40F2-8BC0-7DD268430DB9}">
      <dgm:prSet phldrT="[Text]"/>
      <dgm:spPr/>
      <dgm:t>
        <a:bodyPr/>
        <a:lstStyle/>
        <a:p>
          <a:r>
            <a:rPr lang="en-US" dirty="0"/>
            <a:t>Start with a good template</a:t>
          </a:r>
        </a:p>
      </dgm:t>
      <dgm:extLst>
        <a:ext uri="{E40237B7-FDA0-4F09-8148-C483321AD2D9}">
          <dgm14:cNvPr xmlns:dgm14="http://schemas.microsoft.com/office/drawing/2010/diagram" id="0" name="" descr="1 Start with a good template&#10;2 Keep A11y in mind&#10;3 Test and correct before launch&#10;"/>
        </a:ext>
      </dgm:extLst>
    </dgm:pt>
    <dgm:pt modelId="{02BBCEA7-E309-402E-9C84-EA5982A09E18}" type="parTrans" cxnId="{BE942165-EB41-418F-B52B-5B1709E85ADD}">
      <dgm:prSet/>
      <dgm:spPr/>
      <dgm:t>
        <a:bodyPr/>
        <a:lstStyle/>
        <a:p>
          <a:endParaRPr lang="en-US"/>
        </a:p>
      </dgm:t>
    </dgm:pt>
    <dgm:pt modelId="{180906A2-E552-457E-8E50-179BE8EE2088}" type="sibTrans" cxnId="{BE942165-EB41-418F-B52B-5B1709E85ADD}">
      <dgm:prSet/>
      <dgm:spPr/>
      <dgm:t>
        <a:bodyPr/>
        <a:lstStyle/>
        <a:p>
          <a:endParaRPr lang="en-US"/>
        </a:p>
      </dgm:t>
    </dgm:pt>
    <dgm:pt modelId="{0913E887-47DF-496B-AE74-7742C4F86955}">
      <dgm:prSet phldrT="[Text]"/>
      <dgm:spPr/>
      <dgm:t>
        <a:bodyPr/>
        <a:lstStyle/>
        <a:p>
          <a:r>
            <a:rPr lang="en-US" dirty="0"/>
            <a:t>Keep A11y in mind</a:t>
          </a:r>
        </a:p>
      </dgm:t>
      <dgm:extLst>
        <a:ext uri="{E40237B7-FDA0-4F09-8148-C483321AD2D9}">
          <dgm14:cNvPr xmlns:dgm14="http://schemas.microsoft.com/office/drawing/2010/diagram" id="0" name="" descr="1 Start with a good template&#10;2 Keep A11y in mind&#10;3 Test and correct before launch&#10;"/>
        </a:ext>
      </dgm:extLst>
    </dgm:pt>
    <dgm:pt modelId="{7556074C-286B-4B9D-8D47-AAEBCE7B16B1}" type="parTrans" cxnId="{19A61E1C-AAB9-4224-94B1-C13C8DECD4BF}">
      <dgm:prSet/>
      <dgm:spPr/>
      <dgm:t>
        <a:bodyPr/>
        <a:lstStyle/>
        <a:p>
          <a:endParaRPr lang="en-US"/>
        </a:p>
      </dgm:t>
    </dgm:pt>
    <dgm:pt modelId="{78437526-3AE1-44F3-BF22-AC00FD646A11}" type="sibTrans" cxnId="{19A61E1C-AAB9-4224-94B1-C13C8DECD4BF}">
      <dgm:prSet/>
      <dgm:spPr/>
      <dgm:t>
        <a:bodyPr/>
        <a:lstStyle/>
        <a:p>
          <a:endParaRPr lang="en-US"/>
        </a:p>
      </dgm:t>
    </dgm:pt>
    <dgm:pt modelId="{2EC53A49-FC49-4C4E-B0D9-2C71F67CBE82}">
      <dgm:prSet phldrT="[Text]"/>
      <dgm:spPr/>
      <dgm:t>
        <a:bodyPr/>
        <a:lstStyle/>
        <a:p>
          <a:r>
            <a:rPr lang="en-US" dirty="0"/>
            <a:t>Test and correct before launch</a:t>
          </a:r>
        </a:p>
      </dgm:t>
      <dgm:extLst>
        <a:ext uri="{E40237B7-FDA0-4F09-8148-C483321AD2D9}">
          <dgm14:cNvPr xmlns:dgm14="http://schemas.microsoft.com/office/drawing/2010/diagram" id="0" name="" descr="1 Start with a good template&#10;2 Keep A11y in mind&#10;3 Test and correct before launch&#10;"/>
        </a:ext>
      </dgm:extLst>
    </dgm:pt>
    <dgm:pt modelId="{0F342611-4530-4F97-86C6-97828A0215AF}" type="parTrans" cxnId="{B173BF4B-6D52-4F83-8354-0EBEEE2F9D10}">
      <dgm:prSet/>
      <dgm:spPr/>
      <dgm:t>
        <a:bodyPr/>
        <a:lstStyle/>
        <a:p>
          <a:endParaRPr lang="en-US"/>
        </a:p>
      </dgm:t>
    </dgm:pt>
    <dgm:pt modelId="{11B0C4CD-BBC2-4ACE-8D84-ADEBE6306EA0}" type="sibTrans" cxnId="{B173BF4B-6D52-4F83-8354-0EBEEE2F9D10}">
      <dgm:prSet/>
      <dgm:spPr/>
      <dgm:t>
        <a:bodyPr/>
        <a:lstStyle/>
        <a:p>
          <a:endParaRPr lang="en-US"/>
        </a:p>
      </dgm:t>
    </dgm:pt>
    <dgm:pt modelId="{E4947B40-2CDE-4E5F-B044-A720DD4A57DD}" type="pres">
      <dgm:prSet presAssocID="{1D3196D9-6345-43C0-8CB1-18F4C4B8BFA4}" presName="Name0" presStyleCnt="0">
        <dgm:presLayoutVars>
          <dgm:dir/>
          <dgm:resizeHandles val="exact"/>
        </dgm:presLayoutVars>
      </dgm:prSet>
      <dgm:spPr/>
    </dgm:pt>
    <dgm:pt modelId="{9014A64A-01BC-4639-90E4-61EEDE79CB85}" type="pres">
      <dgm:prSet presAssocID="{75A9C3C3-CE26-40F2-8BC0-7DD268430DB9}" presName="parTxOnly" presStyleLbl="node1" presStyleIdx="0" presStyleCnt="3">
        <dgm:presLayoutVars>
          <dgm:bulletEnabled val="1"/>
        </dgm:presLayoutVars>
      </dgm:prSet>
      <dgm:spPr/>
    </dgm:pt>
    <dgm:pt modelId="{18B1184A-8D79-4DB5-871E-9CBDD9EE4AAB}" type="pres">
      <dgm:prSet presAssocID="{180906A2-E552-457E-8E50-179BE8EE2088}" presName="parSpace" presStyleCnt="0"/>
      <dgm:spPr/>
    </dgm:pt>
    <dgm:pt modelId="{981A8557-8E42-441C-A656-B95691AF7082}" type="pres">
      <dgm:prSet presAssocID="{0913E887-47DF-496B-AE74-7742C4F86955}" presName="parTxOnly" presStyleLbl="node1" presStyleIdx="1" presStyleCnt="3">
        <dgm:presLayoutVars>
          <dgm:bulletEnabled val="1"/>
        </dgm:presLayoutVars>
      </dgm:prSet>
      <dgm:spPr/>
    </dgm:pt>
    <dgm:pt modelId="{80367B49-E8A9-41F4-A9F5-013398E94BAC}" type="pres">
      <dgm:prSet presAssocID="{78437526-3AE1-44F3-BF22-AC00FD646A11}" presName="parSpace" presStyleCnt="0"/>
      <dgm:spPr/>
    </dgm:pt>
    <dgm:pt modelId="{B23493A9-BC9A-4235-B18A-0E7BC62D4B1D}" type="pres">
      <dgm:prSet presAssocID="{2EC53A49-FC49-4C4E-B0D9-2C71F67CBE82}" presName="parTxOnly" presStyleLbl="node1" presStyleIdx="2" presStyleCnt="3" custLinFactNeighborX="572">
        <dgm:presLayoutVars>
          <dgm:bulletEnabled val="1"/>
        </dgm:presLayoutVars>
      </dgm:prSet>
      <dgm:spPr/>
    </dgm:pt>
  </dgm:ptLst>
  <dgm:cxnLst>
    <dgm:cxn modelId="{A2F46814-22FE-4595-A8BB-FF8F430CEFDE}" type="presOf" srcId="{1D3196D9-6345-43C0-8CB1-18F4C4B8BFA4}" destId="{E4947B40-2CDE-4E5F-B044-A720DD4A57DD}" srcOrd="0" destOrd="0" presId="urn:microsoft.com/office/officeart/2005/8/layout/hChevron3"/>
    <dgm:cxn modelId="{19A61E1C-AAB9-4224-94B1-C13C8DECD4BF}" srcId="{1D3196D9-6345-43C0-8CB1-18F4C4B8BFA4}" destId="{0913E887-47DF-496B-AE74-7742C4F86955}" srcOrd="1" destOrd="0" parTransId="{7556074C-286B-4B9D-8D47-AAEBCE7B16B1}" sibTransId="{78437526-3AE1-44F3-BF22-AC00FD646A11}"/>
    <dgm:cxn modelId="{2955B839-430A-44E3-A973-B259852A0FF3}" type="presOf" srcId="{2EC53A49-FC49-4C4E-B0D9-2C71F67CBE82}" destId="{B23493A9-BC9A-4235-B18A-0E7BC62D4B1D}" srcOrd="0" destOrd="0" presId="urn:microsoft.com/office/officeart/2005/8/layout/hChevron3"/>
    <dgm:cxn modelId="{BE942165-EB41-418F-B52B-5B1709E85ADD}" srcId="{1D3196D9-6345-43C0-8CB1-18F4C4B8BFA4}" destId="{75A9C3C3-CE26-40F2-8BC0-7DD268430DB9}" srcOrd="0" destOrd="0" parTransId="{02BBCEA7-E309-402E-9C84-EA5982A09E18}" sibTransId="{180906A2-E552-457E-8E50-179BE8EE2088}"/>
    <dgm:cxn modelId="{B173BF4B-6D52-4F83-8354-0EBEEE2F9D10}" srcId="{1D3196D9-6345-43C0-8CB1-18F4C4B8BFA4}" destId="{2EC53A49-FC49-4C4E-B0D9-2C71F67CBE82}" srcOrd="2" destOrd="0" parTransId="{0F342611-4530-4F97-86C6-97828A0215AF}" sibTransId="{11B0C4CD-BBC2-4ACE-8D84-ADEBE6306EA0}"/>
    <dgm:cxn modelId="{95D45375-260F-417A-9582-37D38802D369}" type="presOf" srcId="{0913E887-47DF-496B-AE74-7742C4F86955}" destId="{981A8557-8E42-441C-A656-B95691AF7082}" srcOrd="0" destOrd="0" presId="urn:microsoft.com/office/officeart/2005/8/layout/hChevron3"/>
    <dgm:cxn modelId="{B5EFD6A4-6740-4D12-90F9-031A67BC1F93}" type="presOf" srcId="{75A9C3C3-CE26-40F2-8BC0-7DD268430DB9}" destId="{9014A64A-01BC-4639-90E4-61EEDE79CB85}" srcOrd="0" destOrd="0" presId="urn:microsoft.com/office/officeart/2005/8/layout/hChevron3"/>
    <dgm:cxn modelId="{EEB4F6E2-38EB-4205-BAD0-14F8BB76FEC9}" type="presParOf" srcId="{E4947B40-2CDE-4E5F-B044-A720DD4A57DD}" destId="{9014A64A-01BC-4639-90E4-61EEDE79CB85}" srcOrd="0" destOrd="0" presId="urn:microsoft.com/office/officeart/2005/8/layout/hChevron3"/>
    <dgm:cxn modelId="{EB06C10F-E5FF-4D20-B806-219F30C2F25C}" type="presParOf" srcId="{E4947B40-2CDE-4E5F-B044-A720DD4A57DD}" destId="{18B1184A-8D79-4DB5-871E-9CBDD9EE4AAB}" srcOrd="1" destOrd="0" presId="urn:microsoft.com/office/officeart/2005/8/layout/hChevron3"/>
    <dgm:cxn modelId="{CAF11D41-8A4A-42B3-9498-34D18BB9CD5D}" type="presParOf" srcId="{E4947B40-2CDE-4E5F-B044-A720DD4A57DD}" destId="{981A8557-8E42-441C-A656-B95691AF7082}" srcOrd="2" destOrd="0" presId="urn:microsoft.com/office/officeart/2005/8/layout/hChevron3"/>
    <dgm:cxn modelId="{96857C2C-D495-4CE1-AC4A-7D3CB739858A}" type="presParOf" srcId="{E4947B40-2CDE-4E5F-B044-A720DD4A57DD}" destId="{80367B49-E8A9-41F4-A9F5-013398E94BAC}" srcOrd="3" destOrd="0" presId="urn:microsoft.com/office/officeart/2005/8/layout/hChevron3"/>
    <dgm:cxn modelId="{77F5AEBC-E968-46B9-9896-003E03252E76}" type="presParOf" srcId="{E4947B40-2CDE-4E5F-B044-A720DD4A57DD}" destId="{B23493A9-BC9A-4235-B18A-0E7BC62D4B1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5D14B-DE43-4F2E-B4F9-5B54E334FDD0}">
      <dsp:nvSpPr>
        <dsp:cNvPr id="0" name=""/>
        <dsp:cNvSpPr/>
      </dsp:nvSpPr>
      <dsp:spPr>
        <a:xfrm>
          <a:off x="0" y="91717"/>
          <a:ext cx="6768726" cy="5191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topic of accessibility:</a:t>
          </a:r>
        </a:p>
      </dsp:txBody>
      <dsp:txXfrm>
        <a:off x="25341" y="117058"/>
        <a:ext cx="6718044" cy="468422"/>
      </dsp:txXfrm>
    </dsp:sp>
    <dsp:sp modelId="{03E1D97F-B443-4BBA-ACD4-8AB810D7D8B2}">
      <dsp:nvSpPr>
        <dsp:cNvPr id="0" name=""/>
        <dsp:cNvSpPr/>
      </dsp:nvSpPr>
      <dsp:spPr>
        <a:xfrm>
          <a:off x="0" y="748844"/>
          <a:ext cx="6768726" cy="41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0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Is rooted in good, ethical principles </a:t>
          </a:r>
        </a:p>
        <a:p>
          <a:pPr marL="285750" lvl="1" indent="-285750" algn="l" defTabSz="1422400">
            <a:lnSpc>
              <a:spcPct val="90000"/>
            </a:lnSpc>
            <a:spcBef>
              <a:spcPct val="0"/>
            </a:spcBef>
            <a:spcAft>
              <a:spcPct val="20000"/>
            </a:spcAft>
            <a:buChar char="•"/>
          </a:pPr>
          <a:r>
            <a:rPr lang="en-US" sz="3200" kern="1200" dirty="0"/>
            <a:t>Gives students an opportunity to reacquaint themselves with HTML</a:t>
          </a:r>
        </a:p>
        <a:p>
          <a:pPr marL="285750" lvl="1" indent="-285750" algn="l" defTabSz="1422400">
            <a:lnSpc>
              <a:spcPct val="90000"/>
            </a:lnSpc>
            <a:spcBef>
              <a:spcPct val="0"/>
            </a:spcBef>
            <a:spcAft>
              <a:spcPct val="20000"/>
            </a:spcAft>
            <a:buChar char="•"/>
          </a:pPr>
          <a:r>
            <a:rPr lang="en-US" sz="3200" kern="1200" dirty="0"/>
            <a:t>Gives us on-ramp to AWS</a:t>
          </a:r>
        </a:p>
        <a:p>
          <a:pPr marL="285750" lvl="1" indent="-285750" algn="l" defTabSz="1422400">
            <a:lnSpc>
              <a:spcPct val="90000"/>
            </a:lnSpc>
            <a:spcBef>
              <a:spcPct val="0"/>
            </a:spcBef>
            <a:spcAft>
              <a:spcPct val="20000"/>
            </a:spcAft>
            <a:buChar char="•"/>
          </a:pPr>
          <a:r>
            <a:rPr lang="en-US" sz="3200" kern="1200" dirty="0"/>
            <a:t>Has been a career booster for several recent grads</a:t>
          </a:r>
        </a:p>
        <a:p>
          <a:pPr marL="285750" lvl="1" indent="-285750" algn="l" defTabSz="1422400">
            <a:lnSpc>
              <a:spcPct val="90000"/>
            </a:lnSpc>
            <a:spcBef>
              <a:spcPct val="0"/>
            </a:spcBef>
            <a:spcAft>
              <a:spcPct val="20000"/>
            </a:spcAft>
            <a:buChar char="•"/>
          </a:pPr>
          <a:r>
            <a:rPr lang="en-US" sz="3200" kern="1200" dirty="0"/>
            <a:t>Provides good universal concepts that improve both UX and UI</a:t>
          </a:r>
        </a:p>
      </dsp:txBody>
      <dsp:txXfrm>
        <a:off x="0" y="748844"/>
        <a:ext cx="6768726" cy="410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CF99-21A3-4A93-A3D6-8FD0767C30BD}">
      <dsp:nvSpPr>
        <dsp:cNvPr id="0" name=""/>
        <dsp:cNvSpPr/>
      </dsp:nvSpPr>
      <dsp:spPr>
        <a:xfrm>
          <a:off x="94187"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Technology</a:t>
          </a:r>
        </a:p>
        <a:p>
          <a:pPr marL="0" lvl="0" indent="0" algn="ctr" defTabSz="1022350">
            <a:lnSpc>
              <a:spcPct val="90000"/>
            </a:lnSpc>
            <a:spcBef>
              <a:spcPct val="0"/>
            </a:spcBef>
            <a:spcAft>
              <a:spcPct val="35000"/>
            </a:spcAft>
            <a:buNone/>
          </a:pPr>
          <a:r>
            <a:rPr lang="en-US" sz="2300" kern="1200" dirty="0"/>
            <a:t>(Screen Readers)</a:t>
          </a:r>
        </a:p>
      </dsp:txBody>
      <dsp:txXfrm>
        <a:off x="466627" y="372434"/>
        <a:ext cx="1798296" cy="1798272"/>
      </dsp:txXfrm>
    </dsp:sp>
    <dsp:sp modelId="{8CE21EC0-BE12-4486-8EB6-31D17655F486}">
      <dsp:nvSpPr>
        <dsp:cNvPr id="0" name=""/>
        <dsp:cNvSpPr/>
      </dsp:nvSpPr>
      <dsp:spPr>
        <a:xfrm>
          <a:off x="1403183" y="1696133"/>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Platforms</a:t>
          </a:r>
          <a:br>
            <a:rPr lang="en-US" sz="2300" kern="1200" dirty="0"/>
          </a:br>
          <a:r>
            <a:rPr lang="en-US" sz="2300" kern="1200" dirty="0"/>
            <a:t>(Medium for content)</a:t>
          </a:r>
        </a:p>
      </dsp:txBody>
      <dsp:txXfrm>
        <a:off x="1775623" y="2068567"/>
        <a:ext cx="1798296" cy="1798272"/>
      </dsp:txXfrm>
    </dsp:sp>
    <dsp:sp modelId="{6080E3BD-A382-4477-AB06-B863CAED1FC2}">
      <dsp:nvSpPr>
        <dsp:cNvPr id="0" name=""/>
        <dsp:cNvSpPr/>
      </dsp:nvSpPr>
      <dsp:spPr>
        <a:xfrm>
          <a:off x="2710631"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ighlight>
                <a:srgbClr val="FFFF00"/>
              </a:highlight>
            </a:rPr>
            <a:t>Humans </a:t>
          </a:r>
          <a:r>
            <a:rPr lang="en-US" sz="2300" kern="1200" dirty="0"/>
            <a:t>creating content with accessibility in mind</a:t>
          </a:r>
        </a:p>
      </dsp:txBody>
      <dsp:txXfrm>
        <a:off x="3083071" y="372434"/>
        <a:ext cx="1798296" cy="1798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4A64A-01BC-4639-90E4-61EEDE79CB85}">
      <dsp:nvSpPr>
        <dsp:cNvPr id="0" name=""/>
        <dsp:cNvSpPr/>
      </dsp:nvSpPr>
      <dsp:spPr>
        <a:xfrm>
          <a:off x="4621" y="1367487"/>
          <a:ext cx="4040906" cy="1616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Start with a good template</a:t>
          </a:r>
        </a:p>
      </dsp:txBody>
      <dsp:txXfrm>
        <a:off x="4621" y="1367487"/>
        <a:ext cx="3636816" cy="1616362"/>
      </dsp:txXfrm>
    </dsp:sp>
    <dsp:sp modelId="{981A8557-8E42-441C-A656-B95691AF7082}">
      <dsp:nvSpPr>
        <dsp:cNvPr id="0" name=""/>
        <dsp:cNvSpPr/>
      </dsp:nvSpPr>
      <dsp:spPr>
        <a:xfrm>
          <a:off x="3237346"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Keep A11y in mind</a:t>
          </a:r>
        </a:p>
      </dsp:txBody>
      <dsp:txXfrm>
        <a:off x="4045527" y="1367487"/>
        <a:ext cx="2424544" cy="1616362"/>
      </dsp:txXfrm>
    </dsp:sp>
    <dsp:sp modelId="{B23493A9-BC9A-4235-B18A-0E7BC62D4B1D}">
      <dsp:nvSpPr>
        <dsp:cNvPr id="0" name=""/>
        <dsp:cNvSpPr/>
      </dsp:nvSpPr>
      <dsp:spPr>
        <a:xfrm>
          <a:off x="6474693"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Test and correct before launch</a:t>
          </a:r>
        </a:p>
      </dsp:txBody>
      <dsp:txXfrm>
        <a:off x="7282874" y="1367487"/>
        <a:ext cx="2424544" cy="16163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8/22/2024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1D82F-B532-4648-8F60-A0981D4E9702}" type="slidenum">
              <a:rPr lang="en-US" smtClean="0"/>
              <a:t>3</a:t>
            </a:fld>
            <a:endParaRPr lang="en-US"/>
          </a:p>
        </p:txBody>
      </p:sp>
    </p:spTree>
    <p:extLst>
      <p:ext uri="{BB962C8B-B14F-4D97-AF65-F5344CB8AC3E}">
        <p14:creationId xmlns:p14="http://schemas.microsoft.com/office/powerpoint/2010/main" val="112588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8/22/2024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8/22/2024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8/22/2024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8/22/2024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8/22/2024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8/22/2024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8/22/2024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8/22/2024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8/22/2024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8/22/2024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8/22/2024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8/22/2024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grounds.com/art/view/seekerlk/lonely-robot" TargetMode="External"/><Relationship Id="rId7" Type="http://schemas.openxmlformats.org/officeDocument/2006/relationships/hyperlink" Target="https://creativecommons.org/licenses/by-nc/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linkedin.com/in/nhi-h-nguyen/" TargetMode="External"/><Relationship Id="rId5" Type="http://schemas.openxmlformats.org/officeDocument/2006/relationships/hyperlink" Target="https://community.mis.temple.edu/nhinguyen/" TargetMode="External"/><Relationship Id="rId4" Type="http://schemas.openxmlformats.org/officeDocument/2006/relationships/hyperlink" Target="https://community.mis.temple.edu/jshafer"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er.mozilla.org/en-US/docs/Learn/Accessibility/What_is_accessibil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ngall.com/labrador-retriever-png/download/39323" TargetMode="External"/><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hyperlink" Target="http://firefox.com/" TargetMode="External"/><Relationship Id="rId1" Type="http://schemas.openxmlformats.org/officeDocument/2006/relationships/slideLayout" Target="../slideLayouts/slideLayout2.xml"/><Relationship Id="rId5" Type="http://schemas.openxmlformats.org/officeDocument/2006/relationships/hyperlink" Target="https://www.w3.org/WAI/standards-guidelines/wcag/" TargetMode="External"/><Relationship Id="rId4" Type="http://schemas.openxmlformats.org/officeDocument/2006/relationships/hyperlink" Target="https://developer.mozilla.org/en-US/docs/Web/Accessibili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ebaim.org/projects/screenreadersurvey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veloper.mozilla.org/en-US/docs/Web/Accessibility/Mobile_accessibility_checklist" TargetMode="External"/><Relationship Id="rId1" Type="http://schemas.openxmlformats.org/officeDocument/2006/relationships/slideLayout" Target="../slideLayouts/slideLayout2.xml"/><Relationship Id="rId6" Type="http://schemas.openxmlformats.org/officeDocument/2006/relationships/hyperlink" Target="https://freepngimg.com/png/21888-smartphone-clipart" TargetMode="External"/><Relationship Id="rId5" Type="http://schemas.openxmlformats.org/officeDocument/2006/relationships/image" Target="../media/image5.png"/><Relationship Id="rId4" Type="http://schemas.openxmlformats.org/officeDocument/2006/relationships/hyperlink" Target="https://pixabay.com/en/smartphone-drawing-mobile-phone-20496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87A4A-EC20-8B2E-FF9F-59BF97A53C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14400"/>
            <a:ext cx="12056694" cy="6781890"/>
          </a:xfrm>
          <a:prstGeom prst="rect">
            <a:avLst/>
          </a:prstGeom>
        </p:spPr>
      </p:pic>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4495800" y="960732"/>
            <a:ext cx="7560894" cy="1168401"/>
          </a:xfrm>
        </p:spPr>
        <p:txBody>
          <a:bodyPr/>
          <a:lstStyle/>
          <a:p>
            <a:r>
              <a:rPr lang="en-US" dirty="0">
                <a:latin typeface="Segoe UI" panose="020B0502040204020203" pitchFamily="34" charset="0"/>
                <a:ea typeface="Tahoma" panose="020B0604030504040204" pitchFamily="34" charset="0"/>
                <a:cs typeface="Segoe UI" panose="020B0502040204020203" pitchFamily="34" charset="0"/>
              </a:rPr>
              <a:t>Accessibility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fontScale="77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4"/>
              </a:rPr>
              <a:t>https://community.mis</a:t>
            </a:r>
            <a:r>
              <a:rPr lang="sv-SE" sz="2000">
                <a:latin typeface="Segoe UI" panose="020B0502040204020203" pitchFamily="34" charset="0"/>
                <a:cs typeface="Segoe UI" panose="020B0502040204020203" pitchFamily="34" charset="0"/>
                <a:hlinkClick r:id="rId4"/>
              </a:rPr>
              <a:t>.temple.</a:t>
            </a:r>
            <a:r>
              <a:rPr lang="sv-SE" sz="2000" dirty="0">
                <a:latin typeface="Segoe UI" panose="020B0502040204020203" pitchFamily="34" charset="0"/>
                <a:cs typeface="Segoe UI" panose="020B0502040204020203" pitchFamily="34" charset="0"/>
                <a:hlinkClick r:id="rId4"/>
              </a:rPr>
              <a:t>edu</a:t>
            </a:r>
            <a:r>
              <a:rPr lang="sv-SE" sz="2000">
                <a:latin typeface="Segoe UI" panose="020B0502040204020203" pitchFamily="34" charset="0"/>
                <a:cs typeface="Segoe UI" panose="020B0502040204020203" pitchFamily="34" charset="0"/>
                <a:hlinkClick r:id="rId4"/>
              </a:rPr>
              <a:t>/jshafer</a:t>
            </a:r>
            <a:r>
              <a:rPr lang="sv-SE" sz="2000">
                <a:latin typeface="Segoe UI" panose="020B0502040204020203" pitchFamily="34" charset="0"/>
                <a:cs typeface="Segoe UI" panose="020B0502040204020203" pitchFamily="34" charset="0"/>
              </a:rPr>
              <a:t> </a:t>
            </a:r>
            <a:endParaRPr lang="sv-SE" sz="2000" dirty="0">
              <a:latin typeface="Segoe UI" panose="020B0502040204020203" pitchFamily="34" charset="0"/>
              <a:cs typeface="Segoe UI" panose="020B0502040204020203" pitchFamily="34" charset="0"/>
            </a:endParaRPr>
          </a:p>
          <a:p>
            <a:pPr algn="r"/>
            <a:endParaRPr lang="sv-SE" sz="2000" dirty="0">
              <a:latin typeface="Segoe UI" panose="020B0502040204020203" pitchFamily="34" charset="0"/>
              <a:cs typeface="Segoe UI" panose="020B0502040204020203" pitchFamily="34" charset="0"/>
            </a:endParaRPr>
          </a:p>
          <a:p>
            <a:pPr algn="r"/>
            <a:r>
              <a:rPr lang="sv-SE" sz="2000" dirty="0">
                <a:latin typeface="Segoe UI" panose="020B0502040204020203" pitchFamily="34" charset="0"/>
                <a:cs typeface="Segoe UI" panose="020B0502040204020203" pitchFamily="34" charset="0"/>
              </a:rPr>
              <a:t>Nhi Nguyen, MIS Alumni, Class of 2020</a:t>
            </a:r>
          </a:p>
          <a:p>
            <a:pPr marL="0" indent="0" algn="r">
              <a:buNone/>
            </a:pPr>
            <a:r>
              <a:rPr lang="en-US" sz="2000" dirty="0">
                <a:hlinkClick r:id="rId5"/>
              </a:rPr>
              <a:t>https://community.mis.temple.edu/nhinguyen/</a:t>
            </a:r>
            <a:r>
              <a:rPr lang="en-US" sz="2000" dirty="0"/>
              <a:t> </a:t>
            </a:r>
          </a:p>
          <a:p>
            <a:pPr marL="0" indent="0" algn="r">
              <a:buNone/>
            </a:pPr>
            <a:r>
              <a:rPr lang="en-US" sz="2000" dirty="0">
                <a:hlinkClick r:id="rId6"/>
              </a:rPr>
              <a:t>https://www.linkedin.com/in/nhi-h-nguyen/</a:t>
            </a:r>
            <a:r>
              <a:rPr lang="en-US" sz="2000" dirty="0"/>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MIS3502: Web Service Programming</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2: Why is accessibility important?</a:t>
            </a:r>
          </a:p>
        </p:txBody>
      </p:sp>
      <p:sp>
        <p:nvSpPr>
          <p:cNvPr id="7" name="TextBox 6">
            <a:extLst>
              <a:ext uri="{FF2B5EF4-FFF2-40B4-BE49-F238E27FC236}">
                <a16:creationId xmlns:a16="http://schemas.microsoft.com/office/drawing/2014/main" id="{BFDE92FD-398A-E1D9-B874-0133AF66A629}"/>
              </a:ext>
            </a:extLst>
          </p:cNvPr>
          <p:cNvSpPr txBox="1"/>
          <p:nvPr/>
        </p:nvSpPr>
        <p:spPr>
          <a:xfrm>
            <a:off x="324678" y="1115253"/>
            <a:ext cx="4113972" cy="5170646"/>
          </a:xfrm>
          <a:prstGeom prst="rect">
            <a:avLst/>
          </a:prstGeom>
          <a:noFill/>
          <a:ln>
            <a:solidFill>
              <a:schemeClr val="tx1"/>
            </a:solidFill>
          </a:ln>
        </p:spPr>
        <p:txBody>
          <a:bodyPr wrap="square" rtlCol="0">
            <a:spAutoFit/>
          </a:bodyPr>
          <a:lstStyle/>
          <a:p>
            <a:pPr algn="l" fontAlgn="base"/>
            <a:r>
              <a:rPr lang="en-US" sz="2400" b="1" dirty="0">
                <a:solidFill>
                  <a:schemeClr val="tx2"/>
                </a:solidFill>
                <a:latin typeface="Open Sans" panose="020B0606030504020204" pitchFamily="34" charset="0"/>
              </a:rPr>
              <a:t>Disability</a:t>
            </a:r>
            <a:r>
              <a:rPr lang="en-US" sz="2400" dirty="0">
                <a:solidFill>
                  <a:schemeClr val="tx2"/>
                </a:solidFill>
                <a:latin typeface="Open Sans" panose="020B0606030504020204" pitchFamily="34" charset="0"/>
              </a:rPr>
              <a:t> is “a </a:t>
            </a:r>
            <a:r>
              <a:rPr lang="en-US" sz="2400" i="1" u="sng" dirty="0">
                <a:solidFill>
                  <a:schemeClr val="tx2"/>
                </a:solidFill>
                <a:latin typeface="Open Sans" panose="020B0606030504020204" pitchFamily="34" charset="0"/>
              </a:rPr>
              <a:t>physical, mental, cognitive, or developmental condition</a:t>
            </a:r>
            <a:r>
              <a:rPr lang="en-US" sz="2400" dirty="0">
                <a:solidFill>
                  <a:schemeClr val="tx2"/>
                </a:solidFill>
                <a:latin typeface="Open Sans" panose="020B0606030504020204" pitchFamily="34" charset="0"/>
              </a:rPr>
              <a:t> that impairs, interferes with, or limits a </a:t>
            </a:r>
            <a:r>
              <a:rPr lang="en-US" sz="2400" i="1" u="sng" dirty="0">
                <a:solidFill>
                  <a:schemeClr val="tx2"/>
                </a:solidFill>
                <a:latin typeface="Open Sans" panose="020B0606030504020204" pitchFamily="34" charset="0"/>
              </a:rPr>
              <a:t>person's ability </a:t>
            </a:r>
            <a:r>
              <a:rPr lang="en-US" sz="2400" dirty="0">
                <a:solidFill>
                  <a:schemeClr val="tx2"/>
                </a:solidFill>
                <a:latin typeface="Open Sans" panose="020B0606030504020204" pitchFamily="34" charset="0"/>
              </a:rPr>
              <a:t>to engage in certain tasks or actions or participate in typical daily activities and interactions.” </a:t>
            </a:r>
            <a:r>
              <a:rPr lang="en-US" sz="2400" b="0" i="0" u="sng" dirty="0">
                <a:solidFill>
                  <a:schemeClr val="tx2"/>
                </a:solidFill>
                <a:effectLst/>
                <a:latin typeface="Open Sans" panose="020B0606030504020204" pitchFamily="34" charset="0"/>
              </a:rPr>
              <a:t>Merriam-Webster</a:t>
            </a: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endParaRPr lang="en-US" sz="2400" b="0" i="0" dirty="0">
              <a:solidFill>
                <a:srgbClr val="212529"/>
              </a:solidFill>
              <a:effectLst/>
              <a:latin typeface="Open Sans" panose="020B0606030504020204" pitchFamily="34" charset="0"/>
            </a:endParaRPr>
          </a:p>
          <a:p>
            <a:endParaRPr lang="en-US" dirty="0"/>
          </a:p>
        </p:txBody>
      </p:sp>
      <p:sp>
        <p:nvSpPr>
          <p:cNvPr id="8" name="TextBox 7">
            <a:extLst>
              <a:ext uri="{FF2B5EF4-FFF2-40B4-BE49-F238E27FC236}">
                <a16:creationId xmlns:a16="http://schemas.microsoft.com/office/drawing/2014/main" id="{3F2E994A-F395-6A8E-9D9D-A02D90D9CEE5}"/>
              </a:ext>
            </a:extLst>
          </p:cNvPr>
          <p:cNvSpPr txBox="1"/>
          <p:nvPr/>
        </p:nvSpPr>
        <p:spPr>
          <a:xfrm>
            <a:off x="4734752" y="1115253"/>
            <a:ext cx="6885747" cy="5632311"/>
          </a:xfrm>
          <a:prstGeom prst="rect">
            <a:avLst/>
          </a:prstGeom>
          <a:noFill/>
        </p:spPr>
        <p:txBody>
          <a:bodyPr wrap="square" rtlCol="0">
            <a:spAutoFit/>
          </a:bodyPr>
          <a:lstStyle/>
          <a:p>
            <a:r>
              <a:rPr lang="en-US" dirty="0"/>
              <a:t>“Just as it is wrong to exclude someone from a physical building because they are in a wheelchair (modern public buildings generally have wheelchair ramps or elevators), it is also not right to exclude someone from a website because they have a visual impairment. We are all different, but we are all human, and therefore have the same human rights.”</a:t>
            </a:r>
          </a:p>
          <a:p>
            <a:endParaRPr lang="en-US" dirty="0"/>
          </a:p>
          <a:p>
            <a:pPr marL="342900" indent="-342900">
              <a:buFont typeface="+mj-lt"/>
              <a:buAutoNum type="arabicPeriod"/>
            </a:pPr>
            <a:r>
              <a:rPr lang="en-US" dirty="0"/>
              <a:t>Accessibility is the right thing to do. </a:t>
            </a:r>
          </a:p>
          <a:p>
            <a:pPr marL="342900" indent="-342900">
              <a:buFont typeface="+mj-lt"/>
              <a:buAutoNum type="arabicPeriod"/>
            </a:pPr>
            <a:r>
              <a:rPr lang="en-US" dirty="0"/>
              <a:t>Providing accessible sites is part of the law in some countries.</a:t>
            </a:r>
          </a:p>
          <a:p>
            <a:pPr marL="342900" indent="-342900">
              <a:buFont typeface="+mj-lt"/>
              <a:buAutoNum type="arabicPeriod"/>
            </a:pPr>
            <a:r>
              <a:rPr lang="en-US" b="1" i="1" dirty="0"/>
              <a:t>Building accessible sites benefits everyone.</a:t>
            </a:r>
          </a:p>
          <a:p>
            <a:pPr marL="342900" indent="-342900">
              <a:buFont typeface="+mj-lt"/>
              <a:buAutoNum type="arabicPeriod"/>
            </a:pPr>
            <a:r>
              <a:rPr lang="en-US" dirty="0"/>
              <a:t>Semantic HTML, which improves accessibility, also improves SEO, making your site more findable.</a:t>
            </a:r>
          </a:p>
          <a:p>
            <a:pPr marL="342900" indent="-342900">
              <a:buFont typeface="+mj-lt"/>
              <a:buAutoNum type="arabicPeriod"/>
            </a:pPr>
            <a:r>
              <a:rPr lang="en-US" dirty="0"/>
              <a:t>Caring about accessibility demonstrates good ethics and morals, which improves your public image.</a:t>
            </a:r>
          </a:p>
          <a:p>
            <a:pPr marL="342900" indent="-342900">
              <a:buFont typeface="+mj-lt"/>
              <a:buAutoNum type="arabicPeriod"/>
            </a:pPr>
            <a:r>
              <a:rPr lang="en-US" dirty="0"/>
              <a:t>Other good practices that improve accessibility also make your site more usable by other groups, such as mobile phone users or those on low network speed. </a:t>
            </a:r>
          </a:p>
          <a:p>
            <a:pPr marL="342900" indent="-342900">
              <a:buFont typeface="+mj-lt"/>
              <a:buAutoNum type="arabicPeriod"/>
            </a:pPr>
            <a:endParaRPr lang="en-US" dirty="0"/>
          </a:p>
          <a:p>
            <a:r>
              <a:rPr lang="en-US" dirty="0"/>
              <a:t>(Adapted from </a:t>
            </a:r>
            <a:r>
              <a:rPr lang="en-US" dirty="0">
                <a:hlinkClick r:id="rId2"/>
              </a:rPr>
              <a:t>https://developer.mozilla.org/en-US/docs/Learn/Accessibility/What_is_accessibility</a:t>
            </a:r>
            <a:r>
              <a:rPr lang="en-US" dirty="0"/>
              <a:t> )</a:t>
            </a:r>
          </a:p>
        </p:txBody>
      </p:sp>
      <p:sp>
        <p:nvSpPr>
          <p:cNvPr id="2" name="Slide Number Placeholder 1">
            <a:extLst>
              <a:ext uri="{FF2B5EF4-FFF2-40B4-BE49-F238E27FC236}">
                <a16:creationId xmlns:a16="http://schemas.microsoft.com/office/drawing/2014/main" id="{830B93CC-D97A-864A-58D5-0976CEE87D40}"/>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83442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457200" y="190460"/>
            <a:ext cx="11734800" cy="723939"/>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Tahoma" panose="020B0604030504040204" pitchFamily="34" charset="0"/>
                <a:cs typeface="Segoe UI" panose="020B0502040204020203" pitchFamily="34" charset="0"/>
              </a:rPr>
              <a:t>Kinds of disabilities:</a:t>
            </a:r>
          </a:p>
        </p:txBody>
      </p:sp>
      <p:pic>
        <p:nvPicPr>
          <p:cNvPr id="6" name="Picture 5" descr="Graphic showing six kinds of disabilities.&#10;Color Blindness, Low vision, Blindness, Mobility Disabilities, Auditory disabilities / Deafness, Cognitive Disabilities">
            <a:extLst>
              <a:ext uri="{FF2B5EF4-FFF2-40B4-BE49-F238E27FC236}">
                <a16:creationId xmlns:a16="http://schemas.microsoft.com/office/drawing/2014/main" id="{A9CD1050-2F4D-C4A4-D4D4-1E23EFE0DC9E}"/>
              </a:ext>
            </a:extLst>
          </p:cNvPr>
          <p:cNvPicPr>
            <a:picLocks noChangeAspect="1"/>
          </p:cNvPicPr>
          <p:nvPr/>
        </p:nvPicPr>
        <p:blipFill>
          <a:blip r:embed="rId2"/>
          <a:stretch>
            <a:fillRect/>
          </a:stretch>
        </p:blipFill>
        <p:spPr>
          <a:xfrm>
            <a:off x="788918" y="1379107"/>
            <a:ext cx="6929404" cy="3928390"/>
          </a:xfrm>
          <a:prstGeom prst="rect">
            <a:avLst/>
          </a:prstGeom>
        </p:spPr>
      </p:pic>
      <p:sp>
        <p:nvSpPr>
          <p:cNvPr id="2" name="TextBox 1">
            <a:extLst>
              <a:ext uri="{FF2B5EF4-FFF2-40B4-BE49-F238E27FC236}">
                <a16:creationId xmlns:a16="http://schemas.microsoft.com/office/drawing/2014/main" id="{8C025E1D-F3EB-5B33-2905-D05E08B3CB1D}"/>
              </a:ext>
            </a:extLst>
          </p:cNvPr>
          <p:cNvSpPr txBox="1"/>
          <p:nvPr/>
        </p:nvSpPr>
        <p:spPr>
          <a:xfrm>
            <a:off x="884997" y="5478893"/>
            <a:ext cx="5744403" cy="369332"/>
          </a:xfrm>
          <a:prstGeom prst="rect">
            <a:avLst/>
          </a:prstGeom>
          <a:noFill/>
        </p:spPr>
        <p:txBody>
          <a:bodyPr wrap="square" rtlCol="0">
            <a:spAutoFit/>
          </a:bodyPr>
          <a:lstStyle/>
          <a:p>
            <a:pPr algn="ctr"/>
            <a:r>
              <a:rPr lang="en-US" dirty="0"/>
              <a:t>… and don’t forget socio-economic limitations.</a:t>
            </a:r>
          </a:p>
        </p:txBody>
      </p:sp>
      <p:sp>
        <p:nvSpPr>
          <p:cNvPr id="3" name="TextBox 2">
            <a:extLst>
              <a:ext uri="{FF2B5EF4-FFF2-40B4-BE49-F238E27FC236}">
                <a16:creationId xmlns:a16="http://schemas.microsoft.com/office/drawing/2014/main" id="{108D8AF6-58A1-1A52-38DF-A3C2388BC00A}"/>
              </a:ext>
            </a:extLst>
          </p:cNvPr>
          <p:cNvSpPr txBox="1"/>
          <p:nvPr/>
        </p:nvSpPr>
        <p:spPr>
          <a:xfrm>
            <a:off x="7956861" y="1997839"/>
            <a:ext cx="3920400" cy="2585323"/>
          </a:xfrm>
          <a:prstGeom prst="rect">
            <a:avLst/>
          </a:prstGeom>
          <a:noFill/>
        </p:spPr>
        <p:txBody>
          <a:bodyPr wrap="square" rtlCol="0">
            <a:spAutoFit/>
          </a:bodyPr>
          <a:lstStyle/>
          <a:p>
            <a:r>
              <a:rPr lang="en-US" dirty="0"/>
              <a:t>Think about how the WWW is used for:</a:t>
            </a:r>
          </a:p>
          <a:p>
            <a:pPr marL="285750" indent="-285750">
              <a:buFont typeface="Arial" panose="020B0604020202020204" pitchFamily="34" charset="0"/>
              <a:buChar char="•"/>
            </a:pPr>
            <a:r>
              <a:rPr lang="en-US" dirty="0"/>
              <a:t>Commerce</a:t>
            </a:r>
          </a:p>
          <a:p>
            <a:pPr marL="285750" indent="-285750">
              <a:buFont typeface="Arial" panose="020B0604020202020204" pitchFamily="34" charset="0"/>
              <a:buChar char="•"/>
            </a:pPr>
            <a:r>
              <a:rPr lang="en-US" dirty="0"/>
              <a:t>News and Information</a:t>
            </a:r>
          </a:p>
          <a:p>
            <a:pPr marL="285750" indent="-285750">
              <a:buFont typeface="Arial" panose="020B0604020202020204" pitchFamily="34" charset="0"/>
              <a:buChar char="•"/>
            </a:pPr>
            <a:r>
              <a:rPr lang="en-US" dirty="0"/>
              <a:t>Entertainment</a:t>
            </a:r>
          </a:p>
          <a:p>
            <a:pPr marL="285750" indent="-285750">
              <a:buFont typeface="Arial" panose="020B0604020202020204" pitchFamily="34" charset="0"/>
              <a:buChar char="•"/>
            </a:pPr>
            <a:endParaRPr lang="en-US" dirty="0"/>
          </a:p>
          <a:p>
            <a:r>
              <a:rPr lang="en-US" dirty="0"/>
              <a:t>It would be wrong to exclude persons fr0m these resources based solely on their disability. So, where the WWW can be made accessible, it should be!</a:t>
            </a:r>
          </a:p>
        </p:txBody>
      </p:sp>
      <p:cxnSp>
        <p:nvCxnSpPr>
          <p:cNvPr id="5" name="Straight Connector 4">
            <a:extLst>
              <a:ext uri="{FF2B5EF4-FFF2-40B4-BE49-F238E27FC236}">
                <a16:creationId xmlns:a16="http://schemas.microsoft.com/office/drawing/2014/main" id="{5E478350-D332-3BE0-994D-636DEBB15B07}"/>
              </a:ext>
              <a:ext uri="{C183D7F6-B498-43B3-948B-1728B52AA6E4}">
                <adec:decorative xmlns:adec="http://schemas.microsoft.com/office/drawing/2017/decorative" val="1"/>
              </a:ext>
            </a:extLst>
          </p:cNvPr>
          <p:cNvCxnSpPr/>
          <p:nvPr/>
        </p:nvCxnSpPr>
        <p:spPr>
          <a:xfrm>
            <a:off x="7613375" y="1152940"/>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7" name="Slide Number Placeholder 6">
            <a:extLst>
              <a:ext uri="{FF2B5EF4-FFF2-40B4-BE49-F238E27FC236}">
                <a16:creationId xmlns:a16="http://schemas.microsoft.com/office/drawing/2014/main" id="{D4234F9C-8680-E873-0265-C13570D98A01}"/>
              </a:ext>
            </a:extLst>
          </p:cNvPr>
          <p:cNvSpPr>
            <a:spLocks noGrp="1"/>
          </p:cNvSpPr>
          <p:nvPr>
            <p:ph type="sldNum" sz="quarter" idx="12"/>
          </p:nvPr>
        </p:nvSpPr>
        <p:spPr/>
        <p:txBody>
          <a:bodyPr/>
          <a:lstStyle/>
          <a:p>
            <a:fld id="{4C487655-AABA-4CA8-8EDF-7F823A468B89}" type="slidenum">
              <a:rPr lang="en-US" sz="3200" smtClean="0"/>
              <a:t>11</a:t>
            </a:fld>
            <a:endParaRPr lang="en-US" sz="3200" dirty="0"/>
          </a:p>
        </p:txBody>
      </p:sp>
      <p:sp>
        <p:nvSpPr>
          <p:cNvPr id="11" name="Ribbon: Tilted Up 10">
            <a:extLst>
              <a:ext uri="{FF2B5EF4-FFF2-40B4-BE49-F238E27FC236}">
                <a16:creationId xmlns:a16="http://schemas.microsoft.com/office/drawing/2014/main" id="{FFB2211A-FDF7-E3DD-88BD-D528C384ADDD}"/>
              </a:ext>
            </a:extLst>
          </p:cNvPr>
          <p:cNvSpPr/>
          <p:nvPr/>
        </p:nvSpPr>
        <p:spPr>
          <a:xfrm>
            <a:off x="7865918" y="4686300"/>
            <a:ext cx="3920398" cy="1670050"/>
          </a:xfrm>
          <a:prstGeom prst="ribbon2">
            <a:avLst/>
          </a:prstGeom>
          <a:solidFill>
            <a:srgbClr val="099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IT</a:t>
            </a:r>
            <a:br>
              <a:rPr lang="en-US" sz="2400" dirty="0"/>
            </a:br>
            <a:r>
              <a:rPr lang="en-US" sz="2400" dirty="0"/>
              <a:t>Professional</a:t>
            </a:r>
          </a:p>
        </p:txBody>
      </p:sp>
    </p:spTree>
    <p:extLst>
      <p:ext uri="{BB962C8B-B14F-4D97-AF65-F5344CB8AC3E}">
        <p14:creationId xmlns:p14="http://schemas.microsoft.com/office/powerpoint/2010/main" val="4339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2EF3D-D777-560F-E002-1DC0C4435198}"/>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A11y benefits everyone!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94DB1896-6075-6DF9-407E-803A3B61B9EB}"/>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If we include and design for the edge cases, we will have an accessible universal design for everyone.</a:t>
            </a:r>
          </a:p>
          <a:p>
            <a:pPr marL="0" indent="0">
              <a:buNone/>
            </a:pPr>
            <a:r>
              <a:rPr lang="en-US" sz="2000" dirty="0">
                <a:solidFill>
                  <a:schemeClr val="tx1">
                    <a:alpha val="80000"/>
                  </a:schemeClr>
                </a:solidFill>
              </a:rPr>
              <a:t>We can also:</a:t>
            </a:r>
          </a:p>
          <a:p>
            <a:r>
              <a:rPr lang="en-US" sz="2000" dirty="0">
                <a:solidFill>
                  <a:schemeClr val="tx1">
                    <a:alpha val="80000"/>
                  </a:schemeClr>
                </a:solidFill>
              </a:rPr>
              <a:t>Improve usability for all users</a:t>
            </a:r>
          </a:p>
          <a:p>
            <a:r>
              <a:rPr lang="en-US" sz="2000" dirty="0">
                <a:solidFill>
                  <a:schemeClr val="tx1">
                    <a:alpha val="80000"/>
                  </a:schemeClr>
                </a:solidFill>
              </a:rPr>
              <a:t>Broaden market penetration</a:t>
            </a:r>
          </a:p>
          <a:p>
            <a:r>
              <a:rPr lang="en-US" sz="2000" dirty="0">
                <a:solidFill>
                  <a:schemeClr val="tx1">
                    <a:alpha val="80000"/>
                  </a:schemeClr>
                </a:solidFill>
              </a:rPr>
              <a:t>Improve SEO</a:t>
            </a:r>
          </a:p>
          <a:p>
            <a:r>
              <a:rPr lang="en-US" sz="2000" dirty="0">
                <a:solidFill>
                  <a:schemeClr val="tx1">
                    <a:alpha val="80000"/>
                  </a:schemeClr>
                </a:solidFill>
              </a:rPr>
              <a:t>Avoid discrimination allegations and legal battles</a:t>
            </a:r>
          </a:p>
          <a:p>
            <a:r>
              <a:rPr lang="en-US" sz="2000" dirty="0">
                <a:solidFill>
                  <a:schemeClr val="tx1">
                    <a:alpha val="80000"/>
                  </a:schemeClr>
                </a:solidFill>
              </a:rPr>
              <a:t>Build positive public relations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913D061-6BFE-C446-086C-72A780B1581A}"/>
              </a:ext>
            </a:extLst>
          </p:cNvPr>
          <p:cNvSpPr>
            <a:spLocks noGrp="1"/>
          </p:cNvSpPr>
          <p:nvPr>
            <p:ph type="sldNum" sz="quarter" idx="12"/>
          </p:nvPr>
        </p:nvSpPr>
        <p:spPr/>
        <p:txBody>
          <a:bodyPr/>
          <a:lstStyle/>
          <a:p>
            <a:fld id="{4C487655-AABA-4CA8-8EDF-7F823A468B89}" type="slidenum">
              <a:rPr lang="en-US" sz="3200" smtClean="0"/>
              <a:t>12</a:t>
            </a:fld>
            <a:endParaRPr lang="en-US" dirty="0"/>
          </a:p>
        </p:txBody>
      </p:sp>
    </p:spTree>
    <p:extLst>
      <p:ext uri="{BB962C8B-B14F-4D97-AF65-F5344CB8AC3E}">
        <p14:creationId xmlns:p14="http://schemas.microsoft.com/office/powerpoint/2010/main" val="28795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3: How can we make A11y solutions?</a:t>
            </a:r>
          </a:p>
        </p:txBody>
      </p:sp>
      <p:sp>
        <p:nvSpPr>
          <p:cNvPr id="2" name="TextBox 1">
            <a:extLst>
              <a:ext uri="{FF2B5EF4-FFF2-40B4-BE49-F238E27FC236}">
                <a16:creationId xmlns:a16="http://schemas.microsoft.com/office/drawing/2014/main" id="{3D15DF22-2998-56BC-541A-DBA3E9B05915}"/>
              </a:ext>
            </a:extLst>
          </p:cNvPr>
          <p:cNvSpPr txBox="1"/>
          <p:nvPr/>
        </p:nvSpPr>
        <p:spPr>
          <a:xfrm>
            <a:off x="774441" y="1539551"/>
            <a:ext cx="10972800" cy="3323987"/>
          </a:xfrm>
          <a:prstGeom prst="rect">
            <a:avLst/>
          </a:prstGeom>
          <a:noFill/>
        </p:spPr>
        <p:txBody>
          <a:bodyPr wrap="square" rtlCol="0">
            <a:spAutoFit/>
          </a:bodyPr>
          <a:lstStyle/>
          <a:p>
            <a:pPr marL="342900" indent="-342900">
              <a:buFont typeface="+mj-lt"/>
              <a:buAutoNum type="arabicPeriod"/>
            </a:pPr>
            <a:r>
              <a:rPr lang="en-US" sz="4800" dirty="0"/>
              <a:t>Understand </a:t>
            </a:r>
            <a:r>
              <a:rPr lang="en-US" sz="4800" b="1" i="1" dirty="0"/>
              <a:t>your</a:t>
            </a:r>
            <a:r>
              <a:rPr lang="en-US" sz="4800" dirty="0"/>
              <a:t> role.</a:t>
            </a:r>
          </a:p>
          <a:p>
            <a:pPr marL="342900" indent="-342900">
              <a:buFont typeface="+mj-lt"/>
              <a:buAutoNum type="arabicPeriod"/>
            </a:pPr>
            <a:r>
              <a:rPr lang="en-US" sz="4800" dirty="0"/>
              <a:t>Use good resources.</a:t>
            </a:r>
          </a:p>
          <a:p>
            <a:pPr marL="342900" indent="-342900">
              <a:buFont typeface="+mj-lt"/>
              <a:buAutoNum type="arabicPeriod"/>
            </a:pPr>
            <a:r>
              <a:rPr lang="en-US" sz="4800" dirty="0"/>
              <a:t>Use good templates.</a:t>
            </a:r>
          </a:p>
          <a:p>
            <a:pPr marL="342900" indent="-342900">
              <a:buFont typeface="+mj-lt"/>
              <a:buAutoNum type="arabicPeriod"/>
            </a:pPr>
            <a:r>
              <a:rPr lang="en-US" sz="4800" dirty="0"/>
              <a:t>Test</a:t>
            </a:r>
          </a:p>
          <a:p>
            <a:endParaRPr lang="en-US" dirty="0"/>
          </a:p>
        </p:txBody>
      </p:sp>
      <p:sp>
        <p:nvSpPr>
          <p:cNvPr id="3" name="Slide Number Placeholder 2">
            <a:extLst>
              <a:ext uri="{FF2B5EF4-FFF2-40B4-BE49-F238E27FC236}">
                <a16:creationId xmlns:a16="http://schemas.microsoft.com/office/drawing/2014/main" id="{BF7AD89C-AC87-6291-EB78-A3E6BB92E6F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8527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 uri="{C183D7F6-B498-43B3-948B-1728B52AA6E4}">
                <adec:decorative xmlns:adec="http://schemas.microsoft.com/office/drawing/2017/decorative" val="1"/>
              </a:ext>
            </a:extLst>
          </p:cNvPr>
          <p:cNvSpPr>
            <a:spLocks noGrp="1"/>
          </p:cNvSpPr>
          <p:nvPr>
            <p:ph type="title"/>
          </p:nvPr>
        </p:nvSpPr>
        <p:spPr>
          <a:xfrm>
            <a:off x="838200" y="365125"/>
            <a:ext cx="10515600" cy="843915"/>
          </a:xfrm>
        </p:spPr>
        <p:txBody>
          <a:bodyPr/>
          <a:lstStyle/>
          <a:p>
            <a:r>
              <a:rPr lang="en-US" dirty="0"/>
              <a:t>Your role:</a:t>
            </a:r>
          </a:p>
        </p:txBody>
      </p:sp>
      <p:sp>
        <p:nvSpPr>
          <p:cNvPr id="4" name="Title 1">
            <a:extLst>
              <a:ext uri="{FF2B5EF4-FFF2-40B4-BE49-F238E27FC236}">
                <a16:creationId xmlns:a16="http://schemas.microsoft.com/office/drawing/2014/main" id="{E2C98A07-8B05-19B6-CD74-3EFB59DFEA3E}"/>
              </a:ext>
              <a:ext uri="{C183D7F6-B498-43B3-948B-1728B52AA6E4}">
                <adec:decorative xmlns:adec="http://schemas.microsoft.com/office/drawing/2017/decorative" val="1"/>
              </a:ext>
            </a:extLst>
          </p:cNvPr>
          <p:cNvSpPr txBox="1">
            <a:spLocks/>
          </p:cNvSpPr>
          <p:nvPr/>
        </p:nvSpPr>
        <p:spPr>
          <a:xfrm>
            <a:off x="746760" y="904241"/>
            <a:ext cx="10515600" cy="1193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Accessible Technology only </a:t>
            </a:r>
            <a:r>
              <a:rPr lang="en-US" sz="2800" b="1" i="1" dirty="0">
                <a:highlight>
                  <a:srgbClr val="FFFF00"/>
                </a:highlight>
              </a:rPr>
              <a:t>supports</a:t>
            </a:r>
            <a:r>
              <a:rPr lang="en-US" sz="2800" dirty="0">
                <a:highlight>
                  <a:srgbClr val="FFFF00"/>
                </a:highlight>
              </a:rPr>
              <a:t> human content creators</a:t>
            </a:r>
            <a:r>
              <a:rPr lang="en-US" sz="2800" dirty="0"/>
              <a:t>… </a:t>
            </a:r>
          </a:p>
        </p:txBody>
      </p:sp>
      <p:graphicFrame>
        <p:nvGraphicFramePr>
          <p:cNvPr id="5" name="Content Placeholder 4">
            <a:extLst>
              <a:ext uri="{FF2B5EF4-FFF2-40B4-BE49-F238E27FC236}">
                <a16:creationId xmlns:a16="http://schemas.microsoft.com/office/drawing/2014/main" id="{9834F70D-5BA4-2EE6-D9FF-A6B60D424E8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80536105"/>
              </p:ext>
            </p:extLst>
          </p:nvPr>
        </p:nvGraphicFramePr>
        <p:xfrm>
          <a:off x="838200" y="1825625"/>
          <a:ext cx="5347996" cy="4239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D8180E8-4484-B80A-C250-71E3C4199E84}"/>
              </a:ext>
              <a:ext uri="{C183D7F6-B498-43B3-948B-1728B52AA6E4}">
                <adec:decorative xmlns:adec="http://schemas.microsoft.com/office/drawing/2017/decorative" val="1"/>
              </a:ext>
            </a:extLst>
          </p:cNvPr>
          <p:cNvSpPr txBox="1"/>
          <p:nvPr/>
        </p:nvSpPr>
        <p:spPr>
          <a:xfrm>
            <a:off x="7333861" y="1825625"/>
            <a:ext cx="4111379" cy="1754326"/>
          </a:xfrm>
          <a:prstGeom prst="rect">
            <a:avLst/>
          </a:prstGeom>
          <a:noFill/>
        </p:spPr>
        <p:txBody>
          <a:bodyPr wrap="square" rtlCol="0">
            <a:spAutoFit/>
          </a:bodyPr>
          <a:lstStyle/>
          <a:p>
            <a:r>
              <a:rPr lang="en-US" dirty="0"/>
              <a:t>For example:</a:t>
            </a:r>
            <a:br>
              <a:rPr lang="en-US" dirty="0"/>
            </a:br>
            <a:r>
              <a:rPr lang="en-US" dirty="0"/>
              <a:t>This image needs alt text for a screen reader.  You could give it the alt text “cat” or “pet” or “dog” or “cute puppy”…. If you were blind, what text would help best convey the meaning of the image?</a:t>
            </a:r>
          </a:p>
        </p:txBody>
      </p:sp>
      <p:pic>
        <p:nvPicPr>
          <p:cNvPr id="7" name="Picture 6">
            <a:extLst>
              <a:ext uri="{FF2B5EF4-FFF2-40B4-BE49-F238E27FC236}">
                <a16:creationId xmlns:a16="http://schemas.microsoft.com/office/drawing/2014/main" id="{CDAAF112-32C6-971E-643A-946E9011D85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216390" y="3408222"/>
            <a:ext cx="4346320" cy="2545537"/>
          </a:xfrm>
          <a:prstGeom prst="rect">
            <a:avLst/>
          </a:prstGeom>
        </p:spPr>
      </p:pic>
      <p:sp>
        <p:nvSpPr>
          <p:cNvPr id="10" name="Slide Number Placeholder 9">
            <a:extLst>
              <a:ext uri="{FF2B5EF4-FFF2-40B4-BE49-F238E27FC236}">
                <a16:creationId xmlns:a16="http://schemas.microsoft.com/office/drawing/2014/main" id="{EAB8EE72-19C9-A105-9FE2-16117DC13094}"/>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14</a:t>
            </a:fld>
            <a:endParaRPr lang="en-US" dirty="0"/>
          </a:p>
        </p:txBody>
      </p:sp>
    </p:spTree>
    <p:extLst>
      <p:ext uri="{BB962C8B-B14F-4D97-AF65-F5344CB8AC3E}">
        <p14:creationId xmlns:p14="http://schemas.microsoft.com/office/powerpoint/2010/main" val="9158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Lst>
          </p:cNvPr>
          <p:cNvSpPr>
            <a:spLocks noGrp="1"/>
          </p:cNvSpPr>
          <p:nvPr>
            <p:ph type="title"/>
          </p:nvPr>
        </p:nvSpPr>
        <p:spPr>
          <a:xfrm>
            <a:off x="838200" y="365125"/>
            <a:ext cx="10515600" cy="843915"/>
          </a:xfrm>
        </p:spPr>
        <p:txBody>
          <a:bodyPr/>
          <a:lstStyle/>
          <a:p>
            <a:r>
              <a:rPr lang="en-US" dirty="0"/>
              <a:t>Resources MIS3502 students should use:</a:t>
            </a:r>
          </a:p>
        </p:txBody>
      </p:sp>
      <p:sp>
        <p:nvSpPr>
          <p:cNvPr id="6" name="Content Placeholder 5">
            <a:extLst>
              <a:ext uri="{FF2B5EF4-FFF2-40B4-BE49-F238E27FC236}">
                <a16:creationId xmlns:a16="http://schemas.microsoft.com/office/drawing/2014/main" id="{0358A576-13F9-A2DA-C70C-4D569817948A}"/>
              </a:ext>
            </a:extLst>
          </p:cNvPr>
          <p:cNvSpPr>
            <a:spLocks noGrp="1"/>
          </p:cNvSpPr>
          <p:nvPr>
            <p:ph idx="1"/>
          </p:nvPr>
        </p:nvSpPr>
        <p:spPr>
          <a:xfrm>
            <a:off x="838200" y="1474237"/>
            <a:ext cx="10515600" cy="4702726"/>
          </a:xfrm>
        </p:spPr>
        <p:txBody>
          <a:bodyPr/>
          <a:lstStyle/>
          <a:p>
            <a:pPr marL="514350" indent="-514350">
              <a:spcAft>
                <a:spcPts val="1200"/>
              </a:spcAft>
              <a:buFont typeface="+mj-lt"/>
              <a:buAutoNum type="arabicPeriod"/>
            </a:pPr>
            <a:r>
              <a:rPr lang="en-US" dirty="0"/>
              <a:t>Firefox View Page Source feature (not really for accessibility, but a good place to start!) See </a:t>
            </a:r>
            <a:r>
              <a:rPr lang="en-US" dirty="0">
                <a:hlinkClick r:id="rId2"/>
              </a:rPr>
              <a:t>firefox.com</a:t>
            </a:r>
            <a:endParaRPr lang="en-US" dirty="0"/>
          </a:p>
          <a:p>
            <a:pPr marL="514350" indent="-514350">
              <a:spcAft>
                <a:spcPts val="1200"/>
              </a:spcAft>
              <a:buFont typeface="+mj-lt"/>
              <a:buAutoNum type="arabicPeriod"/>
            </a:pPr>
            <a:r>
              <a:rPr lang="en-US" dirty="0"/>
              <a:t>WebAIM’s WAVE extension (Web Accessibility Evaluation Tool) See webaim.org and </a:t>
            </a:r>
            <a:r>
              <a:rPr lang="en-US" dirty="0">
                <a:hlinkClick r:id="rId3"/>
              </a:rPr>
              <a:t>wave.webaim.org</a:t>
            </a:r>
            <a:endParaRPr lang="en-US" dirty="0"/>
          </a:p>
          <a:p>
            <a:pPr lvl="1">
              <a:spcAft>
                <a:spcPts val="1200"/>
              </a:spcAft>
            </a:pPr>
            <a:r>
              <a:rPr lang="en-US" dirty="0"/>
              <a:t>Fun fact! The WAVE extension got it’s start right here at Temple University</a:t>
            </a:r>
          </a:p>
          <a:p>
            <a:pPr marL="514350" indent="-514350">
              <a:spcAft>
                <a:spcPts val="1200"/>
              </a:spcAft>
              <a:buFont typeface="+mj-lt"/>
              <a:buAutoNum type="arabicPeriod"/>
            </a:pPr>
            <a:r>
              <a:rPr lang="en-US" dirty="0"/>
              <a:t>The Mozilla Developer Network’s Accessibility documentation: </a:t>
            </a:r>
            <a:r>
              <a:rPr lang="en-US" dirty="0">
                <a:hlinkClick r:id="rId4"/>
              </a:rPr>
              <a:t>https://developer.mozilla.org/en-US/docs/Web/Accessibility</a:t>
            </a:r>
            <a:r>
              <a:rPr lang="en-US" dirty="0"/>
              <a:t> </a:t>
            </a:r>
          </a:p>
          <a:p>
            <a:pPr marL="514350" indent="-514350">
              <a:spcAft>
                <a:spcPts val="1200"/>
              </a:spcAft>
              <a:buFont typeface="+mj-lt"/>
              <a:buAutoNum type="arabicPeriod"/>
            </a:pPr>
            <a:r>
              <a:rPr lang="en-US" dirty="0"/>
              <a:t>The Web Content Accessibility Guidelines (WCAG) from the W3C:</a:t>
            </a:r>
            <a:br>
              <a:rPr lang="en-US" dirty="0"/>
            </a:br>
            <a:r>
              <a:rPr lang="en-US" dirty="0">
                <a:hlinkClick r:id="rId5"/>
              </a:rPr>
              <a:t>https://www.w3.org/WAI/standards-guidelines/wcag/</a:t>
            </a:r>
            <a:r>
              <a:rPr lang="en-US" dirty="0"/>
              <a:t> </a:t>
            </a:r>
          </a:p>
          <a:p>
            <a:endParaRPr lang="en-US" dirty="0"/>
          </a:p>
        </p:txBody>
      </p:sp>
      <p:sp>
        <p:nvSpPr>
          <p:cNvPr id="7" name="Slide Number Placeholder 6">
            <a:extLst>
              <a:ext uri="{FF2B5EF4-FFF2-40B4-BE49-F238E27FC236}">
                <a16:creationId xmlns:a16="http://schemas.microsoft.com/office/drawing/2014/main" id="{F1B72AA9-0E88-E4BB-A8B4-B7C3ECF277C7}"/>
              </a:ext>
            </a:extLst>
          </p:cNvPr>
          <p:cNvSpPr>
            <a:spLocks noGrp="1"/>
          </p:cNvSpPr>
          <p:nvPr>
            <p:ph type="sldNum" sz="quarter" idx="12"/>
          </p:nvPr>
        </p:nvSpPr>
        <p:spPr/>
        <p:txBody>
          <a:bodyPr/>
          <a:lstStyle/>
          <a:p>
            <a:fld id="{4C487655-AABA-4CA8-8EDF-7F823A468B89}" type="slidenum">
              <a:rPr lang="en-US" sz="3600" smtClean="0"/>
              <a:t>15</a:t>
            </a:fld>
            <a:endParaRPr lang="en-US" sz="3600" dirty="0"/>
          </a:p>
        </p:txBody>
      </p:sp>
      <p:sp>
        <p:nvSpPr>
          <p:cNvPr id="8" name="Oval 7">
            <a:extLst>
              <a:ext uri="{FF2B5EF4-FFF2-40B4-BE49-F238E27FC236}">
                <a16:creationId xmlns:a16="http://schemas.microsoft.com/office/drawing/2014/main" id="{456F712B-172C-7DF0-8844-9046036DAAA9}"/>
              </a:ext>
              <a:ext uri="{C183D7F6-B498-43B3-948B-1728B52AA6E4}">
                <adec:decorative xmlns:adec="http://schemas.microsoft.com/office/drawing/2017/decorative" val="1"/>
              </a:ext>
            </a:extLst>
          </p:cNvPr>
          <p:cNvSpPr/>
          <p:nvPr/>
        </p:nvSpPr>
        <p:spPr>
          <a:xfrm>
            <a:off x="623454" y="1474236"/>
            <a:ext cx="831272" cy="1726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929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1A7F-6DFF-EAD2-B37C-852AA073C1DD}"/>
              </a:ext>
            </a:extLst>
          </p:cNvPr>
          <p:cNvSpPr>
            <a:spLocks noGrp="1"/>
          </p:cNvSpPr>
          <p:nvPr>
            <p:ph type="title"/>
          </p:nvPr>
        </p:nvSpPr>
        <p:spPr>
          <a:xfrm>
            <a:off x="838200" y="365125"/>
            <a:ext cx="10967720" cy="1325563"/>
          </a:xfrm>
        </p:spPr>
        <p:txBody>
          <a:bodyPr/>
          <a:lstStyle/>
          <a:p>
            <a:r>
              <a:rPr lang="en-US" dirty="0"/>
              <a:t>And, if you’re serious… screen reader software:</a:t>
            </a:r>
          </a:p>
        </p:txBody>
      </p:sp>
      <p:pic>
        <p:nvPicPr>
          <p:cNvPr id="6" name="Picture 5" descr="Chart, line chart&#10;Shows dominance of JAWS screen reader, with NVDA being a close second.&#10;The Apple VoiceOver product is last.">
            <a:extLst>
              <a:ext uri="{FF2B5EF4-FFF2-40B4-BE49-F238E27FC236}">
                <a16:creationId xmlns:a16="http://schemas.microsoft.com/office/drawing/2014/main" id="{733AF157-A88E-12F4-8732-671EF3F09CE7}"/>
              </a:ext>
            </a:extLst>
          </p:cNvPr>
          <p:cNvPicPr>
            <a:picLocks noChangeAspect="1"/>
          </p:cNvPicPr>
          <p:nvPr/>
        </p:nvPicPr>
        <p:blipFill>
          <a:blip r:embed="rId2"/>
          <a:stretch>
            <a:fillRect/>
          </a:stretch>
        </p:blipFill>
        <p:spPr>
          <a:xfrm>
            <a:off x="1953251" y="1573315"/>
            <a:ext cx="8147420" cy="3941078"/>
          </a:xfrm>
          <a:prstGeom prst="rect">
            <a:avLst/>
          </a:prstGeom>
        </p:spPr>
      </p:pic>
      <p:sp>
        <p:nvSpPr>
          <p:cNvPr id="8" name="TextBox 7">
            <a:extLst>
              <a:ext uri="{FF2B5EF4-FFF2-40B4-BE49-F238E27FC236}">
                <a16:creationId xmlns:a16="http://schemas.microsoft.com/office/drawing/2014/main" id="{FD5526F4-57E7-C79F-307A-E8AD3187FCD0}"/>
              </a:ext>
            </a:extLst>
          </p:cNvPr>
          <p:cNvSpPr txBox="1"/>
          <p:nvPr/>
        </p:nvSpPr>
        <p:spPr>
          <a:xfrm>
            <a:off x="9905999" y="2905760"/>
            <a:ext cx="1775927" cy="461665"/>
          </a:xfrm>
          <a:prstGeom prst="rect">
            <a:avLst/>
          </a:prstGeom>
          <a:noFill/>
        </p:spPr>
        <p:txBody>
          <a:bodyPr wrap="square" rtlCol="0">
            <a:spAutoFit/>
          </a:bodyPr>
          <a:lstStyle/>
          <a:p>
            <a:r>
              <a:rPr lang="en-US" sz="2400" dirty="0">
                <a:solidFill>
                  <a:schemeClr val="accent1"/>
                </a:solidFill>
              </a:rPr>
              <a:t>Microsoft</a:t>
            </a:r>
          </a:p>
        </p:txBody>
      </p:sp>
      <p:sp>
        <p:nvSpPr>
          <p:cNvPr id="9" name="TextBox 8">
            <a:extLst>
              <a:ext uri="{FF2B5EF4-FFF2-40B4-BE49-F238E27FC236}">
                <a16:creationId xmlns:a16="http://schemas.microsoft.com/office/drawing/2014/main" id="{1D3FE925-05FA-82C0-A6BD-593AA913C569}"/>
              </a:ext>
            </a:extLst>
          </p:cNvPr>
          <p:cNvSpPr txBox="1"/>
          <p:nvPr/>
        </p:nvSpPr>
        <p:spPr>
          <a:xfrm>
            <a:off x="10021078" y="4037150"/>
            <a:ext cx="1660848" cy="461665"/>
          </a:xfrm>
          <a:prstGeom prst="rect">
            <a:avLst/>
          </a:prstGeom>
          <a:noFill/>
        </p:spPr>
        <p:txBody>
          <a:bodyPr wrap="square" rtlCol="0">
            <a:spAutoFit/>
          </a:bodyPr>
          <a:lstStyle/>
          <a:p>
            <a:r>
              <a:rPr lang="en-US" sz="2400" dirty="0">
                <a:solidFill>
                  <a:srgbClr val="FF0000"/>
                </a:solidFill>
              </a:rPr>
              <a:t>Apple</a:t>
            </a:r>
          </a:p>
        </p:txBody>
      </p:sp>
      <p:sp>
        <p:nvSpPr>
          <p:cNvPr id="7" name="Title 1">
            <a:extLst>
              <a:ext uri="{FF2B5EF4-FFF2-40B4-BE49-F238E27FC236}">
                <a16:creationId xmlns:a16="http://schemas.microsoft.com/office/drawing/2014/main" id="{5EC1B801-D5B5-21D2-D7CC-96BC77C6A7CE}"/>
              </a:ext>
            </a:extLst>
          </p:cNvPr>
          <p:cNvSpPr txBox="1">
            <a:spLocks/>
          </p:cNvSpPr>
          <p:nvPr/>
        </p:nvSpPr>
        <p:spPr>
          <a:xfrm>
            <a:off x="838200" y="5213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t>… I don’t expect students to download these!</a:t>
            </a:r>
          </a:p>
          <a:p>
            <a:endParaRPr lang="en-US" sz="1200" dirty="0"/>
          </a:p>
          <a:p>
            <a:r>
              <a:rPr lang="en-US" sz="1400" dirty="0"/>
              <a:t>Source: </a:t>
            </a:r>
            <a:r>
              <a:rPr lang="en-US" sz="1400" dirty="0">
                <a:hlinkClick r:id="rId3"/>
              </a:rPr>
              <a:t>https://webaim.org/projects/screenreadersurvey9/</a:t>
            </a:r>
            <a:r>
              <a:rPr lang="en-US" sz="1200" dirty="0"/>
              <a:t> </a:t>
            </a:r>
          </a:p>
        </p:txBody>
      </p:sp>
      <p:sp>
        <p:nvSpPr>
          <p:cNvPr id="4" name="Slide Number Placeholder 3">
            <a:extLst>
              <a:ext uri="{FF2B5EF4-FFF2-40B4-BE49-F238E27FC236}">
                <a16:creationId xmlns:a16="http://schemas.microsoft.com/office/drawing/2014/main" id="{0E68D9EF-9679-0924-139A-8B86FB046A28}"/>
              </a:ext>
            </a:extLst>
          </p:cNvPr>
          <p:cNvSpPr>
            <a:spLocks noGrp="1"/>
          </p:cNvSpPr>
          <p:nvPr>
            <p:ph type="sldNum" sz="quarter" idx="12"/>
          </p:nvPr>
        </p:nvSpPr>
        <p:spPr/>
        <p:txBody>
          <a:bodyPr/>
          <a:lstStyle/>
          <a:p>
            <a:fld id="{4C487655-AABA-4CA8-8EDF-7F823A468B89}" type="slidenum">
              <a:rPr lang="en-US" smtClean="0"/>
              <a:t>16</a:t>
            </a:fld>
            <a:endParaRPr lang="en-US" dirty="0"/>
          </a:p>
        </p:txBody>
      </p:sp>
    </p:spTree>
    <p:extLst>
      <p:ext uri="{BB962C8B-B14F-4D97-AF65-F5344CB8AC3E}">
        <p14:creationId xmlns:p14="http://schemas.microsoft.com/office/powerpoint/2010/main" val="246616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D964C2-D79E-535F-963C-F6BF3AFC6DE8}"/>
              </a:ext>
              <a:ext uri="{C183D7F6-B498-43B3-948B-1728B52AA6E4}">
                <adec:decorative xmlns:adec="http://schemas.microsoft.com/office/drawing/2017/decorative" val="1"/>
              </a:ext>
            </a:extLst>
          </p:cNvPr>
          <p:cNvSpPr>
            <a:spLocks/>
          </p:cNvSpPr>
          <p:nvPr/>
        </p:nvSpPr>
        <p:spPr>
          <a:xfrm>
            <a:off x="507362" y="1135269"/>
            <a:ext cx="3201366" cy="3387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Some accessibility problems can be tricky.</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  </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But any MIS student should be able to identify and address the following errors.</a:t>
            </a:r>
          </a:p>
        </p:txBody>
      </p:sp>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4403725" y="1025525"/>
            <a:ext cx="7418388"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Common issues students should be able to spot and fix:</a:t>
            </a:r>
          </a:p>
        </p:txBody>
      </p:sp>
      <p:sp>
        <p:nvSpPr>
          <p:cNvPr id="5" name="Content Placeholder 2">
            <a:extLst>
              <a:ext uri="{FF2B5EF4-FFF2-40B4-BE49-F238E27FC236}">
                <a16:creationId xmlns:a16="http://schemas.microsoft.com/office/drawing/2014/main" id="{71D5FED8-2867-3406-F4F0-3AB5EDE71D1B}"/>
              </a:ext>
              <a:ext uri="{C183D7F6-B498-43B3-948B-1728B52AA6E4}">
                <adec:decorative xmlns:adec="http://schemas.microsoft.com/office/drawing/2017/decorative" val="1"/>
              </a:ext>
            </a:extLst>
          </p:cNvPr>
          <p:cNvSpPr txBox="1">
            <a:spLocks/>
          </p:cNvSpPr>
          <p:nvPr/>
        </p:nvSpPr>
        <p:spPr>
          <a:xfrm>
            <a:off x="4445215" y="1474473"/>
            <a:ext cx="7417905" cy="4156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HTML page title tag is missing or not meaningful  </a:t>
            </a:r>
          </a:p>
          <a:p>
            <a:pPr marL="514350" indent="-514350">
              <a:buFont typeface="+mj-lt"/>
              <a:buAutoNum type="arabicPeriod"/>
            </a:pPr>
            <a:r>
              <a:rPr lang="en-US" sz="2400" dirty="0"/>
              <a:t>HTML image tags do not have meaningful alt text</a:t>
            </a:r>
          </a:p>
          <a:p>
            <a:pPr marL="514350" indent="-514350">
              <a:buFont typeface="+mj-lt"/>
              <a:buAutoNum type="arabicPeriod"/>
            </a:pPr>
            <a:r>
              <a:rPr lang="en-US" sz="2400" dirty="0"/>
              <a:t>HTML Label tags not used with HTML form elements</a:t>
            </a:r>
          </a:p>
          <a:p>
            <a:pPr marL="514350" indent="-514350">
              <a:buFont typeface="+mj-lt"/>
              <a:buAutoNum type="arabicPeriod"/>
            </a:pPr>
            <a:r>
              <a:rPr lang="en-US" sz="2400" dirty="0"/>
              <a:t>Color contrast is insufficient</a:t>
            </a:r>
          </a:p>
          <a:p>
            <a:pPr marL="514350" indent="-514350">
              <a:buFont typeface="+mj-lt"/>
              <a:buAutoNum type="arabicPeriod"/>
            </a:pPr>
            <a:r>
              <a:rPr lang="en-US" sz="2400" dirty="0"/>
              <a:t>Any Critical Errors identified by the WAVE extension</a:t>
            </a:r>
          </a:p>
          <a:p>
            <a:pPr marL="514350" indent="-514350">
              <a:buFont typeface="+mj-lt"/>
              <a:buAutoNum type="arabicPeriod"/>
            </a:pPr>
            <a:r>
              <a:rPr lang="en-US" sz="2400" dirty="0"/>
              <a:t>Any HTML errors identified by Firefox View Page Source</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a:xfrm>
            <a:off x="11704320" y="6455664"/>
            <a:ext cx="448056" cy="365125"/>
          </a:xfrm>
        </p:spPr>
        <p:txBody>
          <a:bodyPr>
            <a:normAutofit/>
          </a:bodyPr>
          <a:lstStyle/>
          <a:p>
            <a:pPr>
              <a:spcAft>
                <a:spcPts val="600"/>
              </a:spcAft>
            </a:pPr>
            <a:fld id="{4C487655-AABA-4CA8-8EDF-7F823A468B89}" type="slidenum">
              <a:rPr lang="en-US" sz="1100">
                <a:solidFill>
                  <a:schemeClr val="tx1">
                    <a:lumMod val="50000"/>
                    <a:lumOff val="50000"/>
                  </a:schemeClr>
                </a:solidFill>
              </a:rPr>
              <a:pPr>
                <a:spcAft>
                  <a:spcPts val="600"/>
                </a:spcAft>
              </a:pPr>
              <a:t>17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92440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Lst>
          </p:cNvPr>
          <p:cNvSpPr>
            <a:spLocks noGrp="1"/>
          </p:cNvSpPr>
          <p:nvPr>
            <p:ph type="title" idx="4294967295"/>
          </p:nvPr>
        </p:nvSpPr>
        <p:spPr>
          <a:xfrm>
            <a:off x="838200" y="419100"/>
            <a:ext cx="1051560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Page title tag is missing or not meaningful</a:t>
            </a:r>
          </a:p>
        </p:txBody>
      </p:sp>
      <p:sp>
        <p:nvSpPr>
          <p:cNvPr id="2" name="Content Placeholder 2">
            <a:extLst>
              <a:ext uri="{FF2B5EF4-FFF2-40B4-BE49-F238E27FC236}">
                <a16:creationId xmlns:a16="http://schemas.microsoft.com/office/drawing/2014/main" id="{81AACC8A-3ECB-776D-E52F-E4DF88C043DD}"/>
              </a:ext>
            </a:extLst>
          </p:cNvPr>
          <p:cNvSpPr txBox="1">
            <a:spLocks/>
          </p:cNvSpPr>
          <p:nvPr/>
        </p:nvSpPr>
        <p:spPr>
          <a:xfrm>
            <a:off x="838200" y="828310"/>
            <a:ext cx="10515600" cy="2220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Tip 1: title content should be concise, meaningful and unique</a:t>
            </a:r>
          </a:p>
          <a:p>
            <a:pPr lvl="1"/>
            <a:r>
              <a:rPr lang="en-US" dirty="0"/>
              <a:t>Tip 2: list the most specific information first</a:t>
            </a:r>
          </a:p>
          <a:p>
            <a:pPr lvl="2"/>
            <a:r>
              <a:rPr lang="en-US" dirty="0"/>
              <a:t>Example: Degree Requirements | MIS Department | Fox School of Business</a:t>
            </a:r>
          </a:p>
          <a:p>
            <a:pPr lvl="1"/>
            <a:r>
              <a:rPr lang="en-US" dirty="0"/>
              <a:t>Tip 3: The more pages in your application, the more important the title tag is</a:t>
            </a:r>
          </a:p>
          <a:p>
            <a:pPr marL="457200" lvl="1" indent="0">
              <a:buFont typeface="Arial" panose="020B0604020202020204" pitchFamily="34" charset="0"/>
              <a:buNone/>
            </a:pPr>
            <a:endParaRPr lang="en-US" dirty="0"/>
          </a:p>
          <a:p>
            <a:pPr lvl="1"/>
            <a:endParaRPr lang="en-US" dirty="0"/>
          </a:p>
        </p:txBody>
      </p:sp>
      <p:pic>
        <p:nvPicPr>
          <p:cNvPr id="5" name="Picture 4" descr="HTML code snippet">
            <a:extLst>
              <a:ext uri="{FF2B5EF4-FFF2-40B4-BE49-F238E27FC236}">
                <a16:creationId xmlns:a16="http://schemas.microsoft.com/office/drawing/2014/main" id="{382D1EA3-BCB7-B2F2-8898-D477B4AE67BC}"/>
              </a:ext>
            </a:extLst>
          </p:cNvPr>
          <p:cNvPicPr>
            <a:picLocks noChangeAspect="1"/>
          </p:cNvPicPr>
          <p:nvPr/>
        </p:nvPicPr>
        <p:blipFill>
          <a:blip r:embed="rId2"/>
          <a:stretch>
            <a:fillRect/>
          </a:stretch>
        </p:blipFill>
        <p:spPr>
          <a:xfrm>
            <a:off x="2980279" y="2640563"/>
            <a:ext cx="5220138" cy="3484683"/>
          </a:xfrm>
          <a:prstGeom prst="rect">
            <a:avLst/>
          </a:prstGeom>
        </p:spPr>
      </p:pic>
      <p:sp>
        <p:nvSpPr>
          <p:cNvPr id="4" name="Slide Number Placeholder 3">
            <a:extLst>
              <a:ext uri="{FF2B5EF4-FFF2-40B4-BE49-F238E27FC236}">
                <a16:creationId xmlns:a16="http://schemas.microsoft.com/office/drawing/2014/main" id="{2671241E-B05F-6603-EF73-C066F38B1F4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9" name="Straight Arrow Connector 8">
            <a:extLst>
              <a:ext uri="{FF2B5EF4-FFF2-40B4-BE49-F238E27FC236}">
                <a16:creationId xmlns:a16="http://schemas.microsoft.com/office/drawing/2014/main" id="{8A085548-D9DD-4FDC-AA9E-71FCC57006FE}"/>
              </a:ext>
              <a:ext uri="{C183D7F6-B498-43B3-948B-1728B52AA6E4}">
                <adec:decorative xmlns:adec="http://schemas.microsoft.com/office/drawing/2017/decorative" val="1"/>
              </a:ext>
            </a:extLst>
          </p:cNvPr>
          <p:cNvCxnSpPr/>
          <p:nvPr/>
        </p:nvCxnSpPr>
        <p:spPr>
          <a:xfrm flipH="1">
            <a:off x="7660257" y="2915728"/>
            <a:ext cx="2432649" cy="854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98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Image tags do not have meaningful alt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D699A415-997C-7C0F-16C5-9D609DAA05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2351852"/>
            <a:ext cx="7041765" cy="2497286"/>
          </a:xfrm>
          <a:prstGeom prst="rect">
            <a:avLst/>
          </a:prstGeom>
        </p:spPr>
      </p:pic>
      <p:cxnSp>
        <p:nvCxnSpPr>
          <p:cNvPr id="6" name="Straight Arrow Connector 5">
            <a:extLst>
              <a:ext uri="{FF2B5EF4-FFF2-40B4-BE49-F238E27FC236}">
                <a16:creationId xmlns:a16="http://schemas.microsoft.com/office/drawing/2014/main" id="{46EF8934-D2DF-BC2E-7FC1-172D489C7DE6}"/>
              </a:ext>
              <a:ext uri="{C183D7F6-B498-43B3-948B-1728B52AA6E4}">
                <adec:decorative xmlns:adec="http://schemas.microsoft.com/office/drawing/2017/decorative" val="1"/>
              </a:ext>
            </a:extLst>
          </p:cNvPr>
          <p:cNvCxnSpPr>
            <a:cxnSpLocks/>
          </p:cNvCxnSpPr>
          <p:nvPr/>
        </p:nvCxnSpPr>
        <p:spPr>
          <a:xfrm flipH="1">
            <a:off x="7212784" y="1867711"/>
            <a:ext cx="997361" cy="91114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34734D-5219-AFA2-14D2-EB7922923B08}"/>
              </a:ext>
              <a:ext uri="{C183D7F6-B498-43B3-948B-1728B52AA6E4}">
                <adec:decorative xmlns:adec="http://schemas.microsoft.com/office/drawing/2017/decorative" val="1"/>
              </a:ext>
            </a:extLst>
          </p:cNvPr>
          <p:cNvCxnSpPr>
            <a:cxnSpLocks/>
          </p:cNvCxnSpPr>
          <p:nvPr/>
        </p:nvCxnSpPr>
        <p:spPr>
          <a:xfrm flipH="1">
            <a:off x="6096000" y="3424259"/>
            <a:ext cx="2201694" cy="17623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A6FE12-48D5-B45E-01D0-331CA421EC44}"/>
              </a:ext>
              <a:ext uri="{C183D7F6-B498-43B3-948B-1728B52AA6E4}">
                <adec:decorative xmlns:adec="http://schemas.microsoft.com/office/drawing/2017/decorative" val="1"/>
              </a:ext>
            </a:extLst>
          </p:cNvPr>
          <p:cNvCxnSpPr>
            <a:cxnSpLocks/>
          </p:cNvCxnSpPr>
          <p:nvPr/>
        </p:nvCxnSpPr>
        <p:spPr>
          <a:xfrm flipH="1" flipV="1">
            <a:off x="5011090" y="4312934"/>
            <a:ext cx="3286604" cy="803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A20F42D2-4A4D-06AC-D562-F63E90178DDB}"/>
              </a:ext>
              <a:ext uri="{C183D7F6-B498-43B3-948B-1728B52AA6E4}">
                <adec:decorative xmlns:adec="http://schemas.microsoft.com/office/drawing/2017/decorative" val="1"/>
              </a:ext>
            </a:extLst>
          </p:cNvPr>
          <p:cNvSpPr txBox="1">
            <a:spLocks/>
          </p:cNvSpPr>
          <p:nvPr/>
        </p:nvSpPr>
        <p:spPr>
          <a:xfrm>
            <a:off x="8297694" y="1627245"/>
            <a:ext cx="27432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mn-lt"/>
                <a:ea typeface="+mn-ea"/>
                <a:cs typeface="+mn-cs"/>
              </a:rPr>
              <a:t>Good</a:t>
            </a:r>
          </a:p>
        </p:txBody>
      </p:sp>
      <p:sp>
        <p:nvSpPr>
          <p:cNvPr id="14" name="TextBox 13">
            <a:extLst>
              <a:ext uri="{FF2B5EF4-FFF2-40B4-BE49-F238E27FC236}">
                <a16:creationId xmlns:a16="http://schemas.microsoft.com/office/drawing/2014/main" id="{9C1178AA-AFD7-1F55-82A1-B504300C102F}"/>
              </a:ext>
              <a:ext uri="{C183D7F6-B498-43B3-948B-1728B52AA6E4}">
                <adec:decorative xmlns:adec="http://schemas.microsoft.com/office/drawing/2017/decorative" val="1"/>
              </a:ext>
            </a:extLst>
          </p:cNvPr>
          <p:cNvSpPr txBox="1"/>
          <p:nvPr/>
        </p:nvSpPr>
        <p:spPr>
          <a:xfrm>
            <a:off x="8381083" y="3145648"/>
            <a:ext cx="2743200" cy="923330"/>
          </a:xfrm>
          <a:prstGeom prst="rect">
            <a:avLst/>
          </a:prstGeom>
          <a:noFill/>
        </p:spPr>
        <p:txBody>
          <a:bodyPr wrap="square" rtlCol="0">
            <a:spAutoFit/>
          </a:bodyPr>
          <a:lstStyle/>
          <a:p>
            <a:r>
              <a:rPr lang="en-US" dirty="0">
                <a:solidFill>
                  <a:schemeClr val="accent6"/>
                </a:solidFill>
              </a:rPr>
              <a:t>Good </a:t>
            </a:r>
            <a:r>
              <a:rPr lang="en-US" b="1" i="1" dirty="0">
                <a:solidFill>
                  <a:schemeClr val="accent6"/>
                </a:solidFill>
              </a:rPr>
              <a:t>if</a:t>
            </a:r>
            <a:r>
              <a:rPr lang="en-US" dirty="0">
                <a:solidFill>
                  <a:schemeClr val="accent6"/>
                </a:solidFill>
              </a:rPr>
              <a:t> heart.png is </a:t>
            </a:r>
            <a:r>
              <a:rPr lang="en-US" b="1" i="1" dirty="0">
                <a:solidFill>
                  <a:schemeClr val="accent6"/>
                </a:solidFill>
              </a:rPr>
              <a:t>purely decorative</a:t>
            </a:r>
            <a:r>
              <a:rPr lang="en-US" dirty="0">
                <a:solidFill>
                  <a:schemeClr val="accent6"/>
                </a:solidFill>
              </a:rPr>
              <a:t>.  A screen reader would ignore this.</a:t>
            </a:r>
          </a:p>
        </p:txBody>
      </p:sp>
      <p:sp>
        <p:nvSpPr>
          <p:cNvPr id="15" name="TextBox 14">
            <a:extLst>
              <a:ext uri="{FF2B5EF4-FFF2-40B4-BE49-F238E27FC236}">
                <a16:creationId xmlns:a16="http://schemas.microsoft.com/office/drawing/2014/main" id="{4A656203-0FD6-28AA-61DA-2E349B806745}"/>
              </a:ext>
              <a:ext uri="{C183D7F6-B498-43B3-948B-1728B52AA6E4}">
                <adec:decorative xmlns:adec="http://schemas.microsoft.com/office/drawing/2017/decorative" val="1"/>
              </a:ext>
            </a:extLst>
          </p:cNvPr>
          <p:cNvSpPr txBox="1"/>
          <p:nvPr/>
        </p:nvSpPr>
        <p:spPr>
          <a:xfrm>
            <a:off x="8381083" y="4932083"/>
            <a:ext cx="2743200" cy="369332"/>
          </a:xfrm>
          <a:prstGeom prst="rect">
            <a:avLst/>
          </a:prstGeom>
          <a:noFill/>
        </p:spPr>
        <p:txBody>
          <a:bodyPr wrap="square" rtlCol="0">
            <a:spAutoFit/>
          </a:bodyPr>
          <a:lstStyle/>
          <a:p>
            <a:r>
              <a:rPr lang="en-US" dirty="0">
                <a:solidFill>
                  <a:srgbClr val="FF0000"/>
                </a:solidFill>
              </a:rPr>
              <a:t>Bad!!</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19</a:t>
            </a:fld>
            <a:endParaRPr lang="en-US" dirty="0"/>
          </a:p>
        </p:txBody>
      </p:sp>
    </p:spTree>
    <p:extLst>
      <p:ext uri="{BB962C8B-B14F-4D97-AF65-F5344CB8AC3E}">
        <p14:creationId xmlns:p14="http://schemas.microsoft.com/office/powerpoint/2010/main" val="340923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225B4-5EBC-07D3-64CF-CC0C48452731}"/>
              </a:ext>
            </a:extLst>
          </p:cNvPr>
          <p:cNvSpPr txBox="1">
            <a:spLocks noGrp="1"/>
          </p:cNvSpPr>
          <p:nvPr>
            <p:ph type="title" idx="4294967295"/>
          </p:nvPr>
        </p:nvSpPr>
        <p:spPr>
          <a:xfrm>
            <a:off x="479394" y="1070800"/>
            <a:ext cx="3939688" cy="55831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6200" b="0" i="0" u="none" strike="noStrike" kern="1200" cap="none" spc="0" normalizeH="0" baseline="0" noProof="0" dirty="0">
                <a:ln>
                  <a:noFill/>
                </a:ln>
                <a:solidFill>
                  <a:schemeClr val="tx1"/>
                </a:solidFill>
                <a:effectLst/>
                <a:uLnTx/>
                <a:uFillTx/>
                <a:latin typeface="+mj-lt"/>
                <a:ea typeface="+mj-ea"/>
                <a:cs typeface="+mj-cs"/>
              </a:rPr>
              <a:t>Preamble: Why are we starting here?</a:t>
            </a:r>
          </a:p>
        </p:txBody>
      </p:sp>
      <p:graphicFrame>
        <p:nvGraphicFramePr>
          <p:cNvPr id="5" name="TextBox 2">
            <a:extLst>
              <a:ext uri="{FF2B5EF4-FFF2-40B4-BE49-F238E27FC236}">
                <a16:creationId xmlns:a16="http://schemas.microsoft.com/office/drawing/2014/main" id="{E5B4F4EE-972E-C150-0B2A-A030676D731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0110290"/>
              </p:ext>
            </p:extLst>
          </p:nvPr>
        </p:nvGraphicFramePr>
        <p:xfrm>
          <a:off x="5108535" y="781050"/>
          <a:ext cx="6768726" cy="587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32088E2A-3E91-B99D-8DFF-8E2D0EE8D862}"/>
              </a:ext>
              <a:ext uri="{C183D7F6-B498-43B3-948B-1728B52AA6E4}">
                <adec:decorative xmlns:adec="http://schemas.microsoft.com/office/drawing/2017/decorative" val="1"/>
              </a:ext>
            </a:extLst>
          </p:cNvPr>
          <p:cNvCxnSpPr/>
          <p:nvPr/>
        </p:nvCxnSpPr>
        <p:spPr>
          <a:xfrm>
            <a:off x="4701209" y="1272209"/>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B9733F9E-AF22-B42E-D06B-5D67E8FECAE2}"/>
              </a:ext>
            </a:extLst>
          </p:cNvPr>
          <p:cNvSpPr>
            <a:spLocks noGrp="1"/>
          </p:cNvSpPr>
          <p:nvPr>
            <p:ph type="sldNum" sz="quarter" idx="12"/>
          </p:nvPr>
        </p:nvSpPr>
        <p:spPr>
          <a:xfrm>
            <a:off x="8610600" y="6139544"/>
            <a:ext cx="2743200" cy="581932"/>
          </a:xfrm>
        </p:spPr>
        <p:txBody>
          <a:bodyPr/>
          <a:lstStyle/>
          <a:p>
            <a:fld id="{4C487655-AABA-4CA8-8EDF-7F823A468B89}" type="slidenum">
              <a:rPr lang="en-US" sz="3200" smtClean="0"/>
              <a:t>2</a:t>
            </a:fld>
            <a:endParaRPr lang="en-US" dirty="0"/>
          </a:p>
        </p:txBody>
      </p:sp>
    </p:spTree>
    <p:extLst>
      <p:ext uri="{BB962C8B-B14F-4D97-AF65-F5344CB8AC3E}">
        <p14:creationId xmlns:p14="http://schemas.microsoft.com/office/powerpoint/2010/main" val="168608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Label tags not used in HTML forms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1CDD0882-4F7D-399C-B9B1-33754D662C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5138" y="1692614"/>
            <a:ext cx="9546081" cy="1487892"/>
          </a:xfrm>
          <a:prstGeom prst="rect">
            <a:avLst/>
          </a:prstGeom>
        </p:spPr>
      </p:pic>
      <p:sp>
        <p:nvSpPr>
          <p:cNvPr id="13" name="TextBox 12">
            <a:extLst>
              <a:ext uri="{FF2B5EF4-FFF2-40B4-BE49-F238E27FC236}">
                <a16:creationId xmlns:a16="http://schemas.microsoft.com/office/drawing/2014/main" id="{05BCCDE8-F8C7-7F71-5E3D-3040DF4A631E}"/>
              </a:ext>
              <a:ext uri="{C183D7F6-B498-43B3-948B-1728B52AA6E4}">
                <adec:decorative xmlns:adec="http://schemas.microsoft.com/office/drawing/2017/decorative" val="1"/>
              </a:ext>
            </a:extLst>
          </p:cNvPr>
          <p:cNvSpPr txBox="1"/>
          <p:nvPr/>
        </p:nvSpPr>
        <p:spPr>
          <a:xfrm>
            <a:off x="1331402" y="1277528"/>
            <a:ext cx="4560439" cy="369332"/>
          </a:xfrm>
          <a:prstGeom prst="rect">
            <a:avLst/>
          </a:prstGeom>
          <a:noFill/>
        </p:spPr>
        <p:txBody>
          <a:bodyPr wrap="square" rtlCol="0">
            <a:spAutoFit/>
          </a:bodyPr>
          <a:lstStyle/>
          <a:p>
            <a:r>
              <a:rPr lang="en-US" dirty="0"/>
              <a:t>In the HTML source code:</a:t>
            </a:r>
          </a:p>
        </p:txBody>
      </p:sp>
      <p:cxnSp>
        <p:nvCxnSpPr>
          <p:cNvPr id="11" name="Straight Connector 10">
            <a:extLst>
              <a:ext uri="{FF2B5EF4-FFF2-40B4-BE49-F238E27FC236}">
                <a16:creationId xmlns:a16="http://schemas.microsoft.com/office/drawing/2014/main" id="{57CFD6AF-BAC9-4562-F766-36A67A7B5443}"/>
              </a:ext>
              <a:ext uri="{C183D7F6-B498-43B3-948B-1728B52AA6E4}">
                <adec:decorative xmlns:adec="http://schemas.microsoft.com/office/drawing/2017/decorative" val="1"/>
              </a:ext>
            </a:extLst>
          </p:cNvPr>
          <p:cNvCxnSpPr/>
          <p:nvPr/>
        </p:nvCxnSpPr>
        <p:spPr>
          <a:xfrm>
            <a:off x="3295473" y="2376175"/>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33920308-8389-88ED-B0BA-2DC52B9E671D}"/>
              </a:ext>
              <a:ext uri="{C183D7F6-B498-43B3-948B-1728B52AA6E4}">
                <adec:decorative xmlns:adec="http://schemas.microsoft.com/office/drawing/2017/decorative" val="1"/>
              </a:ext>
            </a:extLst>
          </p:cNvPr>
          <p:cNvCxnSpPr/>
          <p:nvPr/>
        </p:nvCxnSpPr>
        <p:spPr>
          <a:xfrm>
            <a:off x="4759088" y="2761488"/>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4" name="Title 13">
            <a:extLst>
              <a:ext uri="{FF2B5EF4-FFF2-40B4-BE49-F238E27FC236}">
                <a16:creationId xmlns:a16="http://schemas.microsoft.com/office/drawing/2014/main" id="{27011B7C-C1BE-1B99-D06D-A6EF844FAFF7}"/>
              </a:ext>
              <a:ext uri="{C183D7F6-B498-43B3-948B-1728B52AA6E4}">
                <adec:decorative xmlns:adec="http://schemas.microsoft.com/office/drawing/2017/decorative" val="1"/>
              </a:ext>
            </a:extLst>
          </p:cNvPr>
          <p:cNvSpPr txBox="1">
            <a:spLocks/>
          </p:cNvSpPr>
          <p:nvPr/>
        </p:nvSpPr>
        <p:spPr>
          <a:xfrm>
            <a:off x="1331402" y="3870620"/>
            <a:ext cx="456043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 the browser:</a:t>
            </a:r>
          </a:p>
        </p:txBody>
      </p:sp>
      <p:pic>
        <p:nvPicPr>
          <p:cNvPr id="9" name="Picture 8">
            <a:extLst>
              <a:ext uri="{FF2B5EF4-FFF2-40B4-BE49-F238E27FC236}">
                <a16:creationId xmlns:a16="http://schemas.microsoft.com/office/drawing/2014/main" id="{C7BB9A56-BDAB-5E8E-9DF5-9ADD8B8CFD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5138" y="4269805"/>
            <a:ext cx="6077798" cy="1143160"/>
          </a:xfrm>
          <a:prstGeom prst="rect">
            <a:avLst/>
          </a:prstGeom>
        </p:spPr>
      </p:pic>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20</a:t>
            </a:fld>
            <a:endParaRPr lang="en-US" dirty="0"/>
          </a:p>
        </p:txBody>
      </p:sp>
    </p:spTree>
    <p:extLst>
      <p:ext uri="{BB962C8B-B14F-4D97-AF65-F5344CB8AC3E}">
        <p14:creationId xmlns:p14="http://schemas.microsoft.com/office/powerpoint/2010/main" val="32449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1038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Color contrast is insufficient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Color contrast is represented as a ratio of lumens.  The first number is the brightest color, and the second number is the darkest number.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a:extLst>
              <a:ext uri="{FF2B5EF4-FFF2-40B4-BE49-F238E27FC236}">
                <a16:creationId xmlns:a16="http://schemas.microsoft.com/office/drawing/2014/main" id="{79F27644-EDB9-1C01-6211-F9A2B35BCE22}"/>
              </a:ext>
              <a:ext uri="{C183D7F6-B498-43B3-948B-1728B52AA6E4}">
                <adec:decorative xmlns:adec="http://schemas.microsoft.com/office/drawing/2017/decorative" val="1"/>
              </a:ext>
            </a:extLst>
          </p:cNvPr>
          <p:cNvSpPr txBox="1">
            <a:spLocks/>
          </p:cNvSpPr>
          <p:nvPr/>
        </p:nvSpPr>
        <p:spPr>
          <a:xfrm>
            <a:off x="838200" y="1889185"/>
            <a:ext cx="10515600" cy="657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example:</a:t>
            </a:r>
          </a:p>
          <a:p>
            <a:pPr lvl="1"/>
            <a:endParaRPr lang="en-US" dirty="0"/>
          </a:p>
          <a:p>
            <a:pPr lvl="1"/>
            <a:endParaRPr lang="en-US" dirty="0"/>
          </a:p>
        </p:txBody>
      </p:sp>
      <p:pic>
        <p:nvPicPr>
          <p:cNvPr id="6" name="Picture 5">
            <a:extLst>
              <a:ext uri="{FF2B5EF4-FFF2-40B4-BE49-F238E27FC236}">
                <a16:creationId xmlns:a16="http://schemas.microsoft.com/office/drawing/2014/main" id="{BBACD07B-C007-0BBB-F8D7-87B42F122C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9170" y="2355011"/>
            <a:ext cx="1905266" cy="3743847"/>
          </a:xfrm>
          <a:prstGeom prst="rect">
            <a:avLst/>
          </a:prstGeom>
        </p:spPr>
      </p:pic>
      <p:cxnSp>
        <p:nvCxnSpPr>
          <p:cNvPr id="8" name="Straight Arrow Connector 7">
            <a:extLst>
              <a:ext uri="{FF2B5EF4-FFF2-40B4-BE49-F238E27FC236}">
                <a16:creationId xmlns:a16="http://schemas.microsoft.com/office/drawing/2014/main" id="{82BBC1C9-1BF5-C0BF-BEBD-84E9578734F3}"/>
              </a:ext>
              <a:ext uri="{C183D7F6-B498-43B3-948B-1728B52AA6E4}">
                <adec:decorative xmlns:adec="http://schemas.microsoft.com/office/drawing/2017/decorative" val="1"/>
              </a:ext>
            </a:extLst>
          </p:cNvPr>
          <p:cNvCxnSpPr>
            <a:cxnSpLocks/>
          </p:cNvCxnSpPr>
          <p:nvPr/>
        </p:nvCxnSpPr>
        <p:spPr>
          <a:xfrm flipH="1">
            <a:off x="2734574" y="2539677"/>
            <a:ext cx="898522" cy="332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EA753757-9942-0BC8-4326-CE7CD0904486}"/>
              </a:ext>
              <a:ext uri="{C183D7F6-B498-43B3-948B-1728B52AA6E4}">
                <adec:decorative xmlns:adec="http://schemas.microsoft.com/office/drawing/2017/decorative" val="1"/>
              </a:ext>
            </a:extLst>
          </p:cNvPr>
          <p:cNvSpPr txBox="1">
            <a:spLocks/>
          </p:cNvSpPr>
          <p:nvPr/>
        </p:nvSpPr>
        <p:spPr>
          <a:xfrm>
            <a:off x="3716485" y="2355011"/>
            <a:ext cx="27432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Bad!! This contrast ratio is roughly 2:1</a:t>
            </a:r>
          </a:p>
        </p:txBody>
      </p:sp>
      <p:cxnSp>
        <p:nvCxnSpPr>
          <p:cNvPr id="11" name="Straight Arrow Connector 10">
            <a:extLst>
              <a:ext uri="{FF2B5EF4-FFF2-40B4-BE49-F238E27FC236}">
                <a16:creationId xmlns:a16="http://schemas.microsoft.com/office/drawing/2014/main" id="{2B49B3D0-5108-22A3-C574-92FFD3D76103}"/>
              </a:ext>
              <a:ext uri="{C183D7F6-B498-43B3-948B-1728B52AA6E4}">
                <adec:decorative xmlns:adec="http://schemas.microsoft.com/office/drawing/2017/decorative" val="1"/>
              </a:ext>
            </a:extLst>
          </p:cNvPr>
          <p:cNvCxnSpPr>
            <a:cxnSpLocks/>
          </p:cNvCxnSpPr>
          <p:nvPr/>
        </p:nvCxnSpPr>
        <p:spPr>
          <a:xfrm flipH="1">
            <a:off x="2666480" y="3838389"/>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EC4FC4-71B7-BD3E-0080-2B9B39B35A91}"/>
              </a:ext>
              <a:ext uri="{C183D7F6-B498-43B3-948B-1728B52AA6E4}">
                <adec:decorative xmlns:adec="http://schemas.microsoft.com/office/drawing/2017/decorative" val="1"/>
              </a:ext>
            </a:extLst>
          </p:cNvPr>
          <p:cNvSpPr txBox="1"/>
          <p:nvPr/>
        </p:nvSpPr>
        <p:spPr>
          <a:xfrm>
            <a:off x="3716485" y="3555320"/>
            <a:ext cx="2743200" cy="923330"/>
          </a:xfrm>
          <a:prstGeom prst="rect">
            <a:avLst/>
          </a:prstGeom>
          <a:noFill/>
        </p:spPr>
        <p:txBody>
          <a:bodyPr wrap="square" rtlCol="0">
            <a:spAutoFit/>
          </a:bodyPr>
          <a:lstStyle/>
          <a:p>
            <a:r>
              <a:rPr lang="en-US" dirty="0">
                <a:solidFill>
                  <a:schemeClr val="accent6"/>
                </a:solidFill>
              </a:rPr>
              <a:t>Good enough.  This ratio is 6:1 and considered accessible.</a:t>
            </a:r>
          </a:p>
        </p:txBody>
      </p:sp>
      <p:cxnSp>
        <p:nvCxnSpPr>
          <p:cNvPr id="15" name="Straight Arrow Connector 14">
            <a:extLst>
              <a:ext uri="{FF2B5EF4-FFF2-40B4-BE49-F238E27FC236}">
                <a16:creationId xmlns:a16="http://schemas.microsoft.com/office/drawing/2014/main" id="{6BB3DA1F-62EB-2940-F85B-1DAE6878742D}"/>
              </a:ext>
              <a:ext uri="{C183D7F6-B498-43B3-948B-1728B52AA6E4}">
                <adec:decorative xmlns:adec="http://schemas.microsoft.com/office/drawing/2017/decorative" val="1"/>
              </a:ext>
            </a:extLst>
          </p:cNvPr>
          <p:cNvCxnSpPr>
            <a:cxnSpLocks/>
          </p:cNvCxnSpPr>
          <p:nvPr/>
        </p:nvCxnSpPr>
        <p:spPr>
          <a:xfrm flipH="1">
            <a:off x="2666480" y="5121587"/>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BC51C0-70A0-31A0-EFE8-1A8B4139D694}"/>
              </a:ext>
              <a:ext uri="{C183D7F6-B498-43B3-948B-1728B52AA6E4}">
                <adec:decorative xmlns:adec="http://schemas.microsoft.com/office/drawing/2017/decorative" val="1"/>
              </a:ext>
            </a:extLst>
          </p:cNvPr>
          <p:cNvSpPr txBox="1"/>
          <p:nvPr/>
        </p:nvSpPr>
        <p:spPr>
          <a:xfrm>
            <a:off x="3716485" y="4838518"/>
            <a:ext cx="2743200" cy="1200329"/>
          </a:xfrm>
          <a:prstGeom prst="rect">
            <a:avLst/>
          </a:prstGeom>
          <a:noFill/>
        </p:spPr>
        <p:txBody>
          <a:bodyPr wrap="square" rtlCol="0">
            <a:spAutoFit/>
          </a:bodyPr>
          <a:lstStyle/>
          <a:p>
            <a:r>
              <a:rPr lang="en-US" dirty="0">
                <a:solidFill>
                  <a:schemeClr val="accent6"/>
                </a:solidFill>
              </a:rPr>
              <a:t>Great.  This ratio is 21:1. You can’t have any more contrast than this.  </a:t>
            </a:r>
            <a:r>
              <a:rPr lang="en-US" b="1" dirty="0">
                <a:solidFill>
                  <a:schemeClr val="accent6"/>
                </a:solidFill>
              </a:rPr>
              <a:t>21:1</a:t>
            </a:r>
            <a:r>
              <a:rPr lang="en-US" dirty="0">
                <a:solidFill>
                  <a:schemeClr val="accent6"/>
                </a:solidFill>
              </a:rPr>
              <a:t> is the best there is.</a:t>
            </a:r>
          </a:p>
        </p:txBody>
      </p:sp>
      <p:sp>
        <p:nvSpPr>
          <p:cNvPr id="2" name="TextBox 1">
            <a:extLst>
              <a:ext uri="{FF2B5EF4-FFF2-40B4-BE49-F238E27FC236}">
                <a16:creationId xmlns:a16="http://schemas.microsoft.com/office/drawing/2014/main" id="{9D588300-3CBB-99F5-595D-15FA2944D22F}"/>
              </a:ext>
              <a:ext uri="{C183D7F6-B498-43B3-948B-1728B52AA6E4}">
                <adec:decorative xmlns:adec="http://schemas.microsoft.com/office/drawing/2017/decorative" val="1"/>
              </a:ext>
            </a:extLst>
          </p:cNvPr>
          <p:cNvSpPr txBox="1"/>
          <p:nvPr/>
        </p:nvSpPr>
        <p:spPr>
          <a:xfrm>
            <a:off x="6892445" y="1457863"/>
            <a:ext cx="4028594" cy="4955203"/>
          </a:xfrm>
          <a:prstGeom prst="rect">
            <a:avLst/>
          </a:prstGeom>
          <a:noFill/>
        </p:spPr>
        <p:txBody>
          <a:bodyPr wrap="square" rtlCol="0">
            <a:spAutoFit/>
          </a:bodyPr>
          <a:lstStyle/>
          <a:p>
            <a:r>
              <a:rPr lang="en-US" sz="2800" dirty="0"/>
              <a:t>Notes</a:t>
            </a:r>
            <a:r>
              <a:rPr lang="en-US" dirty="0">
                <a:solidFill>
                  <a:srgbClr val="444444"/>
                </a:solidFill>
                <a:latin typeface="Open Sans" panose="020B0606030504020204" pitchFamily="34" charset="0"/>
              </a:rPr>
              <a:t>:</a:t>
            </a:r>
          </a:p>
          <a:p>
            <a:br>
              <a:rPr lang="en-US" dirty="0">
                <a:solidFill>
                  <a:srgbClr val="444444"/>
                </a:solidFill>
                <a:latin typeface="Open Sans" panose="020B0606030504020204" pitchFamily="34" charset="0"/>
              </a:rPr>
            </a:br>
            <a:r>
              <a:rPr lang="en-US" dirty="0">
                <a:solidFill>
                  <a:srgbClr val="444444"/>
                </a:solidFill>
                <a:latin typeface="Open Sans" panose="020B0606030504020204" pitchFamily="34" charset="0"/>
              </a:rPr>
              <a:t>Text with b</a:t>
            </a:r>
            <a:r>
              <a:rPr lang="en-US" b="0" i="0" dirty="0">
                <a:solidFill>
                  <a:srgbClr val="444444"/>
                </a:solidFill>
                <a:effectLst/>
                <a:latin typeface="Open Sans" panose="020B0606030504020204" pitchFamily="34" charset="0"/>
              </a:rPr>
              <a:t>ad contrast has a contrast ratio less than </a:t>
            </a:r>
            <a:r>
              <a:rPr lang="en-US" b="1" i="0" dirty="0">
                <a:solidFill>
                  <a:srgbClr val="444444"/>
                </a:solidFill>
                <a:effectLst/>
                <a:latin typeface="Open Sans" panose="020B0606030504020204" pitchFamily="34" charset="0"/>
              </a:rPr>
              <a:t>4.5:1</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threshold for large text is a little more lenient, but 4.5:1 is the ratio to remember.</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WCAG requires that page elements have both foreground AND background colors defined (or inherited) that provide sufficient contrast.</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WAVE extension will report critical contrast problems!</a:t>
            </a:r>
            <a:endParaRPr lang="en-US" dirty="0"/>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21</a:t>
            </a:fld>
            <a:endParaRPr lang="en-US" dirty="0"/>
          </a:p>
        </p:txBody>
      </p:sp>
    </p:spTree>
    <p:extLst>
      <p:ext uri="{BB962C8B-B14F-4D97-AF65-F5344CB8AC3E}">
        <p14:creationId xmlns:p14="http://schemas.microsoft.com/office/powerpoint/2010/main" val="28570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E90C-448C-E559-C76B-4BC67A3CE675}"/>
              </a:ext>
            </a:extLst>
          </p:cNvPr>
          <p:cNvSpPr>
            <a:spLocks noGrp="1"/>
          </p:cNvSpPr>
          <p:nvPr>
            <p:ph type="title"/>
          </p:nvPr>
        </p:nvSpPr>
        <p:spPr/>
        <p:txBody>
          <a:bodyPr/>
          <a:lstStyle/>
          <a:p>
            <a:r>
              <a:rPr lang="en-US" dirty="0"/>
              <a:t>Summary: Students should now …</a:t>
            </a:r>
          </a:p>
        </p:txBody>
      </p:sp>
      <p:sp>
        <p:nvSpPr>
          <p:cNvPr id="3" name="Content Placeholder 2">
            <a:extLst>
              <a:ext uri="{FF2B5EF4-FFF2-40B4-BE49-F238E27FC236}">
                <a16:creationId xmlns:a16="http://schemas.microsoft.com/office/drawing/2014/main" id="{88D7A451-955B-9D5D-CBE3-B1E6C7821AB2}"/>
              </a:ext>
            </a:extLst>
          </p:cNvPr>
          <p:cNvSpPr>
            <a:spLocks noGrp="1"/>
          </p:cNvSpPr>
          <p:nvPr>
            <p:ph idx="1"/>
          </p:nvPr>
        </p:nvSpPr>
        <p:spPr>
          <a:xfrm>
            <a:off x="838200" y="1467059"/>
            <a:ext cx="10515600" cy="4709904"/>
          </a:xfrm>
        </p:spPr>
        <p:txBody>
          <a:bodyPr>
            <a:normAutofit lnSpcReduction="10000"/>
          </a:bodyPr>
          <a:lstStyle/>
          <a:p>
            <a:r>
              <a:rPr lang="en-US" dirty="0"/>
              <a:t>Understand what A11y is, why it is important, and how it relates to UX and UI.</a:t>
            </a:r>
          </a:p>
          <a:p>
            <a:r>
              <a:rPr lang="en-US" dirty="0"/>
              <a:t>Install Firefox. Understand the purpose of View Page Source.</a:t>
            </a:r>
          </a:p>
          <a:p>
            <a:r>
              <a:rPr lang="en-US" dirty="0"/>
              <a:t>Install the WAVE extension. Understand the purpose of the extension.</a:t>
            </a:r>
          </a:p>
          <a:p>
            <a:r>
              <a:rPr lang="en-US" dirty="0"/>
              <a:t>Understand that the role of human content creators is essential.</a:t>
            </a:r>
          </a:p>
          <a:p>
            <a:r>
              <a:rPr lang="en-US" dirty="0"/>
              <a:t>Identify and resolve these problems</a:t>
            </a:r>
          </a:p>
          <a:p>
            <a:pPr lvl="1"/>
            <a:r>
              <a:rPr lang="en-US" dirty="0"/>
              <a:t>Title tag missing or not meaningful</a:t>
            </a:r>
          </a:p>
          <a:p>
            <a:pPr lvl="1"/>
            <a:r>
              <a:rPr lang="en-US" dirty="0"/>
              <a:t>Missing/Incorrect alt text on images</a:t>
            </a:r>
          </a:p>
          <a:p>
            <a:pPr lvl="1"/>
            <a:r>
              <a:rPr lang="en-US" dirty="0"/>
              <a:t>Missing/Incorrect label tags on forms</a:t>
            </a:r>
          </a:p>
          <a:p>
            <a:pPr lvl="1"/>
            <a:r>
              <a:rPr lang="en-US" dirty="0"/>
              <a:t>Insufficient contrast</a:t>
            </a:r>
          </a:p>
          <a:p>
            <a:endParaRPr lang="en-US" dirty="0"/>
          </a:p>
        </p:txBody>
      </p:sp>
      <p:sp>
        <p:nvSpPr>
          <p:cNvPr id="4" name="Slide Number Placeholder 3">
            <a:extLst>
              <a:ext uri="{FF2B5EF4-FFF2-40B4-BE49-F238E27FC236}">
                <a16:creationId xmlns:a16="http://schemas.microsoft.com/office/drawing/2014/main" id="{0DF2F183-1FC1-2F8F-2EF9-FABF1FA8A17F}"/>
              </a:ext>
            </a:extLst>
          </p:cNvPr>
          <p:cNvSpPr>
            <a:spLocks noGrp="1"/>
          </p:cNvSpPr>
          <p:nvPr>
            <p:ph type="sldNum" sz="quarter" idx="12"/>
          </p:nvPr>
        </p:nvSpPr>
        <p:spPr/>
        <p:txBody>
          <a:bodyPr/>
          <a:lstStyle/>
          <a:p>
            <a:fld id="{4C487655-AABA-4CA8-8EDF-7F823A468B89}" type="slidenum">
              <a:rPr lang="en-US" smtClean="0"/>
              <a:t>22</a:t>
            </a:fld>
            <a:endParaRPr lang="en-US" dirty="0"/>
          </a:p>
        </p:txBody>
      </p:sp>
    </p:spTree>
    <p:extLst>
      <p:ext uri="{BB962C8B-B14F-4D97-AF65-F5344CB8AC3E}">
        <p14:creationId xmlns:p14="http://schemas.microsoft.com/office/powerpoint/2010/main" val="423035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7D6C-8418-3533-553F-774581872925}"/>
              </a:ext>
            </a:extLst>
          </p:cNvPr>
          <p:cNvSpPr>
            <a:spLocks noGrp="1"/>
          </p:cNvSpPr>
          <p:nvPr>
            <p:ph type="title"/>
          </p:nvPr>
        </p:nvSpPr>
        <p:spPr/>
        <p:txBody>
          <a:bodyPr/>
          <a:lstStyle/>
          <a:p>
            <a:r>
              <a:rPr lang="en-US" dirty="0"/>
              <a:t>A final thought</a:t>
            </a:r>
          </a:p>
        </p:txBody>
      </p:sp>
      <p:graphicFrame>
        <p:nvGraphicFramePr>
          <p:cNvPr id="19" name="Content Placeholder 18" descr="1 Start with a good template&#10;2 Keep A11y in mind&#10;3 Test and correct before launch&#10;">
            <a:extLst>
              <a:ext uri="{FF2B5EF4-FFF2-40B4-BE49-F238E27FC236}">
                <a16:creationId xmlns:a16="http://schemas.microsoft.com/office/drawing/2014/main" id="{5A5FC044-9C30-189B-FB77-033A775DE76D}"/>
              </a:ext>
            </a:extLst>
          </p:cNvPr>
          <p:cNvGraphicFramePr>
            <a:graphicFrameLocks noGrp="1"/>
          </p:cNvGraphicFramePr>
          <p:nvPr>
            <p:ph idx="1"/>
            <p:extLst>
              <p:ext uri="{D42A27DB-BD31-4B8C-83A1-F6EECF244321}">
                <p14:modId xmlns:p14="http://schemas.microsoft.com/office/powerpoint/2010/main" val="3240934865"/>
              </p:ext>
            </p:extLst>
          </p:nvPr>
        </p:nvGraphicFramePr>
        <p:xfrm>
          <a:off x="838200" y="77320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529A45E-A55F-DC6A-550C-82947DFBB859}"/>
              </a:ext>
            </a:extLst>
          </p:cNvPr>
          <p:cNvSpPr>
            <a:spLocks noGrp="1"/>
          </p:cNvSpPr>
          <p:nvPr>
            <p:ph type="sldNum" sz="quarter" idx="12"/>
          </p:nvPr>
        </p:nvSpPr>
        <p:spPr/>
        <p:txBody>
          <a:bodyPr/>
          <a:lstStyle/>
          <a:p>
            <a:fld id="{4C487655-AABA-4CA8-8EDF-7F823A468B89}" type="slidenum">
              <a:rPr lang="en-US" smtClean="0"/>
              <a:pPr/>
              <a:t>23</a:t>
            </a:fld>
            <a:endParaRPr lang="en-US" dirty="0"/>
          </a:p>
        </p:txBody>
      </p:sp>
    </p:spTree>
    <p:extLst>
      <p:ext uri="{BB962C8B-B14F-4D97-AF65-F5344CB8AC3E}">
        <p14:creationId xmlns:p14="http://schemas.microsoft.com/office/powerpoint/2010/main" val="310932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diagram of a student quality - it shows intersecting spheres of Critical Thinking, Perseverance, and Curiosity">
            <a:extLst>
              <a:ext uri="{FF2B5EF4-FFF2-40B4-BE49-F238E27FC236}">
                <a16:creationId xmlns:a16="http://schemas.microsoft.com/office/drawing/2014/main" id="{72BF8092-0116-D276-3A07-A885ED7623D2}"/>
              </a:ext>
            </a:extLst>
          </p:cNvPr>
          <p:cNvPicPr>
            <a:picLocks noGrp="1" noChangeAspect="1"/>
          </p:cNvPicPr>
          <p:nvPr>
            <p:ph idx="1"/>
          </p:nvPr>
        </p:nvPicPr>
        <p:blipFill>
          <a:blip r:embed="rId3"/>
          <a:srcRect t="60" r="1331" b="163"/>
          <a:stretch/>
        </p:blipFill>
        <p:spPr>
          <a:xfrm>
            <a:off x="2720256" y="1530202"/>
            <a:ext cx="5458544" cy="5003420"/>
          </a:xfrm>
        </p:spPr>
      </p:pic>
      <p:sp>
        <p:nvSpPr>
          <p:cNvPr id="4" name="Slide Number Placeholder 3">
            <a:extLst>
              <a:ext uri="{FF2B5EF4-FFF2-40B4-BE49-F238E27FC236}">
                <a16:creationId xmlns:a16="http://schemas.microsoft.com/office/drawing/2014/main" id="{7DD8210F-CB37-BF41-A759-05B11B48C41D}"/>
              </a:ext>
            </a:extLst>
          </p:cNvPr>
          <p:cNvSpPr>
            <a:spLocks noGrp="1"/>
          </p:cNvSpPr>
          <p:nvPr>
            <p:ph type="sldNum" sz="quarter" idx="12"/>
          </p:nvPr>
        </p:nvSpPr>
        <p:spPr/>
        <p:txBody>
          <a:bodyPr/>
          <a:lstStyle/>
          <a:p>
            <a:fld id="{A880FCDE-7CC0-47F6-888A-FE66752D0BB1}" type="slidenum">
              <a:rPr lang="en-US" smtClean="0"/>
              <a:t>3</a:t>
            </a:fld>
            <a:endParaRPr lang="en-US"/>
          </a:p>
        </p:txBody>
      </p:sp>
      <p:sp>
        <p:nvSpPr>
          <p:cNvPr id="6" name="TextBox 5">
            <a:extLst>
              <a:ext uri="{FF2B5EF4-FFF2-40B4-BE49-F238E27FC236}">
                <a16:creationId xmlns:a16="http://schemas.microsoft.com/office/drawing/2014/main" id="{66BD8296-3C40-E8C1-D2A0-A6612053D96B}"/>
              </a:ext>
            </a:extLst>
          </p:cNvPr>
          <p:cNvSpPr txBox="1"/>
          <p:nvPr/>
        </p:nvSpPr>
        <p:spPr>
          <a:xfrm>
            <a:off x="8133392" y="1725556"/>
            <a:ext cx="2998940"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i="1" dirty="0"/>
              <a:t>Imagine what it would be like to have a disability… what would you want from technology?</a:t>
            </a:r>
          </a:p>
        </p:txBody>
      </p:sp>
      <p:sp>
        <p:nvSpPr>
          <p:cNvPr id="7" name="TextBox 6">
            <a:extLst>
              <a:ext uri="{FF2B5EF4-FFF2-40B4-BE49-F238E27FC236}">
                <a16:creationId xmlns:a16="http://schemas.microsoft.com/office/drawing/2014/main" id="{2C50819D-AD38-E671-2A5B-623105211DC5}"/>
              </a:ext>
            </a:extLst>
          </p:cNvPr>
          <p:cNvSpPr txBox="1"/>
          <p:nvPr/>
        </p:nvSpPr>
        <p:spPr>
          <a:xfrm>
            <a:off x="278332" y="1675231"/>
            <a:ext cx="2853847"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i="1" dirty="0"/>
              <a:t>Download the examples and experiment with it (even though there’s no grade attached!)</a:t>
            </a:r>
          </a:p>
        </p:txBody>
      </p:sp>
      <p:sp>
        <p:nvSpPr>
          <p:cNvPr id="8" name="TextBox 7">
            <a:extLst>
              <a:ext uri="{FF2B5EF4-FFF2-40B4-BE49-F238E27FC236}">
                <a16:creationId xmlns:a16="http://schemas.microsoft.com/office/drawing/2014/main" id="{CCD6D617-397B-BEB4-FCB0-6AC3C013F888}"/>
              </a:ext>
            </a:extLst>
          </p:cNvPr>
          <p:cNvSpPr txBox="1"/>
          <p:nvPr/>
        </p:nvSpPr>
        <p:spPr>
          <a:xfrm>
            <a:off x="9072149" y="4668288"/>
            <a:ext cx="2720171" cy="1400383"/>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b="1" i="1" dirty="0"/>
              <a:t>Outside of class, work on project 1, a little bit each day.</a:t>
            </a:r>
          </a:p>
          <a:p>
            <a:pPr marL="285750" indent="-285750">
              <a:spcBef>
                <a:spcPts val="600"/>
              </a:spcBef>
              <a:buFont typeface="Arial" panose="020B0604020202020204" pitchFamily="34" charset="0"/>
              <a:buChar char="•"/>
            </a:pPr>
            <a:endParaRPr lang="en-US" sz="2000" dirty="0"/>
          </a:p>
        </p:txBody>
      </p:sp>
      <p:cxnSp>
        <p:nvCxnSpPr>
          <p:cNvPr id="3" name="Straight Arrow Connector 2">
            <a:extLst>
              <a:ext uri="{FF2B5EF4-FFF2-40B4-BE49-F238E27FC236}">
                <a16:creationId xmlns:a16="http://schemas.microsoft.com/office/drawing/2014/main" id="{29D9F05C-2394-59A5-C11E-CE31C4423D70}"/>
              </a:ext>
              <a:ext uri="{C183D7F6-B498-43B3-948B-1728B52AA6E4}">
                <adec:decorative xmlns:adec="http://schemas.microsoft.com/office/drawing/2017/decorative" val="1"/>
              </a:ext>
            </a:extLst>
          </p:cNvPr>
          <p:cNvCxnSpPr>
            <a:cxnSpLocks/>
          </p:cNvCxnSpPr>
          <p:nvPr/>
        </p:nvCxnSpPr>
        <p:spPr>
          <a:xfrm>
            <a:off x="1966452" y="3429000"/>
            <a:ext cx="1043214" cy="34823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1BB90D-BD1F-B963-E4EF-4548A2B9A496}"/>
              </a:ext>
              <a:ext uri="{C183D7F6-B498-43B3-948B-1728B52AA6E4}">
                <adec:decorative xmlns:adec="http://schemas.microsoft.com/office/drawing/2017/decorative" val="1"/>
              </a:ext>
            </a:extLst>
          </p:cNvPr>
          <p:cNvCxnSpPr>
            <a:cxnSpLocks/>
          </p:cNvCxnSpPr>
          <p:nvPr/>
        </p:nvCxnSpPr>
        <p:spPr>
          <a:xfrm flipH="1">
            <a:off x="7413493" y="2291046"/>
            <a:ext cx="576197" cy="309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31FF39-2503-7747-29CC-B05D2E756A01}"/>
              </a:ext>
              <a:ext uri="{C183D7F6-B498-43B3-948B-1728B52AA6E4}">
                <adec:decorative xmlns:adec="http://schemas.microsoft.com/office/drawing/2017/decorative" val="1"/>
              </a:ext>
            </a:extLst>
          </p:cNvPr>
          <p:cNvCxnSpPr>
            <a:cxnSpLocks/>
          </p:cNvCxnSpPr>
          <p:nvPr/>
        </p:nvCxnSpPr>
        <p:spPr>
          <a:xfrm flipH="1" flipV="1">
            <a:off x="8387392" y="4843325"/>
            <a:ext cx="684757" cy="164790"/>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949374-C4E4-FCB3-BCF6-7D7DF903DDF2}"/>
              </a:ext>
            </a:extLst>
          </p:cNvPr>
          <p:cNvSpPr>
            <a:spLocks noGrp="1"/>
          </p:cNvSpPr>
          <p:nvPr>
            <p:ph type="title"/>
          </p:nvPr>
        </p:nvSpPr>
        <p:spPr>
          <a:xfrm>
            <a:off x="278332" y="365125"/>
            <a:ext cx="11075468" cy="1325563"/>
          </a:xfrm>
        </p:spPr>
        <p:txBody>
          <a:bodyPr/>
          <a:lstStyle/>
          <a:p>
            <a:r>
              <a:rPr lang="en-US" dirty="0"/>
              <a:t>MIS Department Instructional Practices</a:t>
            </a:r>
          </a:p>
        </p:txBody>
      </p:sp>
    </p:spTree>
    <p:extLst>
      <p:ext uri="{BB962C8B-B14F-4D97-AF65-F5344CB8AC3E}">
        <p14:creationId xmlns:p14="http://schemas.microsoft.com/office/powerpoint/2010/main" val="80586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Diagram showing the differences between UX and UI design">
            <a:extLst>
              <a:ext uri="{FF2B5EF4-FFF2-40B4-BE49-F238E27FC236}">
                <a16:creationId xmlns:a16="http://schemas.microsoft.com/office/drawing/2014/main" id="{D45DAC26-B72E-865C-20A5-E130A08B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8" y="0"/>
            <a:ext cx="12780580" cy="6858000"/>
          </a:xfrm>
          <a:prstGeom prst="rect">
            <a:avLst/>
          </a:prstGeom>
        </p:spPr>
      </p:pic>
      <p:sp>
        <p:nvSpPr>
          <p:cNvPr id="7" name="Title 6" descr="Accessibility touches both UX and UI concerns">
            <a:extLst>
              <a:ext uri="{FF2B5EF4-FFF2-40B4-BE49-F238E27FC236}">
                <a16:creationId xmlns:a16="http://schemas.microsoft.com/office/drawing/2014/main" id="{3A25068B-1618-97A1-20B5-B08E00D6854F}"/>
              </a:ext>
            </a:extLst>
          </p:cNvPr>
          <p:cNvSpPr>
            <a:spLocks noGrp="1"/>
          </p:cNvSpPr>
          <p:nvPr>
            <p:ph type="title" idx="4294967295"/>
          </p:nvPr>
        </p:nvSpPr>
        <p:spPr>
          <a:xfrm rot="19422909">
            <a:off x="1860501" y="2165828"/>
            <a:ext cx="8324355"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Accessibility is</a:t>
            </a:r>
            <a:r>
              <a:rPr kumimoji="0" lang="en-US" sz="8000" b="1" i="0" u="none" strike="noStrike" kern="1200" cap="none" spc="0" normalizeH="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 a universal</a:t>
            </a:r>
            <a:r>
              <a:rPr lang="en-US" sz="8000" b="1" dirty="0">
                <a:ln w="6600">
                  <a:solidFill>
                    <a:schemeClr val="accent6"/>
                  </a:solidFill>
                  <a:prstDash val="solid"/>
                </a:ln>
                <a:effectLst>
                  <a:outerShdw dist="38100" dir="2700000" algn="tl" rotWithShape="0">
                    <a:schemeClr val="accent2"/>
                  </a:outerShdw>
                </a:effectLst>
                <a:latin typeface="+mn-lt"/>
                <a:ea typeface="+mn-ea"/>
                <a:cs typeface="+mn-cs"/>
              </a:rPr>
              <a:t> concern</a:t>
            </a:r>
            <a:endPar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DF2471E9-8C30-8239-284B-4975DD9ED8C9}"/>
              </a:ext>
            </a:extLst>
          </p:cNvPr>
          <p:cNvSpPr>
            <a:spLocks noGrp="1"/>
          </p:cNvSpPr>
          <p:nvPr>
            <p:ph type="sldNum" sz="quarter" idx="12"/>
          </p:nvPr>
        </p:nvSpPr>
        <p:spPr/>
        <p:txBody>
          <a:bodyPr/>
          <a:lstStyle/>
          <a:p>
            <a:fld id="{4C487655-AABA-4CA8-8EDF-7F823A468B89}" type="slidenum">
              <a:rPr lang="en-US" sz="3200" smtClean="0"/>
              <a:t>4</a:t>
            </a:fld>
            <a:endParaRPr lang="en-US" sz="3200" dirty="0"/>
          </a:p>
        </p:txBody>
      </p:sp>
    </p:spTree>
    <p:extLst>
      <p:ext uri="{BB962C8B-B14F-4D97-AF65-F5344CB8AC3E}">
        <p14:creationId xmlns:p14="http://schemas.microsoft.com/office/powerpoint/2010/main" val="25714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43CE9A-FEB9-12FF-B1DF-F566F096BA0C}"/>
              </a:ext>
            </a:extLst>
          </p:cNvPr>
          <p:cNvSpPr txBox="1">
            <a:spLocks noGrp="1"/>
          </p:cNvSpPr>
          <p:nvPr>
            <p:ph type="title" idx="4294967295"/>
          </p:nvPr>
        </p:nvSpPr>
        <p:spPr>
          <a:xfrm>
            <a:off x="646744" y="640080"/>
            <a:ext cx="4173905" cy="5577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j-ea"/>
                <a:cs typeface="+mj-cs"/>
              </a:rPr>
              <a:t>So what’s the agenda?</a:t>
            </a:r>
          </a:p>
        </p:txBody>
      </p:sp>
      <p:cxnSp>
        <p:nvCxnSpPr>
          <p:cNvPr id="11" name="Straight Connector 10">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C09BCC-10D1-A96F-7840-F7643F025758}"/>
              </a:ext>
            </a:extLst>
          </p:cNvPr>
          <p:cNvSpPr txBox="1"/>
          <p:nvPr/>
        </p:nvSpPr>
        <p:spPr>
          <a:xfrm>
            <a:off x="5978013" y="2035944"/>
            <a:ext cx="5459413" cy="4029075"/>
          </a:xfrm>
          <a:prstGeom prst="rect">
            <a:avLst/>
          </a:prstGeom>
          <a:noFill/>
        </p:spPr>
        <p:txBody>
          <a:bodyPr wrap="square" rtlCol="0" anchor="t">
            <a:normAutofit/>
          </a:bodyPr>
          <a:lstStyle/>
          <a:p>
            <a:pPr marL="342900" indent="-342900">
              <a:spcAft>
                <a:spcPts val="600"/>
              </a:spcAft>
              <a:buFont typeface="+mj-lt"/>
              <a:buAutoNum type="arabicPeriod"/>
            </a:pPr>
            <a:r>
              <a:rPr lang="en-US" sz="2800" dirty="0"/>
              <a:t>Talk about </a:t>
            </a:r>
            <a:r>
              <a:rPr lang="en-US" sz="2800" b="1" i="1" dirty="0"/>
              <a:t>what</a:t>
            </a:r>
            <a:r>
              <a:rPr lang="en-US" sz="2800" dirty="0"/>
              <a:t> accessibility is.</a:t>
            </a:r>
          </a:p>
          <a:p>
            <a:pPr marL="342900" indent="-342900">
              <a:spcAft>
                <a:spcPts val="600"/>
              </a:spcAft>
              <a:buFont typeface="+mj-lt"/>
              <a:buAutoNum type="arabicPeriod"/>
            </a:pPr>
            <a:r>
              <a:rPr lang="en-US" sz="2800" dirty="0"/>
              <a:t>Talk about </a:t>
            </a:r>
            <a:r>
              <a:rPr lang="en-US" sz="2800" b="1" i="1" dirty="0"/>
              <a:t>why</a:t>
            </a:r>
            <a:r>
              <a:rPr lang="en-US" sz="2800" dirty="0"/>
              <a:t> accessibility is important.</a:t>
            </a:r>
          </a:p>
          <a:p>
            <a:pPr marL="342900" indent="-342900">
              <a:spcAft>
                <a:spcPts val="600"/>
              </a:spcAft>
              <a:buFont typeface="+mj-lt"/>
              <a:buAutoNum type="arabicPeriod"/>
            </a:pPr>
            <a:r>
              <a:rPr lang="en-US" sz="2800" dirty="0"/>
              <a:t>Talk about </a:t>
            </a:r>
            <a:r>
              <a:rPr lang="en-US" sz="2800" b="1" i="1" dirty="0"/>
              <a:t>how</a:t>
            </a:r>
            <a:r>
              <a:rPr lang="en-US" sz="2800" dirty="0"/>
              <a:t> we can make accessible solutions (from the beginning!)</a:t>
            </a:r>
          </a:p>
          <a:p>
            <a:pPr lvl="1">
              <a:spcAft>
                <a:spcPts val="600"/>
              </a:spcAft>
            </a:pPr>
            <a:endParaRPr lang="en-US" sz="2800" dirty="0"/>
          </a:p>
          <a:p>
            <a:pPr>
              <a:spcAft>
                <a:spcPts val="600"/>
              </a:spcAft>
            </a:pPr>
            <a:endParaRPr lang="en-US" sz="2800" dirty="0"/>
          </a:p>
        </p:txBody>
      </p:sp>
      <p:sp>
        <p:nvSpPr>
          <p:cNvPr id="5" name="Slide Number Placeholder 4">
            <a:extLst>
              <a:ext uri="{FF2B5EF4-FFF2-40B4-BE49-F238E27FC236}">
                <a16:creationId xmlns:a16="http://schemas.microsoft.com/office/drawing/2014/main" id="{6EB11D0A-CB72-72EA-5098-A4F2D96AEF91}"/>
              </a:ext>
            </a:extLst>
          </p:cNvPr>
          <p:cNvSpPr>
            <a:spLocks noGrp="1"/>
          </p:cNvSpPr>
          <p:nvPr>
            <p:ph type="sldNum" sz="quarter" idx="12"/>
          </p:nvPr>
        </p:nvSpPr>
        <p:spPr/>
        <p:txBody>
          <a:bodyPr/>
          <a:lstStyle/>
          <a:p>
            <a:fld id="{4C487655-AABA-4CA8-8EDF-7F823A468B89}" type="slidenum">
              <a:rPr lang="en-US" sz="3200" smtClean="0"/>
              <a:t>5</a:t>
            </a:fld>
            <a:endParaRPr lang="en-US" sz="3200" dirty="0"/>
          </a:p>
        </p:txBody>
      </p:sp>
    </p:spTree>
    <p:extLst>
      <p:ext uri="{BB962C8B-B14F-4D97-AF65-F5344CB8AC3E}">
        <p14:creationId xmlns:p14="http://schemas.microsoft.com/office/powerpoint/2010/main" val="166981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01FF51-16E8-F84F-EECA-A82AA67ED28E}"/>
              </a:ext>
              <a:ext uri="{C183D7F6-B498-43B3-948B-1728B52AA6E4}">
                <adec:decorative xmlns:adec="http://schemas.microsoft.com/office/drawing/2017/decorative" val="1"/>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1: What is accessibility?</a:t>
            </a:r>
          </a:p>
        </p:txBody>
      </p:sp>
      <p:sp>
        <p:nvSpPr>
          <p:cNvPr id="2" name="Title 1">
            <a:extLst>
              <a:ext uri="{FF2B5EF4-FFF2-40B4-BE49-F238E27FC236}">
                <a16:creationId xmlns:a16="http://schemas.microsoft.com/office/drawing/2014/main" id="{8E7133A7-211E-5242-53E3-DF0894EE9E34}"/>
              </a:ext>
              <a:ext uri="{C183D7F6-B498-43B3-948B-1728B52AA6E4}">
                <adec:decorative xmlns:adec="http://schemas.microsoft.com/office/drawing/2017/decorative" val="1"/>
              </a:ext>
            </a:extLst>
          </p:cNvPr>
          <p:cNvSpPr>
            <a:spLocks/>
          </p:cNvSpPr>
          <p:nvPr/>
        </p:nvSpPr>
        <p:spPr>
          <a:xfrm>
            <a:off x="838200" y="210343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mj-cs"/>
              </a:rPr>
              <a:t>a</a:t>
            </a:r>
            <a:r>
              <a:rPr kumimoji="0" lang="en-US" sz="6000" b="0" i="0" u="none" strike="noStrike" kern="1200" cap="none" spc="0" normalizeH="0" baseline="0" noProof="0" dirty="0">
                <a:ln>
                  <a:noFill/>
                </a:ln>
                <a:solidFill>
                  <a:schemeClr val="accent1"/>
                </a:solidFill>
                <a:effectLst/>
                <a:uLnTx/>
                <a:uFillTx/>
                <a:latin typeface="+mj-lt"/>
                <a:ea typeface="+mj-ea"/>
                <a:cs typeface="+mj-cs"/>
              </a:rPr>
              <a:t>ccessibilit</a:t>
            </a:r>
            <a:r>
              <a:rPr kumimoji="0" lang="en-US" sz="6000" b="0" i="0" u="none" strike="noStrike" kern="1200" cap="none" spc="0" normalizeH="0" baseline="0" noProof="0" dirty="0">
                <a:ln>
                  <a:noFill/>
                </a:ln>
                <a:solidFill>
                  <a:schemeClr val="tx1"/>
                </a:solidFill>
                <a:effectLst/>
                <a:uLnTx/>
                <a:uFillTx/>
                <a:latin typeface="+mj-lt"/>
                <a:ea typeface="+mj-ea"/>
                <a:cs typeface="+mj-cs"/>
              </a:rPr>
              <a:t>y</a:t>
            </a:r>
          </a:p>
        </p:txBody>
      </p:sp>
      <p:sp>
        <p:nvSpPr>
          <p:cNvPr id="4" name="Left Brace 3">
            <a:extLst>
              <a:ext uri="{FF2B5EF4-FFF2-40B4-BE49-F238E27FC236}">
                <a16:creationId xmlns:a16="http://schemas.microsoft.com/office/drawing/2014/main" id="{B147B670-A2D6-A842-F781-0CAA055E8BC7}"/>
              </a:ext>
              <a:ext uri="{C183D7F6-B498-43B3-948B-1728B52AA6E4}">
                <adec:decorative xmlns:adec="http://schemas.microsoft.com/office/drawing/2017/decorative" val="1"/>
              </a:ext>
            </a:extLst>
          </p:cNvPr>
          <p:cNvSpPr/>
          <p:nvPr/>
        </p:nvSpPr>
        <p:spPr>
          <a:xfrm rot="16200000">
            <a:off x="5810250" y="2133598"/>
            <a:ext cx="571500" cy="28860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1">
            <a:extLst>
              <a:ext uri="{FF2B5EF4-FFF2-40B4-BE49-F238E27FC236}">
                <a16:creationId xmlns:a16="http://schemas.microsoft.com/office/drawing/2014/main" id="{81B0CABE-37E0-291E-24DF-8E454B628306}"/>
              </a:ext>
              <a:ext uri="{C183D7F6-B498-43B3-948B-1728B52AA6E4}">
                <adec:decorative xmlns:adec="http://schemas.microsoft.com/office/drawing/2017/decorative" val="1"/>
              </a:ext>
            </a:extLst>
          </p:cNvPr>
          <p:cNvSpPr txBox="1">
            <a:spLocks/>
          </p:cNvSpPr>
          <p:nvPr/>
        </p:nvSpPr>
        <p:spPr>
          <a:xfrm>
            <a:off x="838200" y="3646487"/>
            <a:ext cx="10515600" cy="19879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6000" dirty="0"/>
            </a:br>
            <a:r>
              <a:rPr lang="en-US" sz="6000" dirty="0"/>
              <a:t>A</a:t>
            </a:r>
            <a:r>
              <a:rPr lang="en-US" sz="6000" dirty="0">
                <a:solidFill>
                  <a:schemeClr val="accent1"/>
                </a:solidFill>
              </a:rPr>
              <a:t>11</a:t>
            </a:r>
            <a:r>
              <a:rPr lang="en-US" sz="6000" dirty="0"/>
              <a:t>y</a:t>
            </a:r>
            <a:br>
              <a:rPr lang="en-US" sz="6000" dirty="0"/>
            </a:br>
            <a:br>
              <a:rPr lang="en-US" sz="6000" dirty="0"/>
            </a:br>
            <a:r>
              <a:rPr lang="en-US" sz="2400" dirty="0"/>
              <a:t>(Pronounced “A” eleven “y”)</a:t>
            </a:r>
            <a:endParaRPr lang="en-US" sz="6000" dirty="0"/>
          </a:p>
          <a:p>
            <a:pPr algn="ctr"/>
            <a:endParaRPr lang="en-US" sz="6000" dirty="0"/>
          </a:p>
        </p:txBody>
      </p:sp>
      <p:sp>
        <p:nvSpPr>
          <p:cNvPr id="3" name="Slide Number Placeholder 2">
            <a:extLst>
              <a:ext uri="{FF2B5EF4-FFF2-40B4-BE49-F238E27FC236}">
                <a16:creationId xmlns:a16="http://schemas.microsoft.com/office/drawing/2014/main" id="{5EFA1434-2D7E-3063-804A-6947B0E7A759}"/>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6</a:t>
            </a:fld>
            <a:endParaRPr lang="en-US" sz="3200" dirty="0"/>
          </a:p>
        </p:txBody>
      </p:sp>
    </p:spTree>
    <p:extLst>
      <p:ext uri="{BB962C8B-B14F-4D97-AF65-F5344CB8AC3E}">
        <p14:creationId xmlns:p14="http://schemas.microsoft.com/office/powerpoint/2010/main" val="167204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The definition of accessible …</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172200" y="804672"/>
            <a:ext cx="5221224" cy="5230368"/>
          </a:xfrm>
        </p:spPr>
        <p:txBody>
          <a:bodyPr anchor="ctr">
            <a:normAutofit/>
          </a:bodyPr>
          <a:lstStyle/>
          <a:p>
            <a:pPr marL="0" indent="0">
              <a:buNone/>
            </a:pPr>
            <a:r>
              <a:rPr lang="en-US" sz="3600" dirty="0">
                <a:solidFill>
                  <a:schemeClr val="tx2"/>
                </a:solidFill>
              </a:rPr>
              <a:t>“</a:t>
            </a:r>
            <a:r>
              <a:rPr lang="en-US" sz="3600" b="0" i="0" dirty="0">
                <a:solidFill>
                  <a:schemeClr val="tx2"/>
                </a:solidFill>
                <a:effectLst/>
                <a:latin typeface="Open Sans" panose="020B0606030504020204" pitchFamily="34" charset="0"/>
              </a:rPr>
              <a:t>easily used or accessed by people with disabilities </a:t>
            </a:r>
            <a:r>
              <a:rPr lang="en-US" sz="3600" b="1" i="0" dirty="0">
                <a:solidFill>
                  <a:schemeClr val="tx2"/>
                </a:solidFill>
                <a:effectLst/>
                <a:latin typeface="Open Sans" panose="020B0606030504020204" pitchFamily="34" charset="0"/>
              </a:rPr>
              <a:t>: </a:t>
            </a:r>
            <a:r>
              <a:rPr lang="en-US" sz="3600" b="0" i="0" dirty="0">
                <a:solidFill>
                  <a:schemeClr val="tx2"/>
                </a:solidFill>
                <a:effectLst/>
                <a:latin typeface="Open Sans" panose="020B0606030504020204" pitchFamily="34" charset="0"/>
              </a:rPr>
              <a:t>adapted for use by people with disabilities” </a:t>
            </a:r>
            <a:br>
              <a:rPr lang="en-US" sz="3600" b="0" i="0" dirty="0">
                <a:solidFill>
                  <a:schemeClr val="tx2"/>
                </a:solidFill>
                <a:effectLst/>
                <a:latin typeface="Open Sans" panose="020B0606030504020204" pitchFamily="34" charset="0"/>
              </a:rPr>
            </a:br>
            <a:r>
              <a:rPr lang="en-US" sz="3600" b="0" i="0" u="sng" dirty="0">
                <a:solidFill>
                  <a:schemeClr val="tx2"/>
                </a:solidFill>
                <a:effectLst/>
                <a:latin typeface="Open Sans" panose="020B0606030504020204" pitchFamily="34" charset="0"/>
              </a:rPr>
              <a:t>Merriam-Webster</a:t>
            </a:r>
            <a:endParaRPr lang="en-US" sz="3600" u="sng" dirty="0">
              <a:solidFill>
                <a:schemeClr val="tx2"/>
              </a:solidFill>
            </a:endParaRPr>
          </a:p>
        </p:txBody>
      </p:sp>
      <p:sp>
        <p:nvSpPr>
          <p:cNvPr id="4" name="Slide Number Placeholder 3">
            <a:extLst>
              <a:ext uri="{FF2B5EF4-FFF2-40B4-BE49-F238E27FC236}">
                <a16:creationId xmlns:a16="http://schemas.microsoft.com/office/drawing/2014/main" id="{67728561-DC9F-936E-BD8E-FE32AA120FBC}"/>
              </a:ext>
            </a:extLst>
          </p:cNvPr>
          <p:cNvSpPr>
            <a:spLocks noGrp="1"/>
          </p:cNvSpPr>
          <p:nvPr>
            <p:ph type="sldNum" sz="quarter" idx="12"/>
          </p:nvPr>
        </p:nvSpPr>
        <p:spPr/>
        <p:txBody>
          <a:bodyPr/>
          <a:lstStyle/>
          <a:p>
            <a:fld id="{4C487655-AABA-4CA8-8EDF-7F823A468B89}" type="slidenum">
              <a:rPr lang="en-US" sz="3200" smtClean="0"/>
              <a:t>7</a:t>
            </a:fld>
            <a:endParaRPr lang="en-US" dirty="0"/>
          </a:p>
        </p:txBody>
      </p:sp>
    </p:spTree>
    <p:extLst>
      <p:ext uri="{BB962C8B-B14F-4D97-AF65-F5344CB8AC3E}">
        <p14:creationId xmlns:p14="http://schemas.microsoft.com/office/powerpoint/2010/main" val="208983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838200" y="713312"/>
            <a:ext cx="4038600" cy="5431376"/>
          </a:xfrm>
        </p:spPr>
        <p:txBody>
          <a:bodyPr>
            <a:normAutofit/>
          </a:bodyPr>
          <a:lstStyle/>
          <a:p>
            <a:r>
              <a:rPr lang="en-US" dirty="0"/>
              <a:t>What is </a:t>
            </a:r>
            <a:r>
              <a:rPr lang="en-US" b="1" i="1" dirty="0"/>
              <a:t>web</a:t>
            </a:r>
            <a:r>
              <a:rPr lang="en-US" dirty="0"/>
              <a:t> accessibility?</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095999" y="713313"/>
            <a:ext cx="5257801" cy="5431376"/>
          </a:xfrm>
        </p:spPr>
        <p:txBody>
          <a:bodyPr anchor="ctr">
            <a:normAutofit/>
          </a:bodyPr>
          <a:lstStyle/>
          <a:p>
            <a:pPr marL="0" indent="0">
              <a:buNone/>
            </a:pPr>
            <a:r>
              <a:rPr lang="en-US" sz="1700" b="0" i="0" dirty="0">
                <a:effectLst/>
                <a:latin typeface="Open Sans" panose="020B0606030504020204" pitchFamily="34" charset="0"/>
              </a:rPr>
              <a:t>“Accessibility is the practice of making your </a:t>
            </a:r>
            <a:r>
              <a:rPr lang="en-US" sz="1700" b="1" i="0" dirty="0">
                <a:effectLst/>
                <a:latin typeface="Open Sans" panose="020B0606030504020204" pitchFamily="34" charset="0"/>
              </a:rPr>
              <a:t>websites</a:t>
            </a:r>
            <a:r>
              <a:rPr lang="en-US" sz="1700" b="0" i="0" dirty="0">
                <a:effectLst/>
                <a:latin typeface="Open Sans" panose="020B0606030504020204" pitchFamily="34" charset="0"/>
              </a:rPr>
              <a:t> usable by </a:t>
            </a:r>
            <a:r>
              <a:rPr lang="en-US" sz="1700" b="1" i="0" dirty="0">
                <a:effectLst/>
                <a:latin typeface="Open Sans" panose="020B0606030504020204" pitchFamily="34" charset="0"/>
              </a:rPr>
              <a:t>as many people as possible</a:t>
            </a:r>
            <a:r>
              <a:rPr lang="en-US" sz="1700" b="0" i="0" dirty="0">
                <a:effectLst/>
                <a:latin typeface="Open Sans" panose="020B0606030504020204" pitchFamily="34" charset="0"/>
              </a:rPr>
              <a:t>. We traditionally think of this as being about people with disabilities, </a:t>
            </a:r>
            <a:r>
              <a:rPr lang="en-US" sz="1700" b="1" i="0" dirty="0">
                <a:effectLst/>
                <a:latin typeface="Open Sans" panose="020B0606030504020204" pitchFamily="34" charset="0"/>
              </a:rPr>
              <a:t>but</a:t>
            </a:r>
            <a:r>
              <a:rPr lang="en-US" sz="1700" b="0" i="0" dirty="0">
                <a:effectLst/>
                <a:latin typeface="Open Sans" panose="020B0606030504020204" pitchFamily="34" charset="0"/>
              </a:rPr>
              <a:t> the practice of making sites accessible also benefits other groups such as those using mobile devices, or those with slow network connections.”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b="0" i="0" u="sng" dirty="0">
                <a:effectLst/>
                <a:latin typeface="Open Sans" panose="020B0606030504020204" pitchFamily="34" charset="0"/>
              </a:rPr>
              <a:t>https://developer.mozilla.org/en-US/docs/Learn/Accessibility/What_is_accessibility</a:t>
            </a:r>
            <a:br>
              <a:rPr lang="en-US" sz="1700" b="0" i="0" u="sng" dirty="0">
                <a:effectLst/>
                <a:latin typeface="Open Sans" panose="020B0606030504020204" pitchFamily="34" charset="0"/>
              </a:rPr>
            </a:br>
            <a:endParaRPr lang="en-US" sz="1700" b="0" i="0" u="sng" dirty="0">
              <a:effectLst/>
              <a:latin typeface="Open Sans" panose="020B0606030504020204" pitchFamily="34" charset="0"/>
            </a:endParaRPr>
          </a:p>
          <a:p>
            <a:pPr marL="0" indent="0">
              <a:buNone/>
            </a:pPr>
            <a:r>
              <a:rPr lang="en-US" sz="1700" dirty="0">
                <a:latin typeface="Open Sans" panose="020B0606030504020204" pitchFamily="34" charset="0"/>
              </a:rPr>
              <a:t>“Web accessibility is the </a:t>
            </a:r>
            <a:r>
              <a:rPr lang="en-US" sz="1700" b="1" dirty="0">
                <a:latin typeface="Open Sans" panose="020B0606030504020204" pitchFamily="34" charset="0"/>
              </a:rPr>
              <a:t>inclusive</a:t>
            </a:r>
            <a:r>
              <a:rPr lang="en-US" sz="1700" dirty="0">
                <a:latin typeface="Open Sans" panose="020B0606030504020204" pitchFamily="34" charset="0"/>
              </a:rPr>
              <a:t> practice of ensuring there are no barriers that prevent interaction with, or access to, websites on the World Wide Web by people with </a:t>
            </a:r>
            <a:r>
              <a:rPr lang="en-US" sz="1700" b="1" i="1" dirty="0">
                <a:latin typeface="Open Sans" panose="020B0606030504020204" pitchFamily="34" charset="0"/>
              </a:rPr>
              <a:t>physical disabilities</a:t>
            </a:r>
            <a:r>
              <a:rPr lang="en-US" sz="1700" dirty="0">
                <a:latin typeface="Open Sans" panose="020B0606030504020204" pitchFamily="34" charset="0"/>
              </a:rPr>
              <a:t>, </a:t>
            </a:r>
            <a:r>
              <a:rPr lang="en-US" sz="1700" b="1" i="1" dirty="0">
                <a:latin typeface="Open Sans" panose="020B0606030504020204" pitchFamily="34" charset="0"/>
              </a:rPr>
              <a:t>situational disabilities</a:t>
            </a:r>
            <a:r>
              <a:rPr lang="en-US" sz="1700" dirty="0">
                <a:latin typeface="Open Sans" panose="020B0606030504020204" pitchFamily="34" charset="0"/>
              </a:rPr>
              <a:t>, and </a:t>
            </a:r>
            <a:r>
              <a:rPr lang="en-US" sz="1700" b="1" i="1" dirty="0">
                <a:latin typeface="Open Sans" panose="020B0606030504020204" pitchFamily="34" charset="0"/>
              </a:rPr>
              <a:t>socio-economic restrictions on bandwidth and speed</a:t>
            </a:r>
            <a:r>
              <a:rPr lang="en-US" sz="1700" dirty="0">
                <a:latin typeface="Open Sans" panose="020B0606030504020204" pitchFamily="34" charset="0"/>
              </a:rPr>
              <a:t>.”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u="sng" dirty="0">
                <a:latin typeface="Open Sans" panose="020B0606030504020204" pitchFamily="34" charset="0"/>
              </a:rPr>
              <a:t>https://en.wikipedia.org/wiki/Web_accessibility</a:t>
            </a:r>
          </a:p>
        </p:txBody>
      </p:sp>
      <p:sp>
        <p:nvSpPr>
          <p:cNvPr id="4" name="Slide Number Placeholder 3">
            <a:extLst>
              <a:ext uri="{FF2B5EF4-FFF2-40B4-BE49-F238E27FC236}">
                <a16:creationId xmlns:a16="http://schemas.microsoft.com/office/drawing/2014/main" id="{B57026F0-56E3-FD60-2531-4F2B3BFDCB8D}"/>
              </a:ext>
            </a:extLst>
          </p:cNvPr>
          <p:cNvSpPr>
            <a:spLocks noGrp="1"/>
          </p:cNvSpPr>
          <p:nvPr>
            <p:ph type="sldNum" sz="quarter" idx="12"/>
          </p:nvPr>
        </p:nvSpPr>
        <p:spPr/>
        <p:txBody>
          <a:bodyPr/>
          <a:lstStyle/>
          <a:p>
            <a:fld id="{4C487655-AABA-4CA8-8EDF-7F823A468B89}" type="slidenum">
              <a:rPr lang="en-US" sz="3200" smtClean="0"/>
              <a:t>8</a:t>
            </a:fld>
            <a:endParaRPr lang="en-US" sz="3200" dirty="0"/>
          </a:p>
        </p:txBody>
      </p:sp>
    </p:spTree>
    <p:extLst>
      <p:ext uri="{BB962C8B-B14F-4D97-AF65-F5344CB8AC3E}">
        <p14:creationId xmlns:p14="http://schemas.microsoft.com/office/powerpoint/2010/main" val="252587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F8F5FC-716B-ED69-C68D-57F556DC8EC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What about </a:t>
            </a:r>
            <a:r>
              <a:rPr lang="en-US" sz="5400" b="1" i="1" dirty="0">
                <a:solidFill>
                  <a:srgbClr val="FFFFFF"/>
                </a:solidFill>
              </a:rPr>
              <a:t>mobile</a:t>
            </a:r>
            <a:r>
              <a:rPr lang="en-US" sz="5400" dirty="0">
                <a:solidFill>
                  <a:srgbClr val="FFFFFF"/>
                </a:solidFill>
              </a:rPr>
              <a:t> accessibility?</a:t>
            </a:r>
          </a:p>
        </p:txBody>
      </p:sp>
      <p:sp>
        <p:nvSpPr>
          <p:cNvPr id="3" name="Content Placeholder 2">
            <a:extLst>
              <a:ext uri="{FF2B5EF4-FFF2-40B4-BE49-F238E27FC236}">
                <a16:creationId xmlns:a16="http://schemas.microsoft.com/office/drawing/2014/main" id="{9FCAA476-2602-16AD-0D49-4469053E3023}"/>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1700" dirty="0">
                <a:solidFill>
                  <a:srgbClr val="FFC554"/>
                </a:solidFill>
              </a:rPr>
              <a:t>See: </a:t>
            </a:r>
            <a:r>
              <a:rPr lang="en-US" sz="1700" dirty="0">
                <a:solidFill>
                  <a:srgbClr val="FFC554"/>
                </a:solidFill>
                <a:hlinkClick r:id="rId2">
                  <a:extLst>
                    <a:ext uri="{A12FA001-AC4F-418D-AE19-62706E023703}">
                      <ahyp:hlinkClr xmlns:ahyp="http://schemas.microsoft.com/office/drawing/2018/hyperlinkcolor" val="tx"/>
                    </a:ext>
                  </a:extLst>
                </a:hlinkClick>
              </a:rPr>
              <a:t>https://developer.mozilla.org/en-US/docs/Web/Accessibility/Mobile_accessibility_checklist</a:t>
            </a:r>
            <a:r>
              <a:rPr lang="en-US" sz="1700" dirty="0">
                <a:solidFill>
                  <a:srgbClr val="FFC554"/>
                </a:solidFill>
              </a:rPr>
              <a:t>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Smart phone - portrait orientation">
            <a:extLst>
              <a:ext uri="{FF2B5EF4-FFF2-40B4-BE49-F238E27FC236}">
                <a16:creationId xmlns:a16="http://schemas.microsoft.com/office/drawing/2014/main" id="{DA5A9E02-9247-0DF1-A592-08DF5C60E6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0347" y="2426818"/>
            <a:ext cx="277835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Smart phone - landscape orientation">
            <a:extLst>
              <a:ext uri="{FF2B5EF4-FFF2-40B4-BE49-F238E27FC236}">
                <a16:creationId xmlns:a16="http://schemas.microsoft.com/office/drawing/2014/main" id="{3A6210A7-2B73-50F7-B652-0D56039003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45073" y="2761582"/>
            <a:ext cx="5455917" cy="3328108"/>
          </a:xfrm>
          <a:prstGeom prst="rect">
            <a:avLst/>
          </a:prstGeom>
        </p:spPr>
      </p:pic>
      <p:sp>
        <p:nvSpPr>
          <p:cNvPr id="4" name="Slide Number Placeholder 3">
            <a:extLst>
              <a:ext uri="{FF2B5EF4-FFF2-40B4-BE49-F238E27FC236}">
                <a16:creationId xmlns:a16="http://schemas.microsoft.com/office/drawing/2014/main" id="{D87F1D9B-B51E-48DA-8059-CD46CDE3335A}"/>
              </a:ext>
            </a:extLst>
          </p:cNvPr>
          <p:cNvSpPr>
            <a:spLocks noGrp="1"/>
          </p:cNvSpPr>
          <p:nvPr>
            <p:ph type="sldNum" sz="quarter" idx="12"/>
          </p:nvPr>
        </p:nvSpPr>
        <p:spPr/>
        <p:txBody>
          <a:bodyPr/>
          <a:lstStyle/>
          <a:p>
            <a:fld id="{4C487655-AABA-4CA8-8EDF-7F823A468B89}" type="slidenum">
              <a:rPr lang="en-US" sz="3200" smtClean="0"/>
              <a:t>9</a:t>
            </a:fld>
            <a:endParaRPr lang="en-US" sz="3200" dirty="0"/>
          </a:p>
        </p:txBody>
      </p:sp>
    </p:spTree>
    <p:extLst>
      <p:ext uri="{BB962C8B-B14F-4D97-AF65-F5344CB8AC3E}">
        <p14:creationId xmlns:p14="http://schemas.microsoft.com/office/powerpoint/2010/main" val="2076358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1472</Words>
  <Application>Microsoft Office PowerPoint</Application>
  <PresentationFormat>Widescreen</PresentationFormat>
  <Paragraphs>164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Corbel</vt:lpstr>
      <vt:lpstr>Open Sans</vt:lpstr>
      <vt:lpstr>Segoe UI</vt:lpstr>
      <vt:lpstr>Office Theme</vt:lpstr>
      <vt:lpstr>Accessibility</vt:lpstr>
      <vt:lpstr>Preamble: Why are we starting here?</vt:lpstr>
      <vt:lpstr>MIS Department Instructional Practices</vt:lpstr>
      <vt:lpstr>Accessibility is a universal concern</vt:lpstr>
      <vt:lpstr>So what’s the agenda?</vt:lpstr>
      <vt:lpstr>Part 1: What is accessibility?</vt:lpstr>
      <vt:lpstr>The definition of accessible …</vt:lpstr>
      <vt:lpstr>What is web accessibility?</vt:lpstr>
      <vt:lpstr>What about mobile accessibility?</vt:lpstr>
      <vt:lpstr>Part 2: Why is accessibility important?</vt:lpstr>
      <vt:lpstr>Kinds of disabilities:</vt:lpstr>
      <vt:lpstr>A11y benefits everyone!</vt:lpstr>
      <vt:lpstr>Part 3: How can we make A11y solutions?</vt:lpstr>
      <vt:lpstr>Your role:</vt:lpstr>
      <vt:lpstr>Resources MIS3502 students should use:</vt:lpstr>
      <vt:lpstr>And, if you’re serious… screen reader software:</vt:lpstr>
      <vt:lpstr>Common issues students should be able to spot and fix:</vt:lpstr>
      <vt:lpstr>Page title tag is missing or not meaningful</vt:lpstr>
      <vt:lpstr>Image tags do not have meaningful alt text   </vt:lpstr>
      <vt:lpstr>Label tags not used in HTML forms   </vt:lpstr>
      <vt:lpstr>Color contrast is insufficient Color contrast is represented as a ratio of lumens.  The first number is the brightest color, and the second number is the darkest number.   </vt:lpstr>
      <vt:lpstr>Summary: Students should now …</vt:lpstr>
      <vt:lpstr>A final thought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147</cp:revision>
  <dcterms:created xsi:type="dcterms:W3CDTF">2022-06-30T13:55:29Z</dcterms:created>
  <dcterms:modified xsi:type="dcterms:W3CDTF">2024-08-22T19:03:06Z</dcterms:modified>
</cp:coreProperties>
</file>