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621" r:id="rId3"/>
    <p:sldId id="624" r:id="rId4"/>
    <p:sldId id="629" r:id="rId5"/>
    <p:sldId id="630" r:id="rId6"/>
    <p:sldId id="631" r:id="rId7"/>
    <p:sldId id="632" r:id="rId8"/>
    <p:sldId id="633" r:id="rId9"/>
    <p:sldId id="622" r:id="rId10"/>
    <p:sldId id="625" r:id="rId11"/>
    <p:sldId id="626" r:id="rId12"/>
    <p:sldId id="623" r:id="rId13"/>
    <p:sldId id="634" r:id="rId14"/>
    <p:sldId id="6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47" autoAdjust="0"/>
  </p:normalViewPr>
  <p:slideViewPr>
    <p:cSldViewPr snapToGrid="0">
      <p:cViewPr varScale="1">
        <p:scale>
          <a:sx n="75" d="100"/>
          <a:sy n="75" d="100"/>
        </p:scale>
        <p:origin x="902" y="58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5164B-CABE-4B36-8474-D4C378D0FD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350748-2041-4A97-92DE-AC697CFB8B03}">
      <dgm:prSet/>
      <dgm:spPr/>
      <dgm:t>
        <a:bodyPr/>
        <a:lstStyle/>
        <a:p>
          <a:r>
            <a:rPr lang="en-US"/>
            <a:t>“use strict”;</a:t>
          </a:r>
        </a:p>
      </dgm:t>
    </dgm:pt>
    <dgm:pt modelId="{884EA128-5422-4660-9F92-B35A73A17D5F}" type="parTrans" cxnId="{1361028F-65E5-4730-BF6E-68060C446DC9}">
      <dgm:prSet/>
      <dgm:spPr/>
      <dgm:t>
        <a:bodyPr/>
        <a:lstStyle/>
        <a:p>
          <a:endParaRPr lang="en-US"/>
        </a:p>
      </dgm:t>
    </dgm:pt>
    <dgm:pt modelId="{C88F2891-4914-46DB-81F5-9222084CD33A}" type="sibTrans" cxnId="{1361028F-65E5-4730-BF6E-68060C446DC9}">
      <dgm:prSet/>
      <dgm:spPr/>
      <dgm:t>
        <a:bodyPr/>
        <a:lstStyle/>
        <a:p>
          <a:endParaRPr lang="en-US"/>
        </a:p>
      </dgm:t>
    </dgm:pt>
    <dgm:pt modelId="{9095887C-A4E6-4FED-A71C-AB499E5090C7}">
      <dgm:prSet/>
      <dgm:spPr/>
      <dgm:t>
        <a:bodyPr/>
        <a:lstStyle/>
        <a:p>
          <a:r>
            <a:rPr lang="en-US"/>
            <a:t>Declare variables with let</a:t>
          </a:r>
        </a:p>
      </dgm:t>
    </dgm:pt>
    <dgm:pt modelId="{AB02A904-3D99-411E-9445-9FCFD432B861}" type="parTrans" cxnId="{1D2A3324-8542-4711-A22A-16815D7464B0}">
      <dgm:prSet/>
      <dgm:spPr/>
      <dgm:t>
        <a:bodyPr/>
        <a:lstStyle/>
        <a:p>
          <a:endParaRPr lang="en-US"/>
        </a:p>
      </dgm:t>
    </dgm:pt>
    <dgm:pt modelId="{DA56C7DC-4B0B-4FAE-8A58-6355AEE214D4}" type="sibTrans" cxnId="{1D2A3324-8542-4711-A22A-16815D7464B0}">
      <dgm:prSet/>
      <dgm:spPr/>
      <dgm:t>
        <a:bodyPr/>
        <a:lstStyle/>
        <a:p>
          <a:endParaRPr lang="en-US"/>
        </a:p>
      </dgm:t>
    </dgm:pt>
    <dgm:pt modelId="{C4CF5A5A-3937-4D3A-9770-A9F65A9A4896}">
      <dgm:prSet/>
      <dgm:spPr/>
      <dgm:t>
        <a:bodyPr/>
        <a:lstStyle/>
        <a:p>
          <a:r>
            <a:rPr lang="en-US"/>
            <a:t>Declare functions</a:t>
          </a:r>
        </a:p>
      </dgm:t>
    </dgm:pt>
    <dgm:pt modelId="{A1D1F99A-7C1F-4776-94F6-E21C548D2428}" type="parTrans" cxnId="{4C0D9DFC-CC81-4A3C-84E3-AC606744A722}">
      <dgm:prSet/>
      <dgm:spPr/>
      <dgm:t>
        <a:bodyPr/>
        <a:lstStyle/>
        <a:p>
          <a:endParaRPr lang="en-US"/>
        </a:p>
      </dgm:t>
    </dgm:pt>
    <dgm:pt modelId="{D90EC5B7-36F7-4A86-BCD8-04CED30AC5CD}" type="sibTrans" cxnId="{4C0D9DFC-CC81-4A3C-84E3-AC606744A722}">
      <dgm:prSet/>
      <dgm:spPr/>
      <dgm:t>
        <a:bodyPr/>
        <a:lstStyle/>
        <a:p>
          <a:endParaRPr lang="en-US"/>
        </a:p>
      </dgm:t>
    </dgm:pt>
    <dgm:pt modelId="{DFC9DBD0-9F71-40A2-B42F-EBB7E3C6346F}">
      <dgm:prSet/>
      <dgm:spPr/>
      <dgm:t>
        <a:bodyPr/>
        <a:lstStyle/>
        <a:p>
          <a:r>
            <a:rPr lang="en-US"/>
            <a:t>Write a “for” loop</a:t>
          </a:r>
        </a:p>
      </dgm:t>
    </dgm:pt>
    <dgm:pt modelId="{ED7E117E-CEDA-49E4-A40A-9F65842CD132}" type="parTrans" cxnId="{2F1D236D-13BF-437D-8A8C-96B5239B1565}">
      <dgm:prSet/>
      <dgm:spPr/>
      <dgm:t>
        <a:bodyPr/>
        <a:lstStyle/>
        <a:p>
          <a:endParaRPr lang="en-US"/>
        </a:p>
      </dgm:t>
    </dgm:pt>
    <dgm:pt modelId="{A5A839E4-91FF-473B-B4AD-DE4B5F8845B5}" type="sibTrans" cxnId="{2F1D236D-13BF-437D-8A8C-96B5239B1565}">
      <dgm:prSet/>
      <dgm:spPr/>
      <dgm:t>
        <a:bodyPr/>
        <a:lstStyle/>
        <a:p>
          <a:endParaRPr lang="en-US"/>
        </a:p>
      </dgm:t>
    </dgm:pt>
    <dgm:pt modelId="{7949EFB1-2947-4449-9095-5CA331194D4D}">
      <dgm:prSet/>
      <dgm:spPr/>
      <dgm:t>
        <a:bodyPr/>
        <a:lstStyle/>
        <a:p>
          <a:r>
            <a:rPr lang="en-US"/>
            <a:t>Write a “if” statement</a:t>
          </a:r>
        </a:p>
      </dgm:t>
    </dgm:pt>
    <dgm:pt modelId="{E5643306-086A-4035-BA42-A5F57DAE1886}" type="parTrans" cxnId="{2A57336F-5E5C-42F7-9D5B-61C07694824F}">
      <dgm:prSet/>
      <dgm:spPr/>
      <dgm:t>
        <a:bodyPr/>
        <a:lstStyle/>
        <a:p>
          <a:endParaRPr lang="en-US"/>
        </a:p>
      </dgm:t>
    </dgm:pt>
    <dgm:pt modelId="{1D7F7A8D-7A6F-4FA4-B8B7-BD01E7E59CC4}" type="sibTrans" cxnId="{2A57336F-5E5C-42F7-9D5B-61C07694824F}">
      <dgm:prSet/>
      <dgm:spPr/>
      <dgm:t>
        <a:bodyPr/>
        <a:lstStyle/>
        <a:p>
          <a:endParaRPr lang="en-US"/>
        </a:p>
      </dgm:t>
    </dgm:pt>
    <dgm:pt modelId="{4FD38A81-190D-4E5B-BED0-1290B0606E0F}" type="pres">
      <dgm:prSet presAssocID="{0715164B-CABE-4B36-8474-D4C378D0FDAC}" presName="vert0" presStyleCnt="0">
        <dgm:presLayoutVars>
          <dgm:dir/>
          <dgm:animOne val="branch"/>
          <dgm:animLvl val="lvl"/>
        </dgm:presLayoutVars>
      </dgm:prSet>
      <dgm:spPr/>
    </dgm:pt>
    <dgm:pt modelId="{A4599F76-525B-4000-B3A8-E12C206A4987}" type="pres">
      <dgm:prSet presAssocID="{B3350748-2041-4A97-92DE-AC697CFB8B03}" presName="thickLine" presStyleLbl="alignNode1" presStyleIdx="0" presStyleCnt="5"/>
      <dgm:spPr/>
    </dgm:pt>
    <dgm:pt modelId="{746FF8F9-5036-45F7-8A3F-211AABFA157E}" type="pres">
      <dgm:prSet presAssocID="{B3350748-2041-4A97-92DE-AC697CFB8B03}" presName="horz1" presStyleCnt="0"/>
      <dgm:spPr/>
    </dgm:pt>
    <dgm:pt modelId="{C9D50E20-F3A5-4C6D-B42C-FCAC6BE248A2}" type="pres">
      <dgm:prSet presAssocID="{B3350748-2041-4A97-92DE-AC697CFB8B03}" presName="tx1" presStyleLbl="revTx" presStyleIdx="0" presStyleCnt="5"/>
      <dgm:spPr/>
    </dgm:pt>
    <dgm:pt modelId="{CE56DEDF-9FDF-4F7D-ACD7-D76728FA9EF2}" type="pres">
      <dgm:prSet presAssocID="{B3350748-2041-4A97-92DE-AC697CFB8B03}" presName="vert1" presStyleCnt="0"/>
      <dgm:spPr/>
    </dgm:pt>
    <dgm:pt modelId="{507B9155-E8CB-4452-A518-755892A0670E}" type="pres">
      <dgm:prSet presAssocID="{9095887C-A4E6-4FED-A71C-AB499E5090C7}" presName="thickLine" presStyleLbl="alignNode1" presStyleIdx="1" presStyleCnt="5"/>
      <dgm:spPr/>
    </dgm:pt>
    <dgm:pt modelId="{56579363-EBAC-49A4-A805-C982F1C6006D}" type="pres">
      <dgm:prSet presAssocID="{9095887C-A4E6-4FED-A71C-AB499E5090C7}" presName="horz1" presStyleCnt="0"/>
      <dgm:spPr/>
    </dgm:pt>
    <dgm:pt modelId="{987083F7-0C09-4100-942D-FBE375F0F151}" type="pres">
      <dgm:prSet presAssocID="{9095887C-A4E6-4FED-A71C-AB499E5090C7}" presName="tx1" presStyleLbl="revTx" presStyleIdx="1" presStyleCnt="5"/>
      <dgm:spPr/>
    </dgm:pt>
    <dgm:pt modelId="{B07A4DD9-BA90-43D6-870F-E7B24F2DF713}" type="pres">
      <dgm:prSet presAssocID="{9095887C-A4E6-4FED-A71C-AB499E5090C7}" presName="vert1" presStyleCnt="0"/>
      <dgm:spPr/>
    </dgm:pt>
    <dgm:pt modelId="{CB45770C-98B3-4503-8749-47E6B1636814}" type="pres">
      <dgm:prSet presAssocID="{C4CF5A5A-3937-4D3A-9770-A9F65A9A4896}" presName="thickLine" presStyleLbl="alignNode1" presStyleIdx="2" presStyleCnt="5"/>
      <dgm:spPr/>
    </dgm:pt>
    <dgm:pt modelId="{0480AE4E-9CD9-4DC6-A907-4AC18267DCB6}" type="pres">
      <dgm:prSet presAssocID="{C4CF5A5A-3937-4D3A-9770-A9F65A9A4896}" presName="horz1" presStyleCnt="0"/>
      <dgm:spPr/>
    </dgm:pt>
    <dgm:pt modelId="{80A0C587-4848-4406-A466-1C9B301F5520}" type="pres">
      <dgm:prSet presAssocID="{C4CF5A5A-3937-4D3A-9770-A9F65A9A4896}" presName="tx1" presStyleLbl="revTx" presStyleIdx="2" presStyleCnt="5"/>
      <dgm:spPr/>
    </dgm:pt>
    <dgm:pt modelId="{F4CB1F8F-6372-45D3-BC39-293EDEDF3AC1}" type="pres">
      <dgm:prSet presAssocID="{C4CF5A5A-3937-4D3A-9770-A9F65A9A4896}" presName="vert1" presStyleCnt="0"/>
      <dgm:spPr/>
    </dgm:pt>
    <dgm:pt modelId="{F0A5A244-55C0-41FF-8B7E-480076697598}" type="pres">
      <dgm:prSet presAssocID="{DFC9DBD0-9F71-40A2-B42F-EBB7E3C6346F}" presName="thickLine" presStyleLbl="alignNode1" presStyleIdx="3" presStyleCnt="5"/>
      <dgm:spPr/>
    </dgm:pt>
    <dgm:pt modelId="{F86C5F10-DD76-4AC9-9973-F5CB4DD04AAC}" type="pres">
      <dgm:prSet presAssocID="{DFC9DBD0-9F71-40A2-B42F-EBB7E3C6346F}" presName="horz1" presStyleCnt="0"/>
      <dgm:spPr/>
    </dgm:pt>
    <dgm:pt modelId="{40BCE5B9-4EE2-4963-8796-3090A222FAEF}" type="pres">
      <dgm:prSet presAssocID="{DFC9DBD0-9F71-40A2-B42F-EBB7E3C6346F}" presName="tx1" presStyleLbl="revTx" presStyleIdx="3" presStyleCnt="5"/>
      <dgm:spPr/>
    </dgm:pt>
    <dgm:pt modelId="{FF23E9C9-77EE-4057-98B9-F92FA576DFBC}" type="pres">
      <dgm:prSet presAssocID="{DFC9DBD0-9F71-40A2-B42F-EBB7E3C6346F}" presName="vert1" presStyleCnt="0"/>
      <dgm:spPr/>
    </dgm:pt>
    <dgm:pt modelId="{6975AF83-0868-4C08-9B67-3D13B4F1C634}" type="pres">
      <dgm:prSet presAssocID="{7949EFB1-2947-4449-9095-5CA331194D4D}" presName="thickLine" presStyleLbl="alignNode1" presStyleIdx="4" presStyleCnt="5"/>
      <dgm:spPr/>
    </dgm:pt>
    <dgm:pt modelId="{AA6FB8D6-D2CD-45A7-92E5-C2BB883B8C44}" type="pres">
      <dgm:prSet presAssocID="{7949EFB1-2947-4449-9095-5CA331194D4D}" presName="horz1" presStyleCnt="0"/>
      <dgm:spPr/>
    </dgm:pt>
    <dgm:pt modelId="{722B02DD-E6C1-417A-A126-9A65F7F993D4}" type="pres">
      <dgm:prSet presAssocID="{7949EFB1-2947-4449-9095-5CA331194D4D}" presName="tx1" presStyleLbl="revTx" presStyleIdx="4" presStyleCnt="5"/>
      <dgm:spPr/>
    </dgm:pt>
    <dgm:pt modelId="{C60A87F2-F174-4F25-BC32-2DE9A5593577}" type="pres">
      <dgm:prSet presAssocID="{7949EFB1-2947-4449-9095-5CA331194D4D}" presName="vert1" presStyleCnt="0"/>
      <dgm:spPr/>
    </dgm:pt>
  </dgm:ptLst>
  <dgm:cxnLst>
    <dgm:cxn modelId="{1D2A3324-8542-4711-A22A-16815D7464B0}" srcId="{0715164B-CABE-4B36-8474-D4C378D0FDAC}" destId="{9095887C-A4E6-4FED-A71C-AB499E5090C7}" srcOrd="1" destOrd="0" parTransId="{AB02A904-3D99-411E-9445-9FCFD432B861}" sibTransId="{DA56C7DC-4B0B-4FAE-8A58-6355AEE214D4}"/>
    <dgm:cxn modelId="{19721F28-90AB-4AB4-964B-B9302A1C02EB}" type="presOf" srcId="{9095887C-A4E6-4FED-A71C-AB499E5090C7}" destId="{987083F7-0C09-4100-942D-FBE375F0F151}" srcOrd="0" destOrd="0" presId="urn:microsoft.com/office/officeart/2008/layout/LinedList"/>
    <dgm:cxn modelId="{2F1D236D-13BF-437D-8A8C-96B5239B1565}" srcId="{0715164B-CABE-4B36-8474-D4C378D0FDAC}" destId="{DFC9DBD0-9F71-40A2-B42F-EBB7E3C6346F}" srcOrd="3" destOrd="0" parTransId="{ED7E117E-CEDA-49E4-A40A-9F65842CD132}" sibTransId="{A5A839E4-91FF-473B-B4AD-DE4B5F8845B5}"/>
    <dgm:cxn modelId="{2A57336F-5E5C-42F7-9D5B-61C07694824F}" srcId="{0715164B-CABE-4B36-8474-D4C378D0FDAC}" destId="{7949EFB1-2947-4449-9095-5CA331194D4D}" srcOrd="4" destOrd="0" parTransId="{E5643306-086A-4035-BA42-A5F57DAE1886}" sibTransId="{1D7F7A8D-7A6F-4FA4-B8B7-BD01E7E59CC4}"/>
    <dgm:cxn modelId="{1379E67E-0BB5-42D5-B551-0BC2D85C7DB1}" type="presOf" srcId="{7949EFB1-2947-4449-9095-5CA331194D4D}" destId="{722B02DD-E6C1-417A-A126-9A65F7F993D4}" srcOrd="0" destOrd="0" presId="urn:microsoft.com/office/officeart/2008/layout/LinedList"/>
    <dgm:cxn modelId="{416DE580-08BF-45B5-828D-B7AD52E43CF3}" type="presOf" srcId="{B3350748-2041-4A97-92DE-AC697CFB8B03}" destId="{C9D50E20-F3A5-4C6D-B42C-FCAC6BE248A2}" srcOrd="0" destOrd="0" presId="urn:microsoft.com/office/officeart/2008/layout/LinedList"/>
    <dgm:cxn modelId="{1361028F-65E5-4730-BF6E-68060C446DC9}" srcId="{0715164B-CABE-4B36-8474-D4C378D0FDAC}" destId="{B3350748-2041-4A97-92DE-AC697CFB8B03}" srcOrd="0" destOrd="0" parTransId="{884EA128-5422-4660-9F92-B35A73A17D5F}" sibTransId="{C88F2891-4914-46DB-81F5-9222084CD33A}"/>
    <dgm:cxn modelId="{089FC5A1-106F-40B4-971B-32D2278BED83}" type="presOf" srcId="{C4CF5A5A-3937-4D3A-9770-A9F65A9A4896}" destId="{80A0C587-4848-4406-A466-1C9B301F5520}" srcOrd="0" destOrd="0" presId="urn:microsoft.com/office/officeart/2008/layout/LinedList"/>
    <dgm:cxn modelId="{673D0EC8-1881-4A6E-A9E6-FF2D853D2E44}" type="presOf" srcId="{DFC9DBD0-9F71-40A2-B42F-EBB7E3C6346F}" destId="{40BCE5B9-4EE2-4963-8796-3090A222FAEF}" srcOrd="0" destOrd="0" presId="urn:microsoft.com/office/officeart/2008/layout/LinedList"/>
    <dgm:cxn modelId="{DB397ADC-D5D5-455E-B79F-F62CF1168827}" type="presOf" srcId="{0715164B-CABE-4B36-8474-D4C378D0FDAC}" destId="{4FD38A81-190D-4E5B-BED0-1290B0606E0F}" srcOrd="0" destOrd="0" presId="urn:microsoft.com/office/officeart/2008/layout/LinedList"/>
    <dgm:cxn modelId="{4C0D9DFC-CC81-4A3C-84E3-AC606744A722}" srcId="{0715164B-CABE-4B36-8474-D4C378D0FDAC}" destId="{C4CF5A5A-3937-4D3A-9770-A9F65A9A4896}" srcOrd="2" destOrd="0" parTransId="{A1D1F99A-7C1F-4776-94F6-E21C548D2428}" sibTransId="{D90EC5B7-36F7-4A86-BCD8-04CED30AC5CD}"/>
    <dgm:cxn modelId="{E7F83DC5-7075-4033-9543-324468354C66}" type="presParOf" srcId="{4FD38A81-190D-4E5B-BED0-1290B0606E0F}" destId="{A4599F76-525B-4000-B3A8-E12C206A4987}" srcOrd="0" destOrd="0" presId="urn:microsoft.com/office/officeart/2008/layout/LinedList"/>
    <dgm:cxn modelId="{37218850-D0C3-4B51-A1BD-E2F060267D54}" type="presParOf" srcId="{4FD38A81-190D-4E5B-BED0-1290B0606E0F}" destId="{746FF8F9-5036-45F7-8A3F-211AABFA157E}" srcOrd="1" destOrd="0" presId="urn:microsoft.com/office/officeart/2008/layout/LinedList"/>
    <dgm:cxn modelId="{06762BC6-9944-4366-9F29-BF3830255F7E}" type="presParOf" srcId="{746FF8F9-5036-45F7-8A3F-211AABFA157E}" destId="{C9D50E20-F3A5-4C6D-B42C-FCAC6BE248A2}" srcOrd="0" destOrd="0" presId="urn:microsoft.com/office/officeart/2008/layout/LinedList"/>
    <dgm:cxn modelId="{A92DA753-E986-4286-9084-12580D373CBC}" type="presParOf" srcId="{746FF8F9-5036-45F7-8A3F-211AABFA157E}" destId="{CE56DEDF-9FDF-4F7D-ACD7-D76728FA9EF2}" srcOrd="1" destOrd="0" presId="urn:microsoft.com/office/officeart/2008/layout/LinedList"/>
    <dgm:cxn modelId="{B74CEC3B-EE13-4BA9-AB43-7D87DCCA11B1}" type="presParOf" srcId="{4FD38A81-190D-4E5B-BED0-1290B0606E0F}" destId="{507B9155-E8CB-4452-A518-755892A0670E}" srcOrd="2" destOrd="0" presId="urn:microsoft.com/office/officeart/2008/layout/LinedList"/>
    <dgm:cxn modelId="{5E861EA0-5E8E-4CD4-B191-B38E7BE7CD5E}" type="presParOf" srcId="{4FD38A81-190D-4E5B-BED0-1290B0606E0F}" destId="{56579363-EBAC-49A4-A805-C982F1C6006D}" srcOrd="3" destOrd="0" presId="urn:microsoft.com/office/officeart/2008/layout/LinedList"/>
    <dgm:cxn modelId="{57C8426E-7490-4176-91F0-286DE38284DD}" type="presParOf" srcId="{56579363-EBAC-49A4-A805-C982F1C6006D}" destId="{987083F7-0C09-4100-942D-FBE375F0F151}" srcOrd="0" destOrd="0" presId="urn:microsoft.com/office/officeart/2008/layout/LinedList"/>
    <dgm:cxn modelId="{17C862BB-747F-4F50-8443-7692F9F16C64}" type="presParOf" srcId="{56579363-EBAC-49A4-A805-C982F1C6006D}" destId="{B07A4DD9-BA90-43D6-870F-E7B24F2DF713}" srcOrd="1" destOrd="0" presId="urn:microsoft.com/office/officeart/2008/layout/LinedList"/>
    <dgm:cxn modelId="{588D54DC-B3A4-49A9-A5CE-64A7C89E1F19}" type="presParOf" srcId="{4FD38A81-190D-4E5B-BED0-1290B0606E0F}" destId="{CB45770C-98B3-4503-8749-47E6B1636814}" srcOrd="4" destOrd="0" presId="urn:microsoft.com/office/officeart/2008/layout/LinedList"/>
    <dgm:cxn modelId="{193B9059-6EFE-49D7-9CDB-E8A6B9F18FF8}" type="presParOf" srcId="{4FD38A81-190D-4E5B-BED0-1290B0606E0F}" destId="{0480AE4E-9CD9-4DC6-A907-4AC18267DCB6}" srcOrd="5" destOrd="0" presId="urn:microsoft.com/office/officeart/2008/layout/LinedList"/>
    <dgm:cxn modelId="{46452F80-CC57-4546-B935-F31B50A113F2}" type="presParOf" srcId="{0480AE4E-9CD9-4DC6-A907-4AC18267DCB6}" destId="{80A0C587-4848-4406-A466-1C9B301F5520}" srcOrd="0" destOrd="0" presId="urn:microsoft.com/office/officeart/2008/layout/LinedList"/>
    <dgm:cxn modelId="{E3DF34CF-1D61-40CA-8AD8-9F812B8E694A}" type="presParOf" srcId="{0480AE4E-9CD9-4DC6-A907-4AC18267DCB6}" destId="{F4CB1F8F-6372-45D3-BC39-293EDEDF3AC1}" srcOrd="1" destOrd="0" presId="urn:microsoft.com/office/officeart/2008/layout/LinedList"/>
    <dgm:cxn modelId="{993B9DFE-95B0-4040-A167-EC237E78E6BC}" type="presParOf" srcId="{4FD38A81-190D-4E5B-BED0-1290B0606E0F}" destId="{F0A5A244-55C0-41FF-8B7E-480076697598}" srcOrd="6" destOrd="0" presId="urn:microsoft.com/office/officeart/2008/layout/LinedList"/>
    <dgm:cxn modelId="{A5930265-5E7F-49D6-AB81-5E79D6DF5711}" type="presParOf" srcId="{4FD38A81-190D-4E5B-BED0-1290B0606E0F}" destId="{F86C5F10-DD76-4AC9-9973-F5CB4DD04AAC}" srcOrd="7" destOrd="0" presId="urn:microsoft.com/office/officeart/2008/layout/LinedList"/>
    <dgm:cxn modelId="{D79D30C4-C4BE-4AB8-9DFD-89837B9ACA71}" type="presParOf" srcId="{F86C5F10-DD76-4AC9-9973-F5CB4DD04AAC}" destId="{40BCE5B9-4EE2-4963-8796-3090A222FAEF}" srcOrd="0" destOrd="0" presId="urn:microsoft.com/office/officeart/2008/layout/LinedList"/>
    <dgm:cxn modelId="{258E68F3-E138-4A66-94F9-7FBB0A175737}" type="presParOf" srcId="{F86C5F10-DD76-4AC9-9973-F5CB4DD04AAC}" destId="{FF23E9C9-77EE-4057-98B9-F92FA576DFBC}" srcOrd="1" destOrd="0" presId="urn:microsoft.com/office/officeart/2008/layout/LinedList"/>
    <dgm:cxn modelId="{473609E0-4CDF-4930-971E-09A35AA02FD7}" type="presParOf" srcId="{4FD38A81-190D-4E5B-BED0-1290B0606E0F}" destId="{6975AF83-0868-4C08-9B67-3D13B4F1C634}" srcOrd="8" destOrd="0" presId="urn:microsoft.com/office/officeart/2008/layout/LinedList"/>
    <dgm:cxn modelId="{90C0DC0D-8352-49CE-B584-2CAB5693C4D1}" type="presParOf" srcId="{4FD38A81-190D-4E5B-BED0-1290B0606E0F}" destId="{AA6FB8D6-D2CD-45A7-92E5-C2BB883B8C44}" srcOrd="9" destOrd="0" presId="urn:microsoft.com/office/officeart/2008/layout/LinedList"/>
    <dgm:cxn modelId="{DD0B1203-B7F2-4A73-9700-8424776B2778}" type="presParOf" srcId="{AA6FB8D6-D2CD-45A7-92E5-C2BB883B8C44}" destId="{722B02DD-E6C1-417A-A126-9A65F7F993D4}" srcOrd="0" destOrd="0" presId="urn:microsoft.com/office/officeart/2008/layout/LinedList"/>
    <dgm:cxn modelId="{12309CAC-9D10-4B62-A749-3AC7DE1B7C5B}" type="presParOf" srcId="{AA6FB8D6-D2CD-45A7-92E5-C2BB883B8C44}" destId="{C60A87F2-F174-4F25-BC32-2DE9A55935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99F76-525B-4000-B3A8-E12C206A498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0E20-F3A5-4C6D-B42C-FCAC6BE248A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“use strict”;</a:t>
          </a:r>
        </a:p>
      </dsp:txBody>
      <dsp:txXfrm>
        <a:off x="0" y="675"/>
        <a:ext cx="6900512" cy="1106957"/>
      </dsp:txXfrm>
    </dsp:sp>
    <dsp:sp modelId="{507B9155-E8CB-4452-A518-755892A0670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083F7-0C09-4100-942D-FBE375F0F15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Declare variables with let</a:t>
          </a:r>
        </a:p>
      </dsp:txBody>
      <dsp:txXfrm>
        <a:off x="0" y="1107633"/>
        <a:ext cx="6900512" cy="1106957"/>
      </dsp:txXfrm>
    </dsp:sp>
    <dsp:sp modelId="{CB45770C-98B3-4503-8749-47E6B163681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C587-4848-4406-A466-1C9B301F552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Declare functions</a:t>
          </a:r>
        </a:p>
      </dsp:txBody>
      <dsp:txXfrm>
        <a:off x="0" y="2214591"/>
        <a:ext cx="6900512" cy="1106957"/>
      </dsp:txXfrm>
    </dsp:sp>
    <dsp:sp modelId="{F0A5A244-55C0-41FF-8B7E-48007669759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CE5B9-4EE2-4963-8796-3090A222FAE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“for” loop</a:t>
          </a:r>
        </a:p>
      </dsp:txBody>
      <dsp:txXfrm>
        <a:off x="0" y="3321549"/>
        <a:ext cx="6900512" cy="1106957"/>
      </dsp:txXfrm>
    </dsp:sp>
    <dsp:sp modelId="{6975AF83-0868-4C08-9B67-3D13B4F1C63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02DD-E6C1-417A-A126-9A65F7F993D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“if” statement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seekerlk/lonely-robo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ommunity.mis.temple.edu/jshaf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learning.temple.edu/" TargetMode="External"/><Relationship Id="rId2" Type="http://schemas.openxmlformats.org/officeDocument/2006/relationships/hyperlink" Target="https://www.w3schools.com/htm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3schools.com/bootstrap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isisourenglishcorner.wordpress.com/category/good-books-to-rea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xylophone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westcouncilwatch.ca/2019/02/council-avoids-finger-pointing-and-struggles-to-keep-property-tax-hike-at-5-28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que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87A4A-EC20-8B2E-FF9F-59BF97A53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4400"/>
            <a:ext cx="12056694" cy="6781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811965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JavaScript and jQuery (old stuff)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https://community.mis</a:t>
            </a:r>
            <a:r>
              <a:rPr lang="sv-SE" sz="20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.temple.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edu</a:t>
            </a:r>
            <a:r>
              <a:rPr lang="sv-SE" sz="20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/jshafer</a:t>
            </a:r>
            <a:r>
              <a:rPr lang="sv-SE" sz="20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MIS3502: Web Service Programming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BE4F-EA29-B1BE-30E7-5C3B8B68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HTML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C69E4-B5B4-6EC5-4EA2-87B3EB42021E}"/>
              </a:ext>
            </a:extLst>
          </p:cNvPr>
          <p:cNvSpPr txBox="1"/>
          <p:nvPr/>
        </p:nvSpPr>
        <p:spPr>
          <a:xfrm>
            <a:off x="1538672" y="1620556"/>
            <a:ext cx="3599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&lt;h1&gt;Hello World&lt;/h1&gt;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&lt;p&gt;&lt;/p&gt;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&lt;div&gt;&lt;/div&gt;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</a:t>
            </a:r>
            <a:r>
              <a:rPr lang="en-US" sz="2800" dirty="0" err="1"/>
              <a:t>img</a:t>
            </a:r>
            <a:r>
              <a:rPr lang="en-US" sz="2800" dirty="0"/>
              <a:t>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&lt;input&gt;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&lt;a&gt;&lt;/a&gt;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4ECA4-C42E-CA5B-8FD3-68E3E96B2C3E}"/>
              </a:ext>
            </a:extLst>
          </p:cNvPr>
          <p:cNvSpPr txBox="1"/>
          <p:nvPr/>
        </p:nvSpPr>
        <p:spPr>
          <a:xfrm>
            <a:off x="5562600" y="1403132"/>
            <a:ext cx="4886740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Which tags are "self closing"?</a:t>
            </a:r>
          </a:p>
          <a:p>
            <a:endParaRPr lang="en-US" dirty="0"/>
          </a:p>
          <a:p>
            <a:r>
              <a:rPr lang="en-US" sz="2800" dirty="0"/>
              <a:t>Which tags can have inner html?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A907-CC39-2EFF-AC22-CFFA3FFA0487}"/>
              </a:ext>
            </a:extLst>
          </p:cNvPr>
          <p:cNvSpPr txBox="1"/>
          <p:nvPr/>
        </p:nvSpPr>
        <p:spPr>
          <a:xfrm>
            <a:off x="5562600" y="3429000"/>
            <a:ext cx="4886740" cy="27392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References</a:t>
            </a:r>
          </a:p>
          <a:p>
            <a:endParaRPr lang="en-US" dirty="0"/>
          </a:p>
          <a:p>
            <a:r>
              <a:rPr lang="en-US" dirty="0"/>
              <a:t>W3Schools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https://www.w3schools.com/html/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HTML Essential Training with Jen Simmons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https://linkedinlearning.temple.edu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1BDA-BB78-CDDC-317F-7E1C1106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057-FCB7-EA95-DFFB-78F7ABC8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tags with common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160F9-FDD3-EE35-E9A2-E48EC95E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96B1A-1F1D-215C-8677-1771775191CF}"/>
              </a:ext>
            </a:extLst>
          </p:cNvPr>
          <p:cNvSpPr txBox="1"/>
          <p:nvPr/>
        </p:nvSpPr>
        <p:spPr>
          <a:xfrm>
            <a:off x="1790700" y="176136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&lt;h1&gt;</a:t>
            </a:r>
            <a:r>
              <a:rPr lang="en-US" sz="2400" dirty="0">
                <a:solidFill>
                  <a:srgbClr val="92D050"/>
                </a:solidFill>
              </a:rPr>
              <a:t>Hello World</a:t>
            </a:r>
            <a:r>
              <a:rPr lang="en-US" sz="2400" dirty="0"/>
              <a:t>&lt;/h1&gt;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&lt;p&gt;</a:t>
            </a:r>
            <a:r>
              <a:rPr lang="en-US" sz="2400" dirty="0">
                <a:solidFill>
                  <a:srgbClr val="92D050"/>
                </a:solidFill>
              </a:rPr>
              <a:t>It was the best of times.</a:t>
            </a:r>
            <a:r>
              <a:rPr lang="en-US" sz="2400" dirty="0"/>
              <a:t>&lt;/p&gt;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</a:t>
            </a:r>
            <a:r>
              <a:rPr lang="en-US" sz="2400" dirty="0" err="1"/>
              <a:t>br</a:t>
            </a:r>
            <a:r>
              <a:rPr lang="en-US" sz="2400" dirty="0"/>
              <a:t>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&lt;div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message</a:t>
            </a:r>
            <a:r>
              <a:rPr lang="en-US" sz="2400" dirty="0"/>
              <a:t>"&gt;</a:t>
            </a:r>
            <a:r>
              <a:rPr lang="en-US" sz="2400" dirty="0">
                <a:solidFill>
                  <a:srgbClr val="92D050"/>
                </a:solidFill>
              </a:rPr>
              <a:t>Success!</a:t>
            </a:r>
            <a:r>
              <a:rPr lang="en-US" sz="2400" dirty="0"/>
              <a:t>&lt;/div&gt;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</a:t>
            </a:r>
            <a:r>
              <a:rPr lang="en-US" sz="2400" dirty="0" err="1"/>
              <a:t>img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src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/home.png</a:t>
            </a:r>
            <a:r>
              <a:rPr lang="en-US" sz="2400" dirty="0"/>
              <a:t>"&gt;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&lt;input </a:t>
            </a:r>
            <a:r>
              <a:rPr lang="en-US" sz="2400" dirty="0">
                <a:solidFill>
                  <a:srgbClr val="C00000"/>
                </a:solidFill>
              </a:rPr>
              <a:t>id</a:t>
            </a:r>
            <a:r>
              <a:rPr lang="en-US" sz="2400" dirty="0"/>
              <a:t>="</a:t>
            </a:r>
            <a:r>
              <a:rPr lang="en-US" sz="2400" dirty="0" err="1">
                <a:solidFill>
                  <a:srgbClr val="0070C0"/>
                </a:solidFill>
              </a:rPr>
              <a:t>theButton</a:t>
            </a:r>
            <a:r>
              <a:rPr lang="en-US" sz="2400" dirty="0"/>
              <a:t>" </a:t>
            </a:r>
            <a:r>
              <a:rPr lang="en-US" sz="2400" dirty="0">
                <a:solidFill>
                  <a:srgbClr val="C00000"/>
                </a:solidFill>
              </a:rPr>
              <a:t>type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button</a:t>
            </a:r>
            <a:r>
              <a:rPr lang="en-US" sz="2400" dirty="0"/>
              <a:t>" </a:t>
            </a:r>
            <a:r>
              <a:rPr lang="en-US" sz="2400" dirty="0">
                <a:solidFill>
                  <a:srgbClr val="C00000"/>
                </a:solidFill>
              </a:rPr>
              <a:t>value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Click me!</a:t>
            </a:r>
            <a:r>
              <a:rPr lang="en-US" sz="2400" dirty="0"/>
              <a:t>"&gt;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&lt;a </a:t>
            </a:r>
            <a:r>
              <a:rPr lang="en-US" sz="2400" dirty="0" err="1">
                <a:solidFill>
                  <a:srgbClr val="C00000"/>
                </a:solidFill>
              </a:rPr>
              <a:t>href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0070C0"/>
                </a:solidFill>
              </a:rPr>
              <a:t>https://www.temple.edu</a:t>
            </a:r>
            <a:r>
              <a:rPr lang="en-US" sz="2400" dirty="0"/>
              <a:t>"&gt;</a:t>
            </a:r>
            <a:r>
              <a:rPr lang="en-US" sz="2400" dirty="0">
                <a:solidFill>
                  <a:srgbClr val="92D050"/>
                </a:solidFill>
              </a:rPr>
              <a:t>Click me</a:t>
            </a:r>
            <a:r>
              <a:rPr lang="en-US" sz="2400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9294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8E857-E660-53CC-57AA-E3D270C7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Expectations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1B53F-82C8-8247-7DC6-F1EB237EAFF9}"/>
              </a:ext>
            </a:extLst>
          </p:cNvPr>
          <p:cNvSpPr txBox="1"/>
          <p:nvPr/>
        </p:nvSpPr>
        <p:spPr>
          <a:xfrm>
            <a:off x="6096000" y="639763"/>
            <a:ext cx="5459413" cy="22225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Question:  </a:t>
            </a:r>
            <a:r>
              <a:rPr lang="en-US" sz="2800" dirty="0"/>
              <a:t>Write the jQuery command that will put the content "Go Owls!" into a div with the id of message.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2D8B1-397D-F212-B95E-11B0AFE3B59F}"/>
              </a:ext>
            </a:extLst>
          </p:cNvPr>
          <p:cNvSpPr txBox="1"/>
          <p:nvPr/>
        </p:nvSpPr>
        <p:spPr>
          <a:xfrm>
            <a:off x="6090177" y="2672107"/>
            <a:ext cx="5459413" cy="94615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Correct Answer:</a:t>
            </a:r>
            <a:br>
              <a:rPr lang="en-US" sz="2800" dirty="0"/>
            </a:br>
            <a:r>
              <a:rPr lang="en-US" sz="2800" dirty="0"/>
              <a:t>$("#message").html("Go Owls!");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26FE0-D849-264F-2F8F-C25B4017AAFB}"/>
              </a:ext>
            </a:extLst>
          </p:cNvPr>
          <p:cNvSpPr txBox="1"/>
          <p:nvPr/>
        </p:nvSpPr>
        <p:spPr>
          <a:xfrm>
            <a:off x="6096000" y="3944938"/>
            <a:ext cx="5459413" cy="22748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Incorrect Answers:</a:t>
            </a:r>
            <a:br>
              <a:rPr lang="en-US" sz="2800" dirty="0"/>
            </a:br>
            <a:r>
              <a:rPr lang="en-US" sz="2800"/>
              <a:t>("#message").html("Go Owls!");</a:t>
            </a:r>
          </a:p>
          <a:p>
            <a:pPr>
              <a:spcAft>
                <a:spcPts val="600"/>
              </a:spcAft>
            </a:pPr>
            <a:r>
              <a:rPr lang="en-US" sz="2800"/>
              <a:t>$("#message").</a:t>
            </a:r>
            <a:r>
              <a:rPr lang="en-US" sz="2800" err="1"/>
              <a:t>val</a:t>
            </a:r>
            <a:r>
              <a:rPr lang="en-US" sz="2800"/>
              <a:t>("Go Owls!");</a:t>
            </a:r>
          </a:p>
          <a:p>
            <a:pPr>
              <a:spcAft>
                <a:spcPts val="600"/>
              </a:spcAft>
            </a:pPr>
            <a:r>
              <a:rPr lang="en-US" sz="2800"/>
              <a:t>$("message").html("Go Owls!");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86714-0A5B-CC01-8E88-3E45859B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F8380-F025-85F2-B414-87642E90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Advisory</a:t>
            </a:r>
            <a:r>
              <a:rPr lang="en-US" sz="5400" dirty="0"/>
              <a:t>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B4C2-1EBC-1D16-9F24-C2045B0D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When I ask you a jQuery question, I will not always indicate the </a:t>
            </a:r>
            <a:r>
              <a:rPr lang="en-US" sz="2200" i="1" dirty="0"/>
              <a:t>exact</a:t>
            </a:r>
            <a:r>
              <a:rPr lang="en-US" sz="2200" dirty="0"/>
              <a:t> jQuery method (or event) I want you to use.  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Good Question:  </a:t>
            </a:r>
            <a:r>
              <a:rPr lang="en-US" sz="2200" dirty="0"/>
              <a:t>Write the jQuery command that will put the content "Go Owls!" into a div with the id of </a:t>
            </a:r>
            <a:r>
              <a:rPr lang="en-US" sz="2200" b="1" dirty="0"/>
              <a:t>message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Bad Question:  </a:t>
            </a:r>
            <a:r>
              <a:rPr lang="en-US" sz="2200" dirty="0"/>
              <a:t>Using the </a:t>
            </a:r>
            <a:r>
              <a:rPr lang="en-US" sz="2200" dirty="0">
                <a:solidFill>
                  <a:srgbClr val="FF0000"/>
                </a:solidFill>
              </a:rPr>
              <a:t>.html()</a:t>
            </a:r>
            <a:r>
              <a:rPr lang="en-US" sz="2200" dirty="0"/>
              <a:t> method of jQuery, put the content "Go Owls!" into a div with the id of </a:t>
            </a:r>
            <a:r>
              <a:rPr lang="en-US" sz="2200" b="1" dirty="0"/>
              <a:t>message</a:t>
            </a:r>
            <a:r>
              <a:rPr lang="en-US" sz="2200" dirty="0"/>
              <a:t>.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Good Question:  </a:t>
            </a:r>
            <a:r>
              <a:rPr lang="en-US" sz="2200" dirty="0"/>
              <a:t>Write the jQuery command that will retrieve the user provided data from the input tag with the id of </a:t>
            </a:r>
            <a:r>
              <a:rPr lang="en-US" sz="2200" b="1" dirty="0"/>
              <a:t>comment</a:t>
            </a:r>
            <a:r>
              <a:rPr lang="en-US" sz="2200" dirty="0"/>
              <a:t> and assign it to an existing variable </a:t>
            </a:r>
            <a:r>
              <a:rPr lang="en-US" sz="2200" b="1" dirty="0"/>
              <a:t>x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Bad Question:  </a:t>
            </a:r>
            <a:r>
              <a:rPr lang="en-US" sz="2200" dirty="0"/>
              <a:t>Use the 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r>
              <a:rPr lang="en-US" sz="2200" dirty="0" err="1">
                <a:solidFill>
                  <a:srgbClr val="FF0000"/>
                </a:solidFill>
              </a:rPr>
              <a:t>val</a:t>
            </a:r>
            <a:r>
              <a:rPr lang="en-US" sz="2200" dirty="0">
                <a:solidFill>
                  <a:srgbClr val="FF0000"/>
                </a:solidFill>
              </a:rPr>
              <a:t>()</a:t>
            </a:r>
            <a:r>
              <a:rPr lang="en-US" sz="2200" dirty="0"/>
              <a:t> method of jQuery to put the value of an input tag into a variable </a:t>
            </a:r>
            <a:r>
              <a:rPr lang="en-US" sz="2200" b="1" dirty="0"/>
              <a:t>x</a:t>
            </a:r>
            <a:r>
              <a:rPr lang="en-US" sz="2200" dirty="0"/>
              <a:t>. The input tag has an id of </a:t>
            </a:r>
            <a:r>
              <a:rPr lang="en-US" sz="2200" b="1" dirty="0"/>
              <a:t>comment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0A05-E665-088C-B0B1-8D93321B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D0555-3962-7F3B-EFA3-BF33088D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8" y="802956"/>
            <a:ext cx="5074044" cy="5984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Let's get to work!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88027-511E-90D7-D129-3BC46BC8AB9B}"/>
              </a:ext>
            </a:extLst>
          </p:cNvPr>
          <p:cNvSpPr txBox="1"/>
          <p:nvPr/>
        </p:nvSpPr>
        <p:spPr>
          <a:xfrm>
            <a:off x="496958" y="1540566"/>
            <a:ext cx="5158408" cy="4234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As we work… be sure to make note of: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use of function expressions with </a:t>
            </a:r>
            <a:r>
              <a:rPr lang="en-US" sz="2000" b="1" i="1" dirty="0">
                <a:solidFill>
                  <a:schemeClr val="tx2"/>
                </a:solidFill>
              </a:rPr>
              <a:t>arrow notation.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Our use of Bootstrap classes.  These are CSS classes that have already been created for you! (We will use Bootstrap version 4)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Bootstrap Reference (BS4)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  <a:hlinkClick r:id="rId2"/>
              </a:rPr>
              <a:t>https://www.w3schools.com/bootstrap4/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ADAB3E-2B3B-E37B-09CF-87667704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945"/>
          <a:stretch/>
        </p:blipFill>
        <p:spPr>
          <a:xfrm>
            <a:off x="7708392" y="2323628"/>
            <a:ext cx="4142232" cy="3073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943B-A014-4690-495B-C0DC79D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4119-A6C0-9CE0-E843-11100FE3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0C03D-3870-767E-F156-93086B22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17707-D707-4957-5FE8-AED3B7351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5076" y="1027906"/>
            <a:ext cx="5638800" cy="4229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47C45-2CA2-6953-050D-DE89C3E5E094}"/>
              </a:ext>
            </a:extLst>
          </p:cNvPr>
          <p:cNvSpPr txBox="1"/>
          <p:nvPr/>
        </p:nvSpPr>
        <p:spPr>
          <a:xfrm>
            <a:off x="7619999" y="4738688"/>
            <a:ext cx="3935413" cy="14811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will be some follow up, “hands on” things for you to do in VS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5BDD4-053F-970F-263B-E9B95272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564085" y="4434829"/>
            <a:ext cx="231873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9A211-6329-3C3B-A611-49FD6E3C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JavaScript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5344138-4D37-802F-D7F8-E035191AF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4778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F79220-2144-2E92-ECF7-52AAF7C8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7" y="4130737"/>
            <a:ext cx="2529240" cy="2734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BCC9-6D88-713B-72DA-F0968BE6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478F-5F53-4D4B-1703-CF8D8EF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Declaring variables with “let”</a:t>
            </a:r>
          </a:p>
        </p:txBody>
      </p:sp>
      <p:pic>
        <p:nvPicPr>
          <p:cNvPr id="8" name="Picture 7" descr="code sample:&#10; &quot;use strict&quot;;&#10;&#10; let max = 10;&#10; let sum = 0;">
            <a:extLst>
              <a:ext uri="{FF2B5EF4-FFF2-40B4-BE49-F238E27FC236}">
                <a16:creationId xmlns:a16="http://schemas.microsoft.com/office/drawing/2014/main" id="{441F13AE-EC68-B308-E72D-FD5308A4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69993"/>
            <a:ext cx="7188199" cy="4114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DCFAE-11B3-F40D-1C00-F547A811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2B0A6-5EE4-87E3-9C0F-B414D2A760B5}"/>
              </a:ext>
            </a:extLst>
          </p:cNvPr>
          <p:cNvSpPr txBox="1"/>
          <p:nvPr/>
        </p:nvSpPr>
        <p:spPr>
          <a:xfrm>
            <a:off x="4461796" y="5710019"/>
            <a:ext cx="634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Specifying the “use strict” directive is widely regarded to be a best practice.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162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45CE-1B9B-A54C-D7DE-74616F74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Declaring functions</a:t>
            </a:r>
          </a:p>
        </p:txBody>
      </p:sp>
      <p:pic>
        <p:nvPicPr>
          <p:cNvPr id="6" name="Picture 5" descr="code sample:&#10; //function declaration&#10; function addTwoNums(x,y){&#10;  return x + y;&#10; }&#10; &#10; //function expression&#10; let subTwoNums = function(x,y){&#10;  return x - y;&#10; }&#10; &#10; //function expression with arrow notation&#10; let multTwoNums = (x,y) =&gt; {&#10;  return x * y;&#10; }">
            <a:extLst>
              <a:ext uri="{FF2B5EF4-FFF2-40B4-BE49-F238E27FC236}">
                <a16:creationId xmlns:a16="http://schemas.microsoft.com/office/drawing/2014/main" id="{4B480F41-123A-D3F9-CCE1-16369C26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20" y="332548"/>
            <a:ext cx="5923106" cy="49309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D3FDA-FE8C-E1F2-F177-C774D27E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F357F-B3BC-6C8F-F8DE-A89677F85EC1}"/>
              </a:ext>
            </a:extLst>
          </p:cNvPr>
          <p:cNvSpPr txBox="1"/>
          <p:nvPr/>
        </p:nvSpPr>
        <p:spPr>
          <a:xfrm>
            <a:off x="4088169" y="5409131"/>
            <a:ext cx="6599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how the syntax for function </a:t>
            </a:r>
            <a:r>
              <a:rPr lang="en-US" b="1" i="1" dirty="0"/>
              <a:t>declaration</a:t>
            </a:r>
            <a:r>
              <a:rPr lang="en-US" dirty="0"/>
              <a:t> differs from the syntax of function </a:t>
            </a:r>
            <a:r>
              <a:rPr lang="en-US" b="1" i="1" dirty="0"/>
              <a:t>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Function expressions</a:t>
            </a:r>
            <a:r>
              <a:rPr lang="en-US" dirty="0"/>
              <a:t> and specifically </a:t>
            </a:r>
            <a:r>
              <a:rPr lang="en-US" b="1" i="1" dirty="0"/>
              <a:t>arrow notation</a:t>
            </a:r>
            <a:r>
              <a:rPr lang="en-US" dirty="0"/>
              <a:t> is used more commonly that the older function declaration.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594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DD92-79BB-D9B0-D700-B8B9C7B5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“for” loops</a:t>
            </a:r>
          </a:p>
        </p:txBody>
      </p:sp>
      <p:pic>
        <p:nvPicPr>
          <p:cNvPr id="6" name="Picture 5" descr="Code sample&#10; let max = 10;&#10; let sum = 0;&#10; &#10; for(let i = 1; i &lt;= max; i++){&#10;  sum = sum + i;&#10; }">
            <a:extLst>
              <a:ext uri="{FF2B5EF4-FFF2-40B4-BE49-F238E27FC236}">
                <a16:creationId xmlns:a16="http://schemas.microsoft.com/office/drawing/2014/main" id="{7C5752C3-F9C8-5C0E-E4D6-A5D6EDB9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83251"/>
            <a:ext cx="7188199" cy="3688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56E9-F69E-FFED-91FE-7E8949D3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7BD6-64A5-2D0A-38D8-831F65DB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Writing an “if” statement</a:t>
            </a:r>
          </a:p>
        </p:txBody>
      </p:sp>
      <p:pic>
        <p:nvPicPr>
          <p:cNvPr id="10" name="Picture 9" descr="code sample:&#10; if (max == 10){&#10;  console.log(&quot;The max is &quot; + max);&#10; }">
            <a:extLst>
              <a:ext uri="{FF2B5EF4-FFF2-40B4-BE49-F238E27FC236}">
                <a16:creationId xmlns:a16="http://schemas.microsoft.com/office/drawing/2014/main" id="{29486200-0E24-4EC8-E7C8-1C331306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29943"/>
            <a:ext cx="7188199" cy="19947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6D64-2C06-065A-A80B-7A801618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BC094-6B3D-051D-5587-A26E79644148}"/>
              </a:ext>
            </a:extLst>
          </p:cNvPr>
          <p:cNvSpPr txBox="1"/>
          <p:nvPr/>
        </p:nvSpPr>
        <p:spPr>
          <a:xfrm>
            <a:off x="6549887" y="4701209"/>
            <a:ext cx="47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the use of </a:t>
            </a:r>
            <a:r>
              <a:rPr lang="en-US" b="1" i="1" dirty="0"/>
              <a:t>concatenation</a:t>
            </a:r>
            <a:r>
              <a:rPr lang="en-US" dirty="0"/>
              <a:t> too!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25DF46-2EC8-04F0-136D-4EE50B7C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114503" y="3549596"/>
            <a:ext cx="432620" cy="10617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A7BD6-64A5-2D0A-38D8-831F65DB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Putting these pieces together…</a:t>
            </a:r>
          </a:p>
        </p:txBody>
      </p:sp>
      <p:pic>
        <p:nvPicPr>
          <p:cNvPr id="6" name="Content Placeholder 5" descr="code sample:&#10; for(let i = 1; i &lt;= max; i++){&#10;  sum = sum + i;&#10;  if (i == max){&#10;   console.log(&quot;This is the last step!&quot;);&#10;  }&#10; }">
            <a:extLst>
              <a:ext uri="{FF2B5EF4-FFF2-40B4-BE49-F238E27FC236}">
                <a16:creationId xmlns:a16="http://schemas.microsoft.com/office/drawing/2014/main" id="{508B43FA-1426-2A08-28E0-3DE4AE8F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8575"/>
            <a:ext cx="10515599" cy="37067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6D64-2C06-065A-A80B-7A801618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2289-B8C1-01EE-6060-F8F27A94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2"/>
            <a:ext cx="10515600" cy="1015663"/>
          </a:xfrm>
        </p:spPr>
        <p:txBody>
          <a:bodyPr/>
          <a:lstStyle/>
          <a:p>
            <a:r>
              <a:rPr lang="en-US" dirty="0"/>
              <a:t>jQuery Methods &amp; Events you need to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D0443-9248-9F63-E621-993F878147B8}"/>
              </a:ext>
            </a:extLst>
          </p:cNvPr>
          <p:cNvSpPr txBox="1"/>
          <p:nvPr/>
        </p:nvSpPr>
        <p:spPr>
          <a:xfrm>
            <a:off x="838200" y="1078905"/>
            <a:ext cx="34256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html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val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append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addClass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removeClass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Events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click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4BBE0-E03D-A7A9-EEB5-99E79DC65848}"/>
              </a:ext>
            </a:extLst>
          </p:cNvPr>
          <p:cNvSpPr txBox="1"/>
          <p:nvPr/>
        </p:nvSpPr>
        <p:spPr>
          <a:xfrm>
            <a:off x="4655573" y="1219900"/>
            <a:ext cx="6582698" cy="14157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use jQuery methods:</a:t>
            </a:r>
          </a:p>
          <a:p>
            <a:endParaRPr lang="en-US" dirty="0"/>
          </a:p>
          <a:p>
            <a:r>
              <a:rPr lang="en-US" sz="2000" dirty="0"/>
              <a:t>$('#message').html("Perseverance Conquers");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8CA5B-AEEB-0721-35DF-9A663B33536D}"/>
              </a:ext>
            </a:extLst>
          </p:cNvPr>
          <p:cNvSpPr txBox="1"/>
          <p:nvPr/>
        </p:nvSpPr>
        <p:spPr>
          <a:xfrm>
            <a:off x="4655573" y="2776667"/>
            <a:ext cx="6582698" cy="17235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to use jQuery events:</a:t>
            </a:r>
          </a:p>
          <a:p>
            <a:endParaRPr lang="en-US" dirty="0"/>
          </a:p>
          <a:p>
            <a:r>
              <a:rPr lang="en-US" sz="2000" dirty="0"/>
              <a:t>$('#</a:t>
            </a:r>
            <a:r>
              <a:rPr lang="en-US" sz="2000" dirty="0" err="1"/>
              <a:t>theButton</a:t>
            </a:r>
            <a:r>
              <a:rPr lang="en-US" sz="2000" dirty="0"/>
              <a:t>').</a:t>
            </a:r>
            <a:r>
              <a:rPr lang="en-US" sz="2000"/>
              <a:t>click( () =&gt; {</a:t>
            </a:r>
            <a:br>
              <a:rPr lang="en-US" sz="2000" dirty="0"/>
            </a:br>
            <a:r>
              <a:rPr lang="en-US" sz="2000" dirty="0"/>
              <a:t>  //code goes here</a:t>
            </a:r>
            <a:br>
              <a:rPr lang="en-US" sz="2000" dirty="0"/>
            </a:br>
            <a:r>
              <a:rPr lang="en-US" sz="2000" dirty="0"/>
              <a:t>});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749D3-274C-E324-FA08-7B0DDDB4FB14}"/>
              </a:ext>
            </a:extLst>
          </p:cNvPr>
          <p:cNvSpPr txBox="1"/>
          <p:nvPr/>
        </p:nvSpPr>
        <p:spPr>
          <a:xfrm>
            <a:off x="4655573" y="4628416"/>
            <a:ext cx="6582698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Reference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https://www.w3schools.com/jquery/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D62F-5620-1353-AF0E-46134771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680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Segoe UI</vt:lpstr>
      <vt:lpstr>Office Theme</vt:lpstr>
      <vt:lpstr>JavaScript and jQuery (old stuff)</vt:lpstr>
      <vt:lpstr>Our strategy</vt:lpstr>
      <vt:lpstr>JavaScript</vt:lpstr>
      <vt:lpstr>Declaring variables with “let”</vt:lpstr>
      <vt:lpstr>Declaring functions</vt:lpstr>
      <vt:lpstr>“for” loops</vt:lpstr>
      <vt:lpstr>Writing an “if” statement</vt:lpstr>
      <vt:lpstr>Putting these pieces together…</vt:lpstr>
      <vt:lpstr>jQuery Methods &amp; Events you need to know</vt:lpstr>
      <vt:lpstr>Some HTML tags</vt:lpstr>
      <vt:lpstr>HTML tags with common attributes</vt:lpstr>
      <vt:lpstr>Expectations</vt:lpstr>
      <vt:lpstr>Advisory!</vt:lpstr>
      <vt:lpstr>Let's get to work!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158</cp:revision>
  <dcterms:created xsi:type="dcterms:W3CDTF">2022-06-30T13:55:29Z</dcterms:created>
  <dcterms:modified xsi:type="dcterms:W3CDTF">2026-01-20T15:22:58Z</dcterms:modified>
</cp:coreProperties>
</file>