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6" r:id="rId2"/>
    <p:sldId id="645" r:id="rId3"/>
    <p:sldId id="646" r:id="rId4"/>
    <p:sldId id="644" r:id="rId5"/>
    <p:sldId id="647" r:id="rId6"/>
    <p:sldId id="648" r:id="rId7"/>
    <p:sldId id="649" r:id="rId8"/>
    <p:sldId id="650" r:id="rId9"/>
    <p:sldId id="651" r:id="rId10"/>
    <p:sldId id="652" r:id="rId11"/>
    <p:sldId id="653" r:id="rId12"/>
    <p:sldId id="654" r:id="rId13"/>
    <p:sldId id="655" r:id="rId14"/>
    <p:sldId id="656" r:id="rId15"/>
    <p:sldId id="657" r:id="rId16"/>
    <p:sldId id="658" r:id="rId17"/>
    <p:sldId id="659" r:id="rId18"/>
    <p:sldId id="660" r:id="rId19"/>
    <p:sldId id="66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9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03C0A4-7130-4860-8EFC-1EB93949FEE0}" v="413" dt="2023-01-30T16:54:56.3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9" autoAdjust="0"/>
    <p:restoredTop sz="96247" autoAdjust="0"/>
  </p:normalViewPr>
  <p:slideViewPr>
    <p:cSldViewPr snapToGrid="0">
      <p:cViewPr varScale="1">
        <p:scale>
          <a:sx n="104" d="100"/>
          <a:sy n="104" d="100"/>
        </p:scale>
        <p:origin x="138" y="156"/>
      </p:cViewPr>
      <p:guideLst/>
    </p:cSldViewPr>
  </p:slideViewPr>
  <p:outlineViewPr>
    <p:cViewPr>
      <p:scale>
        <a:sx n="33" d="100"/>
        <a:sy n="33" d="100"/>
      </p:scale>
      <p:origin x="0" y="-591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6D9175-6493-4CA4-BED4-2BF67E177B3A}" type="datetimeFigureOut">
              <a:rPr lang="en-US" smtClean="0"/>
              <a:t>2/20/2023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92091F-6CD8-46B7-96F0-0D064BD5D0C2}" type="slidenum">
              <a:rPr lang="en-US" smtClean="0"/>
              <a:t>‹#›</a:t>
            </a:fld>
            <a:endParaRPr lang="en-US" dirty="0"/>
          </a:p>
        </p:txBody>
      </p:sp>
    </p:spTree>
    <p:extLst>
      <p:ext uri="{BB962C8B-B14F-4D97-AF65-F5344CB8AC3E}">
        <p14:creationId xmlns:p14="http://schemas.microsoft.com/office/powerpoint/2010/main" val="3136050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Like any theoretical ideal, there are a lot of practical exceptions to Fielding’s principles.  But the principles of REST are intended to make APIs and systems that are: efficient, scalable, simple, reliable and modifiable (i.e. future-proof) among other things … all excellent objectives!</a:t>
            </a:r>
          </a:p>
        </p:txBody>
      </p:sp>
      <p:sp>
        <p:nvSpPr>
          <p:cNvPr id="4" name="Slide Number Placeholder 3"/>
          <p:cNvSpPr>
            <a:spLocks noGrp="1"/>
          </p:cNvSpPr>
          <p:nvPr>
            <p:ph type="sldNum" sz="quarter" idx="5"/>
          </p:nvPr>
        </p:nvSpPr>
        <p:spPr/>
        <p:txBody>
          <a:bodyPr/>
          <a:lstStyle/>
          <a:p>
            <a:fld id="{9192091F-6CD8-46B7-96F0-0D064BD5D0C2}" type="slidenum">
              <a:rPr lang="en-US" smtClean="0"/>
              <a:t>3</a:t>
            </a:fld>
            <a:endParaRPr lang="en-US" dirty="0"/>
          </a:p>
        </p:txBody>
      </p:sp>
    </p:spTree>
    <p:extLst>
      <p:ext uri="{BB962C8B-B14F-4D97-AF65-F5344CB8AC3E}">
        <p14:creationId xmlns:p14="http://schemas.microsoft.com/office/powerpoint/2010/main" val="3467444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CF72B-01D4-E7CE-CCD0-C925872C35A6}"/>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EE4C0AB2-16B7-ABE2-B58E-3BB76004A9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95B8A35-9A7D-E534-D801-9214B10E868F}"/>
              </a:ext>
            </a:extLst>
          </p:cNvPr>
          <p:cNvSpPr>
            <a:spLocks noGrp="1"/>
          </p:cNvSpPr>
          <p:nvPr>
            <p:ph type="dt" sz="half" idx="10"/>
          </p:nvPr>
        </p:nvSpPr>
        <p:spPr/>
        <p:txBody>
          <a:bodyPr/>
          <a:lstStyle/>
          <a:p>
            <a:fld id="{FC1DFEBF-38F1-453E-B69D-6B9271114889}" type="datetime1">
              <a:rPr lang="en-US" smtClean="0"/>
              <a:t>2/20/2023</a:t>
            </a:fld>
            <a:endParaRPr lang="en-US" dirty="0"/>
          </a:p>
        </p:txBody>
      </p:sp>
      <p:sp>
        <p:nvSpPr>
          <p:cNvPr id="5" name="Footer Placeholder 4">
            <a:extLst>
              <a:ext uri="{FF2B5EF4-FFF2-40B4-BE49-F238E27FC236}">
                <a16:creationId xmlns:a16="http://schemas.microsoft.com/office/drawing/2014/main" id="{A68268FE-1A6B-3B8A-9160-73579F35BE1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BD6639-51F7-67FF-CC34-EB8C0182E994}"/>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2447171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CC470-7C6A-7924-EAD0-67D09CF0EA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3258FB-74B7-5EEF-53E8-4CC1489909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5AADDD-72F3-0095-2D6E-4C653A9FAFB8}"/>
              </a:ext>
            </a:extLst>
          </p:cNvPr>
          <p:cNvSpPr>
            <a:spLocks noGrp="1"/>
          </p:cNvSpPr>
          <p:nvPr>
            <p:ph type="dt" sz="half" idx="10"/>
          </p:nvPr>
        </p:nvSpPr>
        <p:spPr/>
        <p:txBody>
          <a:bodyPr/>
          <a:lstStyle/>
          <a:p>
            <a:fld id="{E562D55E-282F-4DF6-A403-09EC22362B14}" type="datetime1">
              <a:rPr lang="en-US" smtClean="0"/>
              <a:t>2/20/2023</a:t>
            </a:fld>
            <a:endParaRPr lang="en-US" dirty="0"/>
          </a:p>
        </p:txBody>
      </p:sp>
      <p:sp>
        <p:nvSpPr>
          <p:cNvPr id="5" name="Footer Placeholder 4">
            <a:extLst>
              <a:ext uri="{FF2B5EF4-FFF2-40B4-BE49-F238E27FC236}">
                <a16:creationId xmlns:a16="http://schemas.microsoft.com/office/drawing/2014/main" id="{A95950F3-5E49-3C5F-BE10-03E000C3332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DB1718-A130-D803-E465-A462404B87C5}"/>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709647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078D7A-04A2-D620-2630-1D62546B162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387427-E822-3DCC-7B2E-A1D29D5A0F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C5954B-320A-A6B4-AACA-3317F5D4E745}"/>
              </a:ext>
            </a:extLst>
          </p:cNvPr>
          <p:cNvSpPr>
            <a:spLocks noGrp="1"/>
          </p:cNvSpPr>
          <p:nvPr>
            <p:ph type="dt" sz="half" idx="10"/>
          </p:nvPr>
        </p:nvSpPr>
        <p:spPr/>
        <p:txBody>
          <a:bodyPr/>
          <a:lstStyle/>
          <a:p>
            <a:fld id="{7DCA848F-AFAA-441B-B746-4E7F497AF1EA}" type="datetime1">
              <a:rPr lang="en-US" smtClean="0"/>
              <a:t>2/20/2023</a:t>
            </a:fld>
            <a:endParaRPr lang="en-US" dirty="0"/>
          </a:p>
        </p:txBody>
      </p:sp>
      <p:sp>
        <p:nvSpPr>
          <p:cNvPr id="5" name="Footer Placeholder 4">
            <a:extLst>
              <a:ext uri="{FF2B5EF4-FFF2-40B4-BE49-F238E27FC236}">
                <a16:creationId xmlns:a16="http://schemas.microsoft.com/office/drawing/2014/main" id="{1DFF64D2-C11B-00D1-FE40-1B62EB978D4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8ADE5E8-F2B1-E798-5A06-997FCCAAC08A}"/>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410841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4D47C-E5D4-DDBE-EF1F-104F24CBDB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A7A19A-EFF8-5A88-EDE7-FCDEB4D78621}"/>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D1A261B-1101-FA3D-CB17-80CD5369B0D2}"/>
              </a:ext>
            </a:extLst>
          </p:cNvPr>
          <p:cNvSpPr>
            <a:spLocks noGrp="1"/>
          </p:cNvSpPr>
          <p:nvPr>
            <p:ph type="dt" sz="half" idx="10"/>
          </p:nvPr>
        </p:nvSpPr>
        <p:spPr/>
        <p:txBody>
          <a:bodyPr/>
          <a:lstStyle/>
          <a:p>
            <a:fld id="{E9559EE1-3FE3-4F1C-88F4-6491735106DF}" type="datetime1">
              <a:rPr lang="en-US" smtClean="0"/>
              <a:t>2/20/2023</a:t>
            </a:fld>
            <a:endParaRPr lang="en-US" dirty="0"/>
          </a:p>
        </p:txBody>
      </p:sp>
      <p:sp>
        <p:nvSpPr>
          <p:cNvPr id="5" name="Footer Placeholder 4">
            <a:extLst>
              <a:ext uri="{FF2B5EF4-FFF2-40B4-BE49-F238E27FC236}">
                <a16:creationId xmlns:a16="http://schemas.microsoft.com/office/drawing/2014/main" id="{7414FFDC-ABE1-592D-57CE-8741396CF21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3CD6818-E9DF-7030-FFE5-7CA03965DA8F}"/>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1622685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06587-444C-EF7D-FE7D-26950F0218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87D5E7-6A38-CB7B-087D-EFA48605BD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E13B643-410E-1842-F193-BB0856DD3B97}"/>
              </a:ext>
            </a:extLst>
          </p:cNvPr>
          <p:cNvSpPr>
            <a:spLocks noGrp="1"/>
          </p:cNvSpPr>
          <p:nvPr>
            <p:ph type="dt" sz="half" idx="10"/>
          </p:nvPr>
        </p:nvSpPr>
        <p:spPr/>
        <p:txBody>
          <a:bodyPr/>
          <a:lstStyle/>
          <a:p>
            <a:fld id="{2BCB98A3-03EC-44AE-87A9-06CAEF1F7F50}" type="datetime1">
              <a:rPr lang="en-US" smtClean="0"/>
              <a:t>2/20/2023</a:t>
            </a:fld>
            <a:endParaRPr lang="en-US" dirty="0"/>
          </a:p>
        </p:txBody>
      </p:sp>
      <p:sp>
        <p:nvSpPr>
          <p:cNvPr id="5" name="Footer Placeholder 4">
            <a:extLst>
              <a:ext uri="{FF2B5EF4-FFF2-40B4-BE49-F238E27FC236}">
                <a16:creationId xmlns:a16="http://schemas.microsoft.com/office/drawing/2014/main" id="{19C310AA-4DB2-8CE6-7A4D-79BDFF9390A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5895118-C53B-3A3F-6834-2DFBDB6A66B6}"/>
              </a:ext>
            </a:extLst>
          </p:cNvPr>
          <p:cNvSpPr>
            <a:spLocks noGrp="1"/>
          </p:cNvSpPr>
          <p:nvPr>
            <p:ph type="sldNum" sz="quarter" idx="12"/>
          </p:nvPr>
        </p:nvSpPr>
        <p:spPr/>
        <p:txBody>
          <a:bodyPr/>
          <a:lstStyle>
            <a:lvl1pPr>
              <a:defRPr sz="2400"/>
            </a:lvl1pPr>
          </a:lstStyle>
          <a:p>
            <a:fld id="{4C487655-AABA-4CA8-8EDF-7F823A468B89}" type="slidenum">
              <a:rPr lang="en-US" smtClean="0"/>
              <a:pPr/>
              <a:t>‹#›</a:t>
            </a:fld>
            <a:endParaRPr lang="en-US" dirty="0"/>
          </a:p>
        </p:txBody>
      </p:sp>
    </p:spTree>
    <p:extLst>
      <p:ext uri="{BB962C8B-B14F-4D97-AF65-F5344CB8AC3E}">
        <p14:creationId xmlns:p14="http://schemas.microsoft.com/office/powerpoint/2010/main" val="747772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24F9B-580C-A699-4DAD-825D976497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DB657F-30D5-8754-A04E-2319F40CBB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D0171C-FAF2-6322-9CB6-83481AC90DF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DCA7575-0A3B-0E0A-BD71-4E15EDB8C1B9}"/>
              </a:ext>
            </a:extLst>
          </p:cNvPr>
          <p:cNvSpPr>
            <a:spLocks noGrp="1"/>
          </p:cNvSpPr>
          <p:nvPr>
            <p:ph type="dt" sz="half" idx="10"/>
          </p:nvPr>
        </p:nvSpPr>
        <p:spPr/>
        <p:txBody>
          <a:bodyPr/>
          <a:lstStyle/>
          <a:p>
            <a:fld id="{04FE1CA8-87D7-4728-855E-A6F52CD10CAE}" type="datetime1">
              <a:rPr lang="en-US" smtClean="0"/>
              <a:t>2/20/2023</a:t>
            </a:fld>
            <a:endParaRPr lang="en-US" dirty="0"/>
          </a:p>
        </p:txBody>
      </p:sp>
      <p:sp>
        <p:nvSpPr>
          <p:cNvPr id="6" name="Footer Placeholder 5">
            <a:extLst>
              <a:ext uri="{FF2B5EF4-FFF2-40B4-BE49-F238E27FC236}">
                <a16:creationId xmlns:a16="http://schemas.microsoft.com/office/drawing/2014/main" id="{E40D1E5B-D828-19AE-17EE-C271B397E62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765FB46-D28D-EC75-7CA7-EA327DD4A649}"/>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056992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93603-E112-DFF4-C6D8-0496D1F843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63D8518-394B-3008-7BBC-EC6A55EC2C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A4CE79-3B5F-ADA4-FD7E-2BADC81B1B2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2F9E515-664E-EA56-A2AF-C9343137F7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A36BE7C-46E7-7413-B469-8EDAED08E67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6D25A12-CF47-C955-9369-051EB51AA200}"/>
              </a:ext>
            </a:extLst>
          </p:cNvPr>
          <p:cNvSpPr>
            <a:spLocks noGrp="1"/>
          </p:cNvSpPr>
          <p:nvPr>
            <p:ph type="dt" sz="half" idx="10"/>
          </p:nvPr>
        </p:nvSpPr>
        <p:spPr/>
        <p:txBody>
          <a:bodyPr/>
          <a:lstStyle/>
          <a:p>
            <a:fld id="{7D47593D-2A19-4BA0-A48C-0342333B9754}" type="datetime1">
              <a:rPr lang="en-US" smtClean="0"/>
              <a:t>2/20/2023</a:t>
            </a:fld>
            <a:endParaRPr lang="en-US" dirty="0"/>
          </a:p>
        </p:txBody>
      </p:sp>
      <p:sp>
        <p:nvSpPr>
          <p:cNvPr id="8" name="Footer Placeholder 7">
            <a:extLst>
              <a:ext uri="{FF2B5EF4-FFF2-40B4-BE49-F238E27FC236}">
                <a16:creationId xmlns:a16="http://schemas.microsoft.com/office/drawing/2014/main" id="{C34E7A9D-A7AC-5CCE-916E-4708D90BE2F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AB038D7-1F9A-7C8D-3467-FE7A67DDF1A7}"/>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3348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6F14C-5EC1-FFCB-42AF-C06EA7E9F1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A838D3D-E6E8-5AFB-CD5F-2004F64FC8C2}"/>
              </a:ext>
            </a:extLst>
          </p:cNvPr>
          <p:cNvSpPr>
            <a:spLocks noGrp="1"/>
          </p:cNvSpPr>
          <p:nvPr>
            <p:ph type="dt" sz="half" idx="10"/>
          </p:nvPr>
        </p:nvSpPr>
        <p:spPr/>
        <p:txBody>
          <a:bodyPr/>
          <a:lstStyle/>
          <a:p>
            <a:fld id="{08E3F4E6-0320-4AB2-9586-65A0EC89B335}" type="datetime1">
              <a:rPr lang="en-US" smtClean="0"/>
              <a:t>2/20/2023</a:t>
            </a:fld>
            <a:endParaRPr lang="en-US" dirty="0"/>
          </a:p>
        </p:txBody>
      </p:sp>
      <p:sp>
        <p:nvSpPr>
          <p:cNvPr id="4" name="Footer Placeholder 3">
            <a:extLst>
              <a:ext uri="{FF2B5EF4-FFF2-40B4-BE49-F238E27FC236}">
                <a16:creationId xmlns:a16="http://schemas.microsoft.com/office/drawing/2014/main" id="{706272A8-54EF-7B38-A358-08F90C01F51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E14D8C2-D005-DED5-4959-89AEC0450454}"/>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20284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5C7C2D-B365-526F-4F06-0D77F79E873C}"/>
              </a:ext>
            </a:extLst>
          </p:cNvPr>
          <p:cNvSpPr>
            <a:spLocks noGrp="1"/>
          </p:cNvSpPr>
          <p:nvPr>
            <p:ph type="dt" sz="half" idx="10"/>
          </p:nvPr>
        </p:nvSpPr>
        <p:spPr/>
        <p:txBody>
          <a:bodyPr/>
          <a:lstStyle/>
          <a:p>
            <a:fld id="{7D7AE04C-41B0-4DF8-B4DF-3F22EB69F7D9}" type="datetime1">
              <a:rPr lang="en-US" smtClean="0"/>
              <a:t>2/20/2023</a:t>
            </a:fld>
            <a:endParaRPr lang="en-US" dirty="0"/>
          </a:p>
        </p:txBody>
      </p:sp>
      <p:sp>
        <p:nvSpPr>
          <p:cNvPr id="3" name="Footer Placeholder 2">
            <a:extLst>
              <a:ext uri="{FF2B5EF4-FFF2-40B4-BE49-F238E27FC236}">
                <a16:creationId xmlns:a16="http://schemas.microsoft.com/office/drawing/2014/main" id="{2156161F-9918-75C3-BF19-FF80F60666F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AFC89C8-F884-B4CE-CC3A-B5DD10267252}"/>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764520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91BF9-30F3-7A2D-F8A3-791EAA2E31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7FFAEA7-9263-F1E8-CF52-8B33D6B022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DE4BC12-B876-ECAE-F678-32CD8C05E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26B8F7-7894-FF4F-9E5D-F4C3BF944274}"/>
              </a:ext>
            </a:extLst>
          </p:cNvPr>
          <p:cNvSpPr>
            <a:spLocks noGrp="1"/>
          </p:cNvSpPr>
          <p:nvPr>
            <p:ph type="dt" sz="half" idx="10"/>
          </p:nvPr>
        </p:nvSpPr>
        <p:spPr/>
        <p:txBody>
          <a:bodyPr/>
          <a:lstStyle/>
          <a:p>
            <a:fld id="{7E3FA6D4-EBBF-4864-B002-3CA151825A93}" type="datetime1">
              <a:rPr lang="en-US" smtClean="0"/>
              <a:t>2/20/2023</a:t>
            </a:fld>
            <a:endParaRPr lang="en-US" dirty="0"/>
          </a:p>
        </p:txBody>
      </p:sp>
      <p:sp>
        <p:nvSpPr>
          <p:cNvPr id="6" name="Footer Placeholder 5">
            <a:extLst>
              <a:ext uri="{FF2B5EF4-FFF2-40B4-BE49-F238E27FC236}">
                <a16:creationId xmlns:a16="http://schemas.microsoft.com/office/drawing/2014/main" id="{E679ACDA-52C6-F398-2177-A0803A62642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9C16BF6-1F54-7DA1-7084-343B5356BCD0}"/>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1204236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C6086-B265-7989-A55A-FE17F42227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FB91EF-A99A-25F1-6C9D-92B8F71174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3E8F43F-ACB9-99C3-B69D-70FFB2FF56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AC79EE-3EFB-E190-AF9B-5F23BF397578}"/>
              </a:ext>
            </a:extLst>
          </p:cNvPr>
          <p:cNvSpPr>
            <a:spLocks noGrp="1"/>
          </p:cNvSpPr>
          <p:nvPr>
            <p:ph type="dt" sz="half" idx="10"/>
          </p:nvPr>
        </p:nvSpPr>
        <p:spPr/>
        <p:txBody>
          <a:bodyPr/>
          <a:lstStyle/>
          <a:p>
            <a:fld id="{694C26E8-E5AC-42DB-AADB-FD38C3D12385}" type="datetime1">
              <a:rPr lang="en-US" smtClean="0"/>
              <a:t>2/20/2023</a:t>
            </a:fld>
            <a:endParaRPr lang="en-US" dirty="0"/>
          </a:p>
        </p:txBody>
      </p:sp>
      <p:sp>
        <p:nvSpPr>
          <p:cNvPr id="6" name="Footer Placeholder 5">
            <a:extLst>
              <a:ext uri="{FF2B5EF4-FFF2-40B4-BE49-F238E27FC236}">
                <a16:creationId xmlns:a16="http://schemas.microsoft.com/office/drawing/2014/main" id="{0AF44726-F697-024F-F154-A2BCD05A950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5BE7A1D-F51D-E5B6-0EC8-F1719AF82DA5}"/>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962904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209199-E8C0-37D2-8430-9C299015E0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AF55D3-8504-6824-94F1-CDF34B6D5B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BA72C5-C4A1-21A1-F750-B87A42DF96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1407FC-BC4F-44A5-8993-81604E7062F8}" type="datetime1">
              <a:rPr lang="en-US" smtClean="0"/>
              <a:t>2/20/2023</a:t>
            </a:fld>
            <a:endParaRPr lang="en-US" dirty="0"/>
          </a:p>
        </p:txBody>
      </p:sp>
      <p:sp>
        <p:nvSpPr>
          <p:cNvPr id="5" name="Footer Placeholder 4">
            <a:extLst>
              <a:ext uri="{FF2B5EF4-FFF2-40B4-BE49-F238E27FC236}">
                <a16:creationId xmlns:a16="http://schemas.microsoft.com/office/drawing/2014/main" id="{882A07C0-D3F6-68E4-1384-C86F364CCA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1C53108-2941-6203-3401-5406B9B316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487655-AABA-4CA8-8EDF-7F823A468B89}" type="slidenum">
              <a:rPr lang="en-US" smtClean="0"/>
              <a:t>‹#›</a:t>
            </a:fld>
            <a:endParaRPr lang="en-US" dirty="0"/>
          </a:p>
        </p:txBody>
      </p:sp>
    </p:spTree>
    <p:extLst>
      <p:ext uri="{BB962C8B-B14F-4D97-AF65-F5344CB8AC3E}">
        <p14:creationId xmlns:p14="http://schemas.microsoft.com/office/powerpoint/2010/main" val="695663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newgrounds.com/art/view/seekerlk/lonely-robot" TargetMode="External"/><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hyperlink" Target="https://creativecommons.org/licenses/by-nc/3.0/" TargetMode="External"/><Relationship Id="rId4" Type="http://schemas.openxmlformats.org/officeDocument/2006/relationships/hyperlink" Target="https://community.mis.temple.edu/jshafer"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commons.wikimedia.org/wiki/File:Nuvola_apps_important_orange.svg" TargetMode="External"/><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barbarapicci.com/2018/11/29/strane-architetture-2-invio/" TargetMode="External"/><Relationship Id="rId2" Type="http://schemas.openxmlformats.org/officeDocument/2006/relationships/image" Target="../media/image13.jpg"/><Relationship Id="rId1" Type="http://schemas.openxmlformats.org/officeDocument/2006/relationships/slideLayout" Target="../slideLayouts/slideLayout2.xml"/><Relationship Id="rId4" Type="http://schemas.openxmlformats.org/officeDocument/2006/relationships/hyperlink" Target="https://creativecommons.org/licenses/by-nc-nd/3.0/"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temple.edu/bad" TargetMode="External"/><Relationship Id="rId2" Type="http://schemas.openxmlformats.org/officeDocument/2006/relationships/hyperlink" Target="https://www.google.com/bad"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restapitutorial.com/httpstatuscodes.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photoeverywhere.co.uk/east/fiji/slides/bonfire.htm" TargetMode="External"/><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pixabay.com/en/hand-print-palm-blue-human-paint-311105/" TargetMode="External"/><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cherlund.blogspot.com/2016/07/the-future-of-work-and-artificial.html"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publicdomainpictures.net/en/view-image.php?image=117613&amp;picture=remote-contro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sv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hyperlink" Target="http://mathematica.stackexchange.com/questions/44099/web-browser-screen-shot" TargetMode="External"/><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E587A4A-EC20-8B2E-FF9F-59BF97A53C9A}"/>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0" y="914400"/>
            <a:ext cx="12056694" cy="6781890"/>
          </a:xfrm>
          <a:prstGeom prst="rect">
            <a:avLst/>
          </a:prstGeom>
        </p:spPr>
      </p:pic>
      <p:sp>
        <p:nvSpPr>
          <p:cNvPr id="2" name="Title 1">
            <a:extLst>
              <a:ext uri="{FF2B5EF4-FFF2-40B4-BE49-F238E27FC236}">
                <a16:creationId xmlns:a16="http://schemas.microsoft.com/office/drawing/2014/main" id="{7D1019B3-EF15-89E8-C1F0-C8B933E9CAC8}"/>
              </a:ext>
            </a:extLst>
          </p:cNvPr>
          <p:cNvSpPr>
            <a:spLocks noGrp="1"/>
          </p:cNvSpPr>
          <p:nvPr>
            <p:ph type="ctrTitle"/>
          </p:nvPr>
        </p:nvSpPr>
        <p:spPr>
          <a:xfrm>
            <a:off x="4325163" y="1403184"/>
            <a:ext cx="7560894" cy="1811965"/>
          </a:xfrm>
        </p:spPr>
        <p:txBody>
          <a:bodyPr>
            <a:normAutofit/>
          </a:bodyPr>
          <a:lstStyle/>
          <a:p>
            <a:r>
              <a:rPr lang="en-US" dirty="0">
                <a:latin typeface="Segoe UI" panose="020B0502040204020203" pitchFamily="34" charset="0"/>
                <a:ea typeface="Tahoma" panose="020B0604030504040204" pitchFamily="34" charset="0"/>
                <a:cs typeface="Segoe UI" panose="020B0502040204020203" pitchFamily="34" charset="0"/>
              </a:rPr>
              <a:t>REST</a:t>
            </a:r>
            <a:br>
              <a:rPr lang="en-US" dirty="0">
                <a:latin typeface="Segoe UI" panose="020B0502040204020203" pitchFamily="34" charset="0"/>
                <a:ea typeface="Tahoma" panose="020B0604030504040204" pitchFamily="34" charset="0"/>
                <a:cs typeface="Segoe UI" panose="020B0502040204020203" pitchFamily="34" charset="0"/>
              </a:rPr>
            </a:br>
            <a:endParaRPr lang="en-US" dirty="0">
              <a:latin typeface="Segoe UI" panose="020B0502040204020203" pitchFamily="34" charset="0"/>
              <a:ea typeface="Tahoma" panose="020B0604030504040204" pitchFamily="34" charset="0"/>
              <a:cs typeface="Segoe UI" panose="020B0502040204020203" pitchFamily="34" charset="0"/>
            </a:endParaRPr>
          </a:p>
        </p:txBody>
      </p:sp>
      <p:sp>
        <p:nvSpPr>
          <p:cNvPr id="3" name="Subtitle 2">
            <a:extLst>
              <a:ext uri="{FF2B5EF4-FFF2-40B4-BE49-F238E27FC236}">
                <a16:creationId xmlns:a16="http://schemas.microsoft.com/office/drawing/2014/main" id="{071FC15D-C8AA-1066-06DE-10EA5ACD2E81}"/>
              </a:ext>
            </a:extLst>
          </p:cNvPr>
          <p:cNvSpPr>
            <a:spLocks noGrp="1"/>
          </p:cNvSpPr>
          <p:nvPr>
            <p:ph type="subTitle" idx="1"/>
          </p:nvPr>
        </p:nvSpPr>
        <p:spPr>
          <a:xfrm>
            <a:off x="6849137" y="4304581"/>
            <a:ext cx="5036920" cy="2553420"/>
          </a:xfrm>
        </p:spPr>
        <p:txBody>
          <a:bodyPr>
            <a:normAutofit/>
          </a:bodyPr>
          <a:lstStyle/>
          <a:p>
            <a:pPr algn="r"/>
            <a:r>
              <a:rPr lang="sv-SE" sz="2000" dirty="0">
                <a:latin typeface="Segoe UI" panose="020B0502040204020203" pitchFamily="34" charset="0"/>
                <a:cs typeface="Segoe UI" panose="020B0502040204020203" pitchFamily="34" charset="0"/>
              </a:rPr>
              <a:t>Jeremy Shafer</a:t>
            </a:r>
          </a:p>
          <a:p>
            <a:pPr algn="r"/>
            <a:r>
              <a:rPr lang="sv-SE" sz="2000" dirty="0">
                <a:latin typeface="Segoe UI" panose="020B0502040204020203" pitchFamily="34" charset="0"/>
                <a:cs typeface="Segoe UI" panose="020B0502040204020203" pitchFamily="34" charset="0"/>
              </a:rPr>
              <a:t>jeremy@temple.edu</a:t>
            </a:r>
          </a:p>
          <a:p>
            <a:pPr algn="r"/>
            <a:r>
              <a:rPr lang="sv-SE" sz="2000" dirty="0">
                <a:latin typeface="Segoe UI" panose="020B0502040204020203" pitchFamily="34" charset="0"/>
                <a:cs typeface="Segoe UI" panose="020B0502040204020203" pitchFamily="34" charset="0"/>
                <a:hlinkClick r:id="rId4"/>
              </a:rPr>
              <a:t>https://community.mis.temple.edu</a:t>
            </a:r>
            <a:r>
              <a:rPr lang="sv-SE" sz="2000">
                <a:latin typeface="Segoe UI" panose="020B0502040204020203" pitchFamily="34" charset="0"/>
                <a:cs typeface="Segoe UI" panose="020B0502040204020203" pitchFamily="34" charset="0"/>
                <a:hlinkClick r:id="rId4"/>
              </a:rPr>
              <a:t>/jshafer</a:t>
            </a:r>
            <a:r>
              <a:rPr lang="sv-SE" sz="2000">
                <a:latin typeface="Segoe UI" panose="020B0502040204020203" pitchFamily="34" charset="0"/>
                <a:cs typeface="Segoe UI" panose="020B0502040204020203" pitchFamily="34" charset="0"/>
              </a:rPr>
              <a:t> </a:t>
            </a:r>
            <a:endParaRPr lang="sv-SE" sz="2000" dirty="0">
              <a:latin typeface="Segoe UI" panose="020B0502040204020203" pitchFamily="34" charset="0"/>
              <a:cs typeface="Segoe UI" panose="020B0502040204020203" pitchFamily="34" charset="0"/>
            </a:endParaRPr>
          </a:p>
          <a:p>
            <a:pPr algn="r"/>
            <a:endParaRPr lang="sv-SE" sz="2000" dirty="0">
              <a:latin typeface="Segoe UI" panose="020B0502040204020203" pitchFamily="34" charset="0"/>
              <a:cs typeface="Segoe UI" panose="020B0502040204020203" pitchFamily="34" charset="0"/>
            </a:endParaRPr>
          </a:p>
          <a:p>
            <a:br>
              <a:rPr lang="sv-SE" sz="2000" dirty="0">
                <a:latin typeface="Segoe UI" panose="020B0502040204020203" pitchFamily="34" charset="0"/>
                <a:cs typeface="Segoe UI" panose="020B0502040204020203" pitchFamily="34" charset="0"/>
              </a:rPr>
            </a:br>
            <a:r>
              <a:rPr lang="sv-SE" sz="1600" i="1" dirty="0">
                <a:latin typeface="Segoe UI" panose="020B0502040204020203" pitchFamily="34" charset="0"/>
                <a:cs typeface="Segoe UI" panose="020B0502040204020203" pitchFamily="34" charset="0"/>
              </a:rPr>
              <a:t> </a:t>
            </a:r>
            <a:endParaRPr lang="sv-SE" sz="2000" i="1" dirty="0">
              <a:latin typeface="Segoe UI" panose="020B0502040204020203" pitchFamily="34" charset="0"/>
              <a:cs typeface="Segoe UI" panose="020B0502040204020203" pitchFamily="34" charset="0"/>
            </a:endParaRPr>
          </a:p>
        </p:txBody>
      </p:sp>
      <p:sp>
        <p:nvSpPr>
          <p:cNvPr id="8" name="Rectangle 7">
            <a:extLst>
              <a:ext uri="{FF2B5EF4-FFF2-40B4-BE49-F238E27FC236}">
                <a16:creationId xmlns:a16="http://schemas.microsoft.com/office/drawing/2014/main" id="{1A8F0792-367D-9A34-82A1-183B7ADA0726}"/>
              </a:ext>
            </a:extLst>
          </p:cNvPr>
          <p:cNvSpPr/>
          <p:nvPr/>
        </p:nvSpPr>
        <p:spPr>
          <a:xfrm>
            <a:off x="0" y="0"/>
            <a:ext cx="12192000" cy="914400"/>
          </a:xfrm>
          <a:prstGeom prst="rect">
            <a:avLst/>
          </a:prstGeom>
          <a:solidFill>
            <a:srgbClr val="A326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4000" dirty="0">
                <a:latin typeface="+mj-lt"/>
                <a:ea typeface="Tahoma" panose="020B0604030504040204" pitchFamily="34" charset="0"/>
                <a:cs typeface="Segoe UI" panose="020B0502040204020203" pitchFamily="34" charset="0"/>
              </a:rPr>
              <a:t>MIS3502: Web Service Programming</a:t>
            </a:r>
          </a:p>
        </p:txBody>
      </p:sp>
      <p:sp>
        <p:nvSpPr>
          <p:cNvPr id="7" name="TextBox 6">
            <a:extLst>
              <a:ext uri="{FF2B5EF4-FFF2-40B4-BE49-F238E27FC236}">
                <a16:creationId xmlns:a16="http://schemas.microsoft.com/office/drawing/2014/main" id="{962BF4CA-20AD-7B77-3525-D45E1C263E05}"/>
              </a:ext>
            </a:extLst>
          </p:cNvPr>
          <p:cNvSpPr txBox="1"/>
          <p:nvPr/>
        </p:nvSpPr>
        <p:spPr>
          <a:xfrm>
            <a:off x="305943" y="6131434"/>
            <a:ext cx="5805577" cy="230832"/>
          </a:xfrm>
          <a:prstGeom prst="rect">
            <a:avLst/>
          </a:prstGeom>
          <a:noFill/>
        </p:spPr>
        <p:txBody>
          <a:bodyPr wrap="square" rtlCol="0">
            <a:spAutoFit/>
          </a:bodyPr>
          <a:lstStyle/>
          <a:p>
            <a:pPr algn="ctr"/>
            <a:r>
              <a:rPr lang="en-US" sz="900" dirty="0"/>
              <a:t>Unless otherwise indicated, all decorative images are by Unknown Author and licensed under </a:t>
            </a:r>
            <a:r>
              <a:rPr lang="en-US" sz="900" dirty="0">
                <a:hlinkClick r:id="rId5" tooltip="https://creativecommons.org/licenses/by-nc/3.0/"/>
              </a:rPr>
              <a:t>CC BY-NC</a:t>
            </a:r>
            <a:endParaRPr lang="en-US" sz="900" dirty="0"/>
          </a:p>
        </p:txBody>
      </p:sp>
    </p:spTree>
    <p:extLst>
      <p:ext uri="{BB962C8B-B14F-4D97-AF65-F5344CB8AC3E}">
        <p14:creationId xmlns:p14="http://schemas.microsoft.com/office/powerpoint/2010/main" val="1793865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7FF47CB7-972F-479F-A36D-9E72D26EC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0D153B68-5844-490D-8E67-F616D6D72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766176" cy="2061837"/>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84330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07720" y="510631"/>
                  <a:pt x="9287964" y="513052"/>
                </a:cubicBezTo>
                <a:cubicBezTo>
                  <a:pt x="9269905" y="526173"/>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67549" y="584727"/>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394729" y="948347"/>
                </a:lnTo>
                <a:lnTo>
                  <a:pt x="8380548" y="987916"/>
                </a:lnTo>
                <a:lnTo>
                  <a:pt x="8375330" y="965444"/>
                </a:lnTo>
                <a:cubicBezTo>
                  <a:pt x="8372375" y="964202"/>
                  <a:pt x="8344433" y="977378"/>
                  <a:pt x="8340796" y="980522"/>
                </a:cubicBezTo>
                <a:cubicBezTo>
                  <a:pt x="8328292" y="982128"/>
                  <a:pt x="8319237" y="991089"/>
                  <a:pt x="8304438" y="996739"/>
                </a:cubicBezTo>
                <a:cubicBezTo>
                  <a:pt x="8297193" y="1005683"/>
                  <a:pt x="8289328" y="1014568"/>
                  <a:pt x="8280929" y="1023089"/>
                </a:cubicBezTo>
                <a:lnTo>
                  <a:pt x="8275760" y="1027772"/>
                </a:lnTo>
                <a:lnTo>
                  <a:pt x="8275478" y="1027605"/>
                </a:lnTo>
                <a:cubicBezTo>
                  <a:pt x="8273970" y="1028076"/>
                  <a:pt x="8251461" y="1029408"/>
                  <a:pt x="8249003"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39392" y="1192062"/>
                </a:lnTo>
                <a:lnTo>
                  <a:pt x="7677677" y="1216394"/>
                </a:lnTo>
                <a:lnTo>
                  <a:pt x="7586920" y="1261888"/>
                </a:lnTo>
                <a:cubicBezTo>
                  <a:pt x="7556723" y="1298911"/>
                  <a:pt x="7489187" y="1284518"/>
                  <a:pt x="7486100" y="1292563"/>
                </a:cubicBezTo>
                <a:cubicBezTo>
                  <a:pt x="7454875" y="1308356"/>
                  <a:pt x="7453335" y="1326361"/>
                  <a:pt x="7411323" y="1340732"/>
                </a:cubicBezTo>
                <a:cubicBezTo>
                  <a:pt x="7372519" y="1390006"/>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15134" y="1706361"/>
                  <a:pt x="5521171" y="1671626"/>
                </a:cubicBezTo>
                <a:cubicBezTo>
                  <a:pt x="5491803" y="1671296"/>
                  <a:pt x="5498089" y="1662666"/>
                  <a:pt x="5457384" y="1683952"/>
                </a:cubicBezTo>
                <a:cubicBezTo>
                  <a:pt x="5356959" y="1699287"/>
                  <a:pt x="5078905" y="1774579"/>
                  <a:pt x="4950070" y="1748401"/>
                </a:cubicBezTo>
                <a:cubicBezTo>
                  <a:pt x="4918276" y="1752255"/>
                  <a:pt x="4891043" y="1756936"/>
                  <a:pt x="4872172" y="1757222"/>
                </a:cubicBezTo>
                <a:lnTo>
                  <a:pt x="4809524" y="1761033"/>
                </a:lnTo>
                <a:cubicBezTo>
                  <a:pt x="4791324" y="1772975"/>
                  <a:pt x="4777258" y="1754591"/>
                  <a:pt x="4759058" y="1766533"/>
                </a:cubicBezTo>
                <a:cubicBezTo>
                  <a:pt x="4747481" y="1770744"/>
                  <a:pt x="4734604" y="1772921"/>
                  <a:pt x="4719749" y="1771811"/>
                </a:cubicBezTo>
                <a:cubicBezTo>
                  <a:pt x="4671168" y="1780243"/>
                  <a:pt x="4634134" y="1775931"/>
                  <a:pt x="4568686" y="1786141"/>
                </a:cubicBezTo>
                <a:cubicBezTo>
                  <a:pt x="4544667" y="1777910"/>
                  <a:pt x="4432547" y="1778168"/>
                  <a:pt x="4418751" y="1796932"/>
                </a:cubicBezTo>
                <a:cubicBezTo>
                  <a:pt x="4403360" y="1801488"/>
                  <a:pt x="4385278" y="1795746"/>
                  <a:pt x="4378377" y="1815528"/>
                </a:cubicBezTo>
                <a:cubicBezTo>
                  <a:pt x="4366870" y="1839461"/>
                  <a:pt x="4337372" y="1814003"/>
                  <a:pt x="4320575" y="1832722"/>
                </a:cubicBezTo>
                <a:cubicBezTo>
                  <a:pt x="4277898" y="1857053"/>
                  <a:pt x="4243945" y="1846759"/>
                  <a:pt x="4211935" y="1860177"/>
                </a:cubicBezTo>
                <a:cubicBezTo>
                  <a:pt x="4181519" y="1859584"/>
                  <a:pt x="4171342" y="1859762"/>
                  <a:pt x="4101228" y="1868717"/>
                </a:cubicBezTo>
                <a:cubicBezTo>
                  <a:pt x="4080159" y="1876188"/>
                  <a:pt x="4039427" y="1877381"/>
                  <a:pt x="3973223" y="1881015"/>
                </a:cubicBezTo>
                <a:cubicBezTo>
                  <a:pt x="3971330" y="1884974"/>
                  <a:pt x="3952843" y="1879225"/>
                  <a:pt x="3900992" y="1880603"/>
                </a:cubicBezTo>
                <a:cubicBezTo>
                  <a:pt x="3849141" y="1881981"/>
                  <a:pt x="3740060" y="1895686"/>
                  <a:pt x="3662119" y="1889285"/>
                </a:cubicBezTo>
                <a:cubicBezTo>
                  <a:pt x="3565155" y="1881322"/>
                  <a:pt x="3613412" y="1915150"/>
                  <a:pt x="3496919" y="1873180"/>
                </a:cubicBezTo>
                <a:cubicBezTo>
                  <a:pt x="3488062" y="1895719"/>
                  <a:pt x="3474293" y="1876288"/>
                  <a:pt x="3449433" y="1889681"/>
                </a:cubicBezTo>
                <a:cubicBezTo>
                  <a:pt x="3406553" y="1891629"/>
                  <a:pt x="3413217" y="1897797"/>
                  <a:pt x="3369766" y="1916653"/>
                </a:cubicBezTo>
                <a:cubicBezTo>
                  <a:pt x="3338805" y="1929531"/>
                  <a:pt x="3289487" y="1928617"/>
                  <a:pt x="3269672" y="1938036"/>
                </a:cubicBezTo>
                <a:lnTo>
                  <a:pt x="3224897" y="1943733"/>
                </a:lnTo>
                <a:cubicBezTo>
                  <a:pt x="3188693" y="1949271"/>
                  <a:pt x="3178540" y="1909145"/>
                  <a:pt x="3161463" y="1946591"/>
                </a:cubicBezTo>
                <a:lnTo>
                  <a:pt x="3112044" y="1935614"/>
                </a:lnTo>
                <a:lnTo>
                  <a:pt x="3069716" y="1930463"/>
                </a:lnTo>
                <a:cubicBezTo>
                  <a:pt x="3049937" y="1924285"/>
                  <a:pt x="3047816" y="1925644"/>
                  <a:pt x="3005773" y="1915878"/>
                </a:cubicBezTo>
                <a:cubicBezTo>
                  <a:pt x="2978838" y="1921092"/>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3064" y="1962036"/>
                  <a:pt x="2051584" y="1971011"/>
                  <a:pt x="2033299" y="1969042"/>
                </a:cubicBezTo>
                <a:cubicBezTo>
                  <a:pt x="2015014" y="1967073"/>
                  <a:pt x="1998956" y="1958903"/>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416370" y="1829853"/>
                  <a:pt x="1357365" y="1832140"/>
                </a:cubicBezTo>
                <a:cubicBezTo>
                  <a:pt x="1285880" y="1811785"/>
                  <a:pt x="1273193" y="1786872"/>
                  <a:pt x="1232341" y="1785942"/>
                </a:cubicBezTo>
                <a:cubicBezTo>
                  <a:pt x="1223903" y="1792798"/>
                  <a:pt x="1160576" y="1793911"/>
                  <a:pt x="1162595" y="1784330"/>
                </a:cubicBezTo>
                <a:cubicBezTo>
                  <a:pt x="1153167" y="1787110"/>
                  <a:pt x="1122206" y="1805077"/>
                  <a:pt x="1120257" y="1789615"/>
                </a:cubicBezTo>
                <a:cubicBezTo>
                  <a:pt x="1073149" y="1786750"/>
                  <a:pt x="1034361" y="1768718"/>
                  <a:pt x="991903" y="1786741"/>
                </a:cubicBezTo>
                <a:cubicBezTo>
                  <a:pt x="966383" y="1781126"/>
                  <a:pt x="949501" y="1800915"/>
                  <a:pt x="883960" y="1809389"/>
                </a:cubicBezTo>
                <a:cubicBezTo>
                  <a:pt x="836064" y="1808194"/>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7F4B734-C0BB-ABC0-6CBD-15257C2644AF}"/>
              </a:ext>
            </a:extLst>
          </p:cNvPr>
          <p:cNvSpPr>
            <a:spLocks noGrp="1"/>
          </p:cNvSpPr>
          <p:nvPr>
            <p:ph type="title"/>
          </p:nvPr>
        </p:nvSpPr>
        <p:spPr>
          <a:xfrm>
            <a:off x="1137034" y="609597"/>
            <a:ext cx="9392421" cy="1330841"/>
          </a:xfrm>
        </p:spPr>
        <p:txBody>
          <a:bodyPr>
            <a:normAutofit/>
          </a:bodyPr>
          <a:lstStyle/>
          <a:p>
            <a:r>
              <a:rPr lang="en-US" dirty="0"/>
              <a:t>6. Uniform Interface</a:t>
            </a:r>
          </a:p>
        </p:txBody>
      </p:sp>
      <p:sp>
        <p:nvSpPr>
          <p:cNvPr id="3" name="Content Placeholder 2">
            <a:extLst>
              <a:ext uri="{FF2B5EF4-FFF2-40B4-BE49-F238E27FC236}">
                <a16:creationId xmlns:a16="http://schemas.microsoft.com/office/drawing/2014/main" id="{EB648E73-D234-C901-A5E9-5450C76BF3B2}"/>
              </a:ext>
            </a:extLst>
          </p:cNvPr>
          <p:cNvSpPr>
            <a:spLocks noGrp="1"/>
          </p:cNvSpPr>
          <p:nvPr>
            <p:ph idx="1"/>
          </p:nvPr>
        </p:nvSpPr>
        <p:spPr>
          <a:xfrm>
            <a:off x="1137034" y="2198362"/>
            <a:ext cx="4958966" cy="3917773"/>
          </a:xfrm>
        </p:spPr>
        <p:txBody>
          <a:bodyPr>
            <a:normAutofit/>
          </a:bodyPr>
          <a:lstStyle/>
          <a:p>
            <a:pPr marL="0" indent="0">
              <a:buNone/>
            </a:pPr>
            <a:r>
              <a:rPr lang="en-US" sz="2000"/>
              <a:t>This constraint is comprised of 4 additional “constraints” or “principles”.  Taken together, these 4 additional principles basically require the API to be </a:t>
            </a:r>
            <a:r>
              <a:rPr lang="en-US" sz="2000" b="1"/>
              <a:t>consistent with HTTP standards</a:t>
            </a:r>
            <a:r>
              <a:rPr lang="en-US" sz="2000"/>
              <a:t> and to be </a:t>
            </a:r>
            <a:r>
              <a:rPr lang="en-US" sz="2000" b="1"/>
              <a:t>“self describing”. </a:t>
            </a:r>
          </a:p>
          <a:p>
            <a:pPr marL="0" indent="0">
              <a:buNone/>
            </a:pPr>
            <a:endParaRPr lang="en-US" sz="2000"/>
          </a:p>
        </p:txBody>
      </p:sp>
      <p:pic>
        <p:nvPicPr>
          <p:cNvPr id="6" name="Picture 5" descr="Icon&#10;&#10;Description automatically generated">
            <a:extLst>
              <a:ext uri="{FF2B5EF4-FFF2-40B4-BE49-F238E27FC236}">
                <a16:creationId xmlns:a16="http://schemas.microsoft.com/office/drawing/2014/main" id="{62279B3A-F808-7816-7813-59629A862CCF}"/>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857815" y="2184914"/>
            <a:ext cx="4511609" cy="3755915"/>
          </a:xfrm>
          <a:prstGeom prst="rect">
            <a:avLst/>
          </a:prstGeom>
        </p:spPr>
      </p:pic>
      <p:sp>
        <p:nvSpPr>
          <p:cNvPr id="15" name="Freeform: Shape 14">
            <a:extLst>
              <a:ext uri="{FF2B5EF4-FFF2-40B4-BE49-F238E27FC236}">
                <a16:creationId xmlns:a16="http://schemas.microsoft.com/office/drawing/2014/main" id="{9A0D773F-7A7D-4DBB-9DEA-86BB8B8F4B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381624" y="6209414"/>
            <a:ext cx="6810375" cy="648586"/>
          </a:xfrm>
          <a:custGeom>
            <a:avLst/>
            <a:gdLst>
              <a:gd name="connsiteX0" fmla="*/ 0 w 10753706"/>
              <a:gd name="connsiteY0" fmla="*/ 0 h 1027260"/>
              <a:gd name="connsiteX1" fmla="*/ 10753706 w 10753706"/>
              <a:gd name="connsiteY1" fmla="*/ 0 h 1027260"/>
              <a:gd name="connsiteX2" fmla="*/ 10748809 w 10753706"/>
              <a:gd name="connsiteY2" fmla="*/ 2522 h 1027260"/>
              <a:gd name="connsiteX3" fmla="*/ 10725330 w 10753706"/>
              <a:gd name="connsiteY3" fmla="*/ 11977 h 1027260"/>
              <a:gd name="connsiteX4" fmla="*/ 10615423 w 10753706"/>
              <a:gd name="connsiteY4" fmla="*/ 52967 h 1027260"/>
              <a:gd name="connsiteX5" fmla="*/ 10533936 w 10753706"/>
              <a:gd name="connsiteY5" fmla="*/ 53095 h 1027260"/>
              <a:gd name="connsiteX6" fmla="*/ 10466876 w 10753706"/>
              <a:gd name="connsiteY6" fmla="*/ 45180 h 1027260"/>
              <a:gd name="connsiteX7" fmla="*/ 10355090 w 10753706"/>
              <a:gd name="connsiteY7" fmla="*/ 89741 h 1027260"/>
              <a:gd name="connsiteX8" fmla="*/ 10087145 w 10753706"/>
              <a:gd name="connsiteY8" fmla="*/ 66115 h 1027260"/>
              <a:gd name="connsiteX9" fmla="*/ 10015902 w 10753706"/>
              <a:gd name="connsiteY9" fmla="*/ 76178 h 1027260"/>
              <a:gd name="connsiteX10" fmla="*/ 9806005 w 10753706"/>
              <a:gd name="connsiteY10" fmla="*/ 102435 h 1027260"/>
              <a:gd name="connsiteX11" fmla="*/ 9602583 w 10753706"/>
              <a:gd name="connsiteY11" fmla="*/ 179170 h 1027260"/>
              <a:gd name="connsiteX12" fmla="*/ 9469719 w 10753706"/>
              <a:gd name="connsiteY12" fmla="*/ 174721 h 1027260"/>
              <a:gd name="connsiteX13" fmla="*/ 9408692 w 10753706"/>
              <a:gd name="connsiteY13" fmla="*/ 189513 h 1027260"/>
              <a:gd name="connsiteX14" fmla="*/ 9364151 w 10753706"/>
              <a:gd name="connsiteY14" fmla="*/ 194072 h 1027260"/>
              <a:gd name="connsiteX15" fmla="*/ 9337751 w 10753706"/>
              <a:gd name="connsiteY15" fmla="*/ 197579 h 1027260"/>
              <a:gd name="connsiteX16" fmla="*/ 9297166 w 10753706"/>
              <a:gd name="connsiteY16" fmla="*/ 216558 h 1027260"/>
              <a:gd name="connsiteX17" fmla="*/ 9123859 w 10753706"/>
              <a:gd name="connsiteY17" fmla="*/ 237356 h 1027260"/>
              <a:gd name="connsiteX18" fmla="*/ 8950741 w 10753706"/>
              <a:gd name="connsiteY18" fmla="*/ 238020 h 1027260"/>
              <a:gd name="connsiteX19" fmla="*/ 8718236 w 10753706"/>
              <a:gd name="connsiteY19" fmla="*/ 303148 h 1027260"/>
              <a:gd name="connsiteX20" fmla="*/ 8694011 w 10753706"/>
              <a:gd name="connsiteY20" fmla="*/ 308812 h 1027260"/>
              <a:gd name="connsiteX21" fmla="*/ 8611976 w 10753706"/>
              <a:gd name="connsiteY21" fmla="*/ 324819 h 1027260"/>
              <a:gd name="connsiteX22" fmla="*/ 8562074 w 10753706"/>
              <a:gd name="connsiteY22" fmla="*/ 337971 h 1027260"/>
              <a:gd name="connsiteX23" fmla="*/ 8501724 w 10753706"/>
              <a:gd name="connsiteY23" fmla="*/ 360865 h 1027260"/>
              <a:gd name="connsiteX24" fmla="*/ 8504489 w 10753706"/>
              <a:gd name="connsiteY24" fmla="*/ 364790 h 1027260"/>
              <a:gd name="connsiteX25" fmla="*/ 8492774 w 10753706"/>
              <a:gd name="connsiteY25" fmla="*/ 366181 h 1027260"/>
              <a:gd name="connsiteX26" fmla="*/ 8466405 w 10753706"/>
              <a:gd name="connsiteY26" fmla="*/ 368724 h 1027260"/>
              <a:gd name="connsiteX27" fmla="*/ 8427069 w 10753706"/>
              <a:gd name="connsiteY27" fmla="*/ 387211 h 1027260"/>
              <a:gd name="connsiteX28" fmla="*/ 8387766 w 10753706"/>
              <a:gd name="connsiteY28" fmla="*/ 377161 h 1027260"/>
              <a:gd name="connsiteX29" fmla="*/ 8315874 w 10753706"/>
              <a:gd name="connsiteY29" fmla="*/ 395527 h 1027260"/>
              <a:gd name="connsiteX30" fmla="*/ 8274474 w 10753706"/>
              <a:gd name="connsiteY30" fmla="*/ 405112 h 1027260"/>
              <a:gd name="connsiteX31" fmla="*/ 8234664 w 10753706"/>
              <a:gd name="connsiteY31" fmla="*/ 410219 h 1027260"/>
              <a:gd name="connsiteX32" fmla="*/ 8211268 w 10753706"/>
              <a:gd name="connsiteY32" fmla="*/ 416791 h 1027260"/>
              <a:gd name="connsiteX33" fmla="*/ 8188615 w 10753706"/>
              <a:gd name="connsiteY33" fmla="*/ 421755 h 1027260"/>
              <a:gd name="connsiteX34" fmla="*/ 8179981 w 10753706"/>
              <a:gd name="connsiteY34" fmla="*/ 420402 h 1027260"/>
              <a:gd name="connsiteX35" fmla="*/ 8179307 w 10753706"/>
              <a:gd name="connsiteY35" fmla="*/ 422516 h 1027260"/>
              <a:gd name="connsiteX36" fmla="*/ 8147929 w 10753706"/>
              <a:gd name="connsiteY36" fmla="*/ 450302 h 1027260"/>
              <a:gd name="connsiteX37" fmla="*/ 8089136 w 10753706"/>
              <a:gd name="connsiteY37" fmla="*/ 465283 h 1027260"/>
              <a:gd name="connsiteX38" fmla="*/ 8049973 w 10753706"/>
              <a:gd name="connsiteY38" fmla="*/ 454121 h 1027260"/>
              <a:gd name="connsiteX39" fmla="*/ 7965913 w 10753706"/>
              <a:gd name="connsiteY39" fmla="*/ 464415 h 1027260"/>
              <a:gd name="connsiteX40" fmla="*/ 7945093 w 10753706"/>
              <a:gd name="connsiteY40" fmla="*/ 464798 h 1027260"/>
              <a:gd name="connsiteX41" fmla="*/ 7935335 w 10753706"/>
              <a:gd name="connsiteY41" fmla="*/ 462442 h 1027260"/>
              <a:gd name="connsiteX42" fmla="*/ 7904779 w 10753706"/>
              <a:gd name="connsiteY42" fmla="*/ 471429 h 1027260"/>
              <a:gd name="connsiteX43" fmla="*/ 7855604 w 10753706"/>
              <a:gd name="connsiteY43" fmla="*/ 480199 h 1027260"/>
              <a:gd name="connsiteX44" fmla="*/ 7832630 w 10753706"/>
              <a:gd name="connsiteY44" fmla="*/ 485371 h 1027260"/>
              <a:gd name="connsiteX45" fmla="*/ 7812438 w 10753706"/>
              <a:gd name="connsiteY45" fmla="*/ 485391 h 1027260"/>
              <a:gd name="connsiteX46" fmla="*/ 7701399 w 10753706"/>
              <a:gd name="connsiteY46" fmla="*/ 495197 h 1027260"/>
              <a:gd name="connsiteX47" fmla="*/ 7674778 w 10753706"/>
              <a:gd name="connsiteY47" fmla="*/ 494723 h 1027260"/>
              <a:gd name="connsiteX48" fmla="*/ 7660445 w 10753706"/>
              <a:gd name="connsiteY48" fmla="*/ 490194 h 1027260"/>
              <a:gd name="connsiteX49" fmla="*/ 7651781 w 10753706"/>
              <a:gd name="connsiteY49" fmla="*/ 493084 h 1027260"/>
              <a:gd name="connsiteX50" fmla="*/ 7584807 w 10753706"/>
              <a:gd name="connsiteY50" fmla="*/ 499490 h 1027260"/>
              <a:gd name="connsiteX51" fmla="*/ 7541324 w 10753706"/>
              <a:gd name="connsiteY51" fmla="*/ 504184 h 1027260"/>
              <a:gd name="connsiteX52" fmla="*/ 7541756 w 10753706"/>
              <a:gd name="connsiteY52" fmla="*/ 512184 h 1027260"/>
              <a:gd name="connsiteX53" fmla="*/ 7503906 w 10753706"/>
              <a:gd name="connsiteY53" fmla="*/ 518551 h 1027260"/>
              <a:gd name="connsiteX54" fmla="*/ 7460411 w 10753706"/>
              <a:gd name="connsiteY54" fmla="*/ 517415 h 1027260"/>
              <a:gd name="connsiteX55" fmla="*/ 7460116 w 10753706"/>
              <a:gd name="connsiteY55" fmla="*/ 517548 h 1027260"/>
              <a:gd name="connsiteX56" fmla="*/ 7297810 w 10753706"/>
              <a:gd name="connsiteY56" fmla="*/ 563947 h 1027260"/>
              <a:gd name="connsiteX57" fmla="*/ 6946388 w 10753706"/>
              <a:gd name="connsiteY57" fmla="*/ 665244 h 1027260"/>
              <a:gd name="connsiteX58" fmla="*/ 6741704 w 10753706"/>
              <a:gd name="connsiteY58" fmla="*/ 679365 h 1027260"/>
              <a:gd name="connsiteX59" fmla="*/ 6624680 w 10753706"/>
              <a:gd name="connsiteY59" fmla="*/ 677674 h 1027260"/>
              <a:gd name="connsiteX60" fmla="*/ 6605700 w 10753706"/>
              <a:gd name="connsiteY60" fmla="*/ 683566 h 1027260"/>
              <a:gd name="connsiteX61" fmla="*/ 6576922 w 10753706"/>
              <a:gd name="connsiteY61" fmla="*/ 683030 h 1027260"/>
              <a:gd name="connsiteX62" fmla="*/ 6405123 w 10753706"/>
              <a:gd name="connsiteY62" fmla="*/ 721946 h 1027260"/>
              <a:gd name="connsiteX63" fmla="*/ 6368938 w 10753706"/>
              <a:gd name="connsiteY63" fmla="*/ 717341 h 1027260"/>
              <a:gd name="connsiteX64" fmla="*/ 6295102 w 10753706"/>
              <a:gd name="connsiteY64" fmla="*/ 729508 h 1027260"/>
              <a:gd name="connsiteX65" fmla="*/ 6202084 w 10753706"/>
              <a:gd name="connsiteY65" fmla="*/ 767091 h 1027260"/>
              <a:gd name="connsiteX66" fmla="*/ 6067157 w 10753706"/>
              <a:gd name="connsiteY66" fmla="*/ 790339 h 1027260"/>
              <a:gd name="connsiteX67" fmla="*/ 6061443 w 10753706"/>
              <a:gd name="connsiteY67" fmla="*/ 796151 h 1027260"/>
              <a:gd name="connsiteX68" fmla="*/ 6051406 w 10753706"/>
              <a:gd name="connsiteY68" fmla="*/ 800684 h 1027260"/>
              <a:gd name="connsiteX69" fmla="*/ 6049097 w 10753706"/>
              <a:gd name="connsiteY69" fmla="*/ 800636 h 1027260"/>
              <a:gd name="connsiteX70" fmla="*/ 6034222 w 10753706"/>
              <a:gd name="connsiteY70" fmla="*/ 804110 h 1027260"/>
              <a:gd name="connsiteX71" fmla="*/ 6033121 w 10753706"/>
              <a:gd name="connsiteY71" fmla="*/ 806078 h 1027260"/>
              <a:gd name="connsiteX72" fmla="*/ 6023593 w 10753706"/>
              <a:gd name="connsiteY72" fmla="*/ 808842 h 1027260"/>
              <a:gd name="connsiteX73" fmla="*/ 6006639 w 10753706"/>
              <a:gd name="connsiteY73" fmla="*/ 815304 h 1027260"/>
              <a:gd name="connsiteX74" fmla="*/ 6001762 w 10753706"/>
              <a:gd name="connsiteY74" fmla="*/ 815557 h 1027260"/>
              <a:gd name="connsiteX75" fmla="*/ 5973534 w 10753706"/>
              <a:gd name="connsiteY75" fmla="*/ 823815 h 1027260"/>
              <a:gd name="connsiteX76" fmla="*/ 5972336 w 10753706"/>
              <a:gd name="connsiteY76" fmla="*/ 823476 h 1027260"/>
              <a:gd name="connsiteX77" fmla="*/ 5960841 w 10753706"/>
              <a:gd name="connsiteY77" fmla="*/ 823819 h 1027260"/>
              <a:gd name="connsiteX78" fmla="*/ 5940719 w 10753706"/>
              <a:gd name="connsiteY78" fmla="*/ 825514 h 1027260"/>
              <a:gd name="connsiteX79" fmla="*/ 5884298 w 10753706"/>
              <a:gd name="connsiteY79" fmla="*/ 823806 h 1027260"/>
              <a:gd name="connsiteX80" fmla="*/ 5854779 w 10753706"/>
              <a:gd name="connsiteY80" fmla="*/ 832365 h 1027260"/>
              <a:gd name="connsiteX81" fmla="*/ 5848382 w 10753706"/>
              <a:gd name="connsiteY81" fmla="*/ 833844 h 1027260"/>
              <a:gd name="connsiteX82" fmla="*/ 5848066 w 10753706"/>
              <a:gd name="connsiteY82" fmla="*/ 833772 h 1027260"/>
              <a:gd name="connsiteX83" fmla="*/ 5840944 w 10753706"/>
              <a:gd name="connsiteY83" fmla="*/ 835132 h 1027260"/>
              <a:gd name="connsiteX84" fmla="*/ 5836719 w 10753706"/>
              <a:gd name="connsiteY84" fmla="*/ 836539 h 1027260"/>
              <a:gd name="connsiteX85" fmla="*/ 5824311 w 10753706"/>
              <a:gd name="connsiteY85" fmla="*/ 839408 h 1027260"/>
              <a:gd name="connsiteX86" fmla="*/ 5818788 w 10753706"/>
              <a:gd name="connsiteY86" fmla="*/ 839727 h 1027260"/>
              <a:gd name="connsiteX87" fmla="*/ 5763953 w 10753706"/>
              <a:gd name="connsiteY87" fmla="*/ 834282 h 1027260"/>
              <a:gd name="connsiteX88" fmla="*/ 5667748 w 10753706"/>
              <a:gd name="connsiteY88" fmla="*/ 840211 h 1027260"/>
              <a:gd name="connsiteX89" fmla="*/ 5573108 w 10753706"/>
              <a:gd name="connsiteY89" fmla="*/ 847611 h 1027260"/>
              <a:gd name="connsiteX90" fmla="*/ 5539137 w 10753706"/>
              <a:gd name="connsiteY90" fmla="*/ 851033 h 1027260"/>
              <a:gd name="connsiteX91" fmla="*/ 5510651 w 10753706"/>
              <a:gd name="connsiteY91" fmla="*/ 844215 h 1027260"/>
              <a:gd name="connsiteX92" fmla="*/ 5457331 w 10753706"/>
              <a:gd name="connsiteY92" fmla="*/ 839159 h 1027260"/>
              <a:gd name="connsiteX93" fmla="*/ 5410613 w 10753706"/>
              <a:gd name="connsiteY93" fmla="*/ 834358 h 1027260"/>
              <a:gd name="connsiteX94" fmla="*/ 5370040 w 10753706"/>
              <a:gd name="connsiteY94" fmla="*/ 862127 h 1027260"/>
              <a:gd name="connsiteX95" fmla="*/ 5318778 w 10753706"/>
              <a:gd name="connsiteY95" fmla="*/ 855310 h 1027260"/>
              <a:gd name="connsiteX96" fmla="*/ 5298645 w 10753706"/>
              <a:gd name="connsiteY96" fmla="*/ 855171 h 1027260"/>
              <a:gd name="connsiteX97" fmla="*/ 5253828 w 10753706"/>
              <a:gd name="connsiteY97" fmla="*/ 859670 h 1027260"/>
              <a:gd name="connsiteX98" fmla="*/ 5216955 w 10753706"/>
              <a:gd name="connsiteY98" fmla="*/ 866245 h 1027260"/>
              <a:gd name="connsiteX99" fmla="*/ 5214344 w 10753706"/>
              <a:gd name="connsiteY99" fmla="*/ 868102 h 1027260"/>
              <a:gd name="connsiteX100" fmla="*/ 5195561 w 10753706"/>
              <a:gd name="connsiteY100" fmla="*/ 869949 h 1027260"/>
              <a:gd name="connsiteX101" fmla="*/ 5182555 w 10753706"/>
              <a:gd name="connsiteY101" fmla="*/ 873542 h 1027260"/>
              <a:gd name="connsiteX102" fmla="*/ 5172552 w 10753706"/>
              <a:gd name="connsiteY102" fmla="*/ 878801 h 1027260"/>
              <a:gd name="connsiteX103" fmla="*/ 5027993 w 10753706"/>
              <a:gd name="connsiteY103" fmla="*/ 889666 h 1027260"/>
              <a:gd name="connsiteX104" fmla="*/ 4939844 w 10753706"/>
              <a:gd name="connsiteY104" fmla="*/ 934802 h 1027260"/>
              <a:gd name="connsiteX105" fmla="*/ 4792576 w 10753706"/>
              <a:gd name="connsiteY105" fmla="*/ 934820 h 1027260"/>
              <a:gd name="connsiteX106" fmla="*/ 4602423 w 10753706"/>
              <a:gd name="connsiteY106" fmla="*/ 958063 h 1027260"/>
              <a:gd name="connsiteX107" fmla="*/ 4290656 w 10753706"/>
              <a:gd name="connsiteY107" fmla="*/ 969152 h 1027260"/>
              <a:gd name="connsiteX108" fmla="*/ 3952334 w 10753706"/>
              <a:gd name="connsiteY108" fmla="*/ 954043 h 1027260"/>
              <a:gd name="connsiteX109" fmla="*/ 3858560 w 10753706"/>
              <a:gd name="connsiteY109" fmla="*/ 948781 h 1027260"/>
              <a:gd name="connsiteX110" fmla="*/ 3846597 w 10753706"/>
              <a:gd name="connsiteY110" fmla="*/ 948382 h 1027260"/>
              <a:gd name="connsiteX111" fmla="*/ 3736044 w 10753706"/>
              <a:gd name="connsiteY111" fmla="*/ 947759 h 1027260"/>
              <a:gd name="connsiteX112" fmla="*/ 3713136 w 10753706"/>
              <a:gd name="connsiteY112" fmla="*/ 946963 h 1027260"/>
              <a:gd name="connsiteX113" fmla="*/ 3695939 w 10753706"/>
              <a:gd name="connsiteY113" fmla="*/ 943639 h 1027260"/>
              <a:gd name="connsiteX114" fmla="*/ 3694125 w 10753706"/>
              <a:gd name="connsiteY114" fmla="*/ 940567 h 1027260"/>
              <a:gd name="connsiteX115" fmla="*/ 3681925 w 10753706"/>
              <a:gd name="connsiteY115" fmla="*/ 939706 h 1027260"/>
              <a:gd name="connsiteX116" fmla="*/ 3679204 w 10753706"/>
              <a:gd name="connsiteY116" fmla="*/ 938926 h 1027260"/>
              <a:gd name="connsiteX117" fmla="*/ 3615656 w 10753706"/>
              <a:gd name="connsiteY117" fmla="*/ 940320 h 1027260"/>
              <a:gd name="connsiteX118" fmla="*/ 3567983 w 10753706"/>
              <a:gd name="connsiteY118" fmla="*/ 935596 h 1027260"/>
              <a:gd name="connsiteX119" fmla="*/ 3422423 w 10753706"/>
              <a:gd name="connsiteY119" fmla="*/ 932129 h 1027260"/>
              <a:gd name="connsiteX120" fmla="*/ 3310925 w 10753706"/>
              <a:gd name="connsiteY120" fmla="*/ 911072 h 1027260"/>
              <a:gd name="connsiteX121" fmla="*/ 3139421 w 10753706"/>
              <a:gd name="connsiteY121" fmla="*/ 934151 h 1027260"/>
              <a:gd name="connsiteX122" fmla="*/ 2996922 w 10753706"/>
              <a:gd name="connsiteY122" fmla="*/ 927537 h 1027260"/>
              <a:gd name="connsiteX123" fmla="*/ 2982785 w 10753706"/>
              <a:gd name="connsiteY123" fmla="*/ 931453 h 1027260"/>
              <a:gd name="connsiteX124" fmla="*/ 2967478 w 10753706"/>
              <a:gd name="connsiteY124" fmla="*/ 933397 h 1027260"/>
              <a:gd name="connsiteX125" fmla="*/ 2948552 w 10753706"/>
              <a:gd name="connsiteY125" fmla="*/ 932961 h 1027260"/>
              <a:gd name="connsiteX126" fmla="*/ 2944404 w 10753706"/>
              <a:gd name="connsiteY126" fmla="*/ 934452 h 1027260"/>
              <a:gd name="connsiteX127" fmla="*/ 2908608 w 10753706"/>
              <a:gd name="connsiteY127" fmla="*/ 937205 h 1027260"/>
              <a:gd name="connsiteX128" fmla="*/ 2904443 w 10753706"/>
              <a:gd name="connsiteY128" fmla="*/ 936455 h 1027260"/>
              <a:gd name="connsiteX129" fmla="*/ 2868935 w 10753706"/>
              <a:gd name="connsiteY129" fmla="*/ 938022 h 1027260"/>
              <a:gd name="connsiteX130" fmla="*/ 2868586 w 10753706"/>
              <a:gd name="connsiteY130" fmla="*/ 937487 h 1027260"/>
              <a:gd name="connsiteX131" fmla="*/ 2859191 w 10753706"/>
              <a:gd name="connsiteY131" fmla="*/ 935503 h 1027260"/>
              <a:gd name="connsiteX132" fmla="*/ 2840915 w 10753706"/>
              <a:gd name="connsiteY132" fmla="*/ 932977 h 1027260"/>
              <a:gd name="connsiteX133" fmla="*/ 2763509 w 10753706"/>
              <a:gd name="connsiteY133" fmla="*/ 921850 h 1027260"/>
              <a:gd name="connsiteX134" fmla="*/ 2756121 w 10753706"/>
              <a:gd name="connsiteY134" fmla="*/ 921864 h 1027260"/>
              <a:gd name="connsiteX135" fmla="*/ 2755998 w 10753706"/>
              <a:gd name="connsiteY135" fmla="*/ 921739 h 1027260"/>
              <a:gd name="connsiteX136" fmla="*/ 2748255 w 10753706"/>
              <a:gd name="connsiteY136" fmla="*/ 921505 h 1027260"/>
              <a:gd name="connsiteX137" fmla="*/ 2694601 w 10753706"/>
              <a:gd name="connsiteY137" fmla="*/ 915575 h 1027260"/>
              <a:gd name="connsiteX138" fmla="*/ 2635357 w 10753706"/>
              <a:gd name="connsiteY138" fmla="*/ 910976 h 1027260"/>
              <a:gd name="connsiteX139" fmla="*/ 2601047 w 10753706"/>
              <a:gd name="connsiteY139" fmla="*/ 910263 h 1027260"/>
              <a:gd name="connsiteX140" fmla="*/ 2507482 w 10753706"/>
              <a:gd name="connsiteY140" fmla="*/ 906211 h 1027260"/>
              <a:gd name="connsiteX141" fmla="*/ 2413884 w 10753706"/>
              <a:gd name="connsiteY141" fmla="*/ 900545 h 1027260"/>
              <a:gd name="connsiteX142" fmla="*/ 2368912 w 10753706"/>
              <a:gd name="connsiteY142" fmla="*/ 888755 h 1027260"/>
              <a:gd name="connsiteX143" fmla="*/ 2349490 w 10753706"/>
              <a:gd name="connsiteY143" fmla="*/ 889719 h 1027260"/>
              <a:gd name="connsiteX144" fmla="*/ 2344290 w 10753706"/>
              <a:gd name="connsiteY144" fmla="*/ 890584 h 1027260"/>
              <a:gd name="connsiteX145" fmla="*/ 2336488 w 10753706"/>
              <a:gd name="connsiteY145" fmla="*/ 891058 h 1027260"/>
              <a:gd name="connsiteX146" fmla="*/ 2329015 w 10753706"/>
              <a:gd name="connsiteY146" fmla="*/ 891627 h 1027260"/>
              <a:gd name="connsiteX147" fmla="*/ 2293898 w 10753706"/>
              <a:gd name="connsiteY147" fmla="*/ 896431 h 1027260"/>
              <a:gd name="connsiteX148" fmla="*/ 2243927 w 10753706"/>
              <a:gd name="connsiteY148" fmla="*/ 888076 h 1027260"/>
              <a:gd name="connsiteX149" fmla="*/ 2223920 w 10753706"/>
              <a:gd name="connsiteY149" fmla="*/ 887331 h 1027260"/>
              <a:gd name="connsiteX150" fmla="*/ 2213081 w 10753706"/>
              <a:gd name="connsiteY150" fmla="*/ 886302 h 1027260"/>
              <a:gd name="connsiteX151" fmla="*/ 2212307 w 10753706"/>
              <a:gd name="connsiteY151" fmla="*/ 885829 h 1027260"/>
              <a:gd name="connsiteX152" fmla="*/ 2152321 w 10753706"/>
              <a:gd name="connsiteY152" fmla="*/ 894418 h 1027260"/>
              <a:gd name="connsiteX153" fmla="*/ 2140985 w 10753706"/>
              <a:gd name="connsiteY153" fmla="*/ 895968 h 1027260"/>
              <a:gd name="connsiteX154" fmla="*/ 2121210 w 10753706"/>
              <a:gd name="connsiteY154" fmla="*/ 899354 h 1027260"/>
              <a:gd name="connsiteX155" fmla="*/ 2119146 w 10753706"/>
              <a:gd name="connsiteY155" fmla="*/ 899033 h 1027260"/>
              <a:gd name="connsiteX156" fmla="*/ 2105666 w 10753706"/>
              <a:gd name="connsiteY156" fmla="*/ 902240 h 1027260"/>
              <a:gd name="connsiteX157" fmla="*/ 2094924 w 10753706"/>
              <a:gd name="connsiteY157" fmla="*/ 907203 h 1027260"/>
              <a:gd name="connsiteX158" fmla="*/ 1949478 w 10753706"/>
              <a:gd name="connsiteY158" fmla="*/ 913748 h 1027260"/>
              <a:gd name="connsiteX159" fmla="*/ 1749684 w 10753706"/>
              <a:gd name="connsiteY159" fmla="*/ 942223 h 1027260"/>
              <a:gd name="connsiteX160" fmla="*/ 1585576 w 10753706"/>
              <a:gd name="connsiteY160" fmla="*/ 954170 h 1027260"/>
              <a:gd name="connsiteX161" fmla="*/ 1476250 w 10753706"/>
              <a:gd name="connsiteY161" fmla="*/ 950653 h 1027260"/>
              <a:gd name="connsiteX162" fmla="*/ 1433927 w 10753706"/>
              <a:gd name="connsiteY162" fmla="*/ 959926 h 1027260"/>
              <a:gd name="connsiteX163" fmla="*/ 1414893 w 10753706"/>
              <a:gd name="connsiteY163" fmla="*/ 957671 h 1027260"/>
              <a:gd name="connsiteX164" fmla="*/ 1411585 w 10753706"/>
              <a:gd name="connsiteY164" fmla="*/ 957179 h 1027260"/>
              <a:gd name="connsiteX165" fmla="*/ 1398896 w 10753706"/>
              <a:gd name="connsiteY165" fmla="*/ 957460 h 1027260"/>
              <a:gd name="connsiteX166" fmla="*/ 1394632 w 10753706"/>
              <a:gd name="connsiteY166" fmla="*/ 954725 h 1027260"/>
              <a:gd name="connsiteX167" fmla="*/ 1375043 w 10753706"/>
              <a:gd name="connsiteY167" fmla="*/ 953132 h 1027260"/>
              <a:gd name="connsiteX168" fmla="*/ 1351876 w 10753706"/>
              <a:gd name="connsiteY168" fmla="*/ 954436 h 1027260"/>
              <a:gd name="connsiteX169" fmla="*/ 1242676 w 10753706"/>
              <a:gd name="connsiteY169" fmla="*/ 963767 h 1027260"/>
              <a:gd name="connsiteX170" fmla="*/ 1205993 w 10753706"/>
              <a:gd name="connsiteY170" fmla="*/ 974080 h 1027260"/>
              <a:gd name="connsiteX171" fmla="*/ 1052221 w 10753706"/>
              <a:gd name="connsiteY171" fmla="*/ 963954 h 1027260"/>
              <a:gd name="connsiteX172" fmla="*/ 968270 w 10753706"/>
              <a:gd name="connsiteY172" fmla="*/ 964761 h 1027260"/>
              <a:gd name="connsiteX173" fmla="*/ 874493 w 10753706"/>
              <a:gd name="connsiteY173" fmla="*/ 998122 h 1027260"/>
              <a:gd name="connsiteX174" fmla="*/ 814411 w 10753706"/>
              <a:gd name="connsiteY174" fmla="*/ 1007391 h 1027260"/>
              <a:gd name="connsiteX175" fmla="*/ 688604 w 10753706"/>
              <a:gd name="connsiteY175" fmla="*/ 1015631 h 1027260"/>
              <a:gd name="connsiteX176" fmla="*/ 618171 w 10753706"/>
              <a:gd name="connsiteY176" fmla="*/ 1027260 h 1027260"/>
              <a:gd name="connsiteX177" fmla="*/ 570379 w 10753706"/>
              <a:gd name="connsiteY177" fmla="*/ 1023487 h 1027260"/>
              <a:gd name="connsiteX178" fmla="*/ 482519 w 10753706"/>
              <a:gd name="connsiteY178" fmla="*/ 1002108 h 1027260"/>
              <a:gd name="connsiteX179" fmla="*/ 475319 w 10753706"/>
              <a:gd name="connsiteY179" fmla="*/ 1009922 h 1027260"/>
              <a:gd name="connsiteX180" fmla="*/ 431104 w 10753706"/>
              <a:gd name="connsiteY180" fmla="*/ 1009317 h 1027260"/>
              <a:gd name="connsiteX181" fmla="*/ 363782 w 10753706"/>
              <a:gd name="connsiteY181" fmla="*/ 1007585 h 1027260"/>
              <a:gd name="connsiteX182" fmla="*/ 325533 w 10753706"/>
              <a:gd name="connsiteY182" fmla="*/ 1008502 h 1027260"/>
              <a:gd name="connsiteX183" fmla="*/ 220429 w 10753706"/>
              <a:gd name="connsiteY183" fmla="*/ 1008927 h 1027260"/>
              <a:gd name="connsiteX184" fmla="*/ 114676 w 10753706"/>
              <a:gd name="connsiteY184" fmla="*/ 1007765 h 1027260"/>
              <a:gd name="connsiteX185" fmla="*/ 13470 w 10753706"/>
              <a:gd name="connsiteY185" fmla="*/ 998544 h 1027260"/>
              <a:gd name="connsiteX186" fmla="*/ 0 w 10753706"/>
              <a:gd name="connsiteY186" fmla="*/ 997355 h 102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10753706" h="1027260">
                <a:moveTo>
                  <a:pt x="0" y="0"/>
                </a:moveTo>
                <a:lnTo>
                  <a:pt x="10753706" y="0"/>
                </a:lnTo>
                <a:lnTo>
                  <a:pt x="10748809" y="2522"/>
                </a:lnTo>
                <a:cubicBezTo>
                  <a:pt x="10744031" y="4644"/>
                  <a:pt x="10737551" y="7204"/>
                  <a:pt x="10725330" y="11977"/>
                </a:cubicBezTo>
                <a:cubicBezTo>
                  <a:pt x="10700888" y="21523"/>
                  <a:pt x="10652058" y="39304"/>
                  <a:pt x="10615423" y="52967"/>
                </a:cubicBezTo>
                <a:cubicBezTo>
                  <a:pt x="10598524" y="49017"/>
                  <a:pt x="10550674" y="61360"/>
                  <a:pt x="10533936" y="53095"/>
                </a:cubicBezTo>
                <a:cubicBezTo>
                  <a:pt x="10519435" y="55674"/>
                  <a:pt x="10480156" y="49393"/>
                  <a:pt x="10466876" y="45180"/>
                </a:cubicBezTo>
                <a:cubicBezTo>
                  <a:pt x="10443145" y="68059"/>
                  <a:pt x="10382269" y="71294"/>
                  <a:pt x="10355090" y="89741"/>
                </a:cubicBezTo>
                <a:cubicBezTo>
                  <a:pt x="10286222" y="95376"/>
                  <a:pt x="10146285" y="63529"/>
                  <a:pt x="10087145" y="66115"/>
                </a:cubicBezTo>
                <a:cubicBezTo>
                  <a:pt x="10067575" y="79584"/>
                  <a:pt x="10043111" y="68921"/>
                  <a:pt x="10015902" y="76178"/>
                </a:cubicBezTo>
                <a:cubicBezTo>
                  <a:pt x="9952302" y="84628"/>
                  <a:pt x="9893286" y="103337"/>
                  <a:pt x="9806005" y="102435"/>
                </a:cubicBezTo>
                <a:cubicBezTo>
                  <a:pt x="9782247" y="141133"/>
                  <a:pt x="9674787" y="151643"/>
                  <a:pt x="9602583" y="179170"/>
                </a:cubicBezTo>
                <a:cubicBezTo>
                  <a:pt x="9557658" y="187584"/>
                  <a:pt x="9478290" y="154235"/>
                  <a:pt x="9469719" y="174721"/>
                </a:cubicBezTo>
                <a:cubicBezTo>
                  <a:pt x="9443779" y="165070"/>
                  <a:pt x="9431317" y="185692"/>
                  <a:pt x="9408692" y="189513"/>
                </a:cubicBezTo>
                <a:cubicBezTo>
                  <a:pt x="9387154" y="183843"/>
                  <a:pt x="9380475" y="191089"/>
                  <a:pt x="9364151" y="194072"/>
                </a:cubicBezTo>
                <a:cubicBezTo>
                  <a:pt x="9354686" y="190222"/>
                  <a:pt x="9340485" y="191782"/>
                  <a:pt x="9337751" y="197579"/>
                </a:cubicBezTo>
                <a:cubicBezTo>
                  <a:pt x="9349566" y="209270"/>
                  <a:pt x="9297468" y="207714"/>
                  <a:pt x="9297166" y="216558"/>
                </a:cubicBezTo>
                <a:cubicBezTo>
                  <a:pt x="9269057" y="220999"/>
                  <a:pt x="9139630" y="221783"/>
                  <a:pt x="9123859" y="237356"/>
                </a:cubicBezTo>
                <a:cubicBezTo>
                  <a:pt x="9068176" y="249209"/>
                  <a:pt x="8975349" y="235349"/>
                  <a:pt x="8950741" y="238020"/>
                </a:cubicBezTo>
                <a:cubicBezTo>
                  <a:pt x="8916265" y="215428"/>
                  <a:pt x="8822808" y="292026"/>
                  <a:pt x="8718236" y="303148"/>
                </a:cubicBezTo>
                <a:cubicBezTo>
                  <a:pt x="8703111" y="302060"/>
                  <a:pt x="8695551" y="302792"/>
                  <a:pt x="8694011" y="308812"/>
                </a:cubicBezTo>
                <a:cubicBezTo>
                  <a:pt x="8661810" y="312764"/>
                  <a:pt x="8637956" y="329628"/>
                  <a:pt x="8611976" y="324819"/>
                </a:cubicBezTo>
                <a:cubicBezTo>
                  <a:pt x="8621849" y="336388"/>
                  <a:pt x="8562809" y="325917"/>
                  <a:pt x="8562074" y="337971"/>
                </a:cubicBezTo>
                <a:cubicBezTo>
                  <a:pt x="8543699" y="343978"/>
                  <a:pt x="8511321" y="356396"/>
                  <a:pt x="8501724" y="360865"/>
                </a:cubicBezTo>
                <a:lnTo>
                  <a:pt x="8504489" y="364790"/>
                </a:lnTo>
                <a:lnTo>
                  <a:pt x="8492774" y="366181"/>
                </a:lnTo>
                <a:lnTo>
                  <a:pt x="8466405" y="368724"/>
                </a:lnTo>
                <a:cubicBezTo>
                  <a:pt x="8455454" y="372229"/>
                  <a:pt x="8440175" y="385805"/>
                  <a:pt x="8427069" y="387211"/>
                </a:cubicBezTo>
                <a:cubicBezTo>
                  <a:pt x="8400442" y="392215"/>
                  <a:pt x="8397079" y="382989"/>
                  <a:pt x="8387766" y="377161"/>
                </a:cubicBezTo>
                <a:cubicBezTo>
                  <a:pt x="8369233" y="378548"/>
                  <a:pt x="8334756" y="390869"/>
                  <a:pt x="8315874" y="395527"/>
                </a:cubicBezTo>
                <a:cubicBezTo>
                  <a:pt x="8306664" y="400500"/>
                  <a:pt x="8272845" y="393679"/>
                  <a:pt x="8274474" y="405112"/>
                </a:cubicBezTo>
                <a:cubicBezTo>
                  <a:pt x="8255483" y="406194"/>
                  <a:pt x="8244963" y="408376"/>
                  <a:pt x="8234664" y="410219"/>
                </a:cubicBezTo>
                <a:lnTo>
                  <a:pt x="8211268" y="416791"/>
                </a:lnTo>
                <a:cubicBezTo>
                  <a:pt x="8204720" y="419941"/>
                  <a:pt x="8197411" y="422004"/>
                  <a:pt x="8188615" y="421755"/>
                </a:cubicBezTo>
                <a:lnTo>
                  <a:pt x="8179981" y="420402"/>
                </a:lnTo>
                <a:lnTo>
                  <a:pt x="8179307" y="422516"/>
                </a:lnTo>
                <a:cubicBezTo>
                  <a:pt x="8179027" y="425797"/>
                  <a:pt x="8175790" y="448341"/>
                  <a:pt x="8147929" y="450302"/>
                </a:cubicBezTo>
                <a:cubicBezTo>
                  <a:pt x="8130300" y="457967"/>
                  <a:pt x="8114933" y="461015"/>
                  <a:pt x="8089136" y="465283"/>
                </a:cubicBezTo>
                <a:cubicBezTo>
                  <a:pt x="8072810" y="465920"/>
                  <a:pt x="8069376" y="451569"/>
                  <a:pt x="8049973" y="454121"/>
                </a:cubicBezTo>
                <a:cubicBezTo>
                  <a:pt x="7974508" y="471465"/>
                  <a:pt x="8006050" y="447139"/>
                  <a:pt x="7965913" y="464415"/>
                </a:cubicBezTo>
                <a:cubicBezTo>
                  <a:pt x="7958234" y="466025"/>
                  <a:pt x="7951405" y="465800"/>
                  <a:pt x="7945093" y="464798"/>
                </a:cubicBezTo>
                <a:lnTo>
                  <a:pt x="7935335" y="462442"/>
                </a:lnTo>
                <a:lnTo>
                  <a:pt x="7904779" y="471429"/>
                </a:lnTo>
                <a:cubicBezTo>
                  <a:pt x="7889387" y="474999"/>
                  <a:pt x="7872867" y="477951"/>
                  <a:pt x="7855604" y="480199"/>
                </a:cubicBezTo>
                <a:cubicBezTo>
                  <a:pt x="7850005" y="476378"/>
                  <a:pt x="7838628" y="483595"/>
                  <a:pt x="7832630" y="485371"/>
                </a:cubicBezTo>
                <a:cubicBezTo>
                  <a:pt x="7831473" y="482645"/>
                  <a:pt x="7816623" y="482661"/>
                  <a:pt x="7812438" y="485391"/>
                </a:cubicBezTo>
                <a:cubicBezTo>
                  <a:pt x="7709470" y="505049"/>
                  <a:pt x="7759426" y="473956"/>
                  <a:pt x="7701399" y="495197"/>
                </a:cubicBezTo>
                <a:cubicBezTo>
                  <a:pt x="7690986" y="496989"/>
                  <a:pt x="7682397" y="496365"/>
                  <a:pt x="7674778" y="494723"/>
                </a:cubicBezTo>
                <a:lnTo>
                  <a:pt x="7660445" y="490194"/>
                </a:lnTo>
                <a:lnTo>
                  <a:pt x="7651781" y="493084"/>
                </a:lnTo>
                <a:cubicBezTo>
                  <a:pt x="7616113" y="496548"/>
                  <a:pt x="7603273" y="491735"/>
                  <a:pt x="7584807" y="499490"/>
                </a:cubicBezTo>
                <a:cubicBezTo>
                  <a:pt x="7549256" y="490212"/>
                  <a:pt x="7563949" y="500167"/>
                  <a:pt x="7541324" y="504184"/>
                </a:cubicBezTo>
                <a:cubicBezTo>
                  <a:pt x="7523851" y="508307"/>
                  <a:pt x="7559546" y="509825"/>
                  <a:pt x="7541756" y="512184"/>
                </a:cubicBezTo>
                <a:cubicBezTo>
                  <a:pt x="7520963" y="510864"/>
                  <a:pt x="7525755" y="520497"/>
                  <a:pt x="7503906" y="518551"/>
                </a:cubicBezTo>
                <a:cubicBezTo>
                  <a:pt x="7505924" y="510774"/>
                  <a:pt x="7464361" y="523683"/>
                  <a:pt x="7460411" y="517415"/>
                </a:cubicBezTo>
                <a:lnTo>
                  <a:pt x="7460116" y="517548"/>
                </a:lnTo>
                <a:cubicBezTo>
                  <a:pt x="7447785" y="530928"/>
                  <a:pt x="7310141" y="550568"/>
                  <a:pt x="7297810" y="563947"/>
                </a:cubicBezTo>
                <a:cubicBezTo>
                  <a:pt x="7221791" y="605698"/>
                  <a:pt x="7039072" y="646008"/>
                  <a:pt x="6946388" y="665244"/>
                </a:cubicBezTo>
                <a:cubicBezTo>
                  <a:pt x="6853704" y="684480"/>
                  <a:pt x="6804875" y="677485"/>
                  <a:pt x="6741704" y="679365"/>
                </a:cubicBezTo>
                <a:lnTo>
                  <a:pt x="6624680" y="677674"/>
                </a:lnTo>
                <a:lnTo>
                  <a:pt x="6605700" y="683566"/>
                </a:lnTo>
                <a:cubicBezTo>
                  <a:pt x="6603309" y="685184"/>
                  <a:pt x="6599550" y="685647"/>
                  <a:pt x="6576922" y="683030"/>
                </a:cubicBezTo>
                <a:cubicBezTo>
                  <a:pt x="6527275" y="698355"/>
                  <a:pt x="6440981" y="702347"/>
                  <a:pt x="6405123" y="721946"/>
                </a:cubicBezTo>
                <a:cubicBezTo>
                  <a:pt x="6407963" y="715467"/>
                  <a:pt x="6383450" y="712913"/>
                  <a:pt x="6368938" y="717341"/>
                </a:cubicBezTo>
                <a:cubicBezTo>
                  <a:pt x="6377914" y="692119"/>
                  <a:pt x="6315316" y="744281"/>
                  <a:pt x="6295102" y="729508"/>
                </a:cubicBezTo>
                <a:cubicBezTo>
                  <a:pt x="6300358" y="744473"/>
                  <a:pt x="6240070" y="776254"/>
                  <a:pt x="6202084" y="767091"/>
                </a:cubicBezTo>
                <a:cubicBezTo>
                  <a:pt x="6152826" y="774744"/>
                  <a:pt x="6122010" y="790367"/>
                  <a:pt x="6067157" y="790339"/>
                </a:cubicBezTo>
                <a:cubicBezTo>
                  <a:pt x="6066310" y="792484"/>
                  <a:pt x="6064283" y="794403"/>
                  <a:pt x="6061443" y="796151"/>
                </a:cubicBezTo>
                <a:lnTo>
                  <a:pt x="6051406" y="800684"/>
                </a:lnTo>
                <a:lnTo>
                  <a:pt x="6049097" y="800636"/>
                </a:lnTo>
                <a:cubicBezTo>
                  <a:pt x="6040408" y="801393"/>
                  <a:pt x="6036299" y="802645"/>
                  <a:pt x="6034222" y="804110"/>
                </a:cubicBezTo>
                <a:lnTo>
                  <a:pt x="6033121" y="806078"/>
                </a:lnTo>
                <a:lnTo>
                  <a:pt x="6023593" y="808842"/>
                </a:lnTo>
                <a:lnTo>
                  <a:pt x="6006639" y="815304"/>
                </a:lnTo>
                <a:lnTo>
                  <a:pt x="6001762" y="815557"/>
                </a:lnTo>
                <a:lnTo>
                  <a:pt x="5973534" y="823815"/>
                </a:lnTo>
                <a:lnTo>
                  <a:pt x="5972336" y="823476"/>
                </a:lnTo>
                <a:cubicBezTo>
                  <a:pt x="5969004" y="822901"/>
                  <a:pt x="5965329" y="822833"/>
                  <a:pt x="5960841" y="823819"/>
                </a:cubicBezTo>
                <a:cubicBezTo>
                  <a:pt x="5955860" y="815655"/>
                  <a:pt x="5953515" y="821882"/>
                  <a:pt x="5940719" y="825514"/>
                </a:cubicBezTo>
                <a:cubicBezTo>
                  <a:pt x="5930130" y="813644"/>
                  <a:pt x="5900943" y="827979"/>
                  <a:pt x="5884298" y="823806"/>
                </a:cubicBezTo>
                <a:cubicBezTo>
                  <a:pt x="5875133" y="826741"/>
                  <a:pt x="5865250" y="829630"/>
                  <a:pt x="5854779" y="832365"/>
                </a:cubicBezTo>
                <a:lnTo>
                  <a:pt x="5848382" y="833844"/>
                </a:lnTo>
                <a:lnTo>
                  <a:pt x="5848066" y="833772"/>
                </a:lnTo>
                <a:cubicBezTo>
                  <a:pt x="5846273" y="833879"/>
                  <a:pt x="5844018" y="834284"/>
                  <a:pt x="5840944" y="835132"/>
                </a:cubicBezTo>
                <a:lnTo>
                  <a:pt x="5836719" y="836539"/>
                </a:lnTo>
                <a:lnTo>
                  <a:pt x="5824311" y="839408"/>
                </a:lnTo>
                <a:lnTo>
                  <a:pt x="5818788" y="839727"/>
                </a:lnTo>
                <a:cubicBezTo>
                  <a:pt x="5797008" y="838594"/>
                  <a:pt x="5786883" y="822081"/>
                  <a:pt x="5763953" y="834282"/>
                </a:cubicBezTo>
                <a:cubicBezTo>
                  <a:pt x="5726813" y="837521"/>
                  <a:pt x="5699446" y="830949"/>
                  <a:pt x="5667748" y="840211"/>
                </a:cubicBezTo>
                <a:cubicBezTo>
                  <a:pt x="5632959" y="843205"/>
                  <a:pt x="5601436" y="842280"/>
                  <a:pt x="5573108" y="847611"/>
                </a:cubicBezTo>
                <a:cubicBezTo>
                  <a:pt x="5560030" y="845832"/>
                  <a:pt x="5549547" y="851598"/>
                  <a:pt x="5539137" y="851033"/>
                </a:cubicBezTo>
                <a:cubicBezTo>
                  <a:pt x="5528728" y="850467"/>
                  <a:pt x="5529256" y="837509"/>
                  <a:pt x="5510651" y="844215"/>
                </a:cubicBezTo>
                <a:cubicBezTo>
                  <a:pt x="5494241" y="833607"/>
                  <a:pt x="5466101" y="839171"/>
                  <a:pt x="5457331" y="839159"/>
                </a:cubicBezTo>
                <a:lnTo>
                  <a:pt x="5410613" y="834358"/>
                </a:lnTo>
                <a:lnTo>
                  <a:pt x="5370040" y="862127"/>
                </a:lnTo>
                <a:cubicBezTo>
                  <a:pt x="5357863" y="856469"/>
                  <a:pt x="5319115" y="868069"/>
                  <a:pt x="5318778" y="855310"/>
                </a:cubicBezTo>
                <a:cubicBezTo>
                  <a:pt x="5303920" y="857760"/>
                  <a:pt x="5296727" y="863736"/>
                  <a:pt x="5298645" y="855171"/>
                </a:cubicBezTo>
                <a:cubicBezTo>
                  <a:pt x="5287819" y="855897"/>
                  <a:pt x="5267444" y="857825"/>
                  <a:pt x="5253828" y="859670"/>
                </a:cubicBezTo>
                <a:lnTo>
                  <a:pt x="5216955" y="866245"/>
                </a:lnTo>
                <a:lnTo>
                  <a:pt x="5214344" y="868102"/>
                </a:lnTo>
                <a:cubicBezTo>
                  <a:pt x="5210778" y="868719"/>
                  <a:pt x="5200859" y="869042"/>
                  <a:pt x="5195561" y="869949"/>
                </a:cubicBezTo>
                <a:lnTo>
                  <a:pt x="5182555" y="873542"/>
                </a:lnTo>
                <a:cubicBezTo>
                  <a:pt x="5178496" y="875023"/>
                  <a:pt x="5175066" y="876746"/>
                  <a:pt x="5172552" y="878801"/>
                </a:cubicBezTo>
                <a:cubicBezTo>
                  <a:pt x="5121406" y="873797"/>
                  <a:pt x="5080096" y="886529"/>
                  <a:pt x="5027993" y="889666"/>
                </a:cubicBezTo>
                <a:cubicBezTo>
                  <a:pt x="4999924" y="877115"/>
                  <a:pt x="4946973" y="919452"/>
                  <a:pt x="4939844" y="934802"/>
                </a:cubicBezTo>
                <a:cubicBezTo>
                  <a:pt x="4895154" y="940701"/>
                  <a:pt x="4844006" y="928240"/>
                  <a:pt x="4792576" y="934820"/>
                </a:cubicBezTo>
                <a:lnTo>
                  <a:pt x="4602423" y="958063"/>
                </a:lnTo>
                <a:cubicBezTo>
                  <a:pt x="4488530" y="967131"/>
                  <a:pt x="4399004" y="969822"/>
                  <a:pt x="4290656" y="969152"/>
                </a:cubicBezTo>
                <a:cubicBezTo>
                  <a:pt x="4182308" y="968482"/>
                  <a:pt x="4046938" y="971167"/>
                  <a:pt x="3952334" y="954043"/>
                </a:cubicBezTo>
                <a:lnTo>
                  <a:pt x="3858560" y="948781"/>
                </a:lnTo>
                <a:lnTo>
                  <a:pt x="3846597" y="948382"/>
                </a:lnTo>
                <a:cubicBezTo>
                  <a:pt x="3807516" y="956616"/>
                  <a:pt x="3767475" y="941640"/>
                  <a:pt x="3736044" y="947759"/>
                </a:cubicBezTo>
                <a:cubicBezTo>
                  <a:pt x="3727323" y="948128"/>
                  <a:pt x="3719828" y="947771"/>
                  <a:pt x="3713136" y="946963"/>
                </a:cubicBezTo>
                <a:lnTo>
                  <a:pt x="3695939" y="943639"/>
                </a:lnTo>
                <a:lnTo>
                  <a:pt x="3694125" y="940567"/>
                </a:lnTo>
                <a:lnTo>
                  <a:pt x="3681925" y="939706"/>
                </a:lnTo>
                <a:lnTo>
                  <a:pt x="3679204" y="938926"/>
                </a:lnTo>
                <a:cubicBezTo>
                  <a:pt x="3668160" y="939028"/>
                  <a:pt x="3634193" y="940875"/>
                  <a:pt x="3615656" y="940320"/>
                </a:cubicBezTo>
                <a:cubicBezTo>
                  <a:pt x="3582626" y="936974"/>
                  <a:pt x="3593904" y="949140"/>
                  <a:pt x="3567983" y="935596"/>
                </a:cubicBezTo>
                <a:cubicBezTo>
                  <a:pt x="3504185" y="939048"/>
                  <a:pt x="3482818" y="922224"/>
                  <a:pt x="3422423" y="932129"/>
                </a:cubicBezTo>
                <a:cubicBezTo>
                  <a:pt x="3369166" y="933413"/>
                  <a:pt x="3329486" y="910108"/>
                  <a:pt x="3310925" y="911072"/>
                </a:cubicBezTo>
                <a:cubicBezTo>
                  <a:pt x="3261363" y="909787"/>
                  <a:pt x="3198415" y="933574"/>
                  <a:pt x="3139421" y="934151"/>
                </a:cubicBezTo>
                <a:cubicBezTo>
                  <a:pt x="3088799" y="931012"/>
                  <a:pt x="3038941" y="938464"/>
                  <a:pt x="2996922" y="927537"/>
                </a:cubicBezTo>
                <a:cubicBezTo>
                  <a:pt x="2992673" y="929234"/>
                  <a:pt x="2987900" y="930498"/>
                  <a:pt x="2982785" y="931453"/>
                </a:cubicBezTo>
                <a:lnTo>
                  <a:pt x="2967478" y="933397"/>
                </a:lnTo>
                <a:lnTo>
                  <a:pt x="2948552" y="932961"/>
                </a:lnTo>
                <a:lnTo>
                  <a:pt x="2944404" y="934452"/>
                </a:lnTo>
                <a:lnTo>
                  <a:pt x="2908608" y="937205"/>
                </a:lnTo>
                <a:lnTo>
                  <a:pt x="2904443" y="936455"/>
                </a:lnTo>
                <a:lnTo>
                  <a:pt x="2868935" y="938022"/>
                </a:lnTo>
                <a:lnTo>
                  <a:pt x="2868586" y="937487"/>
                </a:lnTo>
                <a:cubicBezTo>
                  <a:pt x="2866994" y="936327"/>
                  <a:pt x="2864292" y="935538"/>
                  <a:pt x="2859191" y="935503"/>
                </a:cubicBezTo>
                <a:cubicBezTo>
                  <a:pt x="2869075" y="927418"/>
                  <a:pt x="2856828" y="932364"/>
                  <a:pt x="2840915" y="932977"/>
                </a:cubicBezTo>
                <a:lnTo>
                  <a:pt x="2763509" y="921850"/>
                </a:lnTo>
                <a:lnTo>
                  <a:pt x="2756121" y="921864"/>
                </a:lnTo>
                <a:cubicBezTo>
                  <a:pt x="2756081" y="921822"/>
                  <a:pt x="2756039" y="921781"/>
                  <a:pt x="2755998" y="921739"/>
                </a:cubicBezTo>
                <a:cubicBezTo>
                  <a:pt x="2754445" y="921476"/>
                  <a:pt x="2752036" y="921380"/>
                  <a:pt x="2748255" y="921505"/>
                </a:cubicBezTo>
                <a:lnTo>
                  <a:pt x="2694601" y="915575"/>
                </a:lnTo>
                <a:cubicBezTo>
                  <a:pt x="2671223" y="919874"/>
                  <a:pt x="2666972" y="913376"/>
                  <a:pt x="2635357" y="910976"/>
                </a:cubicBezTo>
                <a:cubicBezTo>
                  <a:pt x="2621906" y="915051"/>
                  <a:pt x="2611315" y="913542"/>
                  <a:pt x="2601047" y="910263"/>
                </a:cubicBezTo>
                <a:cubicBezTo>
                  <a:pt x="2570084" y="912074"/>
                  <a:pt x="2542135" y="907435"/>
                  <a:pt x="2507482" y="906211"/>
                </a:cubicBezTo>
                <a:cubicBezTo>
                  <a:pt x="2469706" y="911437"/>
                  <a:pt x="2450920" y="901812"/>
                  <a:pt x="2413884" y="900545"/>
                </a:cubicBezTo>
                <a:cubicBezTo>
                  <a:pt x="2381338" y="909664"/>
                  <a:pt x="2387753" y="892438"/>
                  <a:pt x="2368912" y="888755"/>
                </a:cubicBezTo>
                <a:lnTo>
                  <a:pt x="2349490" y="889719"/>
                </a:lnTo>
                <a:lnTo>
                  <a:pt x="2344290" y="890584"/>
                </a:lnTo>
                <a:cubicBezTo>
                  <a:pt x="2340673" y="891041"/>
                  <a:pt x="2338228" y="891167"/>
                  <a:pt x="2336488" y="891058"/>
                </a:cubicBezTo>
                <a:lnTo>
                  <a:pt x="2329015" y="891627"/>
                </a:lnTo>
                <a:cubicBezTo>
                  <a:pt x="2316843" y="893039"/>
                  <a:pt x="2305064" y="894669"/>
                  <a:pt x="2293898" y="896431"/>
                </a:cubicBezTo>
                <a:cubicBezTo>
                  <a:pt x="2282637" y="890404"/>
                  <a:pt x="2242346" y="900851"/>
                  <a:pt x="2243927" y="888076"/>
                </a:cubicBezTo>
                <a:cubicBezTo>
                  <a:pt x="2228778" y="890081"/>
                  <a:pt x="2220725" y="895845"/>
                  <a:pt x="2223920" y="887331"/>
                </a:cubicBezTo>
                <a:cubicBezTo>
                  <a:pt x="2218877" y="887756"/>
                  <a:pt x="2215583" y="887254"/>
                  <a:pt x="2213081" y="886302"/>
                </a:cubicBezTo>
                <a:lnTo>
                  <a:pt x="2212307" y="885829"/>
                </a:lnTo>
                <a:lnTo>
                  <a:pt x="2152321" y="894418"/>
                </a:lnTo>
                <a:lnTo>
                  <a:pt x="2140985" y="895968"/>
                </a:lnTo>
                <a:lnTo>
                  <a:pt x="2121210" y="899354"/>
                </a:lnTo>
                <a:lnTo>
                  <a:pt x="2119146" y="899033"/>
                </a:lnTo>
                <a:lnTo>
                  <a:pt x="2105666" y="902240"/>
                </a:lnTo>
                <a:cubicBezTo>
                  <a:pt x="2101407" y="903601"/>
                  <a:pt x="2097735" y="905221"/>
                  <a:pt x="2094924" y="907203"/>
                </a:cubicBezTo>
                <a:cubicBezTo>
                  <a:pt x="2044793" y="900664"/>
                  <a:pt x="2001785" y="912168"/>
                  <a:pt x="1949478" y="913748"/>
                </a:cubicBezTo>
                <a:cubicBezTo>
                  <a:pt x="1891937" y="919585"/>
                  <a:pt x="1810334" y="935486"/>
                  <a:pt x="1749684" y="942223"/>
                </a:cubicBezTo>
                <a:lnTo>
                  <a:pt x="1585576" y="954170"/>
                </a:lnTo>
                <a:cubicBezTo>
                  <a:pt x="1549165" y="943719"/>
                  <a:pt x="1511425" y="950847"/>
                  <a:pt x="1476250" y="950653"/>
                </a:cubicBezTo>
                <a:cubicBezTo>
                  <a:pt x="1488515" y="961596"/>
                  <a:pt x="1432660" y="946795"/>
                  <a:pt x="1433927" y="959926"/>
                </a:cubicBezTo>
                <a:cubicBezTo>
                  <a:pt x="1427485" y="959475"/>
                  <a:pt x="1421205" y="958623"/>
                  <a:pt x="1414893" y="957671"/>
                </a:cubicBezTo>
                <a:lnTo>
                  <a:pt x="1411585" y="957179"/>
                </a:lnTo>
                <a:lnTo>
                  <a:pt x="1398896" y="957460"/>
                </a:lnTo>
                <a:lnTo>
                  <a:pt x="1394632" y="954725"/>
                </a:lnTo>
                <a:lnTo>
                  <a:pt x="1375043" y="953132"/>
                </a:lnTo>
                <a:cubicBezTo>
                  <a:pt x="1367813" y="952970"/>
                  <a:pt x="1360155" y="953305"/>
                  <a:pt x="1351876" y="954436"/>
                </a:cubicBezTo>
                <a:cubicBezTo>
                  <a:pt x="1325912" y="963028"/>
                  <a:pt x="1274459" y="952492"/>
                  <a:pt x="1242676" y="963767"/>
                </a:cubicBezTo>
                <a:cubicBezTo>
                  <a:pt x="1230276" y="966918"/>
                  <a:pt x="1216715" y="977098"/>
                  <a:pt x="1205993" y="974080"/>
                </a:cubicBezTo>
                <a:cubicBezTo>
                  <a:pt x="1174251" y="974112"/>
                  <a:pt x="1086982" y="964420"/>
                  <a:pt x="1052221" y="963954"/>
                </a:cubicBezTo>
                <a:cubicBezTo>
                  <a:pt x="1038515" y="970622"/>
                  <a:pt x="1009522" y="962342"/>
                  <a:pt x="968270" y="964761"/>
                </a:cubicBezTo>
                <a:cubicBezTo>
                  <a:pt x="943437" y="973698"/>
                  <a:pt x="900136" y="991017"/>
                  <a:pt x="874493" y="998122"/>
                </a:cubicBezTo>
                <a:cubicBezTo>
                  <a:pt x="848849" y="1005226"/>
                  <a:pt x="853424" y="1009427"/>
                  <a:pt x="814411" y="1007391"/>
                </a:cubicBezTo>
                <a:cubicBezTo>
                  <a:pt x="765926" y="1022821"/>
                  <a:pt x="732885" y="1009859"/>
                  <a:pt x="688604" y="1015631"/>
                </a:cubicBezTo>
                <a:cubicBezTo>
                  <a:pt x="638045" y="1020877"/>
                  <a:pt x="677999" y="1011556"/>
                  <a:pt x="618171" y="1027260"/>
                </a:cubicBezTo>
                <a:cubicBezTo>
                  <a:pt x="609680" y="1023165"/>
                  <a:pt x="583253" y="1020277"/>
                  <a:pt x="570379" y="1023487"/>
                </a:cubicBezTo>
                <a:cubicBezTo>
                  <a:pt x="543992" y="1022523"/>
                  <a:pt x="505183" y="1001686"/>
                  <a:pt x="482519" y="1002108"/>
                </a:cubicBezTo>
                <a:cubicBezTo>
                  <a:pt x="464011" y="1002285"/>
                  <a:pt x="495211" y="1007995"/>
                  <a:pt x="475319" y="1009922"/>
                </a:cubicBezTo>
                <a:cubicBezTo>
                  <a:pt x="450818" y="1011135"/>
                  <a:pt x="454804" y="1022539"/>
                  <a:pt x="431104" y="1009317"/>
                </a:cubicBezTo>
                <a:cubicBezTo>
                  <a:pt x="406857" y="1014651"/>
                  <a:pt x="399686" y="1008456"/>
                  <a:pt x="363782" y="1007585"/>
                </a:cubicBezTo>
                <a:cubicBezTo>
                  <a:pt x="350440" y="1012231"/>
                  <a:pt x="338145" y="1011245"/>
                  <a:pt x="325533" y="1008502"/>
                </a:cubicBezTo>
                <a:cubicBezTo>
                  <a:pt x="291944" y="1011745"/>
                  <a:pt x="259251" y="1008497"/>
                  <a:pt x="220429" y="1008927"/>
                </a:cubicBezTo>
                <a:cubicBezTo>
                  <a:pt x="180594" y="1015852"/>
                  <a:pt x="156150" y="1007265"/>
                  <a:pt x="114676" y="1007765"/>
                </a:cubicBezTo>
                <a:cubicBezTo>
                  <a:pt x="85718" y="1006195"/>
                  <a:pt x="43316" y="1001491"/>
                  <a:pt x="13470" y="998544"/>
                </a:cubicBezTo>
                <a:lnTo>
                  <a:pt x="0" y="99735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Slide Number Placeholder 3">
            <a:extLst>
              <a:ext uri="{FF2B5EF4-FFF2-40B4-BE49-F238E27FC236}">
                <a16:creationId xmlns:a16="http://schemas.microsoft.com/office/drawing/2014/main" id="{AC4246CB-2F00-5D7C-5E37-EC7BF222FAC5}"/>
              </a:ext>
            </a:extLst>
          </p:cNvPr>
          <p:cNvSpPr>
            <a:spLocks noGrp="1"/>
          </p:cNvSpPr>
          <p:nvPr>
            <p:ph type="sldNum" sz="quarter" idx="12"/>
          </p:nvPr>
        </p:nvSpPr>
        <p:spPr>
          <a:xfrm>
            <a:off x="8610600" y="6356350"/>
            <a:ext cx="2743200" cy="365125"/>
          </a:xfrm>
        </p:spPr>
        <p:txBody>
          <a:bodyPr>
            <a:normAutofit/>
          </a:bodyPr>
          <a:lstStyle/>
          <a:p>
            <a:pPr>
              <a:spcAft>
                <a:spcPts val="600"/>
              </a:spcAft>
            </a:pPr>
            <a:fld id="{4C487655-AABA-4CA8-8EDF-7F823A468B89}" type="slidenum">
              <a:rPr lang="en-US" sz="1000"/>
              <a:pPr>
                <a:spcAft>
                  <a:spcPts val="600"/>
                </a:spcAft>
              </a:pPr>
              <a:t>10</a:t>
            </a:fld>
            <a:endParaRPr lang="en-US" sz="1000"/>
          </a:p>
        </p:txBody>
      </p:sp>
    </p:spTree>
    <p:extLst>
      <p:ext uri="{BB962C8B-B14F-4D97-AF65-F5344CB8AC3E}">
        <p14:creationId xmlns:p14="http://schemas.microsoft.com/office/powerpoint/2010/main" val="1731577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EF7D8AC-F38A-ED24-5915-61D802BFCDDE}"/>
              </a:ext>
            </a:extLst>
          </p:cNvPr>
          <p:cNvSpPr>
            <a:spLocks noGrp="1"/>
          </p:cNvSpPr>
          <p:nvPr>
            <p:ph type="title"/>
          </p:nvPr>
        </p:nvSpPr>
        <p:spPr>
          <a:xfrm>
            <a:off x="6513788" y="365125"/>
            <a:ext cx="4840010" cy="1807305"/>
          </a:xfrm>
        </p:spPr>
        <p:txBody>
          <a:bodyPr>
            <a:normAutofit/>
          </a:bodyPr>
          <a:lstStyle/>
          <a:p>
            <a:r>
              <a:rPr lang="en-US" dirty="0"/>
              <a:t>Practical Implications …</a:t>
            </a:r>
          </a:p>
        </p:txBody>
      </p:sp>
      <p:pic>
        <p:nvPicPr>
          <p:cNvPr id="6" name="Picture 5">
            <a:extLst>
              <a:ext uri="{FF2B5EF4-FFF2-40B4-BE49-F238E27FC236}">
                <a16:creationId xmlns:a16="http://schemas.microsoft.com/office/drawing/2014/main" id="{F2F4DAD0-8F66-A4F7-4129-6CC7C0238446}"/>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7197" r="15610" b="1"/>
          <a:stretch/>
        </p:blipFill>
        <p:spPr>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 name="Content Placeholder 2">
            <a:extLst>
              <a:ext uri="{FF2B5EF4-FFF2-40B4-BE49-F238E27FC236}">
                <a16:creationId xmlns:a16="http://schemas.microsoft.com/office/drawing/2014/main" id="{7509266D-BF18-4DE6-C304-9FECB7AA46EE}"/>
              </a:ext>
            </a:extLst>
          </p:cNvPr>
          <p:cNvSpPr>
            <a:spLocks noGrp="1"/>
          </p:cNvSpPr>
          <p:nvPr>
            <p:ph idx="1"/>
          </p:nvPr>
        </p:nvSpPr>
        <p:spPr>
          <a:xfrm>
            <a:off x="6513788" y="2333297"/>
            <a:ext cx="4840010" cy="3843666"/>
          </a:xfrm>
        </p:spPr>
        <p:txBody>
          <a:bodyPr>
            <a:normAutofit/>
          </a:bodyPr>
          <a:lstStyle/>
          <a:p>
            <a:pPr marL="0" indent="0">
              <a:buNone/>
            </a:pPr>
            <a:r>
              <a:rPr lang="en-US" sz="2000" dirty="0"/>
              <a:t>Roy Fielding was also one of the principal authors of the HTTP specification. Fielding created the REST constraints with HTTP in mind. </a:t>
            </a:r>
          </a:p>
          <a:p>
            <a:pPr marL="0" indent="0">
              <a:buNone/>
            </a:pPr>
            <a:r>
              <a:rPr lang="en-US" sz="2000" dirty="0"/>
              <a:t>So, if you use HTTP conventions correctly, you are likely to end up creating a RESTful system.  </a:t>
            </a:r>
          </a:p>
          <a:p>
            <a:pPr marL="0" indent="0">
              <a:buNone/>
            </a:pPr>
            <a:r>
              <a:rPr lang="en-US" sz="2000" dirty="0"/>
              <a:t>Ignoring or using HTTP in a non-standard / haphazard way will result in unexpected / unfamiliar scenarios.  This can increase the long-term maintenance cost of the system.</a:t>
            </a:r>
          </a:p>
        </p:txBody>
      </p:sp>
      <p:sp>
        <p:nvSpPr>
          <p:cNvPr id="4" name="Slide Number Placeholder 3">
            <a:extLst>
              <a:ext uri="{FF2B5EF4-FFF2-40B4-BE49-F238E27FC236}">
                <a16:creationId xmlns:a16="http://schemas.microsoft.com/office/drawing/2014/main" id="{FC961BFD-50B7-9298-1560-49B1C8660B90}"/>
              </a:ext>
            </a:extLst>
          </p:cNvPr>
          <p:cNvSpPr>
            <a:spLocks noGrp="1"/>
          </p:cNvSpPr>
          <p:nvPr>
            <p:ph type="sldNum" sz="quarter" idx="12"/>
          </p:nvPr>
        </p:nvSpPr>
        <p:spPr>
          <a:xfrm>
            <a:off x="8610600" y="6356350"/>
            <a:ext cx="2743200" cy="365125"/>
          </a:xfrm>
        </p:spPr>
        <p:txBody>
          <a:bodyPr>
            <a:normAutofit/>
          </a:bodyPr>
          <a:lstStyle/>
          <a:p>
            <a:pPr>
              <a:spcAft>
                <a:spcPts val="600"/>
              </a:spcAft>
            </a:pPr>
            <a:fld id="{4C487655-AABA-4CA8-8EDF-7F823A468B89}" type="slidenum">
              <a:rPr lang="en-US" smtClean="0"/>
              <a:pPr>
                <a:spcAft>
                  <a:spcPts val="600"/>
                </a:spcAft>
              </a:pPr>
              <a:t>11</a:t>
            </a:fld>
            <a:endParaRPr lang="en-US"/>
          </a:p>
        </p:txBody>
      </p:sp>
      <p:sp>
        <p:nvSpPr>
          <p:cNvPr id="7" name="TextBox 6">
            <a:extLst>
              <a:ext uri="{FF2B5EF4-FFF2-40B4-BE49-F238E27FC236}">
                <a16:creationId xmlns:a16="http://schemas.microsoft.com/office/drawing/2014/main" id="{36887360-A090-A3A0-1DBE-5CE3DA566C4F}"/>
              </a:ext>
            </a:extLst>
          </p:cNvPr>
          <p:cNvSpPr txBox="1"/>
          <p:nvPr/>
        </p:nvSpPr>
        <p:spPr>
          <a:xfrm>
            <a:off x="9662141" y="6657945"/>
            <a:ext cx="2529859"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3" tooltip="https://barbarapicci.com/2018/11/29/strane-architetture-2-invio/">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tooltip="https://creativecommons.org/licenses/by-nc-nd/3.0/">
                  <a:extLst>
                    <a:ext uri="{A12FA001-AC4F-418D-AE19-62706E023703}">
                      <ahyp:hlinkClr xmlns:ahyp="http://schemas.microsoft.com/office/drawing/2018/hyperlinkcolor" val="tx"/>
                    </a:ext>
                  </a:extLst>
                </a:hlinkClick>
              </a:rPr>
              <a:t>CC BY-NC-ND</a:t>
            </a:r>
            <a:endParaRPr lang="en-US" sz="700">
              <a:solidFill>
                <a:srgbClr val="FFFFFF"/>
              </a:solidFill>
            </a:endParaRPr>
          </a:p>
        </p:txBody>
      </p:sp>
    </p:spTree>
    <p:extLst>
      <p:ext uri="{BB962C8B-B14F-4D97-AF65-F5344CB8AC3E}">
        <p14:creationId xmlns:p14="http://schemas.microsoft.com/office/powerpoint/2010/main" val="1189854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43FF3-7565-EDDC-D3E5-C6226133C8B1}"/>
              </a:ext>
            </a:extLst>
          </p:cNvPr>
          <p:cNvSpPr>
            <a:spLocks noGrp="1"/>
          </p:cNvSpPr>
          <p:nvPr>
            <p:ph type="title"/>
          </p:nvPr>
        </p:nvSpPr>
        <p:spPr/>
        <p:txBody>
          <a:bodyPr/>
          <a:lstStyle/>
          <a:p>
            <a:r>
              <a:rPr lang="en-US" dirty="0"/>
              <a:t>HTTP Methods you need to know</a:t>
            </a:r>
          </a:p>
        </p:txBody>
      </p:sp>
      <p:sp>
        <p:nvSpPr>
          <p:cNvPr id="3" name="Content Placeholder 2">
            <a:extLst>
              <a:ext uri="{FF2B5EF4-FFF2-40B4-BE49-F238E27FC236}">
                <a16:creationId xmlns:a16="http://schemas.microsoft.com/office/drawing/2014/main" id="{E6DAD4E5-92D6-BEB4-B9CE-AB6FA1711EB1}"/>
              </a:ext>
            </a:extLst>
          </p:cNvPr>
          <p:cNvSpPr>
            <a:spLocks noGrp="1"/>
          </p:cNvSpPr>
          <p:nvPr>
            <p:ph idx="1"/>
          </p:nvPr>
        </p:nvSpPr>
        <p:spPr/>
        <p:txBody>
          <a:bodyPr>
            <a:normAutofit/>
          </a:bodyPr>
          <a:lstStyle/>
          <a:p>
            <a:r>
              <a:rPr lang="en-US" b="1" dirty="0"/>
              <a:t>GET</a:t>
            </a:r>
            <a:r>
              <a:rPr lang="en-US" dirty="0"/>
              <a:t> – GET requests are idempotent. GET requests transmit data in the query string of an HTTP URL.  Data sent in the query string is not secure.  GET requests are used for reading / retrieving data.</a:t>
            </a:r>
          </a:p>
          <a:p>
            <a:r>
              <a:rPr lang="en-US" b="1" dirty="0"/>
              <a:t>POST</a:t>
            </a:r>
            <a:r>
              <a:rPr lang="en-US" dirty="0"/>
              <a:t> – POST requests are </a:t>
            </a:r>
            <a:r>
              <a:rPr lang="en-US" b="1" i="1" dirty="0"/>
              <a:t>not</a:t>
            </a:r>
            <a:r>
              <a:rPr lang="en-US" dirty="0"/>
              <a:t> idempotent.  POST requests transmit data in the body of an HTTP request.  POST requests are used for creating objects.  </a:t>
            </a:r>
          </a:p>
          <a:p>
            <a:r>
              <a:rPr lang="en-US" b="1" dirty="0"/>
              <a:t>PUT</a:t>
            </a:r>
            <a:r>
              <a:rPr lang="en-US" dirty="0"/>
              <a:t> – PUT requests are idempotent. PUT requests transmit data in the body of an HTTP request.  PUT requests are used for redefining (updating) an existing object.</a:t>
            </a:r>
          </a:p>
        </p:txBody>
      </p:sp>
      <p:sp>
        <p:nvSpPr>
          <p:cNvPr id="4" name="Slide Number Placeholder 3">
            <a:extLst>
              <a:ext uri="{FF2B5EF4-FFF2-40B4-BE49-F238E27FC236}">
                <a16:creationId xmlns:a16="http://schemas.microsoft.com/office/drawing/2014/main" id="{D336F0FD-F023-CC61-194D-D85AFAF2E82D}"/>
              </a:ext>
            </a:extLst>
          </p:cNvPr>
          <p:cNvSpPr>
            <a:spLocks noGrp="1"/>
          </p:cNvSpPr>
          <p:nvPr>
            <p:ph type="sldNum" sz="quarter" idx="12"/>
          </p:nvPr>
        </p:nvSpPr>
        <p:spPr/>
        <p:txBody>
          <a:bodyPr/>
          <a:lstStyle/>
          <a:p>
            <a:fld id="{4C487655-AABA-4CA8-8EDF-7F823A468B89}" type="slidenum">
              <a:rPr lang="en-US" smtClean="0"/>
              <a:t>12</a:t>
            </a:fld>
            <a:endParaRPr lang="en-US" dirty="0"/>
          </a:p>
        </p:txBody>
      </p:sp>
    </p:spTree>
    <p:extLst>
      <p:ext uri="{BB962C8B-B14F-4D97-AF65-F5344CB8AC3E}">
        <p14:creationId xmlns:p14="http://schemas.microsoft.com/office/powerpoint/2010/main" val="1570687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43FF3-7565-EDDC-D3E5-C6226133C8B1}"/>
              </a:ext>
            </a:extLst>
          </p:cNvPr>
          <p:cNvSpPr>
            <a:spLocks noGrp="1"/>
          </p:cNvSpPr>
          <p:nvPr>
            <p:ph type="title"/>
          </p:nvPr>
        </p:nvSpPr>
        <p:spPr/>
        <p:txBody>
          <a:bodyPr/>
          <a:lstStyle/>
          <a:p>
            <a:r>
              <a:rPr lang="en-US" dirty="0"/>
              <a:t>HTTP Methods you need to know </a:t>
            </a:r>
            <a:r>
              <a:rPr lang="en-US" sz="1800" dirty="0"/>
              <a:t>(2)</a:t>
            </a:r>
            <a:endParaRPr lang="en-US" dirty="0"/>
          </a:p>
        </p:txBody>
      </p:sp>
      <p:sp>
        <p:nvSpPr>
          <p:cNvPr id="3" name="Content Placeholder 2">
            <a:extLst>
              <a:ext uri="{FF2B5EF4-FFF2-40B4-BE49-F238E27FC236}">
                <a16:creationId xmlns:a16="http://schemas.microsoft.com/office/drawing/2014/main" id="{E6DAD4E5-92D6-BEB4-B9CE-AB6FA1711EB1}"/>
              </a:ext>
            </a:extLst>
          </p:cNvPr>
          <p:cNvSpPr>
            <a:spLocks noGrp="1"/>
          </p:cNvSpPr>
          <p:nvPr>
            <p:ph idx="1"/>
          </p:nvPr>
        </p:nvSpPr>
        <p:spPr/>
        <p:txBody>
          <a:bodyPr>
            <a:normAutofit/>
          </a:bodyPr>
          <a:lstStyle/>
          <a:p>
            <a:r>
              <a:rPr lang="en-US" b="1" dirty="0"/>
              <a:t>PATCH</a:t>
            </a:r>
            <a:r>
              <a:rPr lang="en-US" dirty="0"/>
              <a:t> – PATCH requests are idempotent. PATCH requests transmit data in the body of an HTTP request.  PATCH requests are used for updating one specific element of an existing object (for example, a status code.)</a:t>
            </a:r>
          </a:p>
          <a:p>
            <a:r>
              <a:rPr lang="en-US" b="1" dirty="0"/>
              <a:t>DELETE</a:t>
            </a:r>
            <a:r>
              <a:rPr lang="en-US" dirty="0"/>
              <a:t> – DELETE requests are idempotent. DELETE requests transmit data in the body of an HTTP request.  DELETE requests are used for the removal / destruction / deletion of an existing instance of an object. </a:t>
            </a:r>
          </a:p>
        </p:txBody>
      </p:sp>
      <p:sp>
        <p:nvSpPr>
          <p:cNvPr id="4" name="Slide Number Placeholder 3">
            <a:extLst>
              <a:ext uri="{FF2B5EF4-FFF2-40B4-BE49-F238E27FC236}">
                <a16:creationId xmlns:a16="http://schemas.microsoft.com/office/drawing/2014/main" id="{D336F0FD-F023-CC61-194D-D85AFAF2E82D}"/>
              </a:ext>
            </a:extLst>
          </p:cNvPr>
          <p:cNvSpPr>
            <a:spLocks noGrp="1"/>
          </p:cNvSpPr>
          <p:nvPr>
            <p:ph type="sldNum" sz="quarter" idx="12"/>
          </p:nvPr>
        </p:nvSpPr>
        <p:spPr/>
        <p:txBody>
          <a:bodyPr/>
          <a:lstStyle/>
          <a:p>
            <a:fld id="{4C487655-AABA-4CA8-8EDF-7F823A468B89}" type="slidenum">
              <a:rPr lang="en-US" smtClean="0"/>
              <a:t>13</a:t>
            </a:fld>
            <a:endParaRPr lang="en-US" dirty="0"/>
          </a:p>
        </p:txBody>
      </p:sp>
    </p:spTree>
    <p:extLst>
      <p:ext uri="{BB962C8B-B14F-4D97-AF65-F5344CB8AC3E}">
        <p14:creationId xmlns:p14="http://schemas.microsoft.com/office/powerpoint/2010/main" val="3721660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803E7-384F-3FD3-7E16-94B6A9577860}"/>
              </a:ext>
            </a:extLst>
          </p:cNvPr>
          <p:cNvSpPr>
            <a:spLocks noGrp="1"/>
          </p:cNvSpPr>
          <p:nvPr>
            <p:ph type="title"/>
          </p:nvPr>
        </p:nvSpPr>
        <p:spPr/>
        <p:txBody>
          <a:bodyPr/>
          <a:lstStyle/>
          <a:p>
            <a:r>
              <a:rPr lang="en-US" dirty="0"/>
              <a:t>HTTP Status Codes you need to know</a:t>
            </a:r>
          </a:p>
        </p:txBody>
      </p:sp>
      <p:sp>
        <p:nvSpPr>
          <p:cNvPr id="3" name="Content Placeholder 2">
            <a:extLst>
              <a:ext uri="{FF2B5EF4-FFF2-40B4-BE49-F238E27FC236}">
                <a16:creationId xmlns:a16="http://schemas.microsoft.com/office/drawing/2014/main" id="{DF2E6730-6051-D230-1C5C-E0BB9CF6EE8F}"/>
              </a:ext>
            </a:extLst>
          </p:cNvPr>
          <p:cNvSpPr>
            <a:spLocks noGrp="1"/>
          </p:cNvSpPr>
          <p:nvPr>
            <p:ph idx="1"/>
          </p:nvPr>
        </p:nvSpPr>
        <p:spPr>
          <a:xfrm>
            <a:off x="838200" y="1563329"/>
            <a:ext cx="10515600" cy="4613634"/>
          </a:xfrm>
        </p:spPr>
        <p:txBody>
          <a:bodyPr>
            <a:normAutofit/>
          </a:bodyPr>
          <a:lstStyle/>
          <a:p>
            <a:r>
              <a:rPr lang="en-US" b="1" dirty="0"/>
              <a:t>200</a:t>
            </a:r>
            <a:r>
              <a:rPr lang="en-US" dirty="0"/>
              <a:t> Status codes indicate </a:t>
            </a:r>
            <a:r>
              <a:rPr lang="en-US" b="1" dirty="0">
                <a:solidFill>
                  <a:schemeClr val="accent6"/>
                </a:solidFill>
              </a:rPr>
              <a:t>success</a:t>
            </a:r>
            <a:r>
              <a:rPr lang="en-US" dirty="0"/>
              <a:t>.  The most common status code is 200, OK.</a:t>
            </a:r>
          </a:p>
          <a:p>
            <a:r>
              <a:rPr lang="en-US" b="1" dirty="0"/>
              <a:t>400</a:t>
            </a:r>
            <a:r>
              <a:rPr lang="en-US" dirty="0"/>
              <a:t> Status codes indicate a client </a:t>
            </a:r>
            <a:r>
              <a:rPr lang="en-US" b="1" dirty="0">
                <a:solidFill>
                  <a:srgbClr val="FF0000"/>
                </a:solidFill>
              </a:rPr>
              <a:t>error</a:t>
            </a:r>
            <a:r>
              <a:rPr lang="en-US" dirty="0"/>
              <a:t>.  That is, the client sent a request that did not make sense.  </a:t>
            </a:r>
          </a:p>
          <a:p>
            <a:pPr marL="457200" lvl="1" indent="0">
              <a:buNone/>
            </a:pPr>
            <a:r>
              <a:rPr lang="en-US" dirty="0"/>
              <a:t>A classic example of this is “404 Not Found”.   Try it!  Go to </a:t>
            </a:r>
            <a:r>
              <a:rPr lang="en-US" dirty="0">
                <a:hlinkClick r:id="rId2"/>
              </a:rPr>
              <a:t>https://www.google.com/bad</a:t>
            </a:r>
            <a:r>
              <a:rPr lang="en-US" dirty="0"/>
              <a:t>  then try going to </a:t>
            </a:r>
            <a:r>
              <a:rPr lang="en-US" dirty="0">
                <a:hlinkClick r:id="rId3"/>
              </a:rPr>
              <a:t>https://www.temple.edu/bad</a:t>
            </a:r>
            <a:r>
              <a:rPr lang="en-US" dirty="0"/>
              <a:t>  Notice that both pages report the status code 404.  That’s not just a coincidence.</a:t>
            </a:r>
          </a:p>
          <a:p>
            <a:pPr marL="457200" lvl="1" indent="0">
              <a:buNone/>
            </a:pPr>
            <a:r>
              <a:rPr lang="en-US" dirty="0"/>
              <a:t>The internet is built on standards like HTTP and these error codes are part of that standard.</a:t>
            </a:r>
          </a:p>
          <a:p>
            <a:endParaRPr lang="en-US" dirty="0"/>
          </a:p>
          <a:p>
            <a:endParaRPr lang="en-US" dirty="0"/>
          </a:p>
        </p:txBody>
      </p:sp>
      <p:sp>
        <p:nvSpPr>
          <p:cNvPr id="4" name="Slide Number Placeholder 3">
            <a:extLst>
              <a:ext uri="{FF2B5EF4-FFF2-40B4-BE49-F238E27FC236}">
                <a16:creationId xmlns:a16="http://schemas.microsoft.com/office/drawing/2014/main" id="{909621E7-30C5-01FE-9E1E-D57A39C430C9}"/>
              </a:ext>
            </a:extLst>
          </p:cNvPr>
          <p:cNvSpPr>
            <a:spLocks noGrp="1"/>
          </p:cNvSpPr>
          <p:nvPr>
            <p:ph type="sldNum" sz="quarter" idx="12"/>
          </p:nvPr>
        </p:nvSpPr>
        <p:spPr/>
        <p:txBody>
          <a:bodyPr/>
          <a:lstStyle/>
          <a:p>
            <a:fld id="{4C487655-AABA-4CA8-8EDF-7F823A468B89}" type="slidenum">
              <a:rPr lang="en-US" smtClean="0"/>
              <a:t>14</a:t>
            </a:fld>
            <a:endParaRPr lang="en-US" dirty="0"/>
          </a:p>
        </p:txBody>
      </p:sp>
    </p:spTree>
    <p:extLst>
      <p:ext uri="{BB962C8B-B14F-4D97-AF65-F5344CB8AC3E}">
        <p14:creationId xmlns:p14="http://schemas.microsoft.com/office/powerpoint/2010/main" val="25542177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29E9A-F228-D145-48CD-AF29E0A7F283}"/>
              </a:ext>
            </a:extLst>
          </p:cNvPr>
          <p:cNvSpPr>
            <a:spLocks noGrp="1"/>
          </p:cNvSpPr>
          <p:nvPr>
            <p:ph type="title"/>
          </p:nvPr>
        </p:nvSpPr>
        <p:spPr/>
        <p:txBody>
          <a:bodyPr/>
          <a:lstStyle/>
          <a:p>
            <a:r>
              <a:rPr lang="en-US" dirty="0"/>
              <a:t>HTTP Status Codes you need to know</a:t>
            </a:r>
            <a:r>
              <a:rPr lang="en-US" sz="1800" dirty="0"/>
              <a:t>(2)</a:t>
            </a:r>
            <a:endParaRPr lang="en-US" dirty="0"/>
          </a:p>
        </p:txBody>
      </p:sp>
      <p:sp>
        <p:nvSpPr>
          <p:cNvPr id="3" name="Content Placeholder 2">
            <a:extLst>
              <a:ext uri="{FF2B5EF4-FFF2-40B4-BE49-F238E27FC236}">
                <a16:creationId xmlns:a16="http://schemas.microsoft.com/office/drawing/2014/main" id="{CB1C020F-428A-139B-4AB8-E3EF4D6A536C}"/>
              </a:ext>
            </a:extLst>
          </p:cNvPr>
          <p:cNvSpPr>
            <a:spLocks noGrp="1"/>
          </p:cNvSpPr>
          <p:nvPr>
            <p:ph idx="1"/>
          </p:nvPr>
        </p:nvSpPr>
        <p:spPr>
          <a:xfrm>
            <a:off x="838200" y="1825625"/>
            <a:ext cx="10515600" cy="1881136"/>
          </a:xfrm>
        </p:spPr>
        <p:txBody>
          <a:bodyPr vert="horz" lIns="91440" tIns="45720" rIns="91440" bIns="45720" rtlCol="0">
            <a:normAutofit/>
          </a:bodyPr>
          <a:lstStyle/>
          <a:p>
            <a:r>
              <a:rPr lang="en-US" b="1" dirty="0">
                <a:solidFill>
                  <a:schemeClr val="tx1"/>
                </a:solidFill>
              </a:rPr>
              <a:t>500</a:t>
            </a:r>
            <a:r>
              <a:rPr lang="en-US" dirty="0">
                <a:solidFill>
                  <a:schemeClr val="tx1"/>
                </a:solidFill>
              </a:rPr>
              <a:t> Status codes indicate a server </a:t>
            </a:r>
            <a:r>
              <a:rPr lang="en-US" b="1" dirty="0">
                <a:solidFill>
                  <a:srgbClr val="FF0000"/>
                </a:solidFill>
              </a:rPr>
              <a:t>error</a:t>
            </a:r>
            <a:r>
              <a:rPr lang="en-US" dirty="0">
                <a:solidFill>
                  <a:schemeClr val="tx1"/>
                </a:solidFill>
              </a:rPr>
              <a:t>.  That means that the request made by the client appears to be fine.  But the server is experiencing some difficulty.  The server is saying to the client </a:t>
            </a:r>
            <a:r>
              <a:rPr lang="en-US" i="1" dirty="0">
                <a:solidFill>
                  <a:schemeClr val="tx1"/>
                </a:solidFill>
              </a:rPr>
              <a:t>“it’s not you, it’s me.”</a:t>
            </a:r>
          </a:p>
          <a:p>
            <a:endParaRPr lang="en-US" b="1" dirty="0">
              <a:solidFill>
                <a:schemeClr val="tx1"/>
              </a:solidFill>
            </a:endParaRPr>
          </a:p>
          <a:p>
            <a:endParaRPr lang="en-US" b="1" dirty="0">
              <a:solidFill>
                <a:schemeClr val="tx1"/>
              </a:solidFill>
            </a:endParaRPr>
          </a:p>
        </p:txBody>
      </p:sp>
      <p:sp>
        <p:nvSpPr>
          <p:cNvPr id="4" name="Slide Number Placeholder 3">
            <a:extLst>
              <a:ext uri="{FF2B5EF4-FFF2-40B4-BE49-F238E27FC236}">
                <a16:creationId xmlns:a16="http://schemas.microsoft.com/office/drawing/2014/main" id="{191B4309-288E-B1DB-EEE2-507AC9766621}"/>
              </a:ext>
            </a:extLst>
          </p:cNvPr>
          <p:cNvSpPr>
            <a:spLocks noGrp="1"/>
          </p:cNvSpPr>
          <p:nvPr>
            <p:ph type="sldNum" sz="quarter" idx="12"/>
          </p:nvPr>
        </p:nvSpPr>
        <p:spPr/>
        <p:txBody>
          <a:bodyPr/>
          <a:lstStyle/>
          <a:p>
            <a:fld id="{4C487655-AABA-4CA8-8EDF-7F823A468B89}" type="slidenum">
              <a:rPr lang="en-US" smtClean="0"/>
              <a:t>15</a:t>
            </a:fld>
            <a:endParaRPr lang="en-US" dirty="0"/>
          </a:p>
        </p:txBody>
      </p:sp>
      <p:sp>
        <p:nvSpPr>
          <p:cNvPr id="5" name="TextBox 4">
            <a:extLst>
              <a:ext uri="{FF2B5EF4-FFF2-40B4-BE49-F238E27FC236}">
                <a16:creationId xmlns:a16="http://schemas.microsoft.com/office/drawing/2014/main" id="{74339013-C54B-369D-E01B-D12E96E44EE5}"/>
              </a:ext>
            </a:extLst>
          </p:cNvPr>
          <p:cNvSpPr txBox="1"/>
          <p:nvPr/>
        </p:nvSpPr>
        <p:spPr>
          <a:xfrm>
            <a:off x="1042219" y="4060722"/>
            <a:ext cx="9960078" cy="1522468"/>
          </a:xfrm>
          <a:prstGeom prst="rect">
            <a:avLst/>
          </a:prstGeom>
        </p:spPr>
        <p:style>
          <a:lnRef idx="2">
            <a:schemeClr val="accent2"/>
          </a:lnRef>
          <a:fillRef idx="1">
            <a:schemeClr val="lt1"/>
          </a:fillRef>
          <a:effectRef idx="0">
            <a:schemeClr val="accent2"/>
          </a:effectRef>
          <a:fontRef idx="minor">
            <a:schemeClr val="dk1"/>
          </a:fontRef>
        </p:style>
        <p:txBody>
          <a:bodyPr vert="horz" wrap="square" lIns="91440" tIns="45720" rIns="91440" bIns="45720" rtlCol="0">
            <a:spAutoFit/>
          </a:bodyPr>
          <a:lstStyle>
            <a:lvl1pPr indent="-228600">
              <a:lnSpc>
                <a:spcPct val="90000"/>
              </a:lnSpc>
              <a:spcBef>
                <a:spcPts val="1000"/>
              </a:spcBef>
              <a:buFont typeface="Arial" panose="020B0604020202020204" pitchFamily="34" charset="0"/>
              <a:buChar char="•"/>
              <a:defRPr>
                <a:solidFill>
                  <a:schemeClr val="dk1"/>
                </a:solidFill>
              </a:defRPr>
            </a:lvl1pPr>
            <a:lvl2pPr marL="685800" indent="-228600">
              <a:lnSpc>
                <a:spcPct val="90000"/>
              </a:lnSpc>
              <a:spcBef>
                <a:spcPts val="500"/>
              </a:spcBef>
              <a:buFont typeface="Arial" panose="020B0604020202020204" pitchFamily="34" charset="0"/>
              <a:buChar char="•"/>
              <a:defRPr sz="2400">
                <a:solidFill>
                  <a:schemeClr val="dk1"/>
                </a:solidFill>
              </a:defRPr>
            </a:lvl2pPr>
            <a:lvl3pPr marL="1143000" indent="-228600">
              <a:lnSpc>
                <a:spcPct val="90000"/>
              </a:lnSpc>
              <a:spcBef>
                <a:spcPts val="500"/>
              </a:spcBef>
              <a:buFont typeface="Arial" panose="020B0604020202020204" pitchFamily="34" charset="0"/>
              <a:buChar char="•"/>
              <a:defRPr sz="2000">
                <a:solidFill>
                  <a:schemeClr val="dk1"/>
                </a:solidFill>
              </a:defRPr>
            </a:lvl3pPr>
            <a:lvl4pPr marL="1600200" indent="-228600">
              <a:lnSpc>
                <a:spcPct val="90000"/>
              </a:lnSpc>
              <a:spcBef>
                <a:spcPts val="500"/>
              </a:spcBef>
              <a:buFont typeface="Arial" panose="020B0604020202020204" pitchFamily="34" charset="0"/>
              <a:buChar char="•"/>
              <a:defRPr>
                <a:solidFill>
                  <a:schemeClr val="dk1"/>
                </a:solidFill>
              </a:defRPr>
            </a:lvl4pPr>
            <a:lvl5pPr marL="2057400" indent="-228600">
              <a:lnSpc>
                <a:spcPct val="90000"/>
              </a:lnSpc>
              <a:spcBef>
                <a:spcPts val="500"/>
              </a:spcBef>
              <a:buFont typeface="Arial" panose="020B0604020202020204" pitchFamily="34" charset="0"/>
              <a:buChar char="•"/>
              <a:defRPr>
                <a:solidFill>
                  <a:schemeClr val="dk1"/>
                </a:solidFill>
              </a:defRPr>
            </a:lvl5pPr>
            <a:lvl6pPr marL="2514600" indent="-228600">
              <a:lnSpc>
                <a:spcPct val="90000"/>
              </a:lnSpc>
              <a:spcBef>
                <a:spcPts val="500"/>
              </a:spcBef>
              <a:buFont typeface="Arial" panose="020B0604020202020204" pitchFamily="34" charset="0"/>
              <a:buChar char="•"/>
              <a:defRPr>
                <a:solidFill>
                  <a:schemeClr val="dk1"/>
                </a:solidFill>
              </a:defRPr>
            </a:lvl6pPr>
            <a:lvl7pPr marL="2971800" indent="-228600">
              <a:lnSpc>
                <a:spcPct val="90000"/>
              </a:lnSpc>
              <a:spcBef>
                <a:spcPts val="500"/>
              </a:spcBef>
              <a:buFont typeface="Arial" panose="020B0604020202020204" pitchFamily="34" charset="0"/>
              <a:buChar char="•"/>
              <a:defRPr>
                <a:solidFill>
                  <a:schemeClr val="dk1"/>
                </a:solidFill>
              </a:defRPr>
            </a:lvl7pPr>
            <a:lvl8pPr marL="3429000" indent="-228600">
              <a:lnSpc>
                <a:spcPct val="90000"/>
              </a:lnSpc>
              <a:spcBef>
                <a:spcPts val="500"/>
              </a:spcBef>
              <a:buFont typeface="Arial" panose="020B0604020202020204" pitchFamily="34" charset="0"/>
              <a:buChar char="•"/>
              <a:defRPr>
                <a:solidFill>
                  <a:schemeClr val="dk1"/>
                </a:solidFill>
              </a:defRPr>
            </a:lvl8pPr>
            <a:lvl9pPr marL="3886200" indent="-228600">
              <a:lnSpc>
                <a:spcPct val="90000"/>
              </a:lnSpc>
              <a:spcBef>
                <a:spcPts val="500"/>
              </a:spcBef>
              <a:buFont typeface="Arial" panose="020B0604020202020204" pitchFamily="34" charset="0"/>
              <a:buChar char="•"/>
              <a:defRPr>
                <a:solidFill>
                  <a:schemeClr val="dk1"/>
                </a:solidFill>
              </a:defRPr>
            </a:lvl9pPr>
          </a:lstStyle>
          <a:p>
            <a:pPr indent="0" algn="ctr">
              <a:buNone/>
            </a:pPr>
            <a:br>
              <a:rPr lang="en-US" sz="2000" dirty="0"/>
            </a:br>
            <a:r>
              <a:rPr lang="en-US" sz="2800" dirty="0"/>
              <a:t>More thorough documentation of the HTTP status codes can be found here: </a:t>
            </a:r>
            <a:r>
              <a:rPr lang="en-US" sz="2800" dirty="0">
                <a:hlinkClick r:id="rId2"/>
              </a:rPr>
              <a:t>https://www.restapitutorial.com/httpstatuscodes.html</a:t>
            </a:r>
            <a:r>
              <a:rPr lang="en-US" sz="2800" dirty="0"/>
              <a:t> </a:t>
            </a:r>
          </a:p>
          <a:p>
            <a:endParaRPr lang="en-US" dirty="0"/>
          </a:p>
        </p:txBody>
      </p:sp>
    </p:spTree>
    <p:extLst>
      <p:ext uri="{BB962C8B-B14F-4D97-AF65-F5344CB8AC3E}">
        <p14:creationId xmlns:p14="http://schemas.microsoft.com/office/powerpoint/2010/main" val="25325865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ECA43-16CA-C312-B202-65D50DE04463}"/>
              </a:ext>
            </a:extLst>
          </p:cNvPr>
          <p:cNvSpPr>
            <a:spLocks noGrp="1"/>
          </p:cNvSpPr>
          <p:nvPr>
            <p:ph type="title"/>
          </p:nvPr>
        </p:nvSpPr>
        <p:spPr/>
        <p:txBody>
          <a:bodyPr/>
          <a:lstStyle/>
          <a:p>
            <a:r>
              <a:rPr lang="en-US" dirty="0"/>
              <a:t>What does REST mean to you?</a:t>
            </a:r>
          </a:p>
        </p:txBody>
      </p:sp>
      <p:sp>
        <p:nvSpPr>
          <p:cNvPr id="4" name="Slide Number Placeholder 3">
            <a:extLst>
              <a:ext uri="{FF2B5EF4-FFF2-40B4-BE49-F238E27FC236}">
                <a16:creationId xmlns:a16="http://schemas.microsoft.com/office/drawing/2014/main" id="{B77B8413-6390-3583-D64A-64D040D52139}"/>
              </a:ext>
            </a:extLst>
          </p:cNvPr>
          <p:cNvSpPr>
            <a:spLocks noGrp="1"/>
          </p:cNvSpPr>
          <p:nvPr>
            <p:ph type="sldNum" sz="quarter" idx="12"/>
          </p:nvPr>
        </p:nvSpPr>
        <p:spPr/>
        <p:txBody>
          <a:bodyPr/>
          <a:lstStyle/>
          <a:p>
            <a:fld id="{4C487655-AABA-4CA8-8EDF-7F823A468B89}" type="slidenum">
              <a:rPr lang="en-US" smtClean="0"/>
              <a:t>16</a:t>
            </a:fld>
            <a:endParaRPr lang="en-US" dirty="0"/>
          </a:p>
        </p:txBody>
      </p:sp>
      <p:sp>
        <p:nvSpPr>
          <p:cNvPr id="5" name="TextBox 4">
            <a:extLst>
              <a:ext uri="{FF2B5EF4-FFF2-40B4-BE49-F238E27FC236}">
                <a16:creationId xmlns:a16="http://schemas.microsoft.com/office/drawing/2014/main" id="{D2D4E540-CCCC-136F-9BF5-813AA22E4275}"/>
              </a:ext>
            </a:extLst>
          </p:cNvPr>
          <p:cNvSpPr txBox="1"/>
          <p:nvPr/>
        </p:nvSpPr>
        <p:spPr>
          <a:xfrm>
            <a:off x="838200" y="1519053"/>
            <a:ext cx="8001000" cy="3108543"/>
          </a:xfrm>
          <a:prstGeom prst="rect">
            <a:avLst/>
          </a:prstGeom>
          <a:noFill/>
        </p:spPr>
        <p:txBody>
          <a:bodyPr wrap="square" rtlCol="0">
            <a:spAutoFit/>
          </a:bodyPr>
          <a:lstStyle/>
          <a:p>
            <a:pPr marL="342900" indent="-342900">
              <a:spcAft>
                <a:spcPts val="600"/>
              </a:spcAft>
              <a:buFont typeface="+mj-lt"/>
              <a:buAutoNum type="arabicPeriod"/>
            </a:pPr>
            <a:r>
              <a:rPr lang="en-US" sz="2400" dirty="0"/>
              <a:t>HTTP request must send all the data necessary for the server to respond to the request.  The server will never remember prior requests.  So, we will send a </a:t>
            </a:r>
            <a:r>
              <a:rPr lang="en-US" sz="2400" dirty="0" err="1"/>
              <a:t>userid</a:t>
            </a:r>
            <a:r>
              <a:rPr lang="en-US" sz="2400" dirty="0"/>
              <a:t> to the server often to represent the state of “logged in” to the server.</a:t>
            </a:r>
          </a:p>
          <a:p>
            <a:pPr marL="342900" indent="-342900">
              <a:spcAft>
                <a:spcPts val="600"/>
              </a:spcAft>
              <a:buFont typeface="+mj-lt"/>
              <a:buAutoNum type="arabicPeriod"/>
            </a:pPr>
            <a:r>
              <a:rPr lang="en-US" sz="2400" dirty="0"/>
              <a:t>We will use the HTTP methods for their intended purposes </a:t>
            </a:r>
            <a:br>
              <a:rPr lang="en-US" sz="2400" dirty="0"/>
            </a:br>
            <a:r>
              <a:rPr lang="en-US" sz="2400" dirty="0"/>
              <a:t>(GET, POST, PUT, PATCH, DELETE)</a:t>
            </a:r>
          </a:p>
          <a:p>
            <a:pPr marL="342900" indent="-342900">
              <a:buFont typeface="+mj-lt"/>
              <a:buAutoNum type="arabicPeriod"/>
            </a:pPr>
            <a:endParaRPr lang="en-US" dirty="0"/>
          </a:p>
        </p:txBody>
      </p:sp>
      <p:pic>
        <p:nvPicPr>
          <p:cNvPr id="6" name="Picture 5">
            <a:extLst>
              <a:ext uri="{FF2B5EF4-FFF2-40B4-BE49-F238E27FC236}">
                <a16:creationId xmlns:a16="http://schemas.microsoft.com/office/drawing/2014/main" id="{A71A5DF6-0E61-EC1F-59F1-02804D4F9043}"/>
              </a:ext>
            </a:extLst>
          </p:cNvPr>
          <p:cNvPicPr>
            <a:picLocks noChangeAspect="1"/>
          </p:cNvPicPr>
          <p:nvPr/>
        </p:nvPicPr>
        <p:blipFill>
          <a:blip r:embed="rId2"/>
          <a:stretch>
            <a:fillRect/>
          </a:stretch>
        </p:blipFill>
        <p:spPr>
          <a:xfrm>
            <a:off x="8839200" y="1091762"/>
            <a:ext cx="2286000" cy="2286000"/>
          </a:xfrm>
          <a:prstGeom prst="rect">
            <a:avLst/>
          </a:prstGeom>
        </p:spPr>
      </p:pic>
      <p:sp>
        <p:nvSpPr>
          <p:cNvPr id="7" name="TextBox 6">
            <a:extLst>
              <a:ext uri="{FF2B5EF4-FFF2-40B4-BE49-F238E27FC236}">
                <a16:creationId xmlns:a16="http://schemas.microsoft.com/office/drawing/2014/main" id="{53185191-630A-9879-8191-E6393267C9D8}"/>
              </a:ext>
            </a:extLst>
          </p:cNvPr>
          <p:cNvSpPr txBox="1"/>
          <p:nvPr/>
        </p:nvSpPr>
        <p:spPr>
          <a:xfrm>
            <a:off x="838200" y="3969341"/>
            <a:ext cx="10363200" cy="2739211"/>
          </a:xfrm>
          <a:prstGeom prst="rect">
            <a:avLst/>
          </a:prstGeom>
          <a:noFill/>
        </p:spPr>
        <p:txBody>
          <a:bodyPr wrap="square" rtlCol="0">
            <a:spAutoFit/>
          </a:bodyPr>
          <a:lstStyle/>
          <a:p>
            <a:pPr marL="342900" indent="-342900">
              <a:buFont typeface="+mj-lt"/>
              <a:buAutoNum type="arabicPeriod"/>
            </a:pPr>
            <a:endParaRPr lang="en-US" sz="2400" dirty="0"/>
          </a:p>
          <a:p>
            <a:pPr marL="342900" indent="-342900">
              <a:spcAft>
                <a:spcPts val="600"/>
              </a:spcAft>
              <a:buFont typeface="+mj-lt"/>
              <a:buAutoNum type="arabicPeriod" startAt="3"/>
            </a:pPr>
            <a:r>
              <a:rPr lang="en-US" sz="2400" dirty="0"/>
              <a:t>We will use the HTTP status codes for their intended purposes.  Specifically, you will need to know some status codes: 200 (success), 400 (Bad Request),  and 500 (Internal Server Error).</a:t>
            </a:r>
          </a:p>
          <a:p>
            <a:pPr marL="342900" indent="-342900">
              <a:spcAft>
                <a:spcPts val="600"/>
              </a:spcAft>
              <a:buFont typeface="+mj-lt"/>
              <a:buAutoNum type="arabicPeriod" startAt="3"/>
            </a:pPr>
            <a:r>
              <a:rPr lang="en-US" sz="2400" dirty="0"/>
              <a:t>Any web service we create should provide simple (but accurate / complete) documentation at the root of the endpoint.</a:t>
            </a:r>
          </a:p>
          <a:p>
            <a:endParaRPr lang="en-US" dirty="0"/>
          </a:p>
        </p:txBody>
      </p:sp>
    </p:spTree>
    <p:extLst>
      <p:ext uri="{BB962C8B-B14F-4D97-AF65-F5344CB8AC3E}">
        <p14:creationId xmlns:p14="http://schemas.microsoft.com/office/powerpoint/2010/main" val="2683400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5655F-9F46-A62C-C88C-9E8BC1D9CDD0}"/>
              </a:ext>
            </a:extLst>
          </p:cNvPr>
          <p:cNvSpPr>
            <a:spLocks noGrp="1"/>
          </p:cNvSpPr>
          <p:nvPr>
            <p:ph type="title"/>
          </p:nvPr>
        </p:nvSpPr>
        <p:spPr/>
        <p:txBody>
          <a:bodyPr>
            <a:normAutofit/>
          </a:bodyPr>
          <a:lstStyle/>
          <a:p>
            <a:r>
              <a:rPr lang="en-US" sz="4000" dirty="0"/>
              <a:t>Two common mistakes and a recurring challenge</a:t>
            </a:r>
          </a:p>
        </p:txBody>
      </p:sp>
      <p:sp>
        <p:nvSpPr>
          <p:cNvPr id="4" name="Slide Number Placeholder 3">
            <a:extLst>
              <a:ext uri="{FF2B5EF4-FFF2-40B4-BE49-F238E27FC236}">
                <a16:creationId xmlns:a16="http://schemas.microsoft.com/office/drawing/2014/main" id="{71666253-F175-81F2-805E-F959FA19D365}"/>
              </a:ext>
            </a:extLst>
          </p:cNvPr>
          <p:cNvSpPr>
            <a:spLocks noGrp="1"/>
          </p:cNvSpPr>
          <p:nvPr>
            <p:ph type="sldNum" sz="quarter" idx="12"/>
          </p:nvPr>
        </p:nvSpPr>
        <p:spPr/>
        <p:txBody>
          <a:bodyPr/>
          <a:lstStyle/>
          <a:p>
            <a:fld id="{4C487655-AABA-4CA8-8EDF-7F823A468B89}" type="slidenum">
              <a:rPr lang="en-US" smtClean="0"/>
              <a:t>17</a:t>
            </a:fld>
            <a:endParaRPr lang="en-US" dirty="0"/>
          </a:p>
        </p:txBody>
      </p:sp>
      <p:sp>
        <p:nvSpPr>
          <p:cNvPr id="5" name="TextBox 4">
            <a:extLst>
              <a:ext uri="{FF2B5EF4-FFF2-40B4-BE49-F238E27FC236}">
                <a16:creationId xmlns:a16="http://schemas.microsoft.com/office/drawing/2014/main" id="{4BF0062D-937F-6B0B-82D4-8862D1E24E3A}"/>
              </a:ext>
            </a:extLst>
          </p:cNvPr>
          <p:cNvSpPr txBox="1"/>
          <p:nvPr/>
        </p:nvSpPr>
        <p:spPr>
          <a:xfrm>
            <a:off x="838200" y="1569955"/>
            <a:ext cx="10439400" cy="4678204"/>
          </a:xfrm>
          <a:prstGeom prst="rect">
            <a:avLst/>
          </a:prstGeom>
          <a:noFill/>
        </p:spPr>
        <p:txBody>
          <a:bodyPr wrap="square" rtlCol="0">
            <a:spAutoFit/>
          </a:bodyPr>
          <a:lstStyle/>
          <a:p>
            <a:pPr marL="342900" indent="-342900">
              <a:buFont typeface="+mj-lt"/>
              <a:buAutoNum type="arabicPeriod"/>
            </a:pPr>
            <a:r>
              <a:rPr lang="en-US" sz="2000" dirty="0"/>
              <a:t>Abuse of the GET method.  </a:t>
            </a:r>
            <a:r>
              <a:rPr lang="en-US" sz="2000" b="1" dirty="0">
                <a:solidFill>
                  <a:srgbClr val="FF0000"/>
                </a:solidFill>
              </a:rPr>
              <a:t>(this is bad mistake)</a:t>
            </a:r>
            <a:br>
              <a:rPr lang="en-US" sz="2000" dirty="0"/>
            </a:br>
            <a:br>
              <a:rPr lang="en-US" sz="2000" dirty="0"/>
            </a:br>
            <a:r>
              <a:rPr lang="en-US" sz="2000" dirty="0"/>
              <a:t>GET is assumed to be idempotent operation that never modifies the state of the resource.  But here it has been often contorted into performing other functions:</a:t>
            </a:r>
            <a:br>
              <a:rPr lang="en-US" sz="2000" dirty="0"/>
            </a:br>
            <a:br>
              <a:rPr lang="en-US" sz="2000" dirty="0"/>
            </a:br>
            <a:r>
              <a:rPr lang="en-US" sz="2000" dirty="0"/>
              <a:t>http://exampleapi.xyz?action=</a:t>
            </a:r>
            <a:r>
              <a:rPr lang="en-US" sz="2000" b="1" dirty="0"/>
              <a:t>ADD</a:t>
            </a:r>
            <a:r>
              <a:rPr lang="en-US" sz="2000" dirty="0"/>
              <a:t>&amp;productname=Widget</a:t>
            </a:r>
            <a:br>
              <a:rPr lang="en-US" sz="2000" dirty="0"/>
            </a:br>
            <a:endParaRPr lang="en-US" sz="2000" dirty="0"/>
          </a:p>
          <a:p>
            <a:pPr marL="342900" indent="-342900">
              <a:buFont typeface="+mj-lt"/>
              <a:buAutoNum type="arabicPeriod"/>
            </a:pPr>
            <a:r>
              <a:rPr lang="en-US" sz="2000" dirty="0"/>
              <a:t>APIs are not self-documenting </a:t>
            </a:r>
            <a:r>
              <a:rPr lang="en-US" sz="2000" b="1" dirty="0">
                <a:solidFill>
                  <a:srgbClr val="FF0000"/>
                </a:solidFill>
              </a:rPr>
              <a:t>(this is bad mistake)</a:t>
            </a:r>
            <a:br>
              <a:rPr lang="en-US" sz="2000" dirty="0"/>
            </a:br>
            <a:endParaRPr lang="en-US" sz="2000" dirty="0"/>
          </a:p>
          <a:p>
            <a:r>
              <a:rPr lang="en-US" sz="2000" dirty="0"/>
              <a:t>Finally, recall that the the burden of managing state is </a:t>
            </a:r>
            <a:r>
              <a:rPr lang="en-US" sz="2000" b="1" i="1" dirty="0"/>
              <a:t>on the client</a:t>
            </a:r>
            <a:r>
              <a:rPr lang="en-US" sz="2000" dirty="0"/>
              <a:t>. This raises many security concerns.  The IT industry favors the efficiency gains made possible by REST … but those gains also introduce risks related to session hijacking and impersonation. Centrally managed state would be easier to secure!  There is no one consistent approach to managing the state of a RESTful architecture securely. (This is a recurring challenge!)</a:t>
            </a:r>
            <a:br>
              <a:rPr lang="en-US" dirty="0"/>
            </a:br>
            <a:r>
              <a:rPr lang="en-US" dirty="0"/>
              <a:t> </a:t>
            </a:r>
          </a:p>
        </p:txBody>
      </p:sp>
    </p:spTree>
    <p:extLst>
      <p:ext uri="{BB962C8B-B14F-4D97-AF65-F5344CB8AC3E}">
        <p14:creationId xmlns:p14="http://schemas.microsoft.com/office/powerpoint/2010/main" val="1183348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D44D9EE-3B5E-CE18-8478-EBB344C8DFF4}"/>
              </a:ext>
            </a:extLst>
          </p:cNvPr>
          <p:cNvSpPr>
            <a:spLocks noGrp="1"/>
          </p:cNvSpPr>
          <p:nvPr>
            <p:ph type="title"/>
          </p:nvPr>
        </p:nvSpPr>
        <p:spPr>
          <a:xfrm>
            <a:off x="572493" y="238539"/>
            <a:ext cx="11018520" cy="1434415"/>
          </a:xfrm>
        </p:spPr>
        <p:txBody>
          <a:bodyPr vert="horz" lIns="91440" tIns="45720" rIns="91440" bIns="45720" rtlCol="0" anchor="b">
            <a:normAutofit/>
          </a:bodyPr>
          <a:lstStyle/>
          <a:p>
            <a:r>
              <a:rPr lang="en-US" sz="5400" dirty="0"/>
              <a:t>Summary (i.e., Hot tips for the quiz)</a:t>
            </a:r>
          </a:p>
        </p:txBody>
      </p:sp>
      <p:sp>
        <p:nvSpPr>
          <p:cNvPr id="15"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CE46F62E-CEE5-A988-DF4F-E4EDB6A677A0}"/>
              </a:ext>
            </a:extLst>
          </p:cNvPr>
          <p:cNvSpPr txBox="1"/>
          <p:nvPr/>
        </p:nvSpPr>
        <p:spPr>
          <a:xfrm>
            <a:off x="572493" y="2071316"/>
            <a:ext cx="8138888" cy="4119172"/>
          </a:xfrm>
          <a:prstGeom prst="rect">
            <a:avLst/>
          </a:prstGeom>
        </p:spPr>
        <p:txBody>
          <a:bodyPr vert="horz" lIns="91440" tIns="45720" rIns="91440" bIns="45720" rtlCol="0" anchor="t">
            <a:normAutofit/>
          </a:bodyPr>
          <a:lstStyle/>
          <a:p>
            <a:pPr marL="342900" indent="-228600">
              <a:lnSpc>
                <a:spcPct val="90000"/>
              </a:lnSpc>
              <a:spcBef>
                <a:spcPts val="600"/>
              </a:spcBef>
              <a:spcAft>
                <a:spcPts val="600"/>
              </a:spcAft>
              <a:buFont typeface="Arial" panose="020B0604020202020204" pitchFamily="34" charset="0"/>
              <a:buChar char="•"/>
            </a:pPr>
            <a:r>
              <a:rPr lang="en-US" sz="2000" dirty="0"/>
              <a:t>Students should know what REST is short for.</a:t>
            </a:r>
          </a:p>
          <a:p>
            <a:pPr marL="342900" indent="-228600">
              <a:lnSpc>
                <a:spcPct val="90000"/>
              </a:lnSpc>
              <a:spcBef>
                <a:spcPts val="600"/>
              </a:spcBef>
              <a:spcAft>
                <a:spcPts val="600"/>
              </a:spcAft>
              <a:buFont typeface="Arial" panose="020B0604020202020204" pitchFamily="34" charset="0"/>
              <a:buChar char="•"/>
            </a:pPr>
            <a:r>
              <a:rPr lang="en-US" sz="2000" dirty="0"/>
              <a:t>Students should be able to verbalize what it means to "manage state" in an application.  (What is the most common example of state?)</a:t>
            </a:r>
          </a:p>
          <a:p>
            <a:pPr marL="342900" indent="-228600">
              <a:lnSpc>
                <a:spcPct val="90000"/>
              </a:lnSpc>
              <a:spcBef>
                <a:spcPts val="600"/>
              </a:spcBef>
              <a:spcAft>
                <a:spcPts val="600"/>
              </a:spcAft>
              <a:buFont typeface="Arial" panose="020B0604020202020204" pitchFamily="34" charset="0"/>
              <a:buChar char="•"/>
            </a:pPr>
            <a:r>
              <a:rPr lang="en-US" sz="2000" dirty="0"/>
              <a:t>Students should understand why REST puts the burden of managing state on the client. (Is it for security, scalability or both?)</a:t>
            </a:r>
          </a:p>
          <a:p>
            <a:pPr marL="342900" indent="-228600">
              <a:lnSpc>
                <a:spcPct val="90000"/>
              </a:lnSpc>
              <a:spcBef>
                <a:spcPts val="600"/>
              </a:spcBef>
              <a:spcAft>
                <a:spcPts val="600"/>
              </a:spcAft>
              <a:buFont typeface="Arial" panose="020B0604020202020204" pitchFamily="34" charset="0"/>
              <a:buChar char="•"/>
            </a:pPr>
            <a:r>
              <a:rPr lang="en-US" sz="2000" dirty="0"/>
              <a:t>Students know the HTTP status codes and methods that they will use this semester and what they mean.</a:t>
            </a:r>
          </a:p>
          <a:p>
            <a:pPr marL="342900" indent="-228600">
              <a:lnSpc>
                <a:spcPct val="90000"/>
              </a:lnSpc>
              <a:spcBef>
                <a:spcPts val="600"/>
              </a:spcBef>
              <a:spcAft>
                <a:spcPts val="600"/>
              </a:spcAft>
              <a:buFont typeface="Arial" panose="020B0604020202020204" pitchFamily="34" charset="0"/>
              <a:buChar char="•"/>
            </a:pPr>
            <a:r>
              <a:rPr lang="en-US" sz="2000" dirty="0"/>
              <a:t>Students should understand that client-side code is inherently less secure than server-side code.</a:t>
            </a:r>
          </a:p>
          <a:p>
            <a:pPr marL="342900" indent="-228600">
              <a:lnSpc>
                <a:spcPct val="90000"/>
              </a:lnSpc>
              <a:spcBef>
                <a:spcPts val="600"/>
              </a:spcBef>
              <a:spcAft>
                <a:spcPts val="600"/>
              </a:spcAft>
              <a:buFont typeface="Arial" panose="020B0604020202020204" pitchFamily="34" charset="0"/>
              <a:buChar char="•"/>
            </a:pPr>
            <a:r>
              <a:rPr lang="en-US" sz="2000" dirty="0"/>
              <a:t>They should be able to spot the two common REST mistakes described here.</a:t>
            </a:r>
          </a:p>
        </p:txBody>
      </p:sp>
      <p:pic>
        <p:nvPicPr>
          <p:cNvPr id="8" name="Picture 7">
            <a:extLst>
              <a:ext uri="{FF2B5EF4-FFF2-40B4-BE49-F238E27FC236}">
                <a16:creationId xmlns:a16="http://schemas.microsoft.com/office/drawing/2014/main" id="{781914BB-5D63-B21E-ACB7-5ED17CEBF519}"/>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2793" r="1001" b="-1"/>
          <a:stretch/>
        </p:blipFill>
        <p:spPr>
          <a:xfrm>
            <a:off x="8841872" y="2304568"/>
            <a:ext cx="2964212" cy="3081130"/>
          </a:xfrm>
          <a:prstGeom prst="rect">
            <a:avLst/>
          </a:prstGeom>
        </p:spPr>
      </p:pic>
      <p:sp>
        <p:nvSpPr>
          <p:cNvPr id="4" name="Slide Number Placeholder 3">
            <a:extLst>
              <a:ext uri="{FF2B5EF4-FFF2-40B4-BE49-F238E27FC236}">
                <a16:creationId xmlns:a16="http://schemas.microsoft.com/office/drawing/2014/main" id="{B162021D-C98B-D898-9B7A-DCD12D3450F3}"/>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defRPr/>
            </a:pPr>
            <a:fld id="{4C487655-AABA-4CA8-8EDF-7F823A468B89}" type="slidenum">
              <a:rPr lang="en-US" smtClean="0">
                <a:solidFill>
                  <a:prstClr val="black">
                    <a:tint val="75000"/>
                  </a:prstClr>
                </a:solidFill>
                <a:latin typeface="Calibri" panose="020F0502020204030204"/>
              </a:rPr>
              <a:pPr>
                <a:spcAft>
                  <a:spcPts val="600"/>
                </a:spcAft>
                <a:defRPr/>
              </a:pPr>
              <a:t>18</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9680663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B88002-3C95-551F-6E09-16372591E95D}"/>
              </a:ext>
            </a:extLst>
          </p:cNvPr>
          <p:cNvSpPr>
            <a:spLocks noGrp="1"/>
          </p:cNvSpPr>
          <p:nvPr>
            <p:ph type="title"/>
          </p:nvPr>
        </p:nvSpPr>
        <p:spPr>
          <a:xfrm>
            <a:off x="572493" y="238539"/>
            <a:ext cx="11018520" cy="1434415"/>
          </a:xfrm>
        </p:spPr>
        <p:txBody>
          <a:bodyPr vert="horz" lIns="91440" tIns="45720" rIns="91440" bIns="45720" rtlCol="0" anchor="b">
            <a:normAutofit/>
          </a:bodyPr>
          <a:lstStyle/>
          <a:p>
            <a:r>
              <a:rPr lang="en-US" sz="5400"/>
              <a:t>Hands on example</a:t>
            </a:r>
          </a:p>
        </p:txBody>
      </p:sp>
      <p:sp>
        <p:nvSpPr>
          <p:cNvPr id="30"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5FCE646A-E9A4-5DA0-0617-5FCC63FE7FAE}"/>
              </a:ext>
            </a:extLst>
          </p:cNvPr>
          <p:cNvSpPr txBox="1"/>
          <p:nvPr/>
        </p:nvSpPr>
        <p:spPr>
          <a:xfrm>
            <a:off x="572493" y="2071316"/>
            <a:ext cx="6713552" cy="4119172"/>
          </a:xfrm>
          <a:prstGeom prst="rect">
            <a:avLst/>
          </a:prstGeom>
        </p:spPr>
        <p:txBody>
          <a:bodyPr vert="horz" lIns="91440" tIns="45720" rIns="91440" bIns="45720" rtlCol="0" anchor="t">
            <a:normAutofit/>
          </a:bodyPr>
          <a:lstStyle/>
          <a:p>
            <a:pPr marL="457200" indent="-457200">
              <a:lnSpc>
                <a:spcPct val="90000"/>
              </a:lnSpc>
              <a:spcAft>
                <a:spcPts val="600"/>
              </a:spcAft>
              <a:buFont typeface="+mj-lt"/>
              <a:buAutoNum type="arabicPeriod"/>
            </a:pPr>
            <a:r>
              <a:rPr lang="en-US" sz="2200" dirty="0"/>
              <a:t>Set up an AWS Web Service</a:t>
            </a:r>
          </a:p>
          <a:p>
            <a:pPr marL="457200" indent="-457200">
              <a:lnSpc>
                <a:spcPct val="90000"/>
              </a:lnSpc>
              <a:spcAft>
                <a:spcPts val="600"/>
              </a:spcAft>
              <a:buFont typeface="+mj-lt"/>
              <a:buAutoNum type="arabicPeriod"/>
            </a:pPr>
            <a:r>
              <a:rPr lang="en-US" sz="2200" dirty="0"/>
              <a:t>Review a node.js template/example</a:t>
            </a:r>
          </a:p>
          <a:p>
            <a:pPr marL="457200" indent="-457200">
              <a:lnSpc>
                <a:spcPct val="90000"/>
              </a:lnSpc>
              <a:spcAft>
                <a:spcPts val="600"/>
              </a:spcAft>
              <a:buFont typeface="+mj-lt"/>
              <a:buAutoNum type="arabicPeriod"/>
            </a:pPr>
            <a:r>
              <a:rPr lang="en-US" sz="2200" dirty="0"/>
              <a:t>Install a new VS Code extension</a:t>
            </a:r>
          </a:p>
        </p:txBody>
      </p:sp>
      <p:pic>
        <p:nvPicPr>
          <p:cNvPr id="6" name="Picture 5" descr="A picture containing plant, silhouette&#10;&#10;Description automatically generated">
            <a:extLst>
              <a:ext uri="{FF2B5EF4-FFF2-40B4-BE49-F238E27FC236}">
                <a16:creationId xmlns:a16="http://schemas.microsoft.com/office/drawing/2014/main" id="{E8760CAF-22D7-8FC2-293F-6227D48D4D1E}"/>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r="8602" b="-3"/>
          <a:stretch/>
        </p:blipFill>
        <p:spPr>
          <a:xfrm>
            <a:off x="7675658" y="2093976"/>
            <a:ext cx="3941064" cy="4096512"/>
          </a:xfrm>
          <a:prstGeom prst="rect">
            <a:avLst/>
          </a:prstGeom>
        </p:spPr>
      </p:pic>
      <p:sp>
        <p:nvSpPr>
          <p:cNvPr id="4" name="Slide Number Placeholder 3">
            <a:extLst>
              <a:ext uri="{FF2B5EF4-FFF2-40B4-BE49-F238E27FC236}">
                <a16:creationId xmlns:a16="http://schemas.microsoft.com/office/drawing/2014/main" id="{92B23D07-EC34-A4D8-D2A5-026127F335D2}"/>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defRPr/>
            </a:pPr>
            <a:fld id="{4C487655-AABA-4CA8-8EDF-7F823A468B89}" type="slidenum">
              <a:rPr lang="en-US">
                <a:solidFill>
                  <a:prstClr val="black">
                    <a:tint val="75000"/>
                  </a:prstClr>
                </a:solidFill>
                <a:latin typeface="Calibri" panose="020F0502020204030204"/>
              </a:rPr>
              <a:pPr>
                <a:spcAft>
                  <a:spcPts val="600"/>
                </a:spcAft>
                <a:defRPr/>
              </a:pPr>
              <a:t>19</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965267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0EEFF8-5D54-0069-3D39-DDD6E4F3D6CF}"/>
              </a:ext>
            </a:extLst>
          </p:cNvPr>
          <p:cNvSpPr>
            <a:spLocks noGrp="1"/>
          </p:cNvSpPr>
          <p:nvPr>
            <p:ph type="title"/>
          </p:nvPr>
        </p:nvSpPr>
        <p:spPr>
          <a:xfrm>
            <a:off x="572493" y="238539"/>
            <a:ext cx="11018520" cy="1434415"/>
          </a:xfrm>
        </p:spPr>
        <p:txBody>
          <a:bodyPr anchor="b">
            <a:normAutofit/>
          </a:bodyPr>
          <a:lstStyle/>
          <a:p>
            <a:r>
              <a:rPr lang="en-US" sz="5400"/>
              <a:t>Agenda</a:t>
            </a:r>
          </a:p>
        </p:txBody>
      </p:sp>
      <p:sp>
        <p:nvSpPr>
          <p:cNvPr id="15"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96B51F5-7FD8-CFD0-A9C3-4D61187A9817}"/>
              </a:ext>
            </a:extLst>
          </p:cNvPr>
          <p:cNvSpPr>
            <a:spLocks noGrp="1"/>
          </p:cNvSpPr>
          <p:nvPr>
            <p:ph idx="1"/>
          </p:nvPr>
        </p:nvSpPr>
        <p:spPr>
          <a:xfrm>
            <a:off x="572493" y="2071316"/>
            <a:ext cx="6713552" cy="4119172"/>
          </a:xfrm>
        </p:spPr>
        <p:txBody>
          <a:bodyPr anchor="t">
            <a:normAutofit/>
          </a:bodyPr>
          <a:lstStyle/>
          <a:p>
            <a:r>
              <a:rPr lang="en-US" sz="3200" dirty="0"/>
              <a:t>Some definitions</a:t>
            </a:r>
          </a:p>
          <a:p>
            <a:r>
              <a:rPr lang="en-US" sz="3200" dirty="0"/>
              <a:t>Overview the 6 constraints of REST</a:t>
            </a:r>
          </a:p>
          <a:p>
            <a:r>
              <a:rPr lang="en-US" sz="3200" dirty="0"/>
              <a:t>Practical implications (HTTP)</a:t>
            </a:r>
          </a:p>
          <a:p>
            <a:r>
              <a:rPr lang="en-US" sz="3200" dirty="0"/>
              <a:t>An “hands on” example</a:t>
            </a:r>
          </a:p>
        </p:txBody>
      </p:sp>
      <p:pic>
        <p:nvPicPr>
          <p:cNvPr id="5" name="Picture 4">
            <a:extLst>
              <a:ext uri="{FF2B5EF4-FFF2-40B4-BE49-F238E27FC236}">
                <a16:creationId xmlns:a16="http://schemas.microsoft.com/office/drawing/2014/main" id="{A2BF0D86-BCBC-A309-E8D1-05E9E4C27E0F}"/>
              </a:ext>
              <a:ext uri="{C183D7F6-B498-43B3-948B-1728B52AA6E4}">
                <adec:decorative xmlns:adec="http://schemas.microsoft.com/office/drawing/2017/decorative" val="1"/>
              </a:ext>
            </a:extLst>
          </p:cNvPr>
          <p:cNvPicPr>
            <a:picLocks noChangeAspect="1"/>
          </p:cNvPicPr>
          <p:nvPr/>
        </p:nvPicPr>
        <p:blipFill rotWithShape="1">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r="3792" b="-3"/>
          <a:stretch/>
        </p:blipFill>
        <p:spPr>
          <a:xfrm>
            <a:off x="7675658" y="2093976"/>
            <a:ext cx="3941064" cy="4096512"/>
          </a:xfrm>
          <a:prstGeom prst="rect">
            <a:avLst/>
          </a:prstGeom>
        </p:spPr>
      </p:pic>
      <p:sp>
        <p:nvSpPr>
          <p:cNvPr id="4" name="Slide Number Placeholder 3">
            <a:extLst>
              <a:ext uri="{FF2B5EF4-FFF2-40B4-BE49-F238E27FC236}">
                <a16:creationId xmlns:a16="http://schemas.microsoft.com/office/drawing/2014/main" id="{BA3C9916-D5D9-46AF-0AF2-E58A758EEE68}"/>
              </a:ext>
            </a:extLst>
          </p:cNvPr>
          <p:cNvSpPr>
            <a:spLocks noGrp="1"/>
          </p:cNvSpPr>
          <p:nvPr>
            <p:ph type="sldNum" sz="quarter" idx="12"/>
          </p:nvPr>
        </p:nvSpPr>
        <p:spPr>
          <a:xfrm>
            <a:off x="8610600" y="6356350"/>
            <a:ext cx="2743200" cy="365125"/>
          </a:xfrm>
        </p:spPr>
        <p:txBody>
          <a:bodyPr>
            <a:normAutofit/>
          </a:bodyPr>
          <a:lstStyle/>
          <a:p>
            <a:pPr>
              <a:spcAft>
                <a:spcPts val="600"/>
              </a:spcAft>
            </a:pPr>
            <a:fld id="{4C487655-AABA-4CA8-8EDF-7F823A468B89}" type="slidenum">
              <a:rPr lang="en-US" smtClean="0"/>
              <a:pPr>
                <a:spcAft>
                  <a:spcPts val="600"/>
                </a:spcAft>
              </a:pPr>
              <a:t>2</a:t>
            </a:fld>
            <a:endParaRPr lang="en-US"/>
          </a:p>
        </p:txBody>
      </p:sp>
    </p:spTree>
    <p:extLst>
      <p:ext uri="{BB962C8B-B14F-4D97-AF65-F5344CB8AC3E}">
        <p14:creationId xmlns:p14="http://schemas.microsoft.com/office/powerpoint/2010/main" val="1066611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8C18C-0F4B-4994-21B4-A4528378C7DB}"/>
              </a:ext>
            </a:extLst>
          </p:cNvPr>
          <p:cNvSpPr>
            <a:spLocks noGrp="1"/>
          </p:cNvSpPr>
          <p:nvPr>
            <p:ph type="title"/>
          </p:nvPr>
        </p:nvSpPr>
        <p:spPr>
          <a:xfrm>
            <a:off x="848032" y="1014054"/>
            <a:ext cx="7908235" cy="582569"/>
          </a:xfrm>
        </p:spPr>
        <p:txBody>
          <a:bodyPr>
            <a:normAutofit fontScale="90000"/>
          </a:bodyPr>
          <a:lstStyle/>
          <a:p>
            <a:r>
              <a:rPr lang="en-US" dirty="0"/>
              <a:t>Definitions</a:t>
            </a:r>
          </a:p>
        </p:txBody>
      </p:sp>
      <p:sp>
        <p:nvSpPr>
          <p:cNvPr id="4" name="Slide Number Placeholder 3">
            <a:extLst>
              <a:ext uri="{FF2B5EF4-FFF2-40B4-BE49-F238E27FC236}">
                <a16:creationId xmlns:a16="http://schemas.microsoft.com/office/drawing/2014/main" id="{5904AFC8-3618-1B48-3C12-23138E04DA83}"/>
              </a:ext>
            </a:extLst>
          </p:cNvPr>
          <p:cNvSpPr>
            <a:spLocks noGrp="1"/>
          </p:cNvSpPr>
          <p:nvPr>
            <p:ph type="sldNum" sz="quarter" idx="12"/>
          </p:nvPr>
        </p:nvSpPr>
        <p:spPr/>
        <p:txBody>
          <a:bodyPr/>
          <a:lstStyle/>
          <a:p>
            <a:fld id="{4C487655-AABA-4CA8-8EDF-7F823A468B89}" type="slidenum">
              <a:rPr lang="en-US" smtClean="0"/>
              <a:t>3</a:t>
            </a:fld>
            <a:endParaRPr lang="en-US" dirty="0"/>
          </a:p>
        </p:txBody>
      </p:sp>
      <p:sp>
        <p:nvSpPr>
          <p:cNvPr id="5" name="TextBox 4">
            <a:extLst>
              <a:ext uri="{FF2B5EF4-FFF2-40B4-BE49-F238E27FC236}">
                <a16:creationId xmlns:a16="http://schemas.microsoft.com/office/drawing/2014/main" id="{794BCAAA-33B9-834D-DE8C-03249FC3062B}"/>
              </a:ext>
            </a:extLst>
          </p:cNvPr>
          <p:cNvSpPr txBox="1"/>
          <p:nvPr/>
        </p:nvSpPr>
        <p:spPr>
          <a:xfrm>
            <a:off x="848032" y="1669934"/>
            <a:ext cx="8807246" cy="923330"/>
          </a:xfrm>
          <a:prstGeom prst="rect">
            <a:avLst/>
          </a:prstGeom>
          <a:noFill/>
        </p:spPr>
        <p:txBody>
          <a:bodyPr wrap="square" rtlCol="0">
            <a:spAutoFit/>
          </a:bodyPr>
          <a:lstStyle/>
          <a:p>
            <a:r>
              <a:rPr lang="en-US" b="1" dirty="0"/>
              <a:t>What’s an API?</a:t>
            </a:r>
          </a:p>
          <a:p>
            <a:r>
              <a:rPr lang="en-US" dirty="0"/>
              <a:t>API stands for Application Programming Interface.   An API allows specifically exposed methods of an application to be accessed and manipulated outside of the program itself.  </a:t>
            </a:r>
          </a:p>
        </p:txBody>
      </p:sp>
      <p:sp>
        <p:nvSpPr>
          <p:cNvPr id="6" name="TextBox 5">
            <a:extLst>
              <a:ext uri="{FF2B5EF4-FFF2-40B4-BE49-F238E27FC236}">
                <a16:creationId xmlns:a16="http://schemas.microsoft.com/office/drawing/2014/main" id="{F8BA3ACD-BEAC-1B39-3A49-A3D43A3A42E0}"/>
              </a:ext>
            </a:extLst>
          </p:cNvPr>
          <p:cNvSpPr txBox="1"/>
          <p:nvPr/>
        </p:nvSpPr>
        <p:spPr>
          <a:xfrm>
            <a:off x="848031" y="4366618"/>
            <a:ext cx="5867400" cy="1477328"/>
          </a:xfrm>
          <a:prstGeom prst="rect">
            <a:avLst/>
          </a:prstGeom>
          <a:noFill/>
        </p:spPr>
        <p:txBody>
          <a:bodyPr wrap="square" rtlCol="0">
            <a:spAutoFit/>
          </a:bodyPr>
          <a:lstStyle/>
          <a:p>
            <a:r>
              <a:rPr lang="en-US" b="1" dirty="0"/>
              <a:t>What is REST?</a:t>
            </a:r>
          </a:p>
          <a:p>
            <a:r>
              <a:rPr lang="en-US" dirty="0"/>
              <a:t>REST is short for Representational State Transfer.  </a:t>
            </a:r>
            <a:br>
              <a:rPr lang="en-US" dirty="0"/>
            </a:br>
            <a:r>
              <a:rPr lang="en-US" dirty="0"/>
              <a:t>REST is a software </a:t>
            </a:r>
            <a:r>
              <a:rPr lang="en-US" b="1" dirty="0"/>
              <a:t>architectural</a:t>
            </a:r>
            <a:r>
              <a:rPr lang="en-US" dirty="0"/>
              <a:t> style… </a:t>
            </a:r>
            <a:r>
              <a:rPr lang="en-US" b="1" i="1" dirty="0"/>
              <a:t>a set of rules and conventions for the creation of an API</a:t>
            </a:r>
            <a:r>
              <a:rPr lang="en-US" dirty="0"/>
              <a:t>.  </a:t>
            </a:r>
          </a:p>
          <a:p>
            <a:endParaRPr lang="en-US" dirty="0"/>
          </a:p>
        </p:txBody>
      </p:sp>
      <p:sp>
        <p:nvSpPr>
          <p:cNvPr id="7" name="TextBox 6">
            <a:extLst>
              <a:ext uri="{FF2B5EF4-FFF2-40B4-BE49-F238E27FC236}">
                <a16:creationId xmlns:a16="http://schemas.microsoft.com/office/drawing/2014/main" id="{5F373D9D-E13A-C185-1406-DD9A2191D7A1}"/>
              </a:ext>
            </a:extLst>
          </p:cNvPr>
          <p:cNvSpPr txBox="1"/>
          <p:nvPr/>
        </p:nvSpPr>
        <p:spPr>
          <a:xfrm>
            <a:off x="6959633" y="4491236"/>
            <a:ext cx="4288455"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a:t>A computer scientist by the name of Roy Fielding defined the principles of REST in his 2000 PhD dissertation.   </a:t>
            </a:r>
          </a:p>
        </p:txBody>
      </p:sp>
      <p:sp>
        <p:nvSpPr>
          <p:cNvPr id="8" name="TextBox 7">
            <a:extLst>
              <a:ext uri="{FF2B5EF4-FFF2-40B4-BE49-F238E27FC236}">
                <a16:creationId xmlns:a16="http://schemas.microsoft.com/office/drawing/2014/main" id="{AA66EEB1-3570-9C7C-839E-F8B4BFB8F69C}"/>
              </a:ext>
            </a:extLst>
          </p:cNvPr>
          <p:cNvSpPr txBox="1"/>
          <p:nvPr/>
        </p:nvSpPr>
        <p:spPr>
          <a:xfrm>
            <a:off x="848031" y="2828835"/>
            <a:ext cx="10400057" cy="1200329"/>
          </a:xfrm>
          <a:prstGeom prst="rect">
            <a:avLst/>
          </a:prstGeom>
          <a:noFill/>
        </p:spPr>
        <p:txBody>
          <a:bodyPr wrap="square" rtlCol="0">
            <a:spAutoFit/>
          </a:bodyPr>
          <a:lstStyle/>
          <a:p>
            <a:r>
              <a:rPr lang="en-US" b="1" dirty="0"/>
              <a:t>What is a Web Service? (What is a Web API?)</a:t>
            </a:r>
            <a:endParaRPr lang="en-US" b="1" i="1" dirty="0"/>
          </a:p>
          <a:p>
            <a:r>
              <a:rPr lang="en-US" b="1" i="1" dirty="0"/>
              <a:t>Web Services</a:t>
            </a:r>
            <a:r>
              <a:rPr lang="en-US" dirty="0"/>
              <a:t> are </a:t>
            </a:r>
            <a:r>
              <a:rPr lang="en-US" b="1" dirty="0"/>
              <a:t>APIs</a:t>
            </a:r>
            <a:r>
              <a:rPr lang="en-US" dirty="0"/>
              <a:t> that use </a:t>
            </a:r>
            <a:r>
              <a:rPr lang="en-US" b="1" dirty="0"/>
              <a:t>web protocols </a:t>
            </a:r>
            <a:r>
              <a:rPr lang="en-US" dirty="0"/>
              <a:t>(HTTP, HTTPS, JSON, XML, etc.).  For example, a </a:t>
            </a:r>
            <a:r>
              <a:rPr lang="en-US" b="1" i="1" dirty="0"/>
              <a:t>web service</a:t>
            </a:r>
            <a:r>
              <a:rPr lang="en-US" dirty="0"/>
              <a:t> can be used to programmatically obtain data from a resource (such as U.S. postal service zip codes) without the user having to actually visit the application itself (checking the web site usps.com).</a:t>
            </a:r>
          </a:p>
        </p:txBody>
      </p:sp>
      <p:pic>
        <p:nvPicPr>
          <p:cNvPr id="10" name="Picture 9" descr="A person holding a remote control&#10;&#10;Description automatically generated with medium confidence">
            <a:extLst>
              <a:ext uri="{FF2B5EF4-FFF2-40B4-BE49-F238E27FC236}">
                <a16:creationId xmlns:a16="http://schemas.microsoft.com/office/drawing/2014/main" id="{6CA20F83-39FA-257A-3C27-AEFD3F60BF3D}"/>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9458633" y="1596623"/>
            <a:ext cx="1491572" cy="996641"/>
          </a:xfrm>
          <a:prstGeom prst="rect">
            <a:avLst/>
          </a:prstGeom>
        </p:spPr>
      </p:pic>
    </p:spTree>
    <p:extLst>
      <p:ext uri="{BB962C8B-B14F-4D97-AF65-F5344CB8AC3E}">
        <p14:creationId xmlns:p14="http://schemas.microsoft.com/office/powerpoint/2010/main" val="1579926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4815FB-10B7-79F9-E05F-8D2D2D129796}"/>
              </a:ext>
            </a:extLst>
          </p:cNvPr>
          <p:cNvSpPr>
            <a:spLocks noGrp="1"/>
          </p:cNvSpPr>
          <p:nvPr>
            <p:ph type="title"/>
          </p:nvPr>
        </p:nvSpPr>
        <p:spPr>
          <a:xfrm>
            <a:off x="838200" y="365125"/>
            <a:ext cx="10515600" cy="1325563"/>
          </a:xfrm>
        </p:spPr>
        <p:txBody>
          <a:bodyPr>
            <a:normAutofit/>
          </a:bodyPr>
          <a:lstStyle/>
          <a:p>
            <a:r>
              <a:rPr lang="en-US" sz="5400"/>
              <a:t>The 6 REST constraints</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2289294-CA6C-0B8B-6A2E-2D529D97E4B0}"/>
              </a:ext>
            </a:extLst>
          </p:cNvPr>
          <p:cNvSpPr>
            <a:spLocks noGrp="1"/>
          </p:cNvSpPr>
          <p:nvPr>
            <p:ph idx="1"/>
          </p:nvPr>
        </p:nvSpPr>
        <p:spPr>
          <a:xfrm>
            <a:off x="838200" y="1929384"/>
            <a:ext cx="10515600" cy="4251960"/>
          </a:xfrm>
        </p:spPr>
        <p:txBody>
          <a:bodyPr>
            <a:normAutofit/>
          </a:bodyPr>
          <a:lstStyle/>
          <a:p>
            <a:pPr marL="514350" indent="-514350">
              <a:buFont typeface="+mj-lt"/>
              <a:buAutoNum type="arabicPeriod"/>
            </a:pPr>
            <a:r>
              <a:rPr lang="en-US" sz="3200" dirty="0"/>
              <a:t>Client-Server Architecture</a:t>
            </a:r>
          </a:p>
          <a:p>
            <a:pPr marL="514350" indent="-514350">
              <a:buFont typeface="+mj-lt"/>
              <a:buAutoNum type="arabicPeriod"/>
            </a:pPr>
            <a:r>
              <a:rPr lang="en-US" sz="3200" dirty="0"/>
              <a:t>Statelessness</a:t>
            </a:r>
          </a:p>
          <a:p>
            <a:pPr marL="514350" indent="-514350">
              <a:buFont typeface="+mj-lt"/>
              <a:buAutoNum type="arabicPeriod"/>
            </a:pPr>
            <a:r>
              <a:rPr lang="en-US" sz="3200" dirty="0"/>
              <a:t>Cacheability</a:t>
            </a:r>
          </a:p>
          <a:p>
            <a:pPr marL="514350" indent="-514350">
              <a:buFont typeface="+mj-lt"/>
              <a:buAutoNum type="arabicPeriod"/>
            </a:pPr>
            <a:r>
              <a:rPr lang="en-US" sz="3200" dirty="0"/>
              <a:t>Layered System</a:t>
            </a:r>
          </a:p>
          <a:p>
            <a:pPr marL="514350" indent="-514350">
              <a:buFont typeface="+mj-lt"/>
              <a:buAutoNum type="arabicPeriod"/>
            </a:pPr>
            <a:r>
              <a:rPr lang="en-US" sz="3200" dirty="0"/>
              <a:t>Code on Demand (Optional)</a:t>
            </a:r>
          </a:p>
          <a:p>
            <a:pPr marL="514350" indent="-514350">
              <a:buFont typeface="+mj-lt"/>
              <a:buAutoNum type="arabicPeriod"/>
            </a:pPr>
            <a:r>
              <a:rPr lang="en-US" sz="3200" dirty="0"/>
              <a:t>Uniform Interface </a:t>
            </a:r>
          </a:p>
          <a:p>
            <a:endParaRPr lang="en-US" sz="2200" dirty="0"/>
          </a:p>
          <a:p>
            <a:endParaRPr lang="en-US" sz="2200" dirty="0"/>
          </a:p>
        </p:txBody>
      </p:sp>
      <p:sp>
        <p:nvSpPr>
          <p:cNvPr id="4" name="Slide Number Placeholder 3">
            <a:extLst>
              <a:ext uri="{FF2B5EF4-FFF2-40B4-BE49-F238E27FC236}">
                <a16:creationId xmlns:a16="http://schemas.microsoft.com/office/drawing/2014/main" id="{B39A5E39-1E62-B66A-0994-D8FB89C4DAE2}"/>
              </a:ext>
            </a:extLst>
          </p:cNvPr>
          <p:cNvSpPr>
            <a:spLocks noGrp="1"/>
          </p:cNvSpPr>
          <p:nvPr>
            <p:ph type="sldNum" sz="quarter" idx="12"/>
          </p:nvPr>
        </p:nvSpPr>
        <p:spPr>
          <a:xfrm>
            <a:off x="8610600" y="6356350"/>
            <a:ext cx="2743200" cy="365125"/>
          </a:xfrm>
        </p:spPr>
        <p:txBody>
          <a:bodyPr>
            <a:normAutofit/>
          </a:bodyPr>
          <a:lstStyle/>
          <a:p>
            <a:pPr>
              <a:spcAft>
                <a:spcPts val="600"/>
              </a:spcAft>
            </a:pPr>
            <a:fld id="{4C487655-AABA-4CA8-8EDF-7F823A468B89}" type="slidenum">
              <a:rPr lang="en-US" smtClean="0"/>
              <a:pPr>
                <a:spcAft>
                  <a:spcPts val="600"/>
                </a:spcAft>
              </a:pPr>
              <a:t>4</a:t>
            </a:fld>
            <a:endParaRPr lang="en-US"/>
          </a:p>
        </p:txBody>
      </p:sp>
    </p:spTree>
    <p:extLst>
      <p:ext uri="{BB962C8B-B14F-4D97-AF65-F5344CB8AC3E}">
        <p14:creationId xmlns:p14="http://schemas.microsoft.com/office/powerpoint/2010/main" val="4051384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B8A1B-BAC3-D004-6636-0EC1CFB1C65A}"/>
              </a:ext>
            </a:extLst>
          </p:cNvPr>
          <p:cNvSpPr>
            <a:spLocks noGrp="1"/>
          </p:cNvSpPr>
          <p:nvPr>
            <p:ph type="title"/>
          </p:nvPr>
        </p:nvSpPr>
        <p:spPr/>
        <p:txBody>
          <a:bodyPr/>
          <a:lstStyle/>
          <a:p>
            <a:r>
              <a:rPr lang="en-US" dirty="0"/>
              <a:t>1. </a:t>
            </a:r>
            <a:r>
              <a:rPr lang="en-US" b="1" dirty="0"/>
              <a:t>Client-Server architecture </a:t>
            </a:r>
            <a:endParaRPr lang="en-US" dirty="0"/>
          </a:p>
        </p:txBody>
      </p:sp>
      <p:sp>
        <p:nvSpPr>
          <p:cNvPr id="4" name="Slide Number Placeholder 3">
            <a:extLst>
              <a:ext uri="{FF2B5EF4-FFF2-40B4-BE49-F238E27FC236}">
                <a16:creationId xmlns:a16="http://schemas.microsoft.com/office/drawing/2014/main" id="{8A1C5076-0A71-231A-CB82-5D96F14FEBE8}"/>
              </a:ext>
            </a:extLst>
          </p:cNvPr>
          <p:cNvSpPr>
            <a:spLocks noGrp="1"/>
          </p:cNvSpPr>
          <p:nvPr>
            <p:ph type="sldNum" sz="quarter" idx="12"/>
          </p:nvPr>
        </p:nvSpPr>
        <p:spPr/>
        <p:txBody>
          <a:bodyPr/>
          <a:lstStyle/>
          <a:p>
            <a:fld id="{4C487655-AABA-4CA8-8EDF-7F823A468B89}" type="slidenum">
              <a:rPr lang="en-US" smtClean="0"/>
              <a:t>5</a:t>
            </a:fld>
            <a:endParaRPr lang="en-US" dirty="0"/>
          </a:p>
        </p:txBody>
      </p:sp>
      <p:sp>
        <p:nvSpPr>
          <p:cNvPr id="5" name="TextBox 4">
            <a:extLst>
              <a:ext uri="{FF2B5EF4-FFF2-40B4-BE49-F238E27FC236}">
                <a16:creationId xmlns:a16="http://schemas.microsoft.com/office/drawing/2014/main" id="{BB6BBD14-7E46-32D1-45AC-9406E20AC9DB}"/>
              </a:ext>
            </a:extLst>
          </p:cNvPr>
          <p:cNvSpPr txBox="1"/>
          <p:nvPr/>
        </p:nvSpPr>
        <p:spPr>
          <a:xfrm>
            <a:off x="838200" y="1474838"/>
            <a:ext cx="10203426" cy="2031325"/>
          </a:xfrm>
          <a:prstGeom prst="rect">
            <a:avLst/>
          </a:prstGeom>
          <a:noFill/>
        </p:spPr>
        <p:txBody>
          <a:bodyPr wrap="square" rtlCol="0">
            <a:spAutoFit/>
          </a:bodyPr>
          <a:lstStyle/>
          <a:p>
            <a:r>
              <a:rPr lang="en-US" dirty="0"/>
              <a:t>RESTful systems separate the systems responsible for storing and processing the data (the server) from the systems responsible for collecting, requesting, consuming, and presenting the data to a user (the client). </a:t>
            </a:r>
          </a:p>
          <a:p>
            <a:endParaRPr lang="en-US" dirty="0"/>
          </a:p>
          <a:p>
            <a:r>
              <a:rPr lang="en-US" dirty="0"/>
              <a:t> This separation should be </a:t>
            </a:r>
            <a:r>
              <a:rPr lang="en-US" b="1" i="1" dirty="0"/>
              <a:t>so distinct</a:t>
            </a:r>
            <a:r>
              <a:rPr lang="en-US" dirty="0"/>
              <a:t> that the client and server systems can be improved and updated </a:t>
            </a:r>
            <a:r>
              <a:rPr lang="en-US" b="1" i="1" dirty="0"/>
              <a:t>independently</a:t>
            </a:r>
            <a:r>
              <a:rPr lang="en-US" dirty="0"/>
              <a:t> each other. </a:t>
            </a:r>
          </a:p>
          <a:p>
            <a:pPr marL="342900" indent="-342900">
              <a:buFont typeface="+mj-lt"/>
              <a:buAutoNum type="arabicPeriod"/>
            </a:pPr>
            <a:endParaRPr lang="en-US" dirty="0"/>
          </a:p>
        </p:txBody>
      </p:sp>
      <p:sp>
        <p:nvSpPr>
          <p:cNvPr id="11" name="TextBox 10">
            <a:extLst>
              <a:ext uri="{FF2B5EF4-FFF2-40B4-BE49-F238E27FC236}">
                <a16:creationId xmlns:a16="http://schemas.microsoft.com/office/drawing/2014/main" id="{D7FBC8BC-AA21-CD97-D44E-1C46FA253FFD}"/>
              </a:ext>
            </a:extLst>
          </p:cNvPr>
          <p:cNvSpPr txBox="1"/>
          <p:nvPr/>
        </p:nvSpPr>
        <p:spPr>
          <a:xfrm>
            <a:off x="7186098" y="3414334"/>
            <a:ext cx="3349486"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a:t>An upgrade to the client should not necessitate an upgrade to the server… and vice versa.</a:t>
            </a:r>
          </a:p>
        </p:txBody>
      </p:sp>
      <p:pic>
        <p:nvPicPr>
          <p:cNvPr id="13" name="Picture 12">
            <a:extLst>
              <a:ext uri="{FF2B5EF4-FFF2-40B4-BE49-F238E27FC236}">
                <a16:creationId xmlns:a16="http://schemas.microsoft.com/office/drawing/2014/main" id="{182EB501-CAA7-A03D-1B9A-35ADD41442F5}"/>
              </a:ext>
            </a:extLst>
          </p:cNvPr>
          <p:cNvPicPr>
            <a:picLocks noChangeAspect="1"/>
          </p:cNvPicPr>
          <p:nvPr/>
        </p:nvPicPr>
        <p:blipFill>
          <a:blip r:embed="rId2"/>
          <a:stretch>
            <a:fillRect/>
          </a:stretch>
        </p:blipFill>
        <p:spPr>
          <a:xfrm>
            <a:off x="907774" y="3631245"/>
            <a:ext cx="6064304" cy="2148819"/>
          </a:xfrm>
          <a:prstGeom prst="rect">
            <a:avLst/>
          </a:prstGeom>
        </p:spPr>
      </p:pic>
      <p:sp>
        <p:nvSpPr>
          <p:cNvPr id="14" name="TextBox 13">
            <a:extLst>
              <a:ext uri="{FF2B5EF4-FFF2-40B4-BE49-F238E27FC236}">
                <a16:creationId xmlns:a16="http://schemas.microsoft.com/office/drawing/2014/main" id="{C6380137-3BBA-7889-B62F-9006090CAE0C}"/>
              </a:ext>
            </a:extLst>
          </p:cNvPr>
          <p:cNvSpPr txBox="1"/>
          <p:nvPr/>
        </p:nvSpPr>
        <p:spPr>
          <a:xfrm>
            <a:off x="7186098" y="4543452"/>
            <a:ext cx="3349486"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a:t>Think of this as a separation of duties.</a:t>
            </a:r>
          </a:p>
        </p:txBody>
      </p:sp>
    </p:spTree>
    <p:extLst>
      <p:ext uri="{BB962C8B-B14F-4D97-AF65-F5344CB8AC3E}">
        <p14:creationId xmlns:p14="http://schemas.microsoft.com/office/powerpoint/2010/main" val="471543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A3B49-7145-9122-8F16-EDFC1B869B75}"/>
              </a:ext>
            </a:extLst>
          </p:cNvPr>
          <p:cNvSpPr>
            <a:spLocks noGrp="1"/>
          </p:cNvSpPr>
          <p:nvPr>
            <p:ph type="title"/>
          </p:nvPr>
        </p:nvSpPr>
        <p:spPr/>
        <p:txBody>
          <a:bodyPr/>
          <a:lstStyle/>
          <a:p>
            <a:r>
              <a:rPr lang="en-US" dirty="0"/>
              <a:t>2. </a:t>
            </a:r>
            <a:r>
              <a:rPr lang="en-US" b="1" dirty="0"/>
              <a:t>Statelessness</a:t>
            </a:r>
            <a:endParaRPr lang="en-US" dirty="0"/>
          </a:p>
        </p:txBody>
      </p:sp>
      <p:sp>
        <p:nvSpPr>
          <p:cNvPr id="4" name="Slide Number Placeholder 3">
            <a:extLst>
              <a:ext uri="{FF2B5EF4-FFF2-40B4-BE49-F238E27FC236}">
                <a16:creationId xmlns:a16="http://schemas.microsoft.com/office/drawing/2014/main" id="{37EA7862-EFE7-6DB6-FFF4-62D881DA2171}"/>
              </a:ext>
            </a:extLst>
          </p:cNvPr>
          <p:cNvSpPr>
            <a:spLocks noGrp="1"/>
          </p:cNvSpPr>
          <p:nvPr>
            <p:ph type="sldNum" sz="quarter" idx="12"/>
          </p:nvPr>
        </p:nvSpPr>
        <p:spPr/>
        <p:txBody>
          <a:bodyPr/>
          <a:lstStyle/>
          <a:p>
            <a:fld id="{4C487655-AABA-4CA8-8EDF-7F823A468B89}" type="slidenum">
              <a:rPr lang="en-US" smtClean="0"/>
              <a:t>6</a:t>
            </a:fld>
            <a:endParaRPr lang="en-US" dirty="0"/>
          </a:p>
        </p:txBody>
      </p:sp>
      <p:sp>
        <p:nvSpPr>
          <p:cNvPr id="5" name="TextBox 4">
            <a:extLst>
              <a:ext uri="{FF2B5EF4-FFF2-40B4-BE49-F238E27FC236}">
                <a16:creationId xmlns:a16="http://schemas.microsoft.com/office/drawing/2014/main" id="{4B7411A1-FCF1-2FE5-F906-B55E74D58489}"/>
              </a:ext>
            </a:extLst>
          </p:cNvPr>
          <p:cNvSpPr txBox="1"/>
          <p:nvPr/>
        </p:nvSpPr>
        <p:spPr>
          <a:xfrm>
            <a:off x="838200" y="1389526"/>
            <a:ext cx="10269794" cy="923330"/>
          </a:xfrm>
          <a:prstGeom prst="rect">
            <a:avLst/>
          </a:prstGeom>
          <a:noFill/>
        </p:spPr>
        <p:txBody>
          <a:bodyPr wrap="square" rtlCol="0">
            <a:spAutoFit/>
          </a:bodyPr>
          <a:lstStyle/>
          <a:p>
            <a:r>
              <a:rPr lang="en-US" dirty="0"/>
              <a:t>As far as the server is concerned, all client requests are treated equally.  There’s no special, server-side memory of past client activity.  The responsibility of managing state (for example, logged in or not) is on the client.  This constraint is what makes the RESTful approach so </a:t>
            </a:r>
            <a:r>
              <a:rPr lang="en-US" b="1" i="1" dirty="0"/>
              <a:t>scalable</a:t>
            </a:r>
            <a:r>
              <a:rPr lang="en-US" dirty="0"/>
              <a:t>.  </a:t>
            </a:r>
          </a:p>
        </p:txBody>
      </p:sp>
      <p:sp>
        <p:nvSpPr>
          <p:cNvPr id="8" name="TextBox 7">
            <a:extLst>
              <a:ext uri="{FF2B5EF4-FFF2-40B4-BE49-F238E27FC236}">
                <a16:creationId xmlns:a16="http://schemas.microsoft.com/office/drawing/2014/main" id="{4C2E1251-2DBE-37F3-9E9C-5D429303ACD1}"/>
              </a:ext>
            </a:extLst>
          </p:cNvPr>
          <p:cNvSpPr txBox="1"/>
          <p:nvPr/>
        </p:nvSpPr>
        <p:spPr>
          <a:xfrm>
            <a:off x="6292649" y="4897955"/>
            <a:ext cx="4109873" cy="369332"/>
          </a:xfrm>
          <a:prstGeom prst="rect">
            <a:avLst/>
          </a:prstGeom>
          <a:noFill/>
        </p:spPr>
        <p:txBody>
          <a:bodyPr wrap="square" rtlCol="0">
            <a:spAutoFit/>
          </a:bodyPr>
          <a:lstStyle/>
          <a:p>
            <a:pPr algn="ctr"/>
            <a:r>
              <a:rPr lang="en-US" b="1" i="1" dirty="0"/>
              <a:t>Intermittent </a:t>
            </a:r>
            <a:r>
              <a:rPr lang="en-US" dirty="0"/>
              <a:t>communication.  </a:t>
            </a:r>
          </a:p>
        </p:txBody>
      </p:sp>
      <p:sp>
        <p:nvSpPr>
          <p:cNvPr id="10" name="TextBox 9">
            <a:extLst>
              <a:ext uri="{FF2B5EF4-FFF2-40B4-BE49-F238E27FC236}">
                <a16:creationId xmlns:a16="http://schemas.microsoft.com/office/drawing/2014/main" id="{E6B18D8F-BD21-2731-31CB-D81B72ED6138}"/>
              </a:ext>
            </a:extLst>
          </p:cNvPr>
          <p:cNvSpPr txBox="1"/>
          <p:nvPr/>
        </p:nvSpPr>
        <p:spPr>
          <a:xfrm>
            <a:off x="6839106" y="2377894"/>
            <a:ext cx="2782059" cy="369332"/>
          </a:xfrm>
          <a:prstGeom prst="rect">
            <a:avLst/>
          </a:prstGeom>
          <a:noFill/>
        </p:spPr>
        <p:txBody>
          <a:bodyPr wrap="square" rtlCol="0">
            <a:spAutoFit/>
          </a:bodyPr>
          <a:lstStyle/>
          <a:p>
            <a:pPr algn="ctr"/>
            <a:r>
              <a:rPr lang="en-US" dirty="0">
                <a:solidFill>
                  <a:srgbClr val="FF0000"/>
                </a:solidFill>
              </a:rPr>
              <a:t>Client Manages State</a:t>
            </a:r>
          </a:p>
        </p:txBody>
      </p:sp>
      <p:pic>
        <p:nvPicPr>
          <p:cNvPr id="11" name="Picture 10">
            <a:extLst>
              <a:ext uri="{FF2B5EF4-FFF2-40B4-BE49-F238E27FC236}">
                <a16:creationId xmlns:a16="http://schemas.microsoft.com/office/drawing/2014/main" id="{E1F3C847-04AA-5E18-62AB-9008F7E1E5E6}"/>
              </a:ext>
            </a:extLst>
          </p:cNvPr>
          <p:cNvPicPr>
            <a:picLocks noChangeAspect="1"/>
          </p:cNvPicPr>
          <p:nvPr/>
        </p:nvPicPr>
        <p:blipFill>
          <a:blip r:embed="rId2"/>
          <a:stretch>
            <a:fillRect/>
          </a:stretch>
        </p:blipFill>
        <p:spPr>
          <a:xfrm>
            <a:off x="9355165" y="2907020"/>
            <a:ext cx="1994597" cy="1809119"/>
          </a:xfrm>
          <a:prstGeom prst="rect">
            <a:avLst/>
          </a:prstGeom>
        </p:spPr>
      </p:pic>
      <p:sp>
        <p:nvSpPr>
          <p:cNvPr id="13" name="TextBox 12">
            <a:extLst>
              <a:ext uri="{FF2B5EF4-FFF2-40B4-BE49-F238E27FC236}">
                <a16:creationId xmlns:a16="http://schemas.microsoft.com/office/drawing/2014/main" id="{6C2C28FE-C09F-EF6C-0026-2E1221D5E4F0}"/>
              </a:ext>
            </a:extLst>
          </p:cNvPr>
          <p:cNvSpPr txBox="1"/>
          <p:nvPr/>
        </p:nvSpPr>
        <p:spPr>
          <a:xfrm>
            <a:off x="2104928" y="2379497"/>
            <a:ext cx="2789136" cy="369332"/>
          </a:xfrm>
          <a:prstGeom prst="rect">
            <a:avLst/>
          </a:prstGeom>
          <a:noFill/>
        </p:spPr>
        <p:txBody>
          <a:bodyPr wrap="square" rtlCol="0">
            <a:spAutoFit/>
          </a:bodyPr>
          <a:lstStyle/>
          <a:p>
            <a:pPr algn="ctr"/>
            <a:r>
              <a:rPr lang="en-US" dirty="0">
                <a:solidFill>
                  <a:srgbClr val="FF0000"/>
                </a:solidFill>
              </a:rPr>
              <a:t>Server Manages State</a:t>
            </a:r>
          </a:p>
        </p:txBody>
      </p:sp>
      <p:sp>
        <p:nvSpPr>
          <p:cNvPr id="15" name="TextBox 14">
            <a:extLst>
              <a:ext uri="{FF2B5EF4-FFF2-40B4-BE49-F238E27FC236}">
                <a16:creationId xmlns:a16="http://schemas.microsoft.com/office/drawing/2014/main" id="{C9BA67F4-A6AB-FF57-6F73-E686CB044708}"/>
              </a:ext>
            </a:extLst>
          </p:cNvPr>
          <p:cNvSpPr txBox="1"/>
          <p:nvPr/>
        </p:nvSpPr>
        <p:spPr>
          <a:xfrm>
            <a:off x="1108524" y="4848379"/>
            <a:ext cx="4639759" cy="369332"/>
          </a:xfrm>
          <a:prstGeom prst="rect">
            <a:avLst/>
          </a:prstGeom>
          <a:noFill/>
        </p:spPr>
        <p:txBody>
          <a:bodyPr wrap="square" rtlCol="0">
            <a:spAutoFit/>
          </a:bodyPr>
          <a:lstStyle/>
          <a:p>
            <a:pPr algn="ctr"/>
            <a:r>
              <a:rPr lang="en-US" b="1" i="1" dirty="0"/>
              <a:t>Persistent</a:t>
            </a:r>
            <a:r>
              <a:rPr lang="en-US" dirty="0"/>
              <a:t> communication.  </a:t>
            </a:r>
          </a:p>
        </p:txBody>
      </p:sp>
      <p:pic>
        <p:nvPicPr>
          <p:cNvPr id="17" name="Picture 16">
            <a:extLst>
              <a:ext uri="{FF2B5EF4-FFF2-40B4-BE49-F238E27FC236}">
                <a16:creationId xmlns:a16="http://schemas.microsoft.com/office/drawing/2014/main" id="{6CCE792D-F895-E2F4-21CC-DC9BD84404AC}"/>
              </a:ext>
            </a:extLst>
          </p:cNvPr>
          <p:cNvPicPr>
            <a:picLocks noChangeAspect="1"/>
          </p:cNvPicPr>
          <p:nvPr/>
        </p:nvPicPr>
        <p:blipFill>
          <a:blip r:embed="rId3"/>
          <a:stretch>
            <a:fillRect/>
          </a:stretch>
        </p:blipFill>
        <p:spPr>
          <a:xfrm>
            <a:off x="3797176" y="2973689"/>
            <a:ext cx="1931731" cy="1742449"/>
          </a:xfrm>
          <a:prstGeom prst="rect">
            <a:avLst/>
          </a:prstGeom>
        </p:spPr>
      </p:pic>
      <p:sp>
        <p:nvSpPr>
          <p:cNvPr id="18" name="TextBox 17">
            <a:extLst>
              <a:ext uri="{FF2B5EF4-FFF2-40B4-BE49-F238E27FC236}">
                <a16:creationId xmlns:a16="http://schemas.microsoft.com/office/drawing/2014/main" id="{43CF3740-7A5C-F33E-7CDB-2B1BE7D62932}"/>
              </a:ext>
            </a:extLst>
          </p:cNvPr>
          <p:cNvSpPr txBox="1"/>
          <p:nvPr/>
        </p:nvSpPr>
        <p:spPr>
          <a:xfrm>
            <a:off x="4704970" y="2380810"/>
            <a:ext cx="2782059" cy="369332"/>
          </a:xfrm>
          <a:prstGeom prst="rect">
            <a:avLst/>
          </a:prstGeom>
          <a:noFill/>
        </p:spPr>
        <p:txBody>
          <a:bodyPr wrap="square" rtlCol="0">
            <a:spAutoFit/>
          </a:bodyPr>
          <a:lstStyle/>
          <a:p>
            <a:pPr algn="ctr"/>
            <a:r>
              <a:rPr lang="en-US" dirty="0">
                <a:solidFill>
                  <a:srgbClr val="FF0000"/>
                </a:solidFill>
              </a:rPr>
              <a:t>VS</a:t>
            </a:r>
          </a:p>
        </p:txBody>
      </p:sp>
      <p:cxnSp>
        <p:nvCxnSpPr>
          <p:cNvPr id="19" name="Straight Connector 18">
            <a:extLst>
              <a:ext uri="{FF2B5EF4-FFF2-40B4-BE49-F238E27FC236}">
                <a16:creationId xmlns:a16="http://schemas.microsoft.com/office/drawing/2014/main" id="{F17EF6D1-BB83-C076-7CB9-0DA47D07E250}"/>
              </a:ext>
            </a:extLst>
          </p:cNvPr>
          <p:cNvCxnSpPr>
            <a:cxnSpLocks/>
          </p:cNvCxnSpPr>
          <p:nvPr/>
        </p:nvCxnSpPr>
        <p:spPr>
          <a:xfrm>
            <a:off x="6073876" y="2796297"/>
            <a:ext cx="0" cy="2277148"/>
          </a:xfrm>
          <a:prstGeom prst="line">
            <a:avLst/>
          </a:prstGeom>
        </p:spPr>
        <p:style>
          <a:lnRef idx="2">
            <a:schemeClr val="dk1"/>
          </a:lnRef>
          <a:fillRef idx="0">
            <a:schemeClr val="dk1"/>
          </a:fillRef>
          <a:effectRef idx="1">
            <a:schemeClr val="dk1"/>
          </a:effectRef>
          <a:fontRef idx="minor">
            <a:schemeClr val="tx1"/>
          </a:fontRef>
        </p:style>
      </p:cxnSp>
      <p:sp>
        <p:nvSpPr>
          <p:cNvPr id="20" name="TextBox 19">
            <a:extLst>
              <a:ext uri="{FF2B5EF4-FFF2-40B4-BE49-F238E27FC236}">
                <a16:creationId xmlns:a16="http://schemas.microsoft.com/office/drawing/2014/main" id="{CF5A08A3-D346-2817-4EAA-1B49220B44D5}"/>
              </a:ext>
            </a:extLst>
          </p:cNvPr>
          <p:cNvSpPr txBox="1"/>
          <p:nvPr/>
        </p:nvSpPr>
        <p:spPr>
          <a:xfrm>
            <a:off x="1108524" y="5449103"/>
            <a:ext cx="9903601"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a:t>Be advised!  In REST each and every resource request is to convey the application state.  That means the state gets transferred with each request!</a:t>
            </a:r>
          </a:p>
        </p:txBody>
      </p:sp>
      <p:pic>
        <p:nvPicPr>
          <p:cNvPr id="22" name="Graphic 21" descr="Smart Phone">
            <a:extLst>
              <a:ext uri="{FF2B5EF4-FFF2-40B4-BE49-F238E27FC236}">
                <a16:creationId xmlns:a16="http://schemas.microsoft.com/office/drawing/2014/main" id="{24E08DE5-FCBD-69D2-50E8-2F42DBFA99BD}"/>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7424" y="3984957"/>
            <a:ext cx="658683" cy="658683"/>
          </a:xfrm>
          <a:prstGeom prst="rect">
            <a:avLst/>
          </a:prstGeom>
        </p:spPr>
      </p:pic>
      <p:sp>
        <p:nvSpPr>
          <p:cNvPr id="23" name="Flowchart: Magnetic Disk 22">
            <a:extLst>
              <a:ext uri="{FF2B5EF4-FFF2-40B4-BE49-F238E27FC236}">
                <a16:creationId xmlns:a16="http://schemas.microsoft.com/office/drawing/2014/main" id="{61E1B31A-B4ED-413E-EEDB-29EEB1183C6E}"/>
              </a:ext>
            </a:extLst>
          </p:cNvPr>
          <p:cNvSpPr/>
          <p:nvPr/>
        </p:nvSpPr>
        <p:spPr>
          <a:xfrm>
            <a:off x="2855824" y="3212782"/>
            <a:ext cx="609600" cy="838200"/>
          </a:xfrm>
          <a:prstGeom prst="flowChartMagneticDisk">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24" name="Straight Arrow Connector 23">
            <a:extLst>
              <a:ext uri="{FF2B5EF4-FFF2-40B4-BE49-F238E27FC236}">
                <a16:creationId xmlns:a16="http://schemas.microsoft.com/office/drawing/2014/main" id="{406E6C47-81A8-593D-237E-5F4EC2D43604}"/>
              </a:ext>
            </a:extLst>
          </p:cNvPr>
          <p:cNvCxnSpPr>
            <a:cxnSpLocks/>
            <a:endCxn id="22" idx="3"/>
          </p:cNvCxnSpPr>
          <p:nvPr/>
        </p:nvCxnSpPr>
        <p:spPr>
          <a:xfrm flipH="1">
            <a:off x="1556107" y="3871524"/>
            <a:ext cx="1042820" cy="442775"/>
          </a:xfrm>
          <a:prstGeom prst="straightConnector1">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81B7B6D9-F929-0722-E4F0-5D6F5071C62A}"/>
              </a:ext>
            </a:extLst>
          </p:cNvPr>
          <p:cNvCxnSpPr>
            <a:cxnSpLocks/>
          </p:cNvCxnSpPr>
          <p:nvPr/>
        </p:nvCxnSpPr>
        <p:spPr>
          <a:xfrm flipH="1" flipV="1">
            <a:off x="1324362" y="3651651"/>
            <a:ext cx="1371605" cy="3928"/>
          </a:xfrm>
          <a:prstGeom prst="straightConnector1">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26" name="Graphic 25" descr="Smart Phone">
            <a:extLst>
              <a:ext uri="{FF2B5EF4-FFF2-40B4-BE49-F238E27FC236}">
                <a16:creationId xmlns:a16="http://schemas.microsoft.com/office/drawing/2014/main" id="{DEEEEA7A-E36E-1DDC-BB16-1757EA8DD66F}"/>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393904" y="2746368"/>
            <a:ext cx="658683" cy="658683"/>
          </a:xfrm>
          <a:prstGeom prst="rect">
            <a:avLst/>
          </a:prstGeom>
        </p:spPr>
      </p:pic>
      <p:cxnSp>
        <p:nvCxnSpPr>
          <p:cNvPr id="27" name="Straight Arrow Connector 26">
            <a:extLst>
              <a:ext uri="{FF2B5EF4-FFF2-40B4-BE49-F238E27FC236}">
                <a16:creationId xmlns:a16="http://schemas.microsoft.com/office/drawing/2014/main" id="{C91A7999-A065-8B50-E296-035BFBF785A3}"/>
              </a:ext>
            </a:extLst>
          </p:cNvPr>
          <p:cNvCxnSpPr>
            <a:cxnSpLocks/>
          </p:cNvCxnSpPr>
          <p:nvPr/>
        </p:nvCxnSpPr>
        <p:spPr>
          <a:xfrm flipH="1" flipV="1">
            <a:off x="1932788" y="3259029"/>
            <a:ext cx="763178" cy="197555"/>
          </a:xfrm>
          <a:prstGeom prst="straightConnector1">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28" name="Graphic 27" descr="Smart Phone">
            <a:extLst>
              <a:ext uri="{FF2B5EF4-FFF2-40B4-BE49-F238E27FC236}">
                <a16:creationId xmlns:a16="http://schemas.microsoft.com/office/drawing/2014/main" id="{EF7AF973-FC62-3BCF-6B5E-4B77879CC99F}"/>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22800" y="3239281"/>
            <a:ext cx="658683" cy="658683"/>
          </a:xfrm>
          <a:prstGeom prst="rect">
            <a:avLst/>
          </a:prstGeom>
        </p:spPr>
      </p:pic>
      <p:pic>
        <p:nvPicPr>
          <p:cNvPr id="29" name="Graphic 28" descr="Smart Phone">
            <a:extLst>
              <a:ext uri="{FF2B5EF4-FFF2-40B4-BE49-F238E27FC236}">
                <a16:creationId xmlns:a16="http://schemas.microsoft.com/office/drawing/2014/main" id="{14BD0712-2E81-EA69-1459-4E7F298C8B57}"/>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74094" y="4084471"/>
            <a:ext cx="658683" cy="658683"/>
          </a:xfrm>
          <a:prstGeom prst="rect">
            <a:avLst/>
          </a:prstGeom>
        </p:spPr>
      </p:pic>
      <p:sp>
        <p:nvSpPr>
          <p:cNvPr id="30" name="Flowchart: Magnetic Disk 29">
            <a:extLst>
              <a:ext uri="{FF2B5EF4-FFF2-40B4-BE49-F238E27FC236}">
                <a16:creationId xmlns:a16="http://schemas.microsoft.com/office/drawing/2014/main" id="{5D355AEF-BF25-1300-506F-A390DCBF7A7E}"/>
              </a:ext>
            </a:extLst>
          </p:cNvPr>
          <p:cNvSpPr/>
          <p:nvPr/>
        </p:nvSpPr>
        <p:spPr>
          <a:xfrm>
            <a:off x="8432494" y="3312296"/>
            <a:ext cx="609600" cy="838200"/>
          </a:xfrm>
          <a:prstGeom prst="flowChartMagneticDisk">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31" name="Straight Arrow Connector 30">
            <a:extLst>
              <a:ext uri="{FF2B5EF4-FFF2-40B4-BE49-F238E27FC236}">
                <a16:creationId xmlns:a16="http://schemas.microsoft.com/office/drawing/2014/main" id="{AA5F5316-497C-48FD-67A7-E1C68EAD2327}"/>
              </a:ext>
            </a:extLst>
          </p:cNvPr>
          <p:cNvCxnSpPr>
            <a:cxnSpLocks/>
            <a:endCxn id="29" idx="3"/>
          </p:cNvCxnSpPr>
          <p:nvPr/>
        </p:nvCxnSpPr>
        <p:spPr>
          <a:xfrm flipH="1">
            <a:off x="7132777" y="3971038"/>
            <a:ext cx="1042820" cy="442775"/>
          </a:xfrm>
          <a:prstGeom prst="straightConnector1">
            <a:avLst/>
          </a:prstGeom>
          <a:ln w="50800">
            <a:solidFill>
              <a:schemeClr val="tx1"/>
            </a:solidFill>
            <a:prstDash val="sys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063B1307-4FFD-A777-BEF8-8FD7BD32DFF2}"/>
              </a:ext>
            </a:extLst>
          </p:cNvPr>
          <p:cNvCxnSpPr>
            <a:cxnSpLocks/>
          </p:cNvCxnSpPr>
          <p:nvPr/>
        </p:nvCxnSpPr>
        <p:spPr>
          <a:xfrm flipH="1" flipV="1">
            <a:off x="6901032" y="3751165"/>
            <a:ext cx="1371605" cy="3928"/>
          </a:xfrm>
          <a:prstGeom prst="straightConnector1">
            <a:avLst/>
          </a:prstGeom>
          <a:ln w="50800">
            <a:solidFill>
              <a:schemeClr val="tx1"/>
            </a:solidFill>
            <a:prstDash val="sysDash"/>
            <a:headEnd type="triangle"/>
            <a:tailEnd type="triangle"/>
          </a:ln>
        </p:spPr>
        <p:style>
          <a:lnRef idx="1">
            <a:schemeClr val="accent1"/>
          </a:lnRef>
          <a:fillRef idx="0">
            <a:schemeClr val="accent1"/>
          </a:fillRef>
          <a:effectRef idx="0">
            <a:schemeClr val="accent1"/>
          </a:effectRef>
          <a:fontRef idx="minor">
            <a:schemeClr val="tx1"/>
          </a:fontRef>
        </p:style>
      </p:cxnSp>
      <p:pic>
        <p:nvPicPr>
          <p:cNvPr id="33" name="Graphic 32" descr="Smart Phone">
            <a:extLst>
              <a:ext uri="{FF2B5EF4-FFF2-40B4-BE49-F238E27FC236}">
                <a16:creationId xmlns:a16="http://schemas.microsoft.com/office/drawing/2014/main" id="{B22E5D9C-D3FE-8D28-DACF-04AE3D27FC9A}"/>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970574" y="2845882"/>
            <a:ext cx="658683" cy="658683"/>
          </a:xfrm>
          <a:prstGeom prst="rect">
            <a:avLst/>
          </a:prstGeom>
        </p:spPr>
      </p:pic>
      <p:cxnSp>
        <p:nvCxnSpPr>
          <p:cNvPr id="34" name="Straight Arrow Connector 33">
            <a:extLst>
              <a:ext uri="{FF2B5EF4-FFF2-40B4-BE49-F238E27FC236}">
                <a16:creationId xmlns:a16="http://schemas.microsoft.com/office/drawing/2014/main" id="{6DFE268C-95A5-C7C4-072F-203C46AA4708}"/>
              </a:ext>
            </a:extLst>
          </p:cNvPr>
          <p:cNvCxnSpPr>
            <a:cxnSpLocks/>
          </p:cNvCxnSpPr>
          <p:nvPr/>
        </p:nvCxnSpPr>
        <p:spPr>
          <a:xfrm flipH="1" flipV="1">
            <a:off x="7509458" y="3358543"/>
            <a:ext cx="763178" cy="197555"/>
          </a:xfrm>
          <a:prstGeom prst="straightConnector1">
            <a:avLst/>
          </a:prstGeom>
          <a:ln w="50800">
            <a:solidFill>
              <a:schemeClr val="tx1"/>
            </a:solidFill>
            <a:prstDash val="sysDash"/>
            <a:headEnd type="triangle"/>
            <a:tailEnd type="triangle"/>
          </a:ln>
        </p:spPr>
        <p:style>
          <a:lnRef idx="1">
            <a:schemeClr val="accent1"/>
          </a:lnRef>
          <a:fillRef idx="0">
            <a:schemeClr val="accent1"/>
          </a:fillRef>
          <a:effectRef idx="0">
            <a:schemeClr val="accent1"/>
          </a:effectRef>
          <a:fontRef idx="minor">
            <a:schemeClr val="tx1"/>
          </a:fontRef>
        </p:style>
      </p:cxnSp>
      <p:pic>
        <p:nvPicPr>
          <p:cNvPr id="35" name="Graphic 34" descr="Smart Phone">
            <a:extLst>
              <a:ext uri="{FF2B5EF4-FFF2-40B4-BE49-F238E27FC236}">
                <a16:creationId xmlns:a16="http://schemas.microsoft.com/office/drawing/2014/main" id="{88FB026E-1E7F-875A-BC03-B39691E7E010}"/>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399470" y="3338795"/>
            <a:ext cx="658683" cy="658683"/>
          </a:xfrm>
          <a:prstGeom prst="rect">
            <a:avLst/>
          </a:prstGeom>
        </p:spPr>
      </p:pic>
    </p:spTree>
    <p:extLst>
      <p:ext uri="{BB962C8B-B14F-4D97-AF65-F5344CB8AC3E}">
        <p14:creationId xmlns:p14="http://schemas.microsoft.com/office/powerpoint/2010/main" val="1272726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4"/>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5"/>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2"/>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29"/>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5" grpId="0"/>
      <p:bldP spid="20" grpId="0" animBg="1"/>
      <p:bldP spid="23" grpId="0" animBg="1"/>
      <p:bldP spid="3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7FF47CB7-972F-479F-A36D-9E72D26EC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0D153B68-5844-490D-8E67-F616D6D72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766176" cy="2061837"/>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84330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07720" y="510631"/>
                  <a:pt x="9287964" y="513052"/>
                </a:cubicBezTo>
                <a:cubicBezTo>
                  <a:pt x="9269905" y="526173"/>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67549" y="584727"/>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394729" y="948347"/>
                </a:lnTo>
                <a:lnTo>
                  <a:pt x="8380548" y="987916"/>
                </a:lnTo>
                <a:lnTo>
                  <a:pt x="8375330" y="965444"/>
                </a:lnTo>
                <a:cubicBezTo>
                  <a:pt x="8372375" y="964202"/>
                  <a:pt x="8344433" y="977378"/>
                  <a:pt x="8340796" y="980522"/>
                </a:cubicBezTo>
                <a:cubicBezTo>
                  <a:pt x="8328292" y="982128"/>
                  <a:pt x="8319237" y="991089"/>
                  <a:pt x="8304438" y="996739"/>
                </a:cubicBezTo>
                <a:cubicBezTo>
                  <a:pt x="8297193" y="1005683"/>
                  <a:pt x="8289328" y="1014568"/>
                  <a:pt x="8280929" y="1023089"/>
                </a:cubicBezTo>
                <a:lnTo>
                  <a:pt x="8275760" y="1027772"/>
                </a:lnTo>
                <a:lnTo>
                  <a:pt x="8275478" y="1027605"/>
                </a:lnTo>
                <a:cubicBezTo>
                  <a:pt x="8273970" y="1028076"/>
                  <a:pt x="8251461" y="1029408"/>
                  <a:pt x="8249003"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39392" y="1192062"/>
                </a:lnTo>
                <a:lnTo>
                  <a:pt x="7677677" y="1216394"/>
                </a:lnTo>
                <a:lnTo>
                  <a:pt x="7586920" y="1261888"/>
                </a:lnTo>
                <a:cubicBezTo>
                  <a:pt x="7556723" y="1298911"/>
                  <a:pt x="7489187" y="1284518"/>
                  <a:pt x="7486100" y="1292563"/>
                </a:cubicBezTo>
                <a:cubicBezTo>
                  <a:pt x="7454875" y="1308356"/>
                  <a:pt x="7453335" y="1326361"/>
                  <a:pt x="7411323" y="1340732"/>
                </a:cubicBezTo>
                <a:cubicBezTo>
                  <a:pt x="7372519" y="1390006"/>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15134" y="1706361"/>
                  <a:pt x="5521171" y="1671626"/>
                </a:cubicBezTo>
                <a:cubicBezTo>
                  <a:pt x="5491803" y="1671296"/>
                  <a:pt x="5498089" y="1662666"/>
                  <a:pt x="5457384" y="1683952"/>
                </a:cubicBezTo>
                <a:cubicBezTo>
                  <a:pt x="5356959" y="1699287"/>
                  <a:pt x="5078905" y="1774579"/>
                  <a:pt x="4950070" y="1748401"/>
                </a:cubicBezTo>
                <a:cubicBezTo>
                  <a:pt x="4918276" y="1752255"/>
                  <a:pt x="4891043" y="1756936"/>
                  <a:pt x="4872172" y="1757222"/>
                </a:cubicBezTo>
                <a:lnTo>
                  <a:pt x="4809524" y="1761033"/>
                </a:lnTo>
                <a:cubicBezTo>
                  <a:pt x="4791324" y="1772975"/>
                  <a:pt x="4777258" y="1754591"/>
                  <a:pt x="4759058" y="1766533"/>
                </a:cubicBezTo>
                <a:cubicBezTo>
                  <a:pt x="4747481" y="1770744"/>
                  <a:pt x="4734604" y="1772921"/>
                  <a:pt x="4719749" y="1771811"/>
                </a:cubicBezTo>
                <a:cubicBezTo>
                  <a:pt x="4671168" y="1780243"/>
                  <a:pt x="4634134" y="1775931"/>
                  <a:pt x="4568686" y="1786141"/>
                </a:cubicBezTo>
                <a:cubicBezTo>
                  <a:pt x="4544667" y="1777910"/>
                  <a:pt x="4432547" y="1778168"/>
                  <a:pt x="4418751" y="1796932"/>
                </a:cubicBezTo>
                <a:cubicBezTo>
                  <a:pt x="4403360" y="1801488"/>
                  <a:pt x="4385278" y="1795746"/>
                  <a:pt x="4378377" y="1815528"/>
                </a:cubicBezTo>
                <a:cubicBezTo>
                  <a:pt x="4366870" y="1839461"/>
                  <a:pt x="4337372" y="1814003"/>
                  <a:pt x="4320575" y="1832722"/>
                </a:cubicBezTo>
                <a:cubicBezTo>
                  <a:pt x="4277898" y="1857053"/>
                  <a:pt x="4243945" y="1846759"/>
                  <a:pt x="4211935" y="1860177"/>
                </a:cubicBezTo>
                <a:cubicBezTo>
                  <a:pt x="4181519" y="1859584"/>
                  <a:pt x="4171342" y="1859762"/>
                  <a:pt x="4101228" y="1868717"/>
                </a:cubicBezTo>
                <a:cubicBezTo>
                  <a:pt x="4080159" y="1876188"/>
                  <a:pt x="4039427" y="1877381"/>
                  <a:pt x="3973223" y="1881015"/>
                </a:cubicBezTo>
                <a:cubicBezTo>
                  <a:pt x="3971330" y="1884974"/>
                  <a:pt x="3952843" y="1879225"/>
                  <a:pt x="3900992" y="1880603"/>
                </a:cubicBezTo>
                <a:cubicBezTo>
                  <a:pt x="3849141" y="1881981"/>
                  <a:pt x="3740060" y="1895686"/>
                  <a:pt x="3662119" y="1889285"/>
                </a:cubicBezTo>
                <a:cubicBezTo>
                  <a:pt x="3565155" y="1881322"/>
                  <a:pt x="3613412" y="1915150"/>
                  <a:pt x="3496919" y="1873180"/>
                </a:cubicBezTo>
                <a:cubicBezTo>
                  <a:pt x="3488062" y="1895719"/>
                  <a:pt x="3474293" y="1876288"/>
                  <a:pt x="3449433" y="1889681"/>
                </a:cubicBezTo>
                <a:cubicBezTo>
                  <a:pt x="3406553" y="1891629"/>
                  <a:pt x="3413217" y="1897797"/>
                  <a:pt x="3369766" y="1916653"/>
                </a:cubicBezTo>
                <a:cubicBezTo>
                  <a:pt x="3338805" y="1929531"/>
                  <a:pt x="3289487" y="1928617"/>
                  <a:pt x="3269672" y="1938036"/>
                </a:cubicBezTo>
                <a:lnTo>
                  <a:pt x="3224897" y="1943733"/>
                </a:lnTo>
                <a:cubicBezTo>
                  <a:pt x="3188693" y="1949271"/>
                  <a:pt x="3178540" y="1909145"/>
                  <a:pt x="3161463" y="1946591"/>
                </a:cubicBezTo>
                <a:lnTo>
                  <a:pt x="3112044" y="1935614"/>
                </a:lnTo>
                <a:lnTo>
                  <a:pt x="3069716" y="1930463"/>
                </a:lnTo>
                <a:cubicBezTo>
                  <a:pt x="3049937" y="1924285"/>
                  <a:pt x="3047816" y="1925644"/>
                  <a:pt x="3005773" y="1915878"/>
                </a:cubicBezTo>
                <a:cubicBezTo>
                  <a:pt x="2978838" y="1921092"/>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3064" y="1962036"/>
                  <a:pt x="2051584" y="1971011"/>
                  <a:pt x="2033299" y="1969042"/>
                </a:cubicBezTo>
                <a:cubicBezTo>
                  <a:pt x="2015014" y="1967073"/>
                  <a:pt x="1998956" y="1958903"/>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416370" y="1829853"/>
                  <a:pt x="1357365" y="1832140"/>
                </a:cubicBezTo>
                <a:cubicBezTo>
                  <a:pt x="1285880" y="1811785"/>
                  <a:pt x="1273193" y="1786872"/>
                  <a:pt x="1232341" y="1785942"/>
                </a:cubicBezTo>
                <a:cubicBezTo>
                  <a:pt x="1223903" y="1792798"/>
                  <a:pt x="1160576" y="1793911"/>
                  <a:pt x="1162595" y="1784330"/>
                </a:cubicBezTo>
                <a:cubicBezTo>
                  <a:pt x="1153167" y="1787110"/>
                  <a:pt x="1122206" y="1805077"/>
                  <a:pt x="1120257" y="1789615"/>
                </a:cubicBezTo>
                <a:cubicBezTo>
                  <a:pt x="1073149" y="1786750"/>
                  <a:pt x="1034361" y="1768718"/>
                  <a:pt x="991903" y="1786741"/>
                </a:cubicBezTo>
                <a:cubicBezTo>
                  <a:pt x="966383" y="1781126"/>
                  <a:pt x="949501" y="1800915"/>
                  <a:pt x="883960" y="1809389"/>
                </a:cubicBezTo>
                <a:cubicBezTo>
                  <a:pt x="836064" y="1808194"/>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31ED49A-B44B-A4DC-F7E5-56963330C692}"/>
              </a:ext>
            </a:extLst>
          </p:cNvPr>
          <p:cNvSpPr>
            <a:spLocks noGrp="1"/>
          </p:cNvSpPr>
          <p:nvPr>
            <p:ph type="title"/>
          </p:nvPr>
        </p:nvSpPr>
        <p:spPr>
          <a:xfrm>
            <a:off x="1137034" y="609597"/>
            <a:ext cx="9392421" cy="1330841"/>
          </a:xfrm>
        </p:spPr>
        <p:txBody>
          <a:bodyPr>
            <a:normAutofit/>
          </a:bodyPr>
          <a:lstStyle/>
          <a:p>
            <a:r>
              <a:rPr lang="en-US" b="1" dirty="0"/>
              <a:t>3. Cacheability</a:t>
            </a:r>
          </a:p>
        </p:txBody>
      </p:sp>
      <p:sp>
        <p:nvSpPr>
          <p:cNvPr id="3" name="Content Placeholder 2">
            <a:extLst>
              <a:ext uri="{FF2B5EF4-FFF2-40B4-BE49-F238E27FC236}">
                <a16:creationId xmlns:a16="http://schemas.microsoft.com/office/drawing/2014/main" id="{F6E518B9-034F-305B-449D-E99360EADA9E}"/>
              </a:ext>
            </a:extLst>
          </p:cNvPr>
          <p:cNvSpPr>
            <a:spLocks noGrp="1"/>
          </p:cNvSpPr>
          <p:nvPr>
            <p:ph idx="1"/>
          </p:nvPr>
        </p:nvSpPr>
        <p:spPr>
          <a:xfrm>
            <a:off x="1137034" y="2198362"/>
            <a:ext cx="4958966" cy="3917773"/>
          </a:xfrm>
        </p:spPr>
        <p:txBody>
          <a:bodyPr>
            <a:normAutofit/>
          </a:bodyPr>
          <a:lstStyle/>
          <a:p>
            <a:pPr marL="0" indent="0">
              <a:buNone/>
            </a:pPr>
            <a:r>
              <a:rPr lang="en-US" sz="2000"/>
              <a:t>Clients and servers should be able to cache resource data that changes infrequently.  </a:t>
            </a:r>
            <a:br>
              <a:rPr lang="en-US" sz="2000"/>
            </a:br>
            <a:endParaRPr lang="en-US" sz="2000"/>
          </a:p>
          <a:p>
            <a:pPr marL="0" indent="0">
              <a:buNone/>
            </a:pPr>
            <a:r>
              <a:rPr lang="en-US" sz="2000"/>
              <a:t>For example, there are 50 states in the U.S.A.  That’s not likely to change soon.  So, it is inefficient to build a system that queries a database of states each and every time you need that data.  Clients should be able to cache that infrequently updated date and web servers should be able to control the duration of that cache.</a:t>
            </a:r>
          </a:p>
          <a:p>
            <a:pPr marL="0" indent="0">
              <a:buNone/>
            </a:pPr>
            <a:endParaRPr lang="en-US" sz="2000"/>
          </a:p>
        </p:txBody>
      </p:sp>
      <p:pic>
        <p:nvPicPr>
          <p:cNvPr id="6" name="Picture 5" descr="Logo, company name&#10;&#10;Description automatically generated">
            <a:extLst>
              <a:ext uri="{FF2B5EF4-FFF2-40B4-BE49-F238E27FC236}">
                <a16:creationId xmlns:a16="http://schemas.microsoft.com/office/drawing/2014/main" id="{1FF26DBC-2C4C-D593-CD10-CCF2D93309B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749747" y="2550035"/>
            <a:ext cx="4788505" cy="2226654"/>
          </a:xfrm>
          <a:prstGeom prst="rect">
            <a:avLst/>
          </a:prstGeom>
        </p:spPr>
      </p:pic>
      <p:sp>
        <p:nvSpPr>
          <p:cNvPr id="15" name="Freeform: Shape 14">
            <a:extLst>
              <a:ext uri="{FF2B5EF4-FFF2-40B4-BE49-F238E27FC236}">
                <a16:creationId xmlns:a16="http://schemas.microsoft.com/office/drawing/2014/main" id="{9A0D773F-7A7D-4DBB-9DEA-86BB8B8F4B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381624" y="6209414"/>
            <a:ext cx="6810375" cy="648586"/>
          </a:xfrm>
          <a:custGeom>
            <a:avLst/>
            <a:gdLst>
              <a:gd name="connsiteX0" fmla="*/ 0 w 10753706"/>
              <a:gd name="connsiteY0" fmla="*/ 0 h 1027260"/>
              <a:gd name="connsiteX1" fmla="*/ 10753706 w 10753706"/>
              <a:gd name="connsiteY1" fmla="*/ 0 h 1027260"/>
              <a:gd name="connsiteX2" fmla="*/ 10748809 w 10753706"/>
              <a:gd name="connsiteY2" fmla="*/ 2522 h 1027260"/>
              <a:gd name="connsiteX3" fmla="*/ 10725330 w 10753706"/>
              <a:gd name="connsiteY3" fmla="*/ 11977 h 1027260"/>
              <a:gd name="connsiteX4" fmla="*/ 10615423 w 10753706"/>
              <a:gd name="connsiteY4" fmla="*/ 52967 h 1027260"/>
              <a:gd name="connsiteX5" fmla="*/ 10533936 w 10753706"/>
              <a:gd name="connsiteY5" fmla="*/ 53095 h 1027260"/>
              <a:gd name="connsiteX6" fmla="*/ 10466876 w 10753706"/>
              <a:gd name="connsiteY6" fmla="*/ 45180 h 1027260"/>
              <a:gd name="connsiteX7" fmla="*/ 10355090 w 10753706"/>
              <a:gd name="connsiteY7" fmla="*/ 89741 h 1027260"/>
              <a:gd name="connsiteX8" fmla="*/ 10087145 w 10753706"/>
              <a:gd name="connsiteY8" fmla="*/ 66115 h 1027260"/>
              <a:gd name="connsiteX9" fmla="*/ 10015902 w 10753706"/>
              <a:gd name="connsiteY9" fmla="*/ 76178 h 1027260"/>
              <a:gd name="connsiteX10" fmla="*/ 9806005 w 10753706"/>
              <a:gd name="connsiteY10" fmla="*/ 102435 h 1027260"/>
              <a:gd name="connsiteX11" fmla="*/ 9602583 w 10753706"/>
              <a:gd name="connsiteY11" fmla="*/ 179170 h 1027260"/>
              <a:gd name="connsiteX12" fmla="*/ 9469719 w 10753706"/>
              <a:gd name="connsiteY12" fmla="*/ 174721 h 1027260"/>
              <a:gd name="connsiteX13" fmla="*/ 9408692 w 10753706"/>
              <a:gd name="connsiteY13" fmla="*/ 189513 h 1027260"/>
              <a:gd name="connsiteX14" fmla="*/ 9364151 w 10753706"/>
              <a:gd name="connsiteY14" fmla="*/ 194072 h 1027260"/>
              <a:gd name="connsiteX15" fmla="*/ 9337751 w 10753706"/>
              <a:gd name="connsiteY15" fmla="*/ 197579 h 1027260"/>
              <a:gd name="connsiteX16" fmla="*/ 9297166 w 10753706"/>
              <a:gd name="connsiteY16" fmla="*/ 216558 h 1027260"/>
              <a:gd name="connsiteX17" fmla="*/ 9123859 w 10753706"/>
              <a:gd name="connsiteY17" fmla="*/ 237356 h 1027260"/>
              <a:gd name="connsiteX18" fmla="*/ 8950741 w 10753706"/>
              <a:gd name="connsiteY18" fmla="*/ 238020 h 1027260"/>
              <a:gd name="connsiteX19" fmla="*/ 8718236 w 10753706"/>
              <a:gd name="connsiteY19" fmla="*/ 303148 h 1027260"/>
              <a:gd name="connsiteX20" fmla="*/ 8694011 w 10753706"/>
              <a:gd name="connsiteY20" fmla="*/ 308812 h 1027260"/>
              <a:gd name="connsiteX21" fmla="*/ 8611976 w 10753706"/>
              <a:gd name="connsiteY21" fmla="*/ 324819 h 1027260"/>
              <a:gd name="connsiteX22" fmla="*/ 8562074 w 10753706"/>
              <a:gd name="connsiteY22" fmla="*/ 337971 h 1027260"/>
              <a:gd name="connsiteX23" fmla="*/ 8501724 w 10753706"/>
              <a:gd name="connsiteY23" fmla="*/ 360865 h 1027260"/>
              <a:gd name="connsiteX24" fmla="*/ 8504489 w 10753706"/>
              <a:gd name="connsiteY24" fmla="*/ 364790 h 1027260"/>
              <a:gd name="connsiteX25" fmla="*/ 8492774 w 10753706"/>
              <a:gd name="connsiteY25" fmla="*/ 366181 h 1027260"/>
              <a:gd name="connsiteX26" fmla="*/ 8466405 w 10753706"/>
              <a:gd name="connsiteY26" fmla="*/ 368724 h 1027260"/>
              <a:gd name="connsiteX27" fmla="*/ 8427069 w 10753706"/>
              <a:gd name="connsiteY27" fmla="*/ 387211 h 1027260"/>
              <a:gd name="connsiteX28" fmla="*/ 8387766 w 10753706"/>
              <a:gd name="connsiteY28" fmla="*/ 377161 h 1027260"/>
              <a:gd name="connsiteX29" fmla="*/ 8315874 w 10753706"/>
              <a:gd name="connsiteY29" fmla="*/ 395527 h 1027260"/>
              <a:gd name="connsiteX30" fmla="*/ 8274474 w 10753706"/>
              <a:gd name="connsiteY30" fmla="*/ 405112 h 1027260"/>
              <a:gd name="connsiteX31" fmla="*/ 8234664 w 10753706"/>
              <a:gd name="connsiteY31" fmla="*/ 410219 h 1027260"/>
              <a:gd name="connsiteX32" fmla="*/ 8211268 w 10753706"/>
              <a:gd name="connsiteY32" fmla="*/ 416791 h 1027260"/>
              <a:gd name="connsiteX33" fmla="*/ 8188615 w 10753706"/>
              <a:gd name="connsiteY33" fmla="*/ 421755 h 1027260"/>
              <a:gd name="connsiteX34" fmla="*/ 8179981 w 10753706"/>
              <a:gd name="connsiteY34" fmla="*/ 420402 h 1027260"/>
              <a:gd name="connsiteX35" fmla="*/ 8179307 w 10753706"/>
              <a:gd name="connsiteY35" fmla="*/ 422516 h 1027260"/>
              <a:gd name="connsiteX36" fmla="*/ 8147929 w 10753706"/>
              <a:gd name="connsiteY36" fmla="*/ 450302 h 1027260"/>
              <a:gd name="connsiteX37" fmla="*/ 8089136 w 10753706"/>
              <a:gd name="connsiteY37" fmla="*/ 465283 h 1027260"/>
              <a:gd name="connsiteX38" fmla="*/ 8049973 w 10753706"/>
              <a:gd name="connsiteY38" fmla="*/ 454121 h 1027260"/>
              <a:gd name="connsiteX39" fmla="*/ 7965913 w 10753706"/>
              <a:gd name="connsiteY39" fmla="*/ 464415 h 1027260"/>
              <a:gd name="connsiteX40" fmla="*/ 7945093 w 10753706"/>
              <a:gd name="connsiteY40" fmla="*/ 464798 h 1027260"/>
              <a:gd name="connsiteX41" fmla="*/ 7935335 w 10753706"/>
              <a:gd name="connsiteY41" fmla="*/ 462442 h 1027260"/>
              <a:gd name="connsiteX42" fmla="*/ 7904779 w 10753706"/>
              <a:gd name="connsiteY42" fmla="*/ 471429 h 1027260"/>
              <a:gd name="connsiteX43" fmla="*/ 7855604 w 10753706"/>
              <a:gd name="connsiteY43" fmla="*/ 480199 h 1027260"/>
              <a:gd name="connsiteX44" fmla="*/ 7832630 w 10753706"/>
              <a:gd name="connsiteY44" fmla="*/ 485371 h 1027260"/>
              <a:gd name="connsiteX45" fmla="*/ 7812438 w 10753706"/>
              <a:gd name="connsiteY45" fmla="*/ 485391 h 1027260"/>
              <a:gd name="connsiteX46" fmla="*/ 7701399 w 10753706"/>
              <a:gd name="connsiteY46" fmla="*/ 495197 h 1027260"/>
              <a:gd name="connsiteX47" fmla="*/ 7674778 w 10753706"/>
              <a:gd name="connsiteY47" fmla="*/ 494723 h 1027260"/>
              <a:gd name="connsiteX48" fmla="*/ 7660445 w 10753706"/>
              <a:gd name="connsiteY48" fmla="*/ 490194 h 1027260"/>
              <a:gd name="connsiteX49" fmla="*/ 7651781 w 10753706"/>
              <a:gd name="connsiteY49" fmla="*/ 493084 h 1027260"/>
              <a:gd name="connsiteX50" fmla="*/ 7584807 w 10753706"/>
              <a:gd name="connsiteY50" fmla="*/ 499490 h 1027260"/>
              <a:gd name="connsiteX51" fmla="*/ 7541324 w 10753706"/>
              <a:gd name="connsiteY51" fmla="*/ 504184 h 1027260"/>
              <a:gd name="connsiteX52" fmla="*/ 7541756 w 10753706"/>
              <a:gd name="connsiteY52" fmla="*/ 512184 h 1027260"/>
              <a:gd name="connsiteX53" fmla="*/ 7503906 w 10753706"/>
              <a:gd name="connsiteY53" fmla="*/ 518551 h 1027260"/>
              <a:gd name="connsiteX54" fmla="*/ 7460411 w 10753706"/>
              <a:gd name="connsiteY54" fmla="*/ 517415 h 1027260"/>
              <a:gd name="connsiteX55" fmla="*/ 7460116 w 10753706"/>
              <a:gd name="connsiteY55" fmla="*/ 517548 h 1027260"/>
              <a:gd name="connsiteX56" fmla="*/ 7297810 w 10753706"/>
              <a:gd name="connsiteY56" fmla="*/ 563947 h 1027260"/>
              <a:gd name="connsiteX57" fmla="*/ 6946388 w 10753706"/>
              <a:gd name="connsiteY57" fmla="*/ 665244 h 1027260"/>
              <a:gd name="connsiteX58" fmla="*/ 6741704 w 10753706"/>
              <a:gd name="connsiteY58" fmla="*/ 679365 h 1027260"/>
              <a:gd name="connsiteX59" fmla="*/ 6624680 w 10753706"/>
              <a:gd name="connsiteY59" fmla="*/ 677674 h 1027260"/>
              <a:gd name="connsiteX60" fmla="*/ 6605700 w 10753706"/>
              <a:gd name="connsiteY60" fmla="*/ 683566 h 1027260"/>
              <a:gd name="connsiteX61" fmla="*/ 6576922 w 10753706"/>
              <a:gd name="connsiteY61" fmla="*/ 683030 h 1027260"/>
              <a:gd name="connsiteX62" fmla="*/ 6405123 w 10753706"/>
              <a:gd name="connsiteY62" fmla="*/ 721946 h 1027260"/>
              <a:gd name="connsiteX63" fmla="*/ 6368938 w 10753706"/>
              <a:gd name="connsiteY63" fmla="*/ 717341 h 1027260"/>
              <a:gd name="connsiteX64" fmla="*/ 6295102 w 10753706"/>
              <a:gd name="connsiteY64" fmla="*/ 729508 h 1027260"/>
              <a:gd name="connsiteX65" fmla="*/ 6202084 w 10753706"/>
              <a:gd name="connsiteY65" fmla="*/ 767091 h 1027260"/>
              <a:gd name="connsiteX66" fmla="*/ 6067157 w 10753706"/>
              <a:gd name="connsiteY66" fmla="*/ 790339 h 1027260"/>
              <a:gd name="connsiteX67" fmla="*/ 6061443 w 10753706"/>
              <a:gd name="connsiteY67" fmla="*/ 796151 h 1027260"/>
              <a:gd name="connsiteX68" fmla="*/ 6051406 w 10753706"/>
              <a:gd name="connsiteY68" fmla="*/ 800684 h 1027260"/>
              <a:gd name="connsiteX69" fmla="*/ 6049097 w 10753706"/>
              <a:gd name="connsiteY69" fmla="*/ 800636 h 1027260"/>
              <a:gd name="connsiteX70" fmla="*/ 6034222 w 10753706"/>
              <a:gd name="connsiteY70" fmla="*/ 804110 h 1027260"/>
              <a:gd name="connsiteX71" fmla="*/ 6033121 w 10753706"/>
              <a:gd name="connsiteY71" fmla="*/ 806078 h 1027260"/>
              <a:gd name="connsiteX72" fmla="*/ 6023593 w 10753706"/>
              <a:gd name="connsiteY72" fmla="*/ 808842 h 1027260"/>
              <a:gd name="connsiteX73" fmla="*/ 6006639 w 10753706"/>
              <a:gd name="connsiteY73" fmla="*/ 815304 h 1027260"/>
              <a:gd name="connsiteX74" fmla="*/ 6001762 w 10753706"/>
              <a:gd name="connsiteY74" fmla="*/ 815557 h 1027260"/>
              <a:gd name="connsiteX75" fmla="*/ 5973534 w 10753706"/>
              <a:gd name="connsiteY75" fmla="*/ 823815 h 1027260"/>
              <a:gd name="connsiteX76" fmla="*/ 5972336 w 10753706"/>
              <a:gd name="connsiteY76" fmla="*/ 823476 h 1027260"/>
              <a:gd name="connsiteX77" fmla="*/ 5960841 w 10753706"/>
              <a:gd name="connsiteY77" fmla="*/ 823819 h 1027260"/>
              <a:gd name="connsiteX78" fmla="*/ 5940719 w 10753706"/>
              <a:gd name="connsiteY78" fmla="*/ 825514 h 1027260"/>
              <a:gd name="connsiteX79" fmla="*/ 5884298 w 10753706"/>
              <a:gd name="connsiteY79" fmla="*/ 823806 h 1027260"/>
              <a:gd name="connsiteX80" fmla="*/ 5854779 w 10753706"/>
              <a:gd name="connsiteY80" fmla="*/ 832365 h 1027260"/>
              <a:gd name="connsiteX81" fmla="*/ 5848382 w 10753706"/>
              <a:gd name="connsiteY81" fmla="*/ 833844 h 1027260"/>
              <a:gd name="connsiteX82" fmla="*/ 5848066 w 10753706"/>
              <a:gd name="connsiteY82" fmla="*/ 833772 h 1027260"/>
              <a:gd name="connsiteX83" fmla="*/ 5840944 w 10753706"/>
              <a:gd name="connsiteY83" fmla="*/ 835132 h 1027260"/>
              <a:gd name="connsiteX84" fmla="*/ 5836719 w 10753706"/>
              <a:gd name="connsiteY84" fmla="*/ 836539 h 1027260"/>
              <a:gd name="connsiteX85" fmla="*/ 5824311 w 10753706"/>
              <a:gd name="connsiteY85" fmla="*/ 839408 h 1027260"/>
              <a:gd name="connsiteX86" fmla="*/ 5818788 w 10753706"/>
              <a:gd name="connsiteY86" fmla="*/ 839727 h 1027260"/>
              <a:gd name="connsiteX87" fmla="*/ 5763953 w 10753706"/>
              <a:gd name="connsiteY87" fmla="*/ 834282 h 1027260"/>
              <a:gd name="connsiteX88" fmla="*/ 5667748 w 10753706"/>
              <a:gd name="connsiteY88" fmla="*/ 840211 h 1027260"/>
              <a:gd name="connsiteX89" fmla="*/ 5573108 w 10753706"/>
              <a:gd name="connsiteY89" fmla="*/ 847611 h 1027260"/>
              <a:gd name="connsiteX90" fmla="*/ 5539137 w 10753706"/>
              <a:gd name="connsiteY90" fmla="*/ 851033 h 1027260"/>
              <a:gd name="connsiteX91" fmla="*/ 5510651 w 10753706"/>
              <a:gd name="connsiteY91" fmla="*/ 844215 h 1027260"/>
              <a:gd name="connsiteX92" fmla="*/ 5457331 w 10753706"/>
              <a:gd name="connsiteY92" fmla="*/ 839159 h 1027260"/>
              <a:gd name="connsiteX93" fmla="*/ 5410613 w 10753706"/>
              <a:gd name="connsiteY93" fmla="*/ 834358 h 1027260"/>
              <a:gd name="connsiteX94" fmla="*/ 5370040 w 10753706"/>
              <a:gd name="connsiteY94" fmla="*/ 862127 h 1027260"/>
              <a:gd name="connsiteX95" fmla="*/ 5318778 w 10753706"/>
              <a:gd name="connsiteY95" fmla="*/ 855310 h 1027260"/>
              <a:gd name="connsiteX96" fmla="*/ 5298645 w 10753706"/>
              <a:gd name="connsiteY96" fmla="*/ 855171 h 1027260"/>
              <a:gd name="connsiteX97" fmla="*/ 5253828 w 10753706"/>
              <a:gd name="connsiteY97" fmla="*/ 859670 h 1027260"/>
              <a:gd name="connsiteX98" fmla="*/ 5216955 w 10753706"/>
              <a:gd name="connsiteY98" fmla="*/ 866245 h 1027260"/>
              <a:gd name="connsiteX99" fmla="*/ 5214344 w 10753706"/>
              <a:gd name="connsiteY99" fmla="*/ 868102 h 1027260"/>
              <a:gd name="connsiteX100" fmla="*/ 5195561 w 10753706"/>
              <a:gd name="connsiteY100" fmla="*/ 869949 h 1027260"/>
              <a:gd name="connsiteX101" fmla="*/ 5182555 w 10753706"/>
              <a:gd name="connsiteY101" fmla="*/ 873542 h 1027260"/>
              <a:gd name="connsiteX102" fmla="*/ 5172552 w 10753706"/>
              <a:gd name="connsiteY102" fmla="*/ 878801 h 1027260"/>
              <a:gd name="connsiteX103" fmla="*/ 5027993 w 10753706"/>
              <a:gd name="connsiteY103" fmla="*/ 889666 h 1027260"/>
              <a:gd name="connsiteX104" fmla="*/ 4939844 w 10753706"/>
              <a:gd name="connsiteY104" fmla="*/ 934802 h 1027260"/>
              <a:gd name="connsiteX105" fmla="*/ 4792576 w 10753706"/>
              <a:gd name="connsiteY105" fmla="*/ 934820 h 1027260"/>
              <a:gd name="connsiteX106" fmla="*/ 4602423 w 10753706"/>
              <a:gd name="connsiteY106" fmla="*/ 958063 h 1027260"/>
              <a:gd name="connsiteX107" fmla="*/ 4290656 w 10753706"/>
              <a:gd name="connsiteY107" fmla="*/ 969152 h 1027260"/>
              <a:gd name="connsiteX108" fmla="*/ 3952334 w 10753706"/>
              <a:gd name="connsiteY108" fmla="*/ 954043 h 1027260"/>
              <a:gd name="connsiteX109" fmla="*/ 3858560 w 10753706"/>
              <a:gd name="connsiteY109" fmla="*/ 948781 h 1027260"/>
              <a:gd name="connsiteX110" fmla="*/ 3846597 w 10753706"/>
              <a:gd name="connsiteY110" fmla="*/ 948382 h 1027260"/>
              <a:gd name="connsiteX111" fmla="*/ 3736044 w 10753706"/>
              <a:gd name="connsiteY111" fmla="*/ 947759 h 1027260"/>
              <a:gd name="connsiteX112" fmla="*/ 3713136 w 10753706"/>
              <a:gd name="connsiteY112" fmla="*/ 946963 h 1027260"/>
              <a:gd name="connsiteX113" fmla="*/ 3695939 w 10753706"/>
              <a:gd name="connsiteY113" fmla="*/ 943639 h 1027260"/>
              <a:gd name="connsiteX114" fmla="*/ 3694125 w 10753706"/>
              <a:gd name="connsiteY114" fmla="*/ 940567 h 1027260"/>
              <a:gd name="connsiteX115" fmla="*/ 3681925 w 10753706"/>
              <a:gd name="connsiteY115" fmla="*/ 939706 h 1027260"/>
              <a:gd name="connsiteX116" fmla="*/ 3679204 w 10753706"/>
              <a:gd name="connsiteY116" fmla="*/ 938926 h 1027260"/>
              <a:gd name="connsiteX117" fmla="*/ 3615656 w 10753706"/>
              <a:gd name="connsiteY117" fmla="*/ 940320 h 1027260"/>
              <a:gd name="connsiteX118" fmla="*/ 3567983 w 10753706"/>
              <a:gd name="connsiteY118" fmla="*/ 935596 h 1027260"/>
              <a:gd name="connsiteX119" fmla="*/ 3422423 w 10753706"/>
              <a:gd name="connsiteY119" fmla="*/ 932129 h 1027260"/>
              <a:gd name="connsiteX120" fmla="*/ 3310925 w 10753706"/>
              <a:gd name="connsiteY120" fmla="*/ 911072 h 1027260"/>
              <a:gd name="connsiteX121" fmla="*/ 3139421 w 10753706"/>
              <a:gd name="connsiteY121" fmla="*/ 934151 h 1027260"/>
              <a:gd name="connsiteX122" fmla="*/ 2996922 w 10753706"/>
              <a:gd name="connsiteY122" fmla="*/ 927537 h 1027260"/>
              <a:gd name="connsiteX123" fmla="*/ 2982785 w 10753706"/>
              <a:gd name="connsiteY123" fmla="*/ 931453 h 1027260"/>
              <a:gd name="connsiteX124" fmla="*/ 2967478 w 10753706"/>
              <a:gd name="connsiteY124" fmla="*/ 933397 h 1027260"/>
              <a:gd name="connsiteX125" fmla="*/ 2948552 w 10753706"/>
              <a:gd name="connsiteY125" fmla="*/ 932961 h 1027260"/>
              <a:gd name="connsiteX126" fmla="*/ 2944404 w 10753706"/>
              <a:gd name="connsiteY126" fmla="*/ 934452 h 1027260"/>
              <a:gd name="connsiteX127" fmla="*/ 2908608 w 10753706"/>
              <a:gd name="connsiteY127" fmla="*/ 937205 h 1027260"/>
              <a:gd name="connsiteX128" fmla="*/ 2904443 w 10753706"/>
              <a:gd name="connsiteY128" fmla="*/ 936455 h 1027260"/>
              <a:gd name="connsiteX129" fmla="*/ 2868935 w 10753706"/>
              <a:gd name="connsiteY129" fmla="*/ 938022 h 1027260"/>
              <a:gd name="connsiteX130" fmla="*/ 2868586 w 10753706"/>
              <a:gd name="connsiteY130" fmla="*/ 937487 h 1027260"/>
              <a:gd name="connsiteX131" fmla="*/ 2859191 w 10753706"/>
              <a:gd name="connsiteY131" fmla="*/ 935503 h 1027260"/>
              <a:gd name="connsiteX132" fmla="*/ 2840915 w 10753706"/>
              <a:gd name="connsiteY132" fmla="*/ 932977 h 1027260"/>
              <a:gd name="connsiteX133" fmla="*/ 2763509 w 10753706"/>
              <a:gd name="connsiteY133" fmla="*/ 921850 h 1027260"/>
              <a:gd name="connsiteX134" fmla="*/ 2756121 w 10753706"/>
              <a:gd name="connsiteY134" fmla="*/ 921864 h 1027260"/>
              <a:gd name="connsiteX135" fmla="*/ 2755998 w 10753706"/>
              <a:gd name="connsiteY135" fmla="*/ 921739 h 1027260"/>
              <a:gd name="connsiteX136" fmla="*/ 2748255 w 10753706"/>
              <a:gd name="connsiteY136" fmla="*/ 921505 h 1027260"/>
              <a:gd name="connsiteX137" fmla="*/ 2694601 w 10753706"/>
              <a:gd name="connsiteY137" fmla="*/ 915575 h 1027260"/>
              <a:gd name="connsiteX138" fmla="*/ 2635357 w 10753706"/>
              <a:gd name="connsiteY138" fmla="*/ 910976 h 1027260"/>
              <a:gd name="connsiteX139" fmla="*/ 2601047 w 10753706"/>
              <a:gd name="connsiteY139" fmla="*/ 910263 h 1027260"/>
              <a:gd name="connsiteX140" fmla="*/ 2507482 w 10753706"/>
              <a:gd name="connsiteY140" fmla="*/ 906211 h 1027260"/>
              <a:gd name="connsiteX141" fmla="*/ 2413884 w 10753706"/>
              <a:gd name="connsiteY141" fmla="*/ 900545 h 1027260"/>
              <a:gd name="connsiteX142" fmla="*/ 2368912 w 10753706"/>
              <a:gd name="connsiteY142" fmla="*/ 888755 h 1027260"/>
              <a:gd name="connsiteX143" fmla="*/ 2349490 w 10753706"/>
              <a:gd name="connsiteY143" fmla="*/ 889719 h 1027260"/>
              <a:gd name="connsiteX144" fmla="*/ 2344290 w 10753706"/>
              <a:gd name="connsiteY144" fmla="*/ 890584 h 1027260"/>
              <a:gd name="connsiteX145" fmla="*/ 2336488 w 10753706"/>
              <a:gd name="connsiteY145" fmla="*/ 891058 h 1027260"/>
              <a:gd name="connsiteX146" fmla="*/ 2329015 w 10753706"/>
              <a:gd name="connsiteY146" fmla="*/ 891627 h 1027260"/>
              <a:gd name="connsiteX147" fmla="*/ 2293898 w 10753706"/>
              <a:gd name="connsiteY147" fmla="*/ 896431 h 1027260"/>
              <a:gd name="connsiteX148" fmla="*/ 2243927 w 10753706"/>
              <a:gd name="connsiteY148" fmla="*/ 888076 h 1027260"/>
              <a:gd name="connsiteX149" fmla="*/ 2223920 w 10753706"/>
              <a:gd name="connsiteY149" fmla="*/ 887331 h 1027260"/>
              <a:gd name="connsiteX150" fmla="*/ 2213081 w 10753706"/>
              <a:gd name="connsiteY150" fmla="*/ 886302 h 1027260"/>
              <a:gd name="connsiteX151" fmla="*/ 2212307 w 10753706"/>
              <a:gd name="connsiteY151" fmla="*/ 885829 h 1027260"/>
              <a:gd name="connsiteX152" fmla="*/ 2152321 w 10753706"/>
              <a:gd name="connsiteY152" fmla="*/ 894418 h 1027260"/>
              <a:gd name="connsiteX153" fmla="*/ 2140985 w 10753706"/>
              <a:gd name="connsiteY153" fmla="*/ 895968 h 1027260"/>
              <a:gd name="connsiteX154" fmla="*/ 2121210 w 10753706"/>
              <a:gd name="connsiteY154" fmla="*/ 899354 h 1027260"/>
              <a:gd name="connsiteX155" fmla="*/ 2119146 w 10753706"/>
              <a:gd name="connsiteY155" fmla="*/ 899033 h 1027260"/>
              <a:gd name="connsiteX156" fmla="*/ 2105666 w 10753706"/>
              <a:gd name="connsiteY156" fmla="*/ 902240 h 1027260"/>
              <a:gd name="connsiteX157" fmla="*/ 2094924 w 10753706"/>
              <a:gd name="connsiteY157" fmla="*/ 907203 h 1027260"/>
              <a:gd name="connsiteX158" fmla="*/ 1949478 w 10753706"/>
              <a:gd name="connsiteY158" fmla="*/ 913748 h 1027260"/>
              <a:gd name="connsiteX159" fmla="*/ 1749684 w 10753706"/>
              <a:gd name="connsiteY159" fmla="*/ 942223 h 1027260"/>
              <a:gd name="connsiteX160" fmla="*/ 1585576 w 10753706"/>
              <a:gd name="connsiteY160" fmla="*/ 954170 h 1027260"/>
              <a:gd name="connsiteX161" fmla="*/ 1476250 w 10753706"/>
              <a:gd name="connsiteY161" fmla="*/ 950653 h 1027260"/>
              <a:gd name="connsiteX162" fmla="*/ 1433927 w 10753706"/>
              <a:gd name="connsiteY162" fmla="*/ 959926 h 1027260"/>
              <a:gd name="connsiteX163" fmla="*/ 1414893 w 10753706"/>
              <a:gd name="connsiteY163" fmla="*/ 957671 h 1027260"/>
              <a:gd name="connsiteX164" fmla="*/ 1411585 w 10753706"/>
              <a:gd name="connsiteY164" fmla="*/ 957179 h 1027260"/>
              <a:gd name="connsiteX165" fmla="*/ 1398896 w 10753706"/>
              <a:gd name="connsiteY165" fmla="*/ 957460 h 1027260"/>
              <a:gd name="connsiteX166" fmla="*/ 1394632 w 10753706"/>
              <a:gd name="connsiteY166" fmla="*/ 954725 h 1027260"/>
              <a:gd name="connsiteX167" fmla="*/ 1375043 w 10753706"/>
              <a:gd name="connsiteY167" fmla="*/ 953132 h 1027260"/>
              <a:gd name="connsiteX168" fmla="*/ 1351876 w 10753706"/>
              <a:gd name="connsiteY168" fmla="*/ 954436 h 1027260"/>
              <a:gd name="connsiteX169" fmla="*/ 1242676 w 10753706"/>
              <a:gd name="connsiteY169" fmla="*/ 963767 h 1027260"/>
              <a:gd name="connsiteX170" fmla="*/ 1205993 w 10753706"/>
              <a:gd name="connsiteY170" fmla="*/ 974080 h 1027260"/>
              <a:gd name="connsiteX171" fmla="*/ 1052221 w 10753706"/>
              <a:gd name="connsiteY171" fmla="*/ 963954 h 1027260"/>
              <a:gd name="connsiteX172" fmla="*/ 968270 w 10753706"/>
              <a:gd name="connsiteY172" fmla="*/ 964761 h 1027260"/>
              <a:gd name="connsiteX173" fmla="*/ 874493 w 10753706"/>
              <a:gd name="connsiteY173" fmla="*/ 998122 h 1027260"/>
              <a:gd name="connsiteX174" fmla="*/ 814411 w 10753706"/>
              <a:gd name="connsiteY174" fmla="*/ 1007391 h 1027260"/>
              <a:gd name="connsiteX175" fmla="*/ 688604 w 10753706"/>
              <a:gd name="connsiteY175" fmla="*/ 1015631 h 1027260"/>
              <a:gd name="connsiteX176" fmla="*/ 618171 w 10753706"/>
              <a:gd name="connsiteY176" fmla="*/ 1027260 h 1027260"/>
              <a:gd name="connsiteX177" fmla="*/ 570379 w 10753706"/>
              <a:gd name="connsiteY177" fmla="*/ 1023487 h 1027260"/>
              <a:gd name="connsiteX178" fmla="*/ 482519 w 10753706"/>
              <a:gd name="connsiteY178" fmla="*/ 1002108 h 1027260"/>
              <a:gd name="connsiteX179" fmla="*/ 475319 w 10753706"/>
              <a:gd name="connsiteY179" fmla="*/ 1009922 h 1027260"/>
              <a:gd name="connsiteX180" fmla="*/ 431104 w 10753706"/>
              <a:gd name="connsiteY180" fmla="*/ 1009317 h 1027260"/>
              <a:gd name="connsiteX181" fmla="*/ 363782 w 10753706"/>
              <a:gd name="connsiteY181" fmla="*/ 1007585 h 1027260"/>
              <a:gd name="connsiteX182" fmla="*/ 325533 w 10753706"/>
              <a:gd name="connsiteY182" fmla="*/ 1008502 h 1027260"/>
              <a:gd name="connsiteX183" fmla="*/ 220429 w 10753706"/>
              <a:gd name="connsiteY183" fmla="*/ 1008927 h 1027260"/>
              <a:gd name="connsiteX184" fmla="*/ 114676 w 10753706"/>
              <a:gd name="connsiteY184" fmla="*/ 1007765 h 1027260"/>
              <a:gd name="connsiteX185" fmla="*/ 13470 w 10753706"/>
              <a:gd name="connsiteY185" fmla="*/ 998544 h 1027260"/>
              <a:gd name="connsiteX186" fmla="*/ 0 w 10753706"/>
              <a:gd name="connsiteY186" fmla="*/ 997355 h 102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10753706" h="1027260">
                <a:moveTo>
                  <a:pt x="0" y="0"/>
                </a:moveTo>
                <a:lnTo>
                  <a:pt x="10753706" y="0"/>
                </a:lnTo>
                <a:lnTo>
                  <a:pt x="10748809" y="2522"/>
                </a:lnTo>
                <a:cubicBezTo>
                  <a:pt x="10744031" y="4644"/>
                  <a:pt x="10737551" y="7204"/>
                  <a:pt x="10725330" y="11977"/>
                </a:cubicBezTo>
                <a:cubicBezTo>
                  <a:pt x="10700888" y="21523"/>
                  <a:pt x="10652058" y="39304"/>
                  <a:pt x="10615423" y="52967"/>
                </a:cubicBezTo>
                <a:cubicBezTo>
                  <a:pt x="10598524" y="49017"/>
                  <a:pt x="10550674" y="61360"/>
                  <a:pt x="10533936" y="53095"/>
                </a:cubicBezTo>
                <a:cubicBezTo>
                  <a:pt x="10519435" y="55674"/>
                  <a:pt x="10480156" y="49393"/>
                  <a:pt x="10466876" y="45180"/>
                </a:cubicBezTo>
                <a:cubicBezTo>
                  <a:pt x="10443145" y="68059"/>
                  <a:pt x="10382269" y="71294"/>
                  <a:pt x="10355090" y="89741"/>
                </a:cubicBezTo>
                <a:cubicBezTo>
                  <a:pt x="10286222" y="95376"/>
                  <a:pt x="10146285" y="63529"/>
                  <a:pt x="10087145" y="66115"/>
                </a:cubicBezTo>
                <a:cubicBezTo>
                  <a:pt x="10067575" y="79584"/>
                  <a:pt x="10043111" y="68921"/>
                  <a:pt x="10015902" y="76178"/>
                </a:cubicBezTo>
                <a:cubicBezTo>
                  <a:pt x="9952302" y="84628"/>
                  <a:pt x="9893286" y="103337"/>
                  <a:pt x="9806005" y="102435"/>
                </a:cubicBezTo>
                <a:cubicBezTo>
                  <a:pt x="9782247" y="141133"/>
                  <a:pt x="9674787" y="151643"/>
                  <a:pt x="9602583" y="179170"/>
                </a:cubicBezTo>
                <a:cubicBezTo>
                  <a:pt x="9557658" y="187584"/>
                  <a:pt x="9478290" y="154235"/>
                  <a:pt x="9469719" y="174721"/>
                </a:cubicBezTo>
                <a:cubicBezTo>
                  <a:pt x="9443779" y="165070"/>
                  <a:pt x="9431317" y="185692"/>
                  <a:pt x="9408692" y="189513"/>
                </a:cubicBezTo>
                <a:cubicBezTo>
                  <a:pt x="9387154" y="183843"/>
                  <a:pt x="9380475" y="191089"/>
                  <a:pt x="9364151" y="194072"/>
                </a:cubicBezTo>
                <a:cubicBezTo>
                  <a:pt x="9354686" y="190222"/>
                  <a:pt x="9340485" y="191782"/>
                  <a:pt x="9337751" y="197579"/>
                </a:cubicBezTo>
                <a:cubicBezTo>
                  <a:pt x="9349566" y="209270"/>
                  <a:pt x="9297468" y="207714"/>
                  <a:pt x="9297166" y="216558"/>
                </a:cubicBezTo>
                <a:cubicBezTo>
                  <a:pt x="9269057" y="220999"/>
                  <a:pt x="9139630" y="221783"/>
                  <a:pt x="9123859" y="237356"/>
                </a:cubicBezTo>
                <a:cubicBezTo>
                  <a:pt x="9068176" y="249209"/>
                  <a:pt x="8975349" y="235349"/>
                  <a:pt x="8950741" y="238020"/>
                </a:cubicBezTo>
                <a:cubicBezTo>
                  <a:pt x="8916265" y="215428"/>
                  <a:pt x="8822808" y="292026"/>
                  <a:pt x="8718236" y="303148"/>
                </a:cubicBezTo>
                <a:cubicBezTo>
                  <a:pt x="8703111" y="302060"/>
                  <a:pt x="8695551" y="302792"/>
                  <a:pt x="8694011" y="308812"/>
                </a:cubicBezTo>
                <a:cubicBezTo>
                  <a:pt x="8661810" y="312764"/>
                  <a:pt x="8637956" y="329628"/>
                  <a:pt x="8611976" y="324819"/>
                </a:cubicBezTo>
                <a:cubicBezTo>
                  <a:pt x="8621849" y="336388"/>
                  <a:pt x="8562809" y="325917"/>
                  <a:pt x="8562074" y="337971"/>
                </a:cubicBezTo>
                <a:cubicBezTo>
                  <a:pt x="8543699" y="343978"/>
                  <a:pt x="8511321" y="356396"/>
                  <a:pt x="8501724" y="360865"/>
                </a:cubicBezTo>
                <a:lnTo>
                  <a:pt x="8504489" y="364790"/>
                </a:lnTo>
                <a:lnTo>
                  <a:pt x="8492774" y="366181"/>
                </a:lnTo>
                <a:lnTo>
                  <a:pt x="8466405" y="368724"/>
                </a:lnTo>
                <a:cubicBezTo>
                  <a:pt x="8455454" y="372229"/>
                  <a:pt x="8440175" y="385805"/>
                  <a:pt x="8427069" y="387211"/>
                </a:cubicBezTo>
                <a:cubicBezTo>
                  <a:pt x="8400442" y="392215"/>
                  <a:pt x="8397079" y="382989"/>
                  <a:pt x="8387766" y="377161"/>
                </a:cubicBezTo>
                <a:cubicBezTo>
                  <a:pt x="8369233" y="378548"/>
                  <a:pt x="8334756" y="390869"/>
                  <a:pt x="8315874" y="395527"/>
                </a:cubicBezTo>
                <a:cubicBezTo>
                  <a:pt x="8306664" y="400500"/>
                  <a:pt x="8272845" y="393679"/>
                  <a:pt x="8274474" y="405112"/>
                </a:cubicBezTo>
                <a:cubicBezTo>
                  <a:pt x="8255483" y="406194"/>
                  <a:pt x="8244963" y="408376"/>
                  <a:pt x="8234664" y="410219"/>
                </a:cubicBezTo>
                <a:lnTo>
                  <a:pt x="8211268" y="416791"/>
                </a:lnTo>
                <a:cubicBezTo>
                  <a:pt x="8204720" y="419941"/>
                  <a:pt x="8197411" y="422004"/>
                  <a:pt x="8188615" y="421755"/>
                </a:cubicBezTo>
                <a:lnTo>
                  <a:pt x="8179981" y="420402"/>
                </a:lnTo>
                <a:lnTo>
                  <a:pt x="8179307" y="422516"/>
                </a:lnTo>
                <a:cubicBezTo>
                  <a:pt x="8179027" y="425797"/>
                  <a:pt x="8175790" y="448341"/>
                  <a:pt x="8147929" y="450302"/>
                </a:cubicBezTo>
                <a:cubicBezTo>
                  <a:pt x="8130300" y="457967"/>
                  <a:pt x="8114933" y="461015"/>
                  <a:pt x="8089136" y="465283"/>
                </a:cubicBezTo>
                <a:cubicBezTo>
                  <a:pt x="8072810" y="465920"/>
                  <a:pt x="8069376" y="451569"/>
                  <a:pt x="8049973" y="454121"/>
                </a:cubicBezTo>
                <a:cubicBezTo>
                  <a:pt x="7974508" y="471465"/>
                  <a:pt x="8006050" y="447139"/>
                  <a:pt x="7965913" y="464415"/>
                </a:cubicBezTo>
                <a:cubicBezTo>
                  <a:pt x="7958234" y="466025"/>
                  <a:pt x="7951405" y="465800"/>
                  <a:pt x="7945093" y="464798"/>
                </a:cubicBezTo>
                <a:lnTo>
                  <a:pt x="7935335" y="462442"/>
                </a:lnTo>
                <a:lnTo>
                  <a:pt x="7904779" y="471429"/>
                </a:lnTo>
                <a:cubicBezTo>
                  <a:pt x="7889387" y="474999"/>
                  <a:pt x="7872867" y="477951"/>
                  <a:pt x="7855604" y="480199"/>
                </a:cubicBezTo>
                <a:cubicBezTo>
                  <a:pt x="7850005" y="476378"/>
                  <a:pt x="7838628" y="483595"/>
                  <a:pt x="7832630" y="485371"/>
                </a:cubicBezTo>
                <a:cubicBezTo>
                  <a:pt x="7831473" y="482645"/>
                  <a:pt x="7816623" y="482661"/>
                  <a:pt x="7812438" y="485391"/>
                </a:cubicBezTo>
                <a:cubicBezTo>
                  <a:pt x="7709470" y="505049"/>
                  <a:pt x="7759426" y="473956"/>
                  <a:pt x="7701399" y="495197"/>
                </a:cubicBezTo>
                <a:cubicBezTo>
                  <a:pt x="7690986" y="496989"/>
                  <a:pt x="7682397" y="496365"/>
                  <a:pt x="7674778" y="494723"/>
                </a:cubicBezTo>
                <a:lnTo>
                  <a:pt x="7660445" y="490194"/>
                </a:lnTo>
                <a:lnTo>
                  <a:pt x="7651781" y="493084"/>
                </a:lnTo>
                <a:cubicBezTo>
                  <a:pt x="7616113" y="496548"/>
                  <a:pt x="7603273" y="491735"/>
                  <a:pt x="7584807" y="499490"/>
                </a:cubicBezTo>
                <a:cubicBezTo>
                  <a:pt x="7549256" y="490212"/>
                  <a:pt x="7563949" y="500167"/>
                  <a:pt x="7541324" y="504184"/>
                </a:cubicBezTo>
                <a:cubicBezTo>
                  <a:pt x="7523851" y="508307"/>
                  <a:pt x="7559546" y="509825"/>
                  <a:pt x="7541756" y="512184"/>
                </a:cubicBezTo>
                <a:cubicBezTo>
                  <a:pt x="7520963" y="510864"/>
                  <a:pt x="7525755" y="520497"/>
                  <a:pt x="7503906" y="518551"/>
                </a:cubicBezTo>
                <a:cubicBezTo>
                  <a:pt x="7505924" y="510774"/>
                  <a:pt x="7464361" y="523683"/>
                  <a:pt x="7460411" y="517415"/>
                </a:cubicBezTo>
                <a:lnTo>
                  <a:pt x="7460116" y="517548"/>
                </a:lnTo>
                <a:cubicBezTo>
                  <a:pt x="7447785" y="530928"/>
                  <a:pt x="7310141" y="550568"/>
                  <a:pt x="7297810" y="563947"/>
                </a:cubicBezTo>
                <a:cubicBezTo>
                  <a:pt x="7221791" y="605698"/>
                  <a:pt x="7039072" y="646008"/>
                  <a:pt x="6946388" y="665244"/>
                </a:cubicBezTo>
                <a:cubicBezTo>
                  <a:pt x="6853704" y="684480"/>
                  <a:pt x="6804875" y="677485"/>
                  <a:pt x="6741704" y="679365"/>
                </a:cubicBezTo>
                <a:lnTo>
                  <a:pt x="6624680" y="677674"/>
                </a:lnTo>
                <a:lnTo>
                  <a:pt x="6605700" y="683566"/>
                </a:lnTo>
                <a:cubicBezTo>
                  <a:pt x="6603309" y="685184"/>
                  <a:pt x="6599550" y="685647"/>
                  <a:pt x="6576922" y="683030"/>
                </a:cubicBezTo>
                <a:cubicBezTo>
                  <a:pt x="6527275" y="698355"/>
                  <a:pt x="6440981" y="702347"/>
                  <a:pt x="6405123" y="721946"/>
                </a:cubicBezTo>
                <a:cubicBezTo>
                  <a:pt x="6407963" y="715467"/>
                  <a:pt x="6383450" y="712913"/>
                  <a:pt x="6368938" y="717341"/>
                </a:cubicBezTo>
                <a:cubicBezTo>
                  <a:pt x="6377914" y="692119"/>
                  <a:pt x="6315316" y="744281"/>
                  <a:pt x="6295102" y="729508"/>
                </a:cubicBezTo>
                <a:cubicBezTo>
                  <a:pt x="6300358" y="744473"/>
                  <a:pt x="6240070" y="776254"/>
                  <a:pt x="6202084" y="767091"/>
                </a:cubicBezTo>
                <a:cubicBezTo>
                  <a:pt x="6152826" y="774744"/>
                  <a:pt x="6122010" y="790367"/>
                  <a:pt x="6067157" y="790339"/>
                </a:cubicBezTo>
                <a:cubicBezTo>
                  <a:pt x="6066310" y="792484"/>
                  <a:pt x="6064283" y="794403"/>
                  <a:pt x="6061443" y="796151"/>
                </a:cubicBezTo>
                <a:lnTo>
                  <a:pt x="6051406" y="800684"/>
                </a:lnTo>
                <a:lnTo>
                  <a:pt x="6049097" y="800636"/>
                </a:lnTo>
                <a:cubicBezTo>
                  <a:pt x="6040408" y="801393"/>
                  <a:pt x="6036299" y="802645"/>
                  <a:pt x="6034222" y="804110"/>
                </a:cubicBezTo>
                <a:lnTo>
                  <a:pt x="6033121" y="806078"/>
                </a:lnTo>
                <a:lnTo>
                  <a:pt x="6023593" y="808842"/>
                </a:lnTo>
                <a:lnTo>
                  <a:pt x="6006639" y="815304"/>
                </a:lnTo>
                <a:lnTo>
                  <a:pt x="6001762" y="815557"/>
                </a:lnTo>
                <a:lnTo>
                  <a:pt x="5973534" y="823815"/>
                </a:lnTo>
                <a:lnTo>
                  <a:pt x="5972336" y="823476"/>
                </a:lnTo>
                <a:cubicBezTo>
                  <a:pt x="5969004" y="822901"/>
                  <a:pt x="5965329" y="822833"/>
                  <a:pt x="5960841" y="823819"/>
                </a:cubicBezTo>
                <a:cubicBezTo>
                  <a:pt x="5955860" y="815655"/>
                  <a:pt x="5953515" y="821882"/>
                  <a:pt x="5940719" y="825514"/>
                </a:cubicBezTo>
                <a:cubicBezTo>
                  <a:pt x="5930130" y="813644"/>
                  <a:pt x="5900943" y="827979"/>
                  <a:pt x="5884298" y="823806"/>
                </a:cubicBezTo>
                <a:cubicBezTo>
                  <a:pt x="5875133" y="826741"/>
                  <a:pt x="5865250" y="829630"/>
                  <a:pt x="5854779" y="832365"/>
                </a:cubicBezTo>
                <a:lnTo>
                  <a:pt x="5848382" y="833844"/>
                </a:lnTo>
                <a:lnTo>
                  <a:pt x="5848066" y="833772"/>
                </a:lnTo>
                <a:cubicBezTo>
                  <a:pt x="5846273" y="833879"/>
                  <a:pt x="5844018" y="834284"/>
                  <a:pt x="5840944" y="835132"/>
                </a:cubicBezTo>
                <a:lnTo>
                  <a:pt x="5836719" y="836539"/>
                </a:lnTo>
                <a:lnTo>
                  <a:pt x="5824311" y="839408"/>
                </a:lnTo>
                <a:lnTo>
                  <a:pt x="5818788" y="839727"/>
                </a:lnTo>
                <a:cubicBezTo>
                  <a:pt x="5797008" y="838594"/>
                  <a:pt x="5786883" y="822081"/>
                  <a:pt x="5763953" y="834282"/>
                </a:cubicBezTo>
                <a:cubicBezTo>
                  <a:pt x="5726813" y="837521"/>
                  <a:pt x="5699446" y="830949"/>
                  <a:pt x="5667748" y="840211"/>
                </a:cubicBezTo>
                <a:cubicBezTo>
                  <a:pt x="5632959" y="843205"/>
                  <a:pt x="5601436" y="842280"/>
                  <a:pt x="5573108" y="847611"/>
                </a:cubicBezTo>
                <a:cubicBezTo>
                  <a:pt x="5560030" y="845832"/>
                  <a:pt x="5549547" y="851598"/>
                  <a:pt x="5539137" y="851033"/>
                </a:cubicBezTo>
                <a:cubicBezTo>
                  <a:pt x="5528728" y="850467"/>
                  <a:pt x="5529256" y="837509"/>
                  <a:pt x="5510651" y="844215"/>
                </a:cubicBezTo>
                <a:cubicBezTo>
                  <a:pt x="5494241" y="833607"/>
                  <a:pt x="5466101" y="839171"/>
                  <a:pt x="5457331" y="839159"/>
                </a:cubicBezTo>
                <a:lnTo>
                  <a:pt x="5410613" y="834358"/>
                </a:lnTo>
                <a:lnTo>
                  <a:pt x="5370040" y="862127"/>
                </a:lnTo>
                <a:cubicBezTo>
                  <a:pt x="5357863" y="856469"/>
                  <a:pt x="5319115" y="868069"/>
                  <a:pt x="5318778" y="855310"/>
                </a:cubicBezTo>
                <a:cubicBezTo>
                  <a:pt x="5303920" y="857760"/>
                  <a:pt x="5296727" y="863736"/>
                  <a:pt x="5298645" y="855171"/>
                </a:cubicBezTo>
                <a:cubicBezTo>
                  <a:pt x="5287819" y="855897"/>
                  <a:pt x="5267444" y="857825"/>
                  <a:pt x="5253828" y="859670"/>
                </a:cubicBezTo>
                <a:lnTo>
                  <a:pt x="5216955" y="866245"/>
                </a:lnTo>
                <a:lnTo>
                  <a:pt x="5214344" y="868102"/>
                </a:lnTo>
                <a:cubicBezTo>
                  <a:pt x="5210778" y="868719"/>
                  <a:pt x="5200859" y="869042"/>
                  <a:pt x="5195561" y="869949"/>
                </a:cubicBezTo>
                <a:lnTo>
                  <a:pt x="5182555" y="873542"/>
                </a:lnTo>
                <a:cubicBezTo>
                  <a:pt x="5178496" y="875023"/>
                  <a:pt x="5175066" y="876746"/>
                  <a:pt x="5172552" y="878801"/>
                </a:cubicBezTo>
                <a:cubicBezTo>
                  <a:pt x="5121406" y="873797"/>
                  <a:pt x="5080096" y="886529"/>
                  <a:pt x="5027993" y="889666"/>
                </a:cubicBezTo>
                <a:cubicBezTo>
                  <a:pt x="4999924" y="877115"/>
                  <a:pt x="4946973" y="919452"/>
                  <a:pt x="4939844" y="934802"/>
                </a:cubicBezTo>
                <a:cubicBezTo>
                  <a:pt x="4895154" y="940701"/>
                  <a:pt x="4844006" y="928240"/>
                  <a:pt x="4792576" y="934820"/>
                </a:cubicBezTo>
                <a:lnTo>
                  <a:pt x="4602423" y="958063"/>
                </a:lnTo>
                <a:cubicBezTo>
                  <a:pt x="4488530" y="967131"/>
                  <a:pt x="4399004" y="969822"/>
                  <a:pt x="4290656" y="969152"/>
                </a:cubicBezTo>
                <a:cubicBezTo>
                  <a:pt x="4182308" y="968482"/>
                  <a:pt x="4046938" y="971167"/>
                  <a:pt x="3952334" y="954043"/>
                </a:cubicBezTo>
                <a:lnTo>
                  <a:pt x="3858560" y="948781"/>
                </a:lnTo>
                <a:lnTo>
                  <a:pt x="3846597" y="948382"/>
                </a:lnTo>
                <a:cubicBezTo>
                  <a:pt x="3807516" y="956616"/>
                  <a:pt x="3767475" y="941640"/>
                  <a:pt x="3736044" y="947759"/>
                </a:cubicBezTo>
                <a:cubicBezTo>
                  <a:pt x="3727323" y="948128"/>
                  <a:pt x="3719828" y="947771"/>
                  <a:pt x="3713136" y="946963"/>
                </a:cubicBezTo>
                <a:lnTo>
                  <a:pt x="3695939" y="943639"/>
                </a:lnTo>
                <a:lnTo>
                  <a:pt x="3694125" y="940567"/>
                </a:lnTo>
                <a:lnTo>
                  <a:pt x="3681925" y="939706"/>
                </a:lnTo>
                <a:lnTo>
                  <a:pt x="3679204" y="938926"/>
                </a:lnTo>
                <a:cubicBezTo>
                  <a:pt x="3668160" y="939028"/>
                  <a:pt x="3634193" y="940875"/>
                  <a:pt x="3615656" y="940320"/>
                </a:cubicBezTo>
                <a:cubicBezTo>
                  <a:pt x="3582626" y="936974"/>
                  <a:pt x="3593904" y="949140"/>
                  <a:pt x="3567983" y="935596"/>
                </a:cubicBezTo>
                <a:cubicBezTo>
                  <a:pt x="3504185" y="939048"/>
                  <a:pt x="3482818" y="922224"/>
                  <a:pt x="3422423" y="932129"/>
                </a:cubicBezTo>
                <a:cubicBezTo>
                  <a:pt x="3369166" y="933413"/>
                  <a:pt x="3329486" y="910108"/>
                  <a:pt x="3310925" y="911072"/>
                </a:cubicBezTo>
                <a:cubicBezTo>
                  <a:pt x="3261363" y="909787"/>
                  <a:pt x="3198415" y="933574"/>
                  <a:pt x="3139421" y="934151"/>
                </a:cubicBezTo>
                <a:cubicBezTo>
                  <a:pt x="3088799" y="931012"/>
                  <a:pt x="3038941" y="938464"/>
                  <a:pt x="2996922" y="927537"/>
                </a:cubicBezTo>
                <a:cubicBezTo>
                  <a:pt x="2992673" y="929234"/>
                  <a:pt x="2987900" y="930498"/>
                  <a:pt x="2982785" y="931453"/>
                </a:cubicBezTo>
                <a:lnTo>
                  <a:pt x="2967478" y="933397"/>
                </a:lnTo>
                <a:lnTo>
                  <a:pt x="2948552" y="932961"/>
                </a:lnTo>
                <a:lnTo>
                  <a:pt x="2944404" y="934452"/>
                </a:lnTo>
                <a:lnTo>
                  <a:pt x="2908608" y="937205"/>
                </a:lnTo>
                <a:lnTo>
                  <a:pt x="2904443" y="936455"/>
                </a:lnTo>
                <a:lnTo>
                  <a:pt x="2868935" y="938022"/>
                </a:lnTo>
                <a:lnTo>
                  <a:pt x="2868586" y="937487"/>
                </a:lnTo>
                <a:cubicBezTo>
                  <a:pt x="2866994" y="936327"/>
                  <a:pt x="2864292" y="935538"/>
                  <a:pt x="2859191" y="935503"/>
                </a:cubicBezTo>
                <a:cubicBezTo>
                  <a:pt x="2869075" y="927418"/>
                  <a:pt x="2856828" y="932364"/>
                  <a:pt x="2840915" y="932977"/>
                </a:cubicBezTo>
                <a:lnTo>
                  <a:pt x="2763509" y="921850"/>
                </a:lnTo>
                <a:lnTo>
                  <a:pt x="2756121" y="921864"/>
                </a:lnTo>
                <a:cubicBezTo>
                  <a:pt x="2756081" y="921822"/>
                  <a:pt x="2756039" y="921781"/>
                  <a:pt x="2755998" y="921739"/>
                </a:cubicBezTo>
                <a:cubicBezTo>
                  <a:pt x="2754445" y="921476"/>
                  <a:pt x="2752036" y="921380"/>
                  <a:pt x="2748255" y="921505"/>
                </a:cubicBezTo>
                <a:lnTo>
                  <a:pt x="2694601" y="915575"/>
                </a:lnTo>
                <a:cubicBezTo>
                  <a:pt x="2671223" y="919874"/>
                  <a:pt x="2666972" y="913376"/>
                  <a:pt x="2635357" y="910976"/>
                </a:cubicBezTo>
                <a:cubicBezTo>
                  <a:pt x="2621906" y="915051"/>
                  <a:pt x="2611315" y="913542"/>
                  <a:pt x="2601047" y="910263"/>
                </a:cubicBezTo>
                <a:cubicBezTo>
                  <a:pt x="2570084" y="912074"/>
                  <a:pt x="2542135" y="907435"/>
                  <a:pt x="2507482" y="906211"/>
                </a:cubicBezTo>
                <a:cubicBezTo>
                  <a:pt x="2469706" y="911437"/>
                  <a:pt x="2450920" y="901812"/>
                  <a:pt x="2413884" y="900545"/>
                </a:cubicBezTo>
                <a:cubicBezTo>
                  <a:pt x="2381338" y="909664"/>
                  <a:pt x="2387753" y="892438"/>
                  <a:pt x="2368912" y="888755"/>
                </a:cubicBezTo>
                <a:lnTo>
                  <a:pt x="2349490" y="889719"/>
                </a:lnTo>
                <a:lnTo>
                  <a:pt x="2344290" y="890584"/>
                </a:lnTo>
                <a:cubicBezTo>
                  <a:pt x="2340673" y="891041"/>
                  <a:pt x="2338228" y="891167"/>
                  <a:pt x="2336488" y="891058"/>
                </a:cubicBezTo>
                <a:lnTo>
                  <a:pt x="2329015" y="891627"/>
                </a:lnTo>
                <a:cubicBezTo>
                  <a:pt x="2316843" y="893039"/>
                  <a:pt x="2305064" y="894669"/>
                  <a:pt x="2293898" y="896431"/>
                </a:cubicBezTo>
                <a:cubicBezTo>
                  <a:pt x="2282637" y="890404"/>
                  <a:pt x="2242346" y="900851"/>
                  <a:pt x="2243927" y="888076"/>
                </a:cubicBezTo>
                <a:cubicBezTo>
                  <a:pt x="2228778" y="890081"/>
                  <a:pt x="2220725" y="895845"/>
                  <a:pt x="2223920" y="887331"/>
                </a:cubicBezTo>
                <a:cubicBezTo>
                  <a:pt x="2218877" y="887756"/>
                  <a:pt x="2215583" y="887254"/>
                  <a:pt x="2213081" y="886302"/>
                </a:cubicBezTo>
                <a:lnTo>
                  <a:pt x="2212307" y="885829"/>
                </a:lnTo>
                <a:lnTo>
                  <a:pt x="2152321" y="894418"/>
                </a:lnTo>
                <a:lnTo>
                  <a:pt x="2140985" y="895968"/>
                </a:lnTo>
                <a:lnTo>
                  <a:pt x="2121210" y="899354"/>
                </a:lnTo>
                <a:lnTo>
                  <a:pt x="2119146" y="899033"/>
                </a:lnTo>
                <a:lnTo>
                  <a:pt x="2105666" y="902240"/>
                </a:lnTo>
                <a:cubicBezTo>
                  <a:pt x="2101407" y="903601"/>
                  <a:pt x="2097735" y="905221"/>
                  <a:pt x="2094924" y="907203"/>
                </a:cubicBezTo>
                <a:cubicBezTo>
                  <a:pt x="2044793" y="900664"/>
                  <a:pt x="2001785" y="912168"/>
                  <a:pt x="1949478" y="913748"/>
                </a:cubicBezTo>
                <a:cubicBezTo>
                  <a:pt x="1891937" y="919585"/>
                  <a:pt x="1810334" y="935486"/>
                  <a:pt x="1749684" y="942223"/>
                </a:cubicBezTo>
                <a:lnTo>
                  <a:pt x="1585576" y="954170"/>
                </a:lnTo>
                <a:cubicBezTo>
                  <a:pt x="1549165" y="943719"/>
                  <a:pt x="1511425" y="950847"/>
                  <a:pt x="1476250" y="950653"/>
                </a:cubicBezTo>
                <a:cubicBezTo>
                  <a:pt x="1488515" y="961596"/>
                  <a:pt x="1432660" y="946795"/>
                  <a:pt x="1433927" y="959926"/>
                </a:cubicBezTo>
                <a:cubicBezTo>
                  <a:pt x="1427485" y="959475"/>
                  <a:pt x="1421205" y="958623"/>
                  <a:pt x="1414893" y="957671"/>
                </a:cubicBezTo>
                <a:lnTo>
                  <a:pt x="1411585" y="957179"/>
                </a:lnTo>
                <a:lnTo>
                  <a:pt x="1398896" y="957460"/>
                </a:lnTo>
                <a:lnTo>
                  <a:pt x="1394632" y="954725"/>
                </a:lnTo>
                <a:lnTo>
                  <a:pt x="1375043" y="953132"/>
                </a:lnTo>
                <a:cubicBezTo>
                  <a:pt x="1367813" y="952970"/>
                  <a:pt x="1360155" y="953305"/>
                  <a:pt x="1351876" y="954436"/>
                </a:cubicBezTo>
                <a:cubicBezTo>
                  <a:pt x="1325912" y="963028"/>
                  <a:pt x="1274459" y="952492"/>
                  <a:pt x="1242676" y="963767"/>
                </a:cubicBezTo>
                <a:cubicBezTo>
                  <a:pt x="1230276" y="966918"/>
                  <a:pt x="1216715" y="977098"/>
                  <a:pt x="1205993" y="974080"/>
                </a:cubicBezTo>
                <a:cubicBezTo>
                  <a:pt x="1174251" y="974112"/>
                  <a:pt x="1086982" y="964420"/>
                  <a:pt x="1052221" y="963954"/>
                </a:cubicBezTo>
                <a:cubicBezTo>
                  <a:pt x="1038515" y="970622"/>
                  <a:pt x="1009522" y="962342"/>
                  <a:pt x="968270" y="964761"/>
                </a:cubicBezTo>
                <a:cubicBezTo>
                  <a:pt x="943437" y="973698"/>
                  <a:pt x="900136" y="991017"/>
                  <a:pt x="874493" y="998122"/>
                </a:cubicBezTo>
                <a:cubicBezTo>
                  <a:pt x="848849" y="1005226"/>
                  <a:pt x="853424" y="1009427"/>
                  <a:pt x="814411" y="1007391"/>
                </a:cubicBezTo>
                <a:cubicBezTo>
                  <a:pt x="765926" y="1022821"/>
                  <a:pt x="732885" y="1009859"/>
                  <a:pt x="688604" y="1015631"/>
                </a:cubicBezTo>
                <a:cubicBezTo>
                  <a:pt x="638045" y="1020877"/>
                  <a:pt x="677999" y="1011556"/>
                  <a:pt x="618171" y="1027260"/>
                </a:cubicBezTo>
                <a:cubicBezTo>
                  <a:pt x="609680" y="1023165"/>
                  <a:pt x="583253" y="1020277"/>
                  <a:pt x="570379" y="1023487"/>
                </a:cubicBezTo>
                <a:cubicBezTo>
                  <a:pt x="543992" y="1022523"/>
                  <a:pt x="505183" y="1001686"/>
                  <a:pt x="482519" y="1002108"/>
                </a:cubicBezTo>
                <a:cubicBezTo>
                  <a:pt x="464011" y="1002285"/>
                  <a:pt x="495211" y="1007995"/>
                  <a:pt x="475319" y="1009922"/>
                </a:cubicBezTo>
                <a:cubicBezTo>
                  <a:pt x="450818" y="1011135"/>
                  <a:pt x="454804" y="1022539"/>
                  <a:pt x="431104" y="1009317"/>
                </a:cubicBezTo>
                <a:cubicBezTo>
                  <a:pt x="406857" y="1014651"/>
                  <a:pt x="399686" y="1008456"/>
                  <a:pt x="363782" y="1007585"/>
                </a:cubicBezTo>
                <a:cubicBezTo>
                  <a:pt x="350440" y="1012231"/>
                  <a:pt x="338145" y="1011245"/>
                  <a:pt x="325533" y="1008502"/>
                </a:cubicBezTo>
                <a:cubicBezTo>
                  <a:pt x="291944" y="1011745"/>
                  <a:pt x="259251" y="1008497"/>
                  <a:pt x="220429" y="1008927"/>
                </a:cubicBezTo>
                <a:cubicBezTo>
                  <a:pt x="180594" y="1015852"/>
                  <a:pt x="156150" y="1007265"/>
                  <a:pt x="114676" y="1007765"/>
                </a:cubicBezTo>
                <a:cubicBezTo>
                  <a:pt x="85718" y="1006195"/>
                  <a:pt x="43316" y="1001491"/>
                  <a:pt x="13470" y="998544"/>
                </a:cubicBezTo>
                <a:lnTo>
                  <a:pt x="0" y="99735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Slide Number Placeholder 3">
            <a:extLst>
              <a:ext uri="{FF2B5EF4-FFF2-40B4-BE49-F238E27FC236}">
                <a16:creationId xmlns:a16="http://schemas.microsoft.com/office/drawing/2014/main" id="{76404DC9-8FE8-645D-E53E-454679F80206}"/>
              </a:ext>
            </a:extLst>
          </p:cNvPr>
          <p:cNvSpPr>
            <a:spLocks noGrp="1"/>
          </p:cNvSpPr>
          <p:nvPr>
            <p:ph type="sldNum" sz="quarter" idx="12"/>
          </p:nvPr>
        </p:nvSpPr>
        <p:spPr>
          <a:xfrm>
            <a:off x="8610600" y="6356350"/>
            <a:ext cx="2743200" cy="365125"/>
          </a:xfrm>
        </p:spPr>
        <p:txBody>
          <a:bodyPr>
            <a:normAutofit/>
          </a:bodyPr>
          <a:lstStyle/>
          <a:p>
            <a:pPr>
              <a:spcAft>
                <a:spcPts val="600"/>
              </a:spcAft>
            </a:pPr>
            <a:fld id="{4C487655-AABA-4CA8-8EDF-7F823A468B89}" type="slidenum">
              <a:rPr lang="en-US" sz="1000"/>
              <a:pPr>
                <a:spcAft>
                  <a:spcPts val="600"/>
                </a:spcAft>
              </a:pPr>
              <a:t>7</a:t>
            </a:fld>
            <a:endParaRPr lang="en-US" sz="1000"/>
          </a:p>
        </p:txBody>
      </p:sp>
    </p:spTree>
    <p:extLst>
      <p:ext uri="{BB962C8B-B14F-4D97-AF65-F5344CB8AC3E}">
        <p14:creationId xmlns:p14="http://schemas.microsoft.com/office/powerpoint/2010/main" val="362002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8E76F-5BE2-A2E2-A255-036F5A093D62}"/>
              </a:ext>
            </a:extLst>
          </p:cNvPr>
          <p:cNvSpPr>
            <a:spLocks noGrp="1"/>
          </p:cNvSpPr>
          <p:nvPr>
            <p:ph type="title"/>
          </p:nvPr>
        </p:nvSpPr>
        <p:spPr/>
        <p:txBody>
          <a:bodyPr/>
          <a:lstStyle/>
          <a:p>
            <a:r>
              <a:rPr lang="en-US" b="1" dirty="0"/>
              <a:t>4. Layered System</a:t>
            </a:r>
          </a:p>
        </p:txBody>
      </p:sp>
      <p:sp>
        <p:nvSpPr>
          <p:cNvPr id="3" name="Content Placeholder 2">
            <a:extLst>
              <a:ext uri="{FF2B5EF4-FFF2-40B4-BE49-F238E27FC236}">
                <a16:creationId xmlns:a16="http://schemas.microsoft.com/office/drawing/2014/main" id="{0BB0FCF1-ED71-D40A-0412-A345F694293A}"/>
              </a:ext>
            </a:extLst>
          </p:cNvPr>
          <p:cNvSpPr>
            <a:spLocks noGrp="1"/>
          </p:cNvSpPr>
          <p:nvPr>
            <p:ph idx="1"/>
          </p:nvPr>
        </p:nvSpPr>
        <p:spPr>
          <a:xfrm>
            <a:off x="838199" y="1825625"/>
            <a:ext cx="10783529" cy="4351338"/>
          </a:xfrm>
        </p:spPr>
        <p:txBody>
          <a:bodyPr/>
          <a:lstStyle/>
          <a:p>
            <a:pPr marL="0" indent="0">
              <a:buNone/>
            </a:pPr>
            <a:r>
              <a:rPr lang="en-US" dirty="0"/>
              <a:t>A client cannot tell whether it is connected directly to an end server, or to an intermediary along the way. Intermediary servers can also  improve system scalability.</a:t>
            </a:r>
          </a:p>
          <a:p>
            <a:endParaRPr lang="en-US" dirty="0"/>
          </a:p>
        </p:txBody>
      </p:sp>
      <p:sp>
        <p:nvSpPr>
          <p:cNvPr id="4" name="Slide Number Placeholder 3">
            <a:extLst>
              <a:ext uri="{FF2B5EF4-FFF2-40B4-BE49-F238E27FC236}">
                <a16:creationId xmlns:a16="http://schemas.microsoft.com/office/drawing/2014/main" id="{002EC682-3C76-AAEF-888C-4EF1398489FF}"/>
              </a:ext>
            </a:extLst>
          </p:cNvPr>
          <p:cNvSpPr>
            <a:spLocks noGrp="1"/>
          </p:cNvSpPr>
          <p:nvPr>
            <p:ph type="sldNum" sz="quarter" idx="12"/>
          </p:nvPr>
        </p:nvSpPr>
        <p:spPr/>
        <p:txBody>
          <a:bodyPr/>
          <a:lstStyle/>
          <a:p>
            <a:fld id="{4C487655-AABA-4CA8-8EDF-7F823A468B89}" type="slidenum">
              <a:rPr lang="en-US" smtClean="0"/>
              <a:t>8</a:t>
            </a:fld>
            <a:endParaRPr lang="en-US" dirty="0"/>
          </a:p>
        </p:txBody>
      </p:sp>
      <p:pic>
        <p:nvPicPr>
          <p:cNvPr id="6" name="Picture 5">
            <a:extLst>
              <a:ext uri="{FF2B5EF4-FFF2-40B4-BE49-F238E27FC236}">
                <a16:creationId xmlns:a16="http://schemas.microsoft.com/office/drawing/2014/main" id="{6E51B933-8BE0-BC44-C290-ADF37AD7D218}"/>
              </a:ext>
            </a:extLst>
          </p:cNvPr>
          <p:cNvPicPr>
            <a:picLocks noChangeAspect="1"/>
          </p:cNvPicPr>
          <p:nvPr/>
        </p:nvPicPr>
        <p:blipFill>
          <a:blip r:embed="rId2"/>
          <a:stretch>
            <a:fillRect/>
          </a:stretch>
        </p:blipFill>
        <p:spPr>
          <a:xfrm>
            <a:off x="3130826" y="3128088"/>
            <a:ext cx="7883424" cy="2649000"/>
          </a:xfrm>
          <a:prstGeom prst="rect">
            <a:avLst/>
          </a:prstGeom>
        </p:spPr>
      </p:pic>
      <p:sp>
        <p:nvSpPr>
          <p:cNvPr id="7" name="TextBox 6">
            <a:extLst>
              <a:ext uri="{FF2B5EF4-FFF2-40B4-BE49-F238E27FC236}">
                <a16:creationId xmlns:a16="http://schemas.microsoft.com/office/drawing/2014/main" id="{02F6E487-335D-F307-9DE0-945216D6FE42}"/>
              </a:ext>
            </a:extLst>
          </p:cNvPr>
          <p:cNvSpPr txBox="1"/>
          <p:nvPr/>
        </p:nvSpPr>
        <p:spPr>
          <a:xfrm>
            <a:off x="1300315" y="3483092"/>
            <a:ext cx="2163418" cy="193899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en-US"/>
            </a:defPPr>
            <a:lvl1pPr>
              <a:defRPr>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sz="2400" dirty="0"/>
              <a:t>As far as this client is concerned, only “A” and “D” exist!</a:t>
            </a:r>
          </a:p>
        </p:txBody>
      </p:sp>
    </p:spTree>
    <p:extLst>
      <p:ext uri="{BB962C8B-B14F-4D97-AF65-F5344CB8AC3E}">
        <p14:creationId xmlns:p14="http://schemas.microsoft.com/office/powerpoint/2010/main" val="3043987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3724C-A9FC-CB0E-D330-73B361CDD3C4}"/>
              </a:ext>
            </a:extLst>
          </p:cNvPr>
          <p:cNvSpPr>
            <a:spLocks noGrp="1"/>
          </p:cNvSpPr>
          <p:nvPr>
            <p:ph type="title"/>
          </p:nvPr>
        </p:nvSpPr>
        <p:spPr/>
        <p:txBody>
          <a:bodyPr/>
          <a:lstStyle/>
          <a:p>
            <a:r>
              <a:rPr lang="en-US" dirty="0"/>
              <a:t>5. Code on Demand (Optional)</a:t>
            </a:r>
          </a:p>
        </p:txBody>
      </p:sp>
      <p:sp>
        <p:nvSpPr>
          <p:cNvPr id="3" name="Content Placeholder 2">
            <a:extLst>
              <a:ext uri="{FF2B5EF4-FFF2-40B4-BE49-F238E27FC236}">
                <a16:creationId xmlns:a16="http://schemas.microsoft.com/office/drawing/2014/main" id="{A36B03D5-AFCF-0BE0-6226-D2D7E9E3F50D}"/>
              </a:ext>
            </a:extLst>
          </p:cNvPr>
          <p:cNvSpPr>
            <a:spLocks noGrp="1"/>
          </p:cNvSpPr>
          <p:nvPr>
            <p:ph idx="1"/>
          </p:nvPr>
        </p:nvSpPr>
        <p:spPr/>
        <p:txBody>
          <a:bodyPr/>
          <a:lstStyle/>
          <a:p>
            <a:pPr marL="0" indent="0">
              <a:buNone/>
            </a:pPr>
            <a:r>
              <a:rPr lang="en-US" dirty="0"/>
              <a:t>Servers can temporarily extend or customize the functionality of a client by transferring executable code.  This is constraint is optional.</a:t>
            </a:r>
          </a:p>
        </p:txBody>
      </p:sp>
      <p:sp>
        <p:nvSpPr>
          <p:cNvPr id="4" name="Slide Number Placeholder 3">
            <a:extLst>
              <a:ext uri="{FF2B5EF4-FFF2-40B4-BE49-F238E27FC236}">
                <a16:creationId xmlns:a16="http://schemas.microsoft.com/office/drawing/2014/main" id="{DB7E3B25-11BD-BE1A-E2D1-DCD554156527}"/>
              </a:ext>
            </a:extLst>
          </p:cNvPr>
          <p:cNvSpPr>
            <a:spLocks noGrp="1"/>
          </p:cNvSpPr>
          <p:nvPr>
            <p:ph type="sldNum" sz="quarter" idx="12"/>
          </p:nvPr>
        </p:nvSpPr>
        <p:spPr/>
        <p:txBody>
          <a:bodyPr/>
          <a:lstStyle/>
          <a:p>
            <a:fld id="{4C487655-AABA-4CA8-8EDF-7F823A468B89}" type="slidenum">
              <a:rPr lang="en-US" smtClean="0"/>
              <a:t>9</a:t>
            </a:fld>
            <a:endParaRPr lang="en-US" dirty="0"/>
          </a:p>
        </p:txBody>
      </p:sp>
      <p:pic>
        <p:nvPicPr>
          <p:cNvPr id="9" name="Picture 8">
            <a:extLst>
              <a:ext uri="{FF2B5EF4-FFF2-40B4-BE49-F238E27FC236}">
                <a16:creationId xmlns:a16="http://schemas.microsoft.com/office/drawing/2014/main" id="{703D3A4C-B50C-C52A-C19B-8B0C66670827}"/>
              </a:ext>
            </a:extLst>
          </p:cNvPr>
          <p:cNvPicPr>
            <a:picLocks noChangeAspect="1"/>
          </p:cNvPicPr>
          <p:nvPr/>
        </p:nvPicPr>
        <p:blipFill>
          <a:blip r:embed="rId2"/>
          <a:stretch>
            <a:fillRect/>
          </a:stretch>
        </p:blipFill>
        <p:spPr>
          <a:xfrm>
            <a:off x="2526567" y="2928315"/>
            <a:ext cx="6721422" cy="1935648"/>
          </a:xfrm>
          <a:prstGeom prst="rect">
            <a:avLst/>
          </a:prstGeom>
        </p:spPr>
      </p:pic>
    </p:spTree>
    <p:extLst>
      <p:ext uri="{BB962C8B-B14F-4D97-AF65-F5344CB8AC3E}">
        <p14:creationId xmlns:p14="http://schemas.microsoft.com/office/powerpoint/2010/main" val="18902833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4678</TotalTime>
  <Words>1636</Words>
  <Application>Microsoft Office PowerPoint</Application>
  <PresentationFormat>Widescreen</PresentationFormat>
  <Paragraphs>113</Paragraphs>
  <Slides>19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Corbel</vt:lpstr>
      <vt:lpstr>Segoe UI</vt:lpstr>
      <vt:lpstr>Office Theme</vt:lpstr>
      <vt:lpstr>REST </vt:lpstr>
      <vt:lpstr>Agenda</vt:lpstr>
      <vt:lpstr>Definitions</vt:lpstr>
      <vt:lpstr>The 6 REST constraints</vt:lpstr>
      <vt:lpstr>1. Client-Server architecture </vt:lpstr>
      <vt:lpstr>2. Statelessness</vt:lpstr>
      <vt:lpstr>3. Cacheability</vt:lpstr>
      <vt:lpstr>4. Layered System</vt:lpstr>
      <vt:lpstr>5. Code on Demand (Optional)</vt:lpstr>
      <vt:lpstr>6. Uniform Interface</vt:lpstr>
      <vt:lpstr>Practical Implications …</vt:lpstr>
      <vt:lpstr>HTTP Methods you need to know</vt:lpstr>
      <vt:lpstr>HTTP Methods you need to know (2)</vt:lpstr>
      <vt:lpstr>HTTP Status Codes you need to know</vt:lpstr>
      <vt:lpstr>HTTP Status Codes you need to know(2)</vt:lpstr>
      <vt:lpstr>What does REST mean to you?</vt:lpstr>
      <vt:lpstr>Two common mistakes and a recurring challenge</vt:lpstr>
      <vt:lpstr>Summary (i.e., Hot tips for the quiz)</vt:lpstr>
      <vt:lpstr>Hands on example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Introduction What is the cloud?</dc:title>
  <dc:creator>David Schuff</dc:creator>
  <cp:lastModifiedBy>Jeremy J. Shafer</cp:lastModifiedBy>
  <cp:revision>210</cp:revision>
  <dcterms:created xsi:type="dcterms:W3CDTF">2022-06-30T13:55:29Z</dcterms:created>
  <dcterms:modified xsi:type="dcterms:W3CDTF">2023-02-20T15:00:43Z</dcterms:modified>
</cp:coreProperties>
</file>