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2" r:id="rId3"/>
    <p:sldId id="258" r:id="rId4"/>
    <p:sldId id="257" r:id="rId5"/>
    <p:sldId id="260" r:id="rId6"/>
    <p:sldId id="274" r:id="rId7"/>
    <p:sldId id="261" r:id="rId8"/>
    <p:sldId id="27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6247" autoAdjust="0"/>
  </p:normalViewPr>
  <p:slideViewPr>
    <p:cSldViewPr snapToGrid="0">
      <p:cViewPr varScale="1">
        <p:scale>
          <a:sx n="78" d="100"/>
          <a:sy n="78" d="100"/>
        </p:scale>
        <p:origin x="878"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31055A-46D0-4F9D-B22E-ECC99A510858}" type="doc">
      <dgm:prSet loTypeId="urn:microsoft.com/office/officeart/2005/8/layout/chevron1" loCatId="process" qsTypeId="urn:microsoft.com/office/officeart/2005/8/quickstyle/simple1" qsCatId="simple" csTypeId="urn:microsoft.com/office/officeart/2005/8/colors/colorful4" csCatId="colorful" phldr="1"/>
      <dgm:spPr/>
    </dgm:pt>
    <dgm:pt modelId="{8490EC45-64F9-4006-A7F1-9E6B114F5297}">
      <dgm:prSet phldrT="[Text]" custT="1"/>
      <dgm:spPr/>
      <dgm:t>
        <a:bodyPr/>
        <a:lstStyle/>
        <a:p>
          <a:r>
            <a:rPr lang="en-US" sz="3600" dirty="0"/>
            <a:t>Course work</a:t>
          </a:r>
        </a:p>
      </dgm:t>
    </dgm:pt>
    <dgm:pt modelId="{B8B7E7FD-5112-4A2D-8D64-5047CFB62B05}" type="parTrans" cxnId="{EF7359FA-EBA0-4727-90D1-C98C0F0828E7}">
      <dgm:prSet/>
      <dgm:spPr/>
      <dgm:t>
        <a:bodyPr/>
        <a:lstStyle/>
        <a:p>
          <a:endParaRPr lang="en-US"/>
        </a:p>
      </dgm:t>
    </dgm:pt>
    <dgm:pt modelId="{48E0D278-E1A6-4AE5-A88C-9D5F46E8408F}" type="sibTrans" cxnId="{EF7359FA-EBA0-4727-90D1-C98C0F0828E7}">
      <dgm:prSet/>
      <dgm:spPr/>
      <dgm:t>
        <a:bodyPr/>
        <a:lstStyle/>
        <a:p>
          <a:endParaRPr lang="en-US"/>
        </a:p>
      </dgm:t>
    </dgm:pt>
    <dgm:pt modelId="{37FD029F-FD43-4CEA-A729-E9F65CC531C2}">
      <dgm:prSet phldrT="[Text]" custT="1"/>
      <dgm:spPr/>
      <dgm:t>
        <a:bodyPr/>
        <a:lstStyle/>
        <a:p>
          <a:r>
            <a:rPr lang="en-US" sz="3600" dirty="0"/>
            <a:t>Skills</a:t>
          </a:r>
          <a:endParaRPr lang="en-US" sz="1800" dirty="0"/>
        </a:p>
      </dgm:t>
    </dgm:pt>
    <dgm:pt modelId="{20CF9B97-C36E-451E-810A-F708270883FB}" type="parTrans" cxnId="{BB45395D-8722-4314-9A6D-BD8ED42672D1}">
      <dgm:prSet/>
      <dgm:spPr/>
      <dgm:t>
        <a:bodyPr/>
        <a:lstStyle/>
        <a:p>
          <a:endParaRPr lang="en-US"/>
        </a:p>
      </dgm:t>
    </dgm:pt>
    <dgm:pt modelId="{74929C73-2F2B-4389-87BC-C8C02EFD4780}" type="sibTrans" cxnId="{BB45395D-8722-4314-9A6D-BD8ED42672D1}">
      <dgm:prSet/>
      <dgm:spPr/>
      <dgm:t>
        <a:bodyPr/>
        <a:lstStyle/>
        <a:p>
          <a:endParaRPr lang="en-US"/>
        </a:p>
      </dgm:t>
    </dgm:pt>
    <dgm:pt modelId="{118B710B-8D14-4A32-AA7F-8CDEED19DC23}">
      <dgm:prSet phldrT="[Text]" custT="1"/>
      <dgm:spPr/>
      <dgm:t>
        <a:bodyPr/>
        <a:lstStyle/>
        <a:p>
          <a:r>
            <a:rPr lang="en-US" sz="3200" dirty="0"/>
            <a:t>Gainful Employment</a:t>
          </a:r>
        </a:p>
      </dgm:t>
    </dgm:pt>
    <dgm:pt modelId="{22138D71-D404-4AEE-A7E9-0FDED4E631CE}" type="parTrans" cxnId="{18B90830-79A6-4410-BD37-81C8FE040778}">
      <dgm:prSet/>
      <dgm:spPr/>
      <dgm:t>
        <a:bodyPr/>
        <a:lstStyle/>
        <a:p>
          <a:endParaRPr lang="en-US"/>
        </a:p>
      </dgm:t>
    </dgm:pt>
    <dgm:pt modelId="{98444F1B-9A98-41EC-9CDE-0C06F7082081}" type="sibTrans" cxnId="{18B90830-79A6-4410-BD37-81C8FE040778}">
      <dgm:prSet/>
      <dgm:spPr/>
      <dgm:t>
        <a:bodyPr/>
        <a:lstStyle/>
        <a:p>
          <a:endParaRPr lang="en-US"/>
        </a:p>
      </dgm:t>
    </dgm:pt>
    <dgm:pt modelId="{0BA31D62-6C12-4D73-B81A-0E5DB3515EDB}" type="pres">
      <dgm:prSet presAssocID="{7431055A-46D0-4F9D-B22E-ECC99A510858}" presName="Name0" presStyleCnt="0">
        <dgm:presLayoutVars>
          <dgm:dir/>
          <dgm:animLvl val="lvl"/>
          <dgm:resizeHandles val="exact"/>
        </dgm:presLayoutVars>
      </dgm:prSet>
      <dgm:spPr/>
    </dgm:pt>
    <dgm:pt modelId="{7994E835-3FA9-47BF-A0E2-2332E9EE076E}" type="pres">
      <dgm:prSet presAssocID="{8490EC45-64F9-4006-A7F1-9E6B114F5297}" presName="parTxOnly" presStyleLbl="node1" presStyleIdx="0" presStyleCnt="3" custScaleX="107840" custScaleY="142709">
        <dgm:presLayoutVars>
          <dgm:chMax val="0"/>
          <dgm:chPref val="0"/>
          <dgm:bulletEnabled val="1"/>
        </dgm:presLayoutVars>
      </dgm:prSet>
      <dgm:spPr/>
    </dgm:pt>
    <dgm:pt modelId="{B0878C48-9D27-4729-8690-3B6E69E38B5F}" type="pres">
      <dgm:prSet presAssocID="{48E0D278-E1A6-4AE5-A88C-9D5F46E8408F}" presName="parTxOnlySpace" presStyleCnt="0"/>
      <dgm:spPr/>
    </dgm:pt>
    <dgm:pt modelId="{E5241BC9-3C4D-4A7B-89BD-32C50B301F79}" type="pres">
      <dgm:prSet presAssocID="{37FD029F-FD43-4CEA-A729-E9F65CC531C2}" presName="parTxOnly" presStyleLbl="node1" presStyleIdx="1" presStyleCnt="3" custScaleY="149258">
        <dgm:presLayoutVars>
          <dgm:chMax val="0"/>
          <dgm:chPref val="0"/>
          <dgm:bulletEnabled val="1"/>
        </dgm:presLayoutVars>
      </dgm:prSet>
      <dgm:spPr/>
    </dgm:pt>
    <dgm:pt modelId="{7B89DF4C-2EAA-4AB9-91C5-BBCC9661A271}" type="pres">
      <dgm:prSet presAssocID="{74929C73-2F2B-4389-87BC-C8C02EFD4780}" presName="parTxOnlySpace" presStyleCnt="0"/>
      <dgm:spPr/>
    </dgm:pt>
    <dgm:pt modelId="{DDF120AF-2FBA-437A-8B00-6AB0D6A20573}" type="pres">
      <dgm:prSet presAssocID="{118B710B-8D14-4A32-AA7F-8CDEED19DC23}" presName="parTxOnly" presStyleLbl="node1" presStyleIdx="2" presStyleCnt="3" custScaleX="152221" custScaleY="151878">
        <dgm:presLayoutVars>
          <dgm:chMax val="0"/>
          <dgm:chPref val="0"/>
          <dgm:bulletEnabled val="1"/>
        </dgm:presLayoutVars>
      </dgm:prSet>
      <dgm:spPr/>
    </dgm:pt>
  </dgm:ptLst>
  <dgm:cxnLst>
    <dgm:cxn modelId="{253CD707-1DEB-4B7E-9D99-ECA820ACC2F9}" type="presOf" srcId="{8490EC45-64F9-4006-A7F1-9E6B114F5297}" destId="{7994E835-3FA9-47BF-A0E2-2332E9EE076E}" srcOrd="0" destOrd="0" presId="urn:microsoft.com/office/officeart/2005/8/layout/chevron1"/>
    <dgm:cxn modelId="{18B90830-79A6-4410-BD37-81C8FE040778}" srcId="{7431055A-46D0-4F9D-B22E-ECC99A510858}" destId="{118B710B-8D14-4A32-AA7F-8CDEED19DC23}" srcOrd="2" destOrd="0" parTransId="{22138D71-D404-4AEE-A7E9-0FDED4E631CE}" sibTransId="{98444F1B-9A98-41EC-9CDE-0C06F7082081}"/>
    <dgm:cxn modelId="{BB45395D-8722-4314-9A6D-BD8ED42672D1}" srcId="{7431055A-46D0-4F9D-B22E-ECC99A510858}" destId="{37FD029F-FD43-4CEA-A729-E9F65CC531C2}" srcOrd="1" destOrd="0" parTransId="{20CF9B97-C36E-451E-810A-F708270883FB}" sibTransId="{74929C73-2F2B-4389-87BC-C8C02EFD4780}"/>
    <dgm:cxn modelId="{2B6AFD94-FE33-4B4F-8163-A4EAFA82A7C6}" type="presOf" srcId="{7431055A-46D0-4F9D-B22E-ECC99A510858}" destId="{0BA31D62-6C12-4D73-B81A-0E5DB3515EDB}" srcOrd="0" destOrd="0" presId="urn:microsoft.com/office/officeart/2005/8/layout/chevron1"/>
    <dgm:cxn modelId="{C3FBF1C7-35BC-49B3-87F3-BB322A28A954}" type="presOf" srcId="{118B710B-8D14-4A32-AA7F-8CDEED19DC23}" destId="{DDF120AF-2FBA-437A-8B00-6AB0D6A20573}" srcOrd="0" destOrd="0" presId="urn:microsoft.com/office/officeart/2005/8/layout/chevron1"/>
    <dgm:cxn modelId="{EF7359FA-EBA0-4727-90D1-C98C0F0828E7}" srcId="{7431055A-46D0-4F9D-B22E-ECC99A510858}" destId="{8490EC45-64F9-4006-A7F1-9E6B114F5297}" srcOrd="0" destOrd="0" parTransId="{B8B7E7FD-5112-4A2D-8D64-5047CFB62B05}" sibTransId="{48E0D278-E1A6-4AE5-A88C-9D5F46E8408F}"/>
    <dgm:cxn modelId="{7969A5FE-C422-4708-9F03-709DE52C16D6}" type="presOf" srcId="{37FD029F-FD43-4CEA-A729-E9F65CC531C2}" destId="{E5241BC9-3C4D-4A7B-89BD-32C50B301F79}" srcOrd="0" destOrd="0" presId="urn:microsoft.com/office/officeart/2005/8/layout/chevron1"/>
    <dgm:cxn modelId="{70C973A8-832A-41DF-A083-80249E53C862}" type="presParOf" srcId="{0BA31D62-6C12-4D73-B81A-0E5DB3515EDB}" destId="{7994E835-3FA9-47BF-A0E2-2332E9EE076E}" srcOrd="0" destOrd="0" presId="urn:microsoft.com/office/officeart/2005/8/layout/chevron1"/>
    <dgm:cxn modelId="{B3EE0D48-13BE-4D62-877F-9B656DEA30C4}" type="presParOf" srcId="{0BA31D62-6C12-4D73-B81A-0E5DB3515EDB}" destId="{B0878C48-9D27-4729-8690-3B6E69E38B5F}" srcOrd="1" destOrd="0" presId="urn:microsoft.com/office/officeart/2005/8/layout/chevron1"/>
    <dgm:cxn modelId="{F9A086E4-F5DB-43A2-9043-7DD788E98E62}" type="presParOf" srcId="{0BA31D62-6C12-4D73-B81A-0E5DB3515EDB}" destId="{E5241BC9-3C4D-4A7B-89BD-32C50B301F79}" srcOrd="2" destOrd="0" presId="urn:microsoft.com/office/officeart/2005/8/layout/chevron1"/>
    <dgm:cxn modelId="{28DCA317-2925-4992-A555-E94088FF73FC}" type="presParOf" srcId="{0BA31D62-6C12-4D73-B81A-0E5DB3515EDB}" destId="{7B89DF4C-2EAA-4AB9-91C5-BBCC9661A271}" srcOrd="3" destOrd="0" presId="urn:microsoft.com/office/officeart/2005/8/layout/chevron1"/>
    <dgm:cxn modelId="{7078C329-2ABD-417A-A671-950D71335C8D}" type="presParOf" srcId="{0BA31D62-6C12-4D73-B81A-0E5DB3515EDB}" destId="{DDF120AF-2FBA-437A-8B00-6AB0D6A20573}"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4E835-3FA9-47BF-A0E2-2332E9EE076E}">
      <dsp:nvSpPr>
        <dsp:cNvPr id="0" name=""/>
        <dsp:cNvSpPr/>
      </dsp:nvSpPr>
      <dsp:spPr>
        <a:xfrm>
          <a:off x="2137" y="1293438"/>
          <a:ext cx="3333346" cy="1764460"/>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48006" rIns="48006" bIns="48006" numCol="1" spcCol="1270" anchor="ctr" anchorCtr="0">
          <a:noAutofit/>
        </a:bodyPr>
        <a:lstStyle/>
        <a:p>
          <a:pPr marL="0" lvl="0" indent="0" algn="ctr" defTabSz="1600200">
            <a:lnSpc>
              <a:spcPct val="90000"/>
            </a:lnSpc>
            <a:spcBef>
              <a:spcPct val="0"/>
            </a:spcBef>
            <a:spcAft>
              <a:spcPct val="35000"/>
            </a:spcAft>
            <a:buNone/>
          </a:pPr>
          <a:r>
            <a:rPr lang="en-US" sz="3600" kern="1200" dirty="0"/>
            <a:t>Course work</a:t>
          </a:r>
        </a:p>
      </dsp:txBody>
      <dsp:txXfrm>
        <a:off x="884367" y="1293438"/>
        <a:ext cx="1568886" cy="1764460"/>
      </dsp:txXfrm>
    </dsp:sp>
    <dsp:sp modelId="{E5241BC9-3C4D-4A7B-89BD-32C50B301F79}">
      <dsp:nvSpPr>
        <dsp:cNvPr id="0" name=""/>
        <dsp:cNvSpPr/>
      </dsp:nvSpPr>
      <dsp:spPr>
        <a:xfrm>
          <a:off x="3026383" y="1252952"/>
          <a:ext cx="3091011" cy="1845432"/>
        </a:xfrm>
        <a:prstGeom prst="chevron">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48006" rIns="48006" bIns="48006" numCol="1" spcCol="1270" anchor="ctr" anchorCtr="0">
          <a:noAutofit/>
        </a:bodyPr>
        <a:lstStyle/>
        <a:p>
          <a:pPr marL="0" lvl="0" indent="0" algn="ctr" defTabSz="1600200">
            <a:lnSpc>
              <a:spcPct val="90000"/>
            </a:lnSpc>
            <a:spcBef>
              <a:spcPct val="0"/>
            </a:spcBef>
            <a:spcAft>
              <a:spcPct val="35000"/>
            </a:spcAft>
            <a:buNone/>
          </a:pPr>
          <a:r>
            <a:rPr lang="en-US" sz="3600" kern="1200" dirty="0"/>
            <a:t>Skills</a:t>
          </a:r>
          <a:endParaRPr lang="en-US" sz="1800" kern="1200" dirty="0"/>
        </a:p>
      </dsp:txBody>
      <dsp:txXfrm>
        <a:off x="3949099" y="1252952"/>
        <a:ext cx="1245579" cy="1845432"/>
      </dsp:txXfrm>
    </dsp:sp>
    <dsp:sp modelId="{DDF120AF-2FBA-437A-8B00-6AB0D6A20573}">
      <dsp:nvSpPr>
        <dsp:cNvPr id="0" name=""/>
        <dsp:cNvSpPr/>
      </dsp:nvSpPr>
      <dsp:spPr>
        <a:xfrm>
          <a:off x="5808293" y="1236755"/>
          <a:ext cx="4705168" cy="1877826"/>
        </a:xfrm>
        <a:prstGeom prst="chevron">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Gainful Employment</a:t>
          </a:r>
        </a:p>
      </dsp:txBody>
      <dsp:txXfrm>
        <a:off x="6747206" y="1236755"/>
        <a:ext cx="2827342" cy="187782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8/22/2024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92091F-6CD8-46B7-96F0-0D064BD5D0C2}" type="slidenum">
              <a:rPr lang="en-US" smtClean="0"/>
              <a:t>4</a:t>
            </a:fld>
            <a:endParaRPr lang="en-US" dirty="0"/>
          </a:p>
        </p:txBody>
      </p:sp>
    </p:spTree>
    <p:extLst>
      <p:ext uri="{BB962C8B-B14F-4D97-AF65-F5344CB8AC3E}">
        <p14:creationId xmlns:p14="http://schemas.microsoft.com/office/powerpoint/2010/main" val="1395714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for your slide deck at the start of each lecture.  You may, of course, </a:t>
            </a:r>
          </a:p>
        </p:txBody>
      </p:sp>
      <p:sp>
        <p:nvSpPr>
          <p:cNvPr id="4" name="Slide Number Placeholder 3"/>
          <p:cNvSpPr>
            <a:spLocks noGrp="1"/>
          </p:cNvSpPr>
          <p:nvPr>
            <p:ph type="sldNum" sz="quarter" idx="5"/>
          </p:nvPr>
        </p:nvSpPr>
        <p:spPr/>
        <p:txBody>
          <a:bodyPr/>
          <a:lstStyle/>
          <a:p>
            <a:fld id="{2561D82F-B532-4648-8F60-A0981D4E9702}" type="slidenum">
              <a:rPr lang="en-US" smtClean="0"/>
              <a:t>6</a:t>
            </a:fld>
            <a:endParaRPr lang="en-US"/>
          </a:p>
        </p:txBody>
      </p:sp>
    </p:spTree>
    <p:extLst>
      <p:ext uri="{BB962C8B-B14F-4D97-AF65-F5344CB8AC3E}">
        <p14:creationId xmlns:p14="http://schemas.microsoft.com/office/powerpoint/2010/main" val="1125888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8/22/2024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8/22/2024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8/22/2024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8/22/2024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8/22/2024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8/22/2024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8/22/2024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8/22/2024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8/22/2024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8/22/2024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8/22/2024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8/22/2024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du/jshafe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ommunity.mis.temple.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4495800" y="960732"/>
            <a:ext cx="7560894" cy="1168401"/>
          </a:xfrm>
        </p:spPr>
        <p:txBody>
          <a:bodyPr/>
          <a:lstStyle/>
          <a:p>
            <a:r>
              <a:rPr lang="en-US" dirty="0">
                <a:latin typeface="Segoe UI" panose="020B0502040204020203" pitchFamily="34" charset="0"/>
                <a:ea typeface="Tahoma" panose="020B0604030504040204" pitchFamily="34" charset="0"/>
                <a:cs typeface="Segoe UI" panose="020B0502040204020203" pitchFamily="34" charset="0"/>
              </a:rPr>
              <a:t>Course Intro</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5368413"/>
            <a:ext cx="5036920" cy="1489588"/>
          </a:xfrm>
        </p:spPr>
        <p:txBody>
          <a:bodyPr>
            <a:normAutofit fontScale="92500" lnSpcReduction="20000"/>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https://community.mis.templ.edu/jshafer</a:t>
            </a: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5BF4-5F80-6192-6765-717B85FDECAA}"/>
              </a:ext>
            </a:extLst>
          </p:cNvPr>
          <p:cNvSpPr>
            <a:spLocks noGrp="1"/>
          </p:cNvSpPr>
          <p:nvPr>
            <p:ph type="title"/>
          </p:nvPr>
        </p:nvSpPr>
        <p:spPr/>
        <p:txBody>
          <a:bodyPr/>
          <a:lstStyle/>
          <a:p>
            <a:r>
              <a:rPr lang="en-US" dirty="0"/>
              <a:t>Let’s talk about Ying</a:t>
            </a:r>
          </a:p>
        </p:txBody>
      </p:sp>
      <p:sp>
        <p:nvSpPr>
          <p:cNvPr id="4" name="Slide Number Placeholder 3">
            <a:extLst>
              <a:ext uri="{FF2B5EF4-FFF2-40B4-BE49-F238E27FC236}">
                <a16:creationId xmlns:a16="http://schemas.microsoft.com/office/drawing/2014/main" id="{E8E10BBD-2AAF-0D5F-7D81-32B99C89E4E8}"/>
              </a:ext>
            </a:extLst>
          </p:cNvPr>
          <p:cNvSpPr>
            <a:spLocks noGrp="1"/>
          </p:cNvSpPr>
          <p:nvPr>
            <p:ph type="sldNum" sz="quarter" idx="12"/>
          </p:nvPr>
        </p:nvSpPr>
        <p:spPr/>
        <p:txBody>
          <a:bodyPr/>
          <a:lstStyle/>
          <a:p>
            <a:fld id="{4C487655-AABA-4CA8-8EDF-7F823A468B89}" type="slidenum">
              <a:rPr lang="en-US" smtClean="0"/>
              <a:t>2</a:t>
            </a:fld>
            <a:endParaRPr lang="en-US" dirty="0"/>
          </a:p>
        </p:txBody>
      </p:sp>
      <p:pic>
        <p:nvPicPr>
          <p:cNvPr id="6" name="Picture 5">
            <a:extLst>
              <a:ext uri="{FF2B5EF4-FFF2-40B4-BE49-F238E27FC236}">
                <a16:creationId xmlns:a16="http://schemas.microsoft.com/office/drawing/2014/main" id="{B40353B7-3BDC-78D4-FED3-A867B414D5B2}"/>
              </a:ext>
            </a:extLst>
          </p:cNvPr>
          <p:cNvPicPr>
            <a:picLocks noChangeAspect="1"/>
          </p:cNvPicPr>
          <p:nvPr/>
        </p:nvPicPr>
        <p:blipFill>
          <a:blip r:embed="rId2"/>
          <a:stretch>
            <a:fillRect/>
          </a:stretch>
        </p:blipFill>
        <p:spPr>
          <a:xfrm>
            <a:off x="4220828" y="1856691"/>
            <a:ext cx="3750343" cy="3551050"/>
          </a:xfrm>
          <a:prstGeom prst="rect">
            <a:avLst/>
          </a:prstGeom>
        </p:spPr>
      </p:pic>
    </p:spTree>
    <p:extLst>
      <p:ext uri="{BB962C8B-B14F-4D97-AF65-F5344CB8AC3E}">
        <p14:creationId xmlns:p14="http://schemas.microsoft.com/office/powerpoint/2010/main" val="325238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4C49-14D2-2D83-2E86-3BA6B9513234}"/>
              </a:ext>
            </a:extLst>
          </p:cNvPr>
          <p:cNvSpPr>
            <a:spLocks noGrp="1"/>
          </p:cNvSpPr>
          <p:nvPr>
            <p:ph type="title"/>
          </p:nvPr>
        </p:nvSpPr>
        <p:spPr/>
        <p:txBody>
          <a:bodyPr/>
          <a:lstStyle/>
          <a:p>
            <a:r>
              <a:rPr lang="en-US" dirty="0"/>
              <a:t>Let’s talk about Darin ..</a:t>
            </a:r>
          </a:p>
        </p:txBody>
      </p:sp>
      <p:pic>
        <p:nvPicPr>
          <p:cNvPr id="6" name="Picture 5" descr="A picture of Darin">
            <a:extLst>
              <a:ext uri="{FF2B5EF4-FFF2-40B4-BE49-F238E27FC236}">
                <a16:creationId xmlns:a16="http://schemas.microsoft.com/office/drawing/2014/main" id="{DC195306-810C-799D-3F74-E4E2740E1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1838632"/>
            <a:ext cx="3810000" cy="3810000"/>
          </a:xfrm>
          <a:prstGeom prst="ellipse">
            <a:avLst/>
          </a:prstGeom>
        </p:spPr>
      </p:pic>
      <p:sp>
        <p:nvSpPr>
          <p:cNvPr id="4" name="Slide Number Placeholder 3">
            <a:extLst>
              <a:ext uri="{FF2B5EF4-FFF2-40B4-BE49-F238E27FC236}">
                <a16:creationId xmlns:a16="http://schemas.microsoft.com/office/drawing/2014/main" id="{745F0B7D-3FC5-A13C-7942-0103DA748077}"/>
              </a:ext>
            </a:extLst>
          </p:cNvPr>
          <p:cNvSpPr>
            <a:spLocks noGrp="1"/>
          </p:cNvSpPr>
          <p:nvPr>
            <p:ph type="sldNum" sz="quarter" idx="12"/>
          </p:nvPr>
        </p:nvSpPr>
        <p:spPr/>
        <p:txBody>
          <a:bodyPr/>
          <a:lstStyle/>
          <a:p>
            <a:fld id="{4C487655-AABA-4CA8-8EDF-7F823A468B89}" type="slidenum">
              <a:rPr lang="en-US" smtClean="0"/>
              <a:t>3</a:t>
            </a:fld>
            <a:endParaRPr lang="en-US" dirty="0"/>
          </a:p>
        </p:txBody>
      </p:sp>
    </p:spTree>
    <p:extLst>
      <p:ext uri="{BB962C8B-B14F-4D97-AF65-F5344CB8AC3E}">
        <p14:creationId xmlns:p14="http://schemas.microsoft.com/office/powerpoint/2010/main" val="180786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77734-F68B-0910-36FF-C4DE5BDAF013}"/>
              </a:ext>
            </a:extLst>
          </p:cNvPr>
          <p:cNvSpPr>
            <a:spLocks noGrp="1"/>
          </p:cNvSpPr>
          <p:nvPr>
            <p:ph type="title"/>
          </p:nvPr>
        </p:nvSpPr>
        <p:spPr/>
        <p:txBody>
          <a:bodyPr/>
          <a:lstStyle/>
          <a:p>
            <a:r>
              <a:rPr lang="en-US" dirty="0"/>
              <a:t>Let’s talk about </a:t>
            </a:r>
            <a:r>
              <a:rPr lang="en-US" b="1" i="1" dirty="0"/>
              <a:t>this</a:t>
            </a:r>
            <a:r>
              <a:rPr lang="en-US" dirty="0"/>
              <a:t> course …</a:t>
            </a:r>
          </a:p>
        </p:txBody>
      </p:sp>
      <p:pic>
        <p:nvPicPr>
          <p:cNvPr id="6" name="Picture 5" descr="A child's xylophone">
            <a:extLst>
              <a:ext uri="{FF2B5EF4-FFF2-40B4-BE49-F238E27FC236}">
                <a16:creationId xmlns:a16="http://schemas.microsoft.com/office/drawing/2014/main" id="{E1027737-B212-3525-171F-407A7B33B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1019" y="1330042"/>
            <a:ext cx="6133943" cy="4602777"/>
          </a:xfrm>
          <a:prstGeom prst="rect">
            <a:avLst/>
          </a:prstGeom>
        </p:spPr>
      </p:pic>
      <p:sp>
        <p:nvSpPr>
          <p:cNvPr id="4" name="Slide Number Placeholder 3">
            <a:extLst>
              <a:ext uri="{FF2B5EF4-FFF2-40B4-BE49-F238E27FC236}">
                <a16:creationId xmlns:a16="http://schemas.microsoft.com/office/drawing/2014/main" id="{89FF19B5-A9AA-31D8-325D-F84AC8242F5B}"/>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2680158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DB74-A002-4983-46CF-08BEC3C78535}"/>
              </a:ext>
            </a:extLst>
          </p:cNvPr>
          <p:cNvSpPr>
            <a:spLocks noGrp="1"/>
          </p:cNvSpPr>
          <p:nvPr>
            <p:ph type="title"/>
          </p:nvPr>
        </p:nvSpPr>
        <p:spPr/>
        <p:txBody>
          <a:bodyPr/>
          <a:lstStyle/>
          <a:p>
            <a:r>
              <a:rPr lang="en-US" dirty="0"/>
              <a:t>Now let’s look at the syllabus.</a:t>
            </a:r>
          </a:p>
        </p:txBody>
      </p:sp>
      <p:sp>
        <p:nvSpPr>
          <p:cNvPr id="3" name="Content Placeholder 2">
            <a:extLst>
              <a:ext uri="{FF2B5EF4-FFF2-40B4-BE49-F238E27FC236}">
                <a16:creationId xmlns:a16="http://schemas.microsoft.com/office/drawing/2014/main" id="{4169F004-A2AC-EFC3-926D-28409D604F1A}"/>
              </a:ext>
            </a:extLst>
          </p:cNvPr>
          <p:cNvSpPr>
            <a:spLocks noGrp="1"/>
          </p:cNvSpPr>
          <p:nvPr>
            <p:ph idx="1"/>
          </p:nvPr>
        </p:nvSpPr>
        <p:spPr/>
        <p:txBody>
          <a:bodyPr/>
          <a:lstStyle/>
          <a:p>
            <a:r>
              <a:rPr lang="en-US" dirty="0">
                <a:hlinkClick r:id="rId2"/>
              </a:rPr>
              <a:t>https://community.mis.temple.edu</a:t>
            </a:r>
            <a:r>
              <a:rPr lang="en-US" dirty="0"/>
              <a:t> </a:t>
            </a:r>
          </a:p>
          <a:p>
            <a:r>
              <a:rPr lang="en-US" dirty="0"/>
              <a:t>Don’t let me forget the PRO point requirement!</a:t>
            </a:r>
          </a:p>
        </p:txBody>
      </p:sp>
      <p:sp>
        <p:nvSpPr>
          <p:cNvPr id="4" name="Slide Number Placeholder 3">
            <a:extLst>
              <a:ext uri="{FF2B5EF4-FFF2-40B4-BE49-F238E27FC236}">
                <a16:creationId xmlns:a16="http://schemas.microsoft.com/office/drawing/2014/main" id="{E83186F3-275C-5E96-553A-16F01E14232B}"/>
              </a:ext>
            </a:extLst>
          </p:cNvPr>
          <p:cNvSpPr>
            <a:spLocks noGrp="1"/>
          </p:cNvSpPr>
          <p:nvPr>
            <p:ph type="sldNum" sz="quarter" idx="12"/>
          </p:nvPr>
        </p:nvSpPr>
        <p:spPr/>
        <p:txBody>
          <a:bodyPr/>
          <a:lstStyle/>
          <a:p>
            <a:fld id="{4C487655-AABA-4CA8-8EDF-7F823A468B89}" type="slidenum">
              <a:rPr lang="en-US" smtClean="0"/>
              <a:t>5</a:t>
            </a:fld>
            <a:endParaRPr lang="en-US" dirty="0"/>
          </a:p>
        </p:txBody>
      </p:sp>
    </p:spTree>
    <p:extLst>
      <p:ext uri="{BB962C8B-B14F-4D97-AF65-F5344CB8AC3E}">
        <p14:creationId xmlns:p14="http://schemas.microsoft.com/office/powerpoint/2010/main" val="154751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Content Placeholder 19" descr="A diagram of a student quality - it shows intersecting spheres of Critical Thinking, Perseverance, and Curiosity">
            <a:extLst>
              <a:ext uri="{FF2B5EF4-FFF2-40B4-BE49-F238E27FC236}">
                <a16:creationId xmlns:a16="http://schemas.microsoft.com/office/drawing/2014/main" id="{72BF8092-0116-D276-3A07-A885ED7623D2}"/>
              </a:ext>
            </a:extLst>
          </p:cNvPr>
          <p:cNvPicPr>
            <a:picLocks noGrp="1" noChangeAspect="1"/>
          </p:cNvPicPr>
          <p:nvPr>
            <p:ph idx="1"/>
          </p:nvPr>
        </p:nvPicPr>
        <p:blipFill>
          <a:blip r:embed="rId3"/>
          <a:srcRect t="60" r="1331" b="163"/>
          <a:stretch/>
        </p:blipFill>
        <p:spPr>
          <a:xfrm>
            <a:off x="2720256" y="1530202"/>
            <a:ext cx="5458544" cy="5003420"/>
          </a:xfrm>
        </p:spPr>
      </p:pic>
      <p:sp>
        <p:nvSpPr>
          <p:cNvPr id="4" name="Slide Number Placeholder 3">
            <a:extLst>
              <a:ext uri="{FF2B5EF4-FFF2-40B4-BE49-F238E27FC236}">
                <a16:creationId xmlns:a16="http://schemas.microsoft.com/office/drawing/2014/main" id="{7DD8210F-CB37-BF41-A759-05B11B48C41D}"/>
              </a:ext>
            </a:extLst>
          </p:cNvPr>
          <p:cNvSpPr>
            <a:spLocks noGrp="1"/>
          </p:cNvSpPr>
          <p:nvPr>
            <p:ph type="sldNum" sz="quarter" idx="12"/>
          </p:nvPr>
        </p:nvSpPr>
        <p:spPr/>
        <p:txBody>
          <a:bodyPr/>
          <a:lstStyle/>
          <a:p>
            <a:fld id="{A880FCDE-7CC0-47F6-888A-FE66752D0BB1}" type="slidenum">
              <a:rPr lang="en-US" smtClean="0"/>
              <a:t>6</a:t>
            </a:fld>
            <a:endParaRPr lang="en-US"/>
          </a:p>
        </p:txBody>
      </p:sp>
      <p:sp>
        <p:nvSpPr>
          <p:cNvPr id="6" name="TextBox 5">
            <a:extLst>
              <a:ext uri="{FF2B5EF4-FFF2-40B4-BE49-F238E27FC236}">
                <a16:creationId xmlns:a16="http://schemas.microsoft.com/office/drawing/2014/main" id="{66BD8296-3C40-E8C1-D2A0-A6612053D96B}"/>
              </a:ext>
            </a:extLst>
          </p:cNvPr>
          <p:cNvSpPr txBox="1"/>
          <p:nvPr/>
        </p:nvSpPr>
        <p:spPr>
          <a:xfrm>
            <a:off x="8133392" y="1725556"/>
            <a:ext cx="2998940" cy="1400383"/>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000" dirty="0"/>
              <a:t>Break large tasks down into smaller tasks</a:t>
            </a:r>
          </a:p>
          <a:p>
            <a:pPr marL="285750" indent="-285750">
              <a:spcBef>
                <a:spcPts val="600"/>
              </a:spcBef>
              <a:buFont typeface="Arial" panose="020B0604020202020204" pitchFamily="34" charset="0"/>
              <a:buChar char="•"/>
            </a:pPr>
            <a:r>
              <a:rPr lang="en-US" sz="2000" dirty="0"/>
              <a:t>Don’t be satisfied with “magical” solutions</a:t>
            </a:r>
          </a:p>
        </p:txBody>
      </p:sp>
      <p:sp>
        <p:nvSpPr>
          <p:cNvPr id="7" name="TextBox 6">
            <a:extLst>
              <a:ext uri="{FF2B5EF4-FFF2-40B4-BE49-F238E27FC236}">
                <a16:creationId xmlns:a16="http://schemas.microsoft.com/office/drawing/2014/main" id="{2C50819D-AD38-E671-2A5B-623105211DC5}"/>
              </a:ext>
            </a:extLst>
          </p:cNvPr>
          <p:cNvSpPr txBox="1"/>
          <p:nvPr/>
        </p:nvSpPr>
        <p:spPr>
          <a:xfrm>
            <a:off x="278332" y="1675231"/>
            <a:ext cx="2853847" cy="2708434"/>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000" dirty="0"/>
              <a:t>Ask good questions in class</a:t>
            </a:r>
          </a:p>
          <a:p>
            <a:pPr marL="285750" indent="-285750">
              <a:spcBef>
                <a:spcPts val="600"/>
              </a:spcBef>
              <a:buFont typeface="Arial" panose="020B0604020202020204" pitchFamily="34" charset="0"/>
              <a:buChar char="•"/>
            </a:pPr>
            <a:r>
              <a:rPr lang="en-US" sz="2000" dirty="0"/>
              <a:t>Independently experiment to discover answers</a:t>
            </a:r>
          </a:p>
          <a:p>
            <a:pPr marL="285750" indent="-285750">
              <a:spcBef>
                <a:spcPts val="600"/>
              </a:spcBef>
              <a:buFont typeface="Arial" panose="020B0604020202020204" pitchFamily="34" charset="0"/>
              <a:buChar char="•"/>
            </a:pPr>
            <a:r>
              <a:rPr lang="en-US" sz="2000" dirty="0"/>
              <a:t>Choose project work that is meaningful to you.</a:t>
            </a:r>
          </a:p>
        </p:txBody>
      </p:sp>
      <p:sp>
        <p:nvSpPr>
          <p:cNvPr id="8" name="TextBox 7">
            <a:extLst>
              <a:ext uri="{FF2B5EF4-FFF2-40B4-BE49-F238E27FC236}">
                <a16:creationId xmlns:a16="http://schemas.microsoft.com/office/drawing/2014/main" id="{CCD6D617-397B-BEB4-FCB0-6AC3C013F888}"/>
              </a:ext>
            </a:extLst>
          </p:cNvPr>
          <p:cNvSpPr txBox="1"/>
          <p:nvPr/>
        </p:nvSpPr>
        <p:spPr>
          <a:xfrm>
            <a:off x="9182502" y="3468584"/>
            <a:ext cx="2720171" cy="3477875"/>
          </a:xfrm>
          <a:prstGeom prst="rect">
            <a:avLst/>
          </a:prstGeom>
          <a:noFill/>
        </p:spPr>
        <p:txBody>
          <a:bodyPr wrap="square" lIns="91440" tIns="45720" rIns="91440" bIns="45720" rtlCol="0" anchor="t">
            <a:spAutoFit/>
          </a:bodyPr>
          <a:lstStyle/>
          <a:p>
            <a:pPr marL="285750" indent="-285750">
              <a:spcBef>
                <a:spcPts val="600"/>
              </a:spcBef>
              <a:buFont typeface="Arial" panose="020B0604020202020204" pitchFamily="34" charset="0"/>
              <a:buChar char="•"/>
            </a:pPr>
            <a:r>
              <a:rPr lang="en-US" sz="2000" dirty="0"/>
              <a:t>When your code doesn’t work, step back, think, and try again.</a:t>
            </a:r>
          </a:p>
          <a:p>
            <a:pPr marL="285750" indent="-285750">
              <a:spcBef>
                <a:spcPts val="600"/>
              </a:spcBef>
              <a:buFont typeface="Arial" panose="020B0604020202020204" pitchFamily="34" charset="0"/>
              <a:buChar char="•"/>
            </a:pPr>
            <a:r>
              <a:rPr lang="en-US" sz="2000" dirty="0"/>
              <a:t>Come to class prepared.</a:t>
            </a:r>
          </a:p>
          <a:p>
            <a:pPr marL="285750" indent="-285750">
              <a:spcBef>
                <a:spcPts val="600"/>
              </a:spcBef>
              <a:buFont typeface="Arial" panose="020B0604020202020204" pitchFamily="34" charset="0"/>
              <a:buChar char="•"/>
            </a:pPr>
            <a:r>
              <a:rPr lang="en-US" sz="2000" dirty="0"/>
              <a:t>Take notes.</a:t>
            </a:r>
          </a:p>
          <a:p>
            <a:pPr marL="285750" indent="-285750">
              <a:spcBef>
                <a:spcPts val="600"/>
              </a:spcBef>
              <a:buFont typeface="Arial" panose="020B0604020202020204" pitchFamily="34" charset="0"/>
              <a:buChar char="•"/>
            </a:pPr>
            <a:r>
              <a:rPr lang="en-US" sz="2000" dirty="0"/>
              <a:t>Submit your work on time.</a:t>
            </a:r>
          </a:p>
          <a:p>
            <a:pPr marL="285750" indent="-285750">
              <a:spcBef>
                <a:spcPts val="600"/>
              </a:spcBef>
              <a:buFont typeface="Arial" panose="020B0604020202020204" pitchFamily="34" charset="0"/>
              <a:buChar char="•"/>
            </a:pPr>
            <a:endParaRPr lang="en-US" sz="2000" dirty="0"/>
          </a:p>
        </p:txBody>
      </p:sp>
      <p:cxnSp>
        <p:nvCxnSpPr>
          <p:cNvPr id="3" name="Straight Arrow Connector 2">
            <a:extLst>
              <a:ext uri="{FF2B5EF4-FFF2-40B4-BE49-F238E27FC236}">
                <a16:creationId xmlns:a16="http://schemas.microsoft.com/office/drawing/2014/main" id="{29D9F05C-2394-59A5-C11E-CE31C4423D70}"/>
              </a:ext>
              <a:ext uri="{C183D7F6-B498-43B3-948B-1728B52AA6E4}">
                <adec:decorative xmlns:adec="http://schemas.microsoft.com/office/drawing/2017/decorative" val="1"/>
              </a:ext>
            </a:extLst>
          </p:cNvPr>
          <p:cNvCxnSpPr>
            <a:cxnSpLocks/>
          </p:cNvCxnSpPr>
          <p:nvPr/>
        </p:nvCxnSpPr>
        <p:spPr>
          <a:xfrm>
            <a:off x="1341607" y="4443848"/>
            <a:ext cx="1342434" cy="169691"/>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CE1BB90D-BD1F-B963-E4EF-4548A2B9A496}"/>
              </a:ext>
              <a:ext uri="{C183D7F6-B498-43B3-948B-1728B52AA6E4}">
                <adec:decorative xmlns:adec="http://schemas.microsoft.com/office/drawing/2017/decorative" val="1"/>
              </a:ext>
            </a:extLst>
          </p:cNvPr>
          <p:cNvCxnSpPr>
            <a:cxnSpLocks/>
          </p:cNvCxnSpPr>
          <p:nvPr/>
        </p:nvCxnSpPr>
        <p:spPr>
          <a:xfrm flipH="1">
            <a:off x="7413493" y="2291046"/>
            <a:ext cx="576197" cy="309726"/>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F631FF39-2503-7747-29CC-B05D2E756A01}"/>
              </a:ext>
              <a:ext uri="{C183D7F6-B498-43B3-948B-1728B52AA6E4}">
                <adec:decorative xmlns:adec="http://schemas.microsoft.com/office/drawing/2017/decorative" val="1"/>
              </a:ext>
            </a:extLst>
          </p:cNvPr>
          <p:cNvCxnSpPr>
            <a:cxnSpLocks/>
          </p:cNvCxnSpPr>
          <p:nvPr/>
        </p:nvCxnSpPr>
        <p:spPr>
          <a:xfrm flipH="1" flipV="1">
            <a:off x="8387392" y="4843325"/>
            <a:ext cx="684757" cy="164790"/>
          </a:xfrm>
          <a:prstGeom prst="straightConnector1">
            <a:avLst/>
          </a:prstGeom>
          <a:ln w="57150">
            <a:solidFill>
              <a:schemeClr val="accent6"/>
            </a:solidFill>
            <a:tailEnd type="triangle"/>
          </a:ln>
        </p:spPr>
        <p:style>
          <a:lnRef idx="1">
            <a:schemeClr val="accent2"/>
          </a:lnRef>
          <a:fillRef idx="0">
            <a:schemeClr val="accent2"/>
          </a:fillRef>
          <a:effectRef idx="0">
            <a:schemeClr val="accent2"/>
          </a:effectRef>
          <a:fontRef idx="minor">
            <a:schemeClr val="tx1"/>
          </a:fontRef>
        </p:style>
      </p:cxnSp>
      <p:sp>
        <p:nvSpPr>
          <p:cNvPr id="2" name="Title 1">
            <a:extLst>
              <a:ext uri="{FF2B5EF4-FFF2-40B4-BE49-F238E27FC236}">
                <a16:creationId xmlns:a16="http://schemas.microsoft.com/office/drawing/2014/main" id="{4F949374-C4E4-FCB3-BCF6-7D7DF903DDF2}"/>
              </a:ext>
            </a:extLst>
          </p:cNvPr>
          <p:cNvSpPr>
            <a:spLocks noGrp="1"/>
          </p:cNvSpPr>
          <p:nvPr>
            <p:ph type="title"/>
          </p:nvPr>
        </p:nvSpPr>
        <p:spPr>
          <a:xfrm>
            <a:off x="278332" y="365125"/>
            <a:ext cx="11075468" cy="1325563"/>
          </a:xfrm>
        </p:spPr>
        <p:txBody>
          <a:bodyPr/>
          <a:lstStyle/>
          <a:p>
            <a:r>
              <a:rPr lang="en-US" dirty="0"/>
              <a:t>MIS Department Instructional Practices</a:t>
            </a:r>
          </a:p>
        </p:txBody>
      </p:sp>
    </p:spTree>
    <p:extLst>
      <p:ext uri="{BB962C8B-B14F-4D97-AF65-F5344CB8AC3E}">
        <p14:creationId xmlns:p14="http://schemas.microsoft.com/office/powerpoint/2010/main" val="805868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C10CB3-3FA2-1B75-810B-69297CA2928A}"/>
              </a:ext>
            </a:extLst>
          </p:cNvPr>
          <p:cNvSpPr>
            <a:spLocks noGrp="1"/>
          </p:cNvSpPr>
          <p:nvPr>
            <p:ph type="title"/>
          </p:nvPr>
        </p:nvSpPr>
        <p:spPr>
          <a:xfrm>
            <a:off x="5297762" y="329184"/>
            <a:ext cx="6251110" cy="1783080"/>
          </a:xfrm>
        </p:spPr>
        <p:txBody>
          <a:bodyPr anchor="b">
            <a:normAutofit/>
          </a:bodyPr>
          <a:lstStyle/>
          <a:p>
            <a:r>
              <a:rPr lang="en-US" sz="5400"/>
              <a:t>Food for thought…</a:t>
            </a:r>
          </a:p>
        </p:txBody>
      </p:sp>
      <p:pic>
        <p:nvPicPr>
          <p:cNvPr id="6" name="Picture 5" descr="Light bulb on yellow background with sketched light beams and cord">
            <a:extLst>
              <a:ext uri="{FF2B5EF4-FFF2-40B4-BE49-F238E27FC236}">
                <a16:creationId xmlns:a16="http://schemas.microsoft.com/office/drawing/2014/main" id="{F910782D-6E3C-B360-D7E3-1135D5C9AC82}"/>
              </a:ext>
            </a:extLst>
          </p:cNvPr>
          <p:cNvPicPr>
            <a:picLocks noChangeAspect="1"/>
          </p:cNvPicPr>
          <p:nvPr/>
        </p:nvPicPr>
        <p:blipFill>
          <a:blip r:embed="rId2"/>
          <a:srcRect l="51246" r="6988"/>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B8810D-8462-0035-97BA-C8FA7C279761}"/>
              </a:ext>
            </a:extLst>
          </p:cNvPr>
          <p:cNvSpPr>
            <a:spLocks noGrp="1"/>
          </p:cNvSpPr>
          <p:nvPr>
            <p:ph idx="1"/>
          </p:nvPr>
        </p:nvSpPr>
        <p:spPr>
          <a:xfrm>
            <a:off x="5297762" y="2706624"/>
            <a:ext cx="6251110" cy="3483864"/>
          </a:xfrm>
        </p:spPr>
        <p:txBody>
          <a:bodyPr>
            <a:normAutofit/>
          </a:bodyPr>
          <a:lstStyle/>
          <a:p>
            <a:pPr>
              <a:spcBef>
                <a:spcPts val="0"/>
              </a:spcBef>
              <a:spcAft>
                <a:spcPts val="800"/>
              </a:spcAft>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“In recent decades as the economy has shifted and large companies promising lifelong employment have given way to freelance jobs and migratory careers. Understanding motivation has become increasingly important.  In 1980 more than 90% of the American workforce reported to a boss. Today more than 1/3 of working Americans are freelancers, contractors or in otherwise transitory positions.”</a:t>
            </a:r>
          </a:p>
          <a:p>
            <a:pPr>
              <a:spcBef>
                <a:spcPts val="0"/>
              </a:spcBef>
              <a:spcAft>
                <a:spcPts val="800"/>
              </a:spcAft>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“The workers who have succeeded in this new economy are those who know how to decide for themselves how to spend their time and allocate their energy. They understand how to set goals prioritize tasks and make choices about which projects to pursue. People who know how to self-motivate (according to studies) earn more money than their peers, report higher levels of happiness, and say they are more satisfied with their families, jobs, and lives.”</a:t>
            </a:r>
            <a:br>
              <a:rPr lang="en-US" sz="1500" kern="100" dirty="0">
                <a:effectLst/>
                <a:latin typeface="Calibri" panose="020F0502020204030204" pitchFamily="34" charset="0"/>
                <a:ea typeface="Calibri" panose="020F0502020204030204" pitchFamily="34" charset="0"/>
                <a:cs typeface="Times New Roman" panose="02020603050405020304" pitchFamily="18" charset="0"/>
              </a:rPr>
            </a:br>
            <a:r>
              <a:rPr lang="en-US" sz="1500" b="1" kern="100" dirty="0">
                <a:effectLst/>
                <a:latin typeface="Calibri" panose="020F0502020204030204" pitchFamily="34" charset="0"/>
                <a:ea typeface="Calibri" panose="020F0502020204030204" pitchFamily="34" charset="0"/>
                <a:cs typeface="Times New Roman" panose="02020603050405020304" pitchFamily="18" charset="0"/>
              </a:rPr>
              <a:t>-- Charles Duhigg (2016)</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91EF61E-AFFD-F118-8152-026E6DA24EC8}"/>
              </a:ext>
            </a:extLst>
          </p:cNvPr>
          <p:cNvSpPr>
            <a:spLocks noGrp="1"/>
          </p:cNvSpPr>
          <p:nvPr>
            <p:ph type="sldNum" sz="quarter" idx="12"/>
          </p:nvPr>
        </p:nvSpPr>
        <p:spPr>
          <a:xfrm>
            <a:off x="10052978" y="6356350"/>
            <a:ext cx="1300821" cy="365125"/>
          </a:xfrm>
        </p:spPr>
        <p:txBody>
          <a:bodyPr>
            <a:normAutofit/>
          </a:bodyPr>
          <a:lstStyle/>
          <a:p>
            <a:pPr>
              <a:spcAft>
                <a:spcPts val="600"/>
              </a:spcAft>
            </a:pPr>
            <a:fld id="{4C487655-AABA-4CA8-8EDF-7F823A468B89}" type="slidenum">
              <a:rPr lang="en-US" smtClean="0"/>
              <a:pPr>
                <a:spcAft>
                  <a:spcPts val="600"/>
                </a:spcAft>
              </a:pPr>
              <a:t>7</a:t>
            </a:fld>
            <a:endParaRPr lang="en-US"/>
          </a:p>
        </p:txBody>
      </p:sp>
    </p:spTree>
    <p:extLst>
      <p:ext uri="{BB962C8B-B14F-4D97-AF65-F5344CB8AC3E}">
        <p14:creationId xmlns:p14="http://schemas.microsoft.com/office/powerpoint/2010/main" val="3544066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3916E-0DBD-BB7B-234C-22A222AB86F4}"/>
              </a:ext>
            </a:extLst>
          </p:cNvPr>
          <p:cNvSpPr>
            <a:spLocks noGrp="1"/>
          </p:cNvSpPr>
          <p:nvPr>
            <p:ph type="title"/>
          </p:nvPr>
        </p:nvSpPr>
        <p:spPr/>
        <p:txBody>
          <a:bodyPr/>
          <a:lstStyle/>
          <a:p>
            <a:r>
              <a:rPr lang="en-US" dirty="0"/>
              <a:t>The progression of an educated person</a:t>
            </a:r>
          </a:p>
        </p:txBody>
      </p:sp>
      <p:graphicFrame>
        <p:nvGraphicFramePr>
          <p:cNvPr id="5" name="Content Placeholder 4">
            <a:extLst>
              <a:ext uri="{FF2B5EF4-FFF2-40B4-BE49-F238E27FC236}">
                <a16:creationId xmlns:a16="http://schemas.microsoft.com/office/drawing/2014/main" id="{8FBD65FD-A004-DCA8-6019-CC1449F467FB}"/>
              </a:ext>
            </a:extLst>
          </p:cNvPr>
          <p:cNvGraphicFramePr>
            <a:graphicFrameLocks noGrp="1"/>
          </p:cNvGraphicFramePr>
          <p:nvPr>
            <p:ph idx="1"/>
            <p:extLst>
              <p:ext uri="{D42A27DB-BD31-4B8C-83A1-F6EECF244321}">
                <p14:modId xmlns:p14="http://schemas.microsoft.com/office/powerpoint/2010/main" val="26588930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C77B5D0C-E1EB-F056-5288-25CBB74D806A}"/>
              </a:ext>
            </a:extLst>
          </p:cNvPr>
          <p:cNvSpPr>
            <a:spLocks noGrp="1"/>
          </p:cNvSpPr>
          <p:nvPr>
            <p:ph type="sldNum" sz="quarter" idx="12"/>
          </p:nvPr>
        </p:nvSpPr>
        <p:spPr/>
        <p:txBody>
          <a:bodyPr/>
          <a:lstStyle/>
          <a:p>
            <a:fld id="{4C487655-AABA-4CA8-8EDF-7F823A468B89}" type="slidenum">
              <a:rPr lang="en-US" smtClean="0"/>
              <a:t>8</a:t>
            </a:fld>
            <a:endParaRPr lang="en-US" dirty="0"/>
          </a:p>
        </p:txBody>
      </p:sp>
    </p:spTree>
    <p:extLst>
      <p:ext uri="{BB962C8B-B14F-4D97-AF65-F5344CB8AC3E}">
        <p14:creationId xmlns:p14="http://schemas.microsoft.com/office/powerpoint/2010/main" val="2684898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1719</TotalTime>
  <Words>349</Words>
  <Application>Microsoft Office PowerPoint</Application>
  <PresentationFormat>Widescreen</PresentationFormat>
  <Paragraphs>40</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Corbel</vt:lpstr>
      <vt:lpstr>Segoe UI</vt:lpstr>
      <vt:lpstr>Office Theme</vt:lpstr>
      <vt:lpstr>Course Intro</vt:lpstr>
      <vt:lpstr>Let’s talk about Ying</vt:lpstr>
      <vt:lpstr>Let’s talk about Darin ..</vt:lpstr>
      <vt:lpstr>Let’s talk about this course …</vt:lpstr>
      <vt:lpstr>Now let’s look at the syllabus.</vt:lpstr>
      <vt:lpstr>MIS Department Instructional Practices</vt:lpstr>
      <vt:lpstr>Food for thought…</vt:lpstr>
      <vt:lpstr>The progression of an educated person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151</cp:revision>
  <dcterms:created xsi:type="dcterms:W3CDTF">2022-06-30T13:55:29Z</dcterms:created>
  <dcterms:modified xsi:type="dcterms:W3CDTF">2024-08-22T18:44:39Z</dcterms:modified>
</cp:coreProperties>
</file>