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673" r:id="rId3"/>
    <p:sldId id="645" r:id="rId4"/>
    <p:sldId id="680" r:id="rId5"/>
    <p:sldId id="677" r:id="rId6"/>
    <p:sldId id="678" r:id="rId7"/>
    <p:sldId id="679" r:id="rId8"/>
    <p:sldId id="6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96247" autoAdjust="0"/>
  </p:normalViewPr>
  <p:slideViewPr>
    <p:cSldViewPr snapToGrid="0">
      <p:cViewPr varScale="1">
        <p:scale>
          <a:sx n="78" d="100"/>
          <a:sy n="78" d="100"/>
        </p:scale>
        <p:origin x="878" y="43"/>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F5F773-904D-47BB-8A90-D60798426674}" type="doc">
      <dgm:prSet loTypeId="urn:microsoft.com/office/officeart/2016/7/layout/VerticalDownArrowProcess" loCatId="process" qsTypeId="urn:microsoft.com/office/officeart/2005/8/quickstyle/simple1" qsCatId="simple" csTypeId="urn:microsoft.com/office/officeart/2005/8/colors/colorful5" csCatId="colorful" phldr="1"/>
      <dgm:spPr/>
      <dgm:t>
        <a:bodyPr/>
        <a:lstStyle/>
        <a:p>
          <a:endParaRPr lang="en-US"/>
        </a:p>
      </dgm:t>
    </dgm:pt>
    <dgm:pt modelId="{F4CE0BDF-837A-4F45-92A2-123A4F6BC281}">
      <dgm:prSet/>
      <dgm:spPr/>
      <dgm:t>
        <a:bodyPr/>
        <a:lstStyle/>
        <a:p>
          <a:r>
            <a:rPr lang="en-US"/>
            <a:t>Start up</a:t>
          </a:r>
        </a:p>
      </dgm:t>
    </dgm:pt>
    <dgm:pt modelId="{BBF09BA7-0784-4301-9EFB-32951E17B3A2}" type="parTrans" cxnId="{7B916122-1F6C-4F9C-B8DC-66700FD0CAAD}">
      <dgm:prSet/>
      <dgm:spPr/>
      <dgm:t>
        <a:bodyPr/>
        <a:lstStyle/>
        <a:p>
          <a:endParaRPr lang="en-US"/>
        </a:p>
      </dgm:t>
    </dgm:pt>
    <dgm:pt modelId="{BD7819A3-55B7-4FEA-9908-5EA491E89E82}" type="sibTrans" cxnId="{7B916122-1F6C-4F9C-B8DC-66700FD0CAAD}">
      <dgm:prSet/>
      <dgm:spPr/>
      <dgm:t>
        <a:bodyPr/>
        <a:lstStyle/>
        <a:p>
          <a:endParaRPr lang="en-US"/>
        </a:p>
      </dgm:t>
    </dgm:pt>
    <dgm:pt modelId="{F49ED3F6-930D-4CE6-A211-B9C486600832}">
      <dgm:prSet/>
      <dgm:spPr/>
      <dgm:t>
        <a:bodyPr/>
        <a:lstStyle/>
        <a:p>
          <a:r>
            <a:rPr lang="en-US" dirty="0"/>
            <a:t>Start up VS Code and find the Thunder Extension</a:t>
          </a:r>
        </a:p>
      </dgm:t>
    </dgm:pt>
    <dgm:pt modelId="{FD8066EC-8805-4EF2-834E-5062AFE8D2B1}" type="parTrans" cxnId="{74FF435A-654D-4812-A78A-8391455A8371}">
      <dgm:prSet/>
      <dgm:spPr/>
      <dgm:t>
        <a:bodyPr/>
        <a:lstStyle/>
        <a:p>
          <a:endParaRPr lang="en-US"/>
        </a:p>
      </dgm:t>
    </dgm:pt>
    <dgm:pt modelId="{E4236B03-F1EE-4D3E-BDCB-D74A0D000760}" type="sibTrans" cxnId="{74FF435A-654D-4812-A78A-8391455A8371}">
      <dgm:prSet/>
      <dgm:spPr/>
      <dgm:t>
        <a:bodyPr/>
        <a:lstStyle/>
        <a:p>
          <a:endParaRPr lang="en-US"/>
        </a:p>
      </dgm:t>
    </dgm:pt>
    <dgm:pt modelId="{72004D4F-21DE-4CD1-B30E-C6F04886A6F4}">
      <dgm:prSet/>
      <dgm:spPr/>
      <dgm:t>
        <a:bodyPr/>
        <a:lstStyle/>
        <a:p>
          <a:r>
            <a:rPr lang="en-US"/>
            <a:t>Sign in</a:t>
          </a:r>
        </a:p>
      </dgm:t>
    </dgm:pt>
    <dgm:pt modelId="{D440B214-0872-4670-B821-A4F3E768B094}" type="parTrans" cxnId="{7E3BF553-A09E-4372-A2C9-3639DCD30B37}">
      <dgm:prSet/>
      <dgm:spPr/>
      <dgm:t>
        <a:bodyPr/>
        <a:lstStyle/>
        <a:p>
          <a:endParaRPr lang="en-US"/>
        </a:p>
      </dgm:t>
    </dgm:pt>
    <dgm:pt modelId="{E48C61FA-B3D4-4EEC-90B5-A7C7352D1E18}" type="sibTrans" cxnId="{7E3BF553-A09E-4372-A2C9-3639DCD30B37}">
      <dgm:prSet/>
      <dgm:spPr/>
      <dgm:t>
        <a:bodyPr/>
        <a:lstStyle/>
        <a:p>
          <a:endParaRPr lang="en-US"/>
        </a:p>
      </dgm:t>
    </dgm:pt>
    <dgm:pt modelId="{47362CAC-1078-46C3-8537-A43D340DCA67}">
      <dgm:prSet/>
      <dgm:spPr/>
      <dgm:t>
        <a:bodyPr/>
        <a:lstStyle/>
        <a:p>
          <a:r>
            <a:rPr lang="en-US" dirty="0"/>
            <a:t>Sign into AWS Console</a:t>
          </a:r>
        </a:p>
      </dgm:t>
    </dgm:pt>
    <dgm:pt modelId="{BE279D0E-F1FF-4FDA-85EB-52285034B689}" type="parTrans" cxnId="{98B3F771-2543-4C44-BB82-8BE8AF50309A}">
      <dgm:prSet/>
      <dgm:spPr/>
      <dgm:t>
        <a:bodyPr/>
        <a:lstStyle/>
        <a:p>
          <a:endParaRPr lang="en-US"/>
        </a:p>
      </dgm:t>
    </dgm:pt>
    <dgm:pt modelId="{5942B34F-A240-4E5C-8741-E4F6B345E4C0}" type="sibTrans" cxnId="{98B3F771-2543-4C44-BB82-8BE8AF50309A}">
      <dgm:prSet/>
      <dgm:spPr/>
      <dgm:t>
        <a:bodyPr/>
        <a:lstStyle/>
        <a:p>
          <a:endParaRPr lang="en-US"/>
        </a:p>
      </dgm:t>
    </dgm:pt>
    <dgm:pt modelId="{01372742-76A8-48BB-B5A5-75469CDA90AE}">
      <dgm:prSet/>
      <dgm:spPr/>
      <dgm:t>
        <a:bodyPr/>
        <a:lstStyle/>
        <a:p>
          <a:r>
            <a:rPr lang="en-US"/>
            <a:t>Sign in</a:t>
          </a:r>
        </a:p>
      </dgm:t>
    </dgm:pt>
    <dgm:pt modelId="{93245C17-20E6-495D-A097-29068E959C7A}" type="parTrans" cxnId="{D3B6CD3A-0AB4-4E53-B2D5-AE5B95F86FE6}">
      <dgm:prSet/>
      <dgm:spPr/>
      <dgm:t>
        <a:bodyPr/>
        <a:lstStyle/>
        <a:p>
          <a:endParaRPr lang="en-US"/>
        </a:p>
      </dgm:t>
    </dgm:pt>
    <dgm:pt modelId="{9909446D-F5F9-4483-96D2-CE0BD37111E8}" type="sibTrans" cxnId="{D3B6CD3A-0AB4-4E53-B2D5-AE5B95F86FE6}">
      <dgm:prSet/>
      <dgm:spPr/>
      <dgm:t>
        <a:bodyPr/>
        <a:lstStyle/>
        <a:p>
          <a:endParaRPr lang="en-US"/>
        </a:p>
      </dgm:t>
    </dgm:pt>
    <dgm:pt modelId="{45534FEF-14AC-4223-BE9A-CF9D310D8AC6}">
      <dgm:prSet/>
      <dgm:spPr/>
      <dgm:t>
        <a:bodyPr/>
        <a:lstStyle/>
        <a:p>
          <a:r>
            <a:rPr lang="en-US" dirty="0"/>
            <a:t>Sign into workbench</a:t>
          </a:r>
        </a:p>
      </dgm:t>
    </dgm:pt>
    <dgm:pt modelId="{B3074459-45CA-46F9-9377-97978AABA0A5}" type="parTrans" cxnId="{86227037-4E21-4E01-9A2D-E21B1072C13E}">
      <dgm:prSet/>
      <dgm:spPr/>
      <dgm:t>
        <a:bodyPr/>
        <a:lstStyle/>
        <a:p>
          <a:endParaRPr lang="en-US"/>
        </a:p>
      </dgm:t>
    </dgm:pt>
    <dgm:pt modelId="{FE36A2CA-9F5C-4D00-9932-B55FDE757A2E}" type="sibTrans" cxnId="{86227037-4E21-4E01-9A2D-E21B1072C13E}">
      <dgm:prSet/>
      <dgm:spPr/>
      <dgm:t>
        <a:bodyPr/>
        <a:lstStyle/>
        <a:p>
          <a:endParaRPr lang="en-US"/>
        </a:p>
      </dgm:t>
    </dgm:pt>
    <dgm:pt modelId="{D02396FA-4BB6-4378-920D-BDE26BA4C590}" type="pres">
      <dgm:prSet presAssocID="{9DF5F773-904D-47BB-8A90-D60798426674}" presName="Name0" presStyleCnt="0">
        <dgm:presLayoutVars>
          <dgm:dir/>
          <dgm:animLvl val="lvl"/>
          <dgm:resizeHandles val="exact"/>
        </dgm:presLayoutVars>
      </dgm:prSet>
      <dgm:spPr/>
    </dgm:pt>
    <dgm:pt modelId="{6C0D8499-BA15-415C-973A-C887F85FDCA9}" type="pres">
      <dgm:prSet presAssocID="{01372742-76A8-48BB-B5A5-75469CDA90AE}" presName="boxAndChildren" presStyleCnt="0"/>
      <dgm:spPr/>
    </dgm:pt>
    <dgm:pt modelId="{484CB055-35C7-41C0-A576-02C1AF7E2F6D}" type="pres">
      <dgm:prSet presAssocID="{01372742-76A8-48BB-B5A5-75469CDA90AE}" presName="parentTextBox" presStyleLbl="alignNode1" presStyleIdx="0" presStyleCnt="3"/>
      <dgm:spPr/>
    </dgm:pt>
    <dgm:pt modelId="{C43CFC99-44D1-41BA-BB8B-6A75DE0AFCDC}" type="pres">
      <dgm:prSet presAssocID="{01372742-76A8-48BB-B5A5-75469CDA90AE}" presName="descendantBox" presStyleLbl="bgAccFollowNode1" presStyleIdx="0" presStyleCnt="3"/>
      <dgm:spPr/>
    </dgm:pt>
    <dgm:pt modelId="{B6CDEC67-8664-4FC2-85E3-3B59C63403E3}" type="pres">
      <dgm:prSet presAssocID="{E48C61FA-B3D4-4EEC-90B5-A7C7352D1E18}" presName="sp" presStyleCnt="0"/>
      <dgm:spPr/>
    </dgm:pt>
    <dgm:pt modelId="{DF536307-4F73-470F-858A-C4E5EBBA5D12}" type="pres">
      <dgm:prSet presAssocID="{72004D4F-21DE-4CD1-B30E-C6F04886A6F4}" presName="arrowAndChildren" presStyleCnt="0"/>
      <dgm:spPr/>
    </dgm:pt>
    <dgm:pt modelId="{AE536ABC-F244-444E-AECD-1FFCDF358C32}" type="pres">
      <dgm:prSet presAssocID="{72004D4F-21DE-4CD1-B30E-C6F04886A6F4}" presName="parentTextArrow" presStyleLbl="node1" presStyleIdx="0" presStyleCnt="0"/>
      <dgm:spPr/>
    </dgm:pt>
    <dgm:pt modelId="{9DD3C972-BFC5-4CB5-A50B-8A9A4929991C}" type="pres">
      <dgm:prSet presAssocID="{72004D4F-21DE-4CD1-B30E-C6F04886A6F4}" presName="arrow" presStyleLbl="alignNode1" presStyleIdx="1" presStyleCnt="3"/>
      <dgm:spPr/>
    </dgm:pt>
    <dgm:pt modelId="{7CE26A3E-BD10-43DE-B623-B516446D63B9}" type="pres">
      <dgm:prSet presAssocID="{72004D4F-21DE-4CD1-B30E-C6F04886A6F4}" presName="descendantArrow" presStyleLbl="bgAccFollowNode1" presStyleIdx="1" presStyleCnt="3"/>
      <dgm:spPr/>
    </dgm:pt>
    <dgm:pt modelId="{70D5BE02-5A3C-4603-A4F5-8E39427614BE}" type="pres">
      <dgm:prSet presAssocID="{BD7819A3-55B7-4FEA-9908-5EA491E89E82}" presName="sp" presStyleCnt="0"/>
      <dgm:spPr/>
    </dgm:pt>
    <dgm:pt modelId="{FDE6AB3F-4767-4530-80A9-44A08FF9DF14}" type="pres">
      <dgm:prSet presAssocID="{F4CE0BDF-837A-4F45-92A2-123A4F6BC281}" presName="arrowAndChildren" presStyleCnt="0"/>
      <dgm:spPr/>
    </dgm:pt>
    <dgm:pt modelId="{F7DA8541-A3EC-45D3-8D2C-12451C8FF07E}" type="pres">
      <dgm:prSet presAssocID="{F4CE0BDF-837A-4F45-92A2-123A4F6BC281}" presName="parentTextArrow" presStyleLbl="node1" presStyleIdx="0" presStyleCnt="0"/>
      <dgm:spPr/>
    </dgm:pt>
    <dgm:pt modelId="{43048004-4DDE-41FA-9667-3C38143138DF}" type="pres">
      <dgm:prSet presAssocID="{F4CE0BDF-837A-4F45-92A2-123A4F6BC281}" presName="arrow" presStyleLbl="alignNode1" presStyleIdx="2" presStyleCnt="3"/>
      <dgm:spPr/>
    </dgm:pt>
    <dgm:pt modelId="{6B8A3B04-53D3-4327-83E4-EA4B38AC4F98}" type="pres">
      <dgm:prSet presAssocID="{F4CE0BDF-837A-4F45-92A2-123A4F6BC281}" presName="descendantArrow" presStyleLbl="bgAccFollowNode1" presStyleIdx="2" presStyleCnt="3"/>
      <dgm:spPr/>
    </dgm:pt>
  </dgm:ptLst>
  <dgm:cxnLst>
    <dgm:cxn modelId="{7B916122-1F6C-4F9C-B8DC-66700FD0CAAD}" srcId="{9DF5F773-904D-47BB-8A90-D60798426674}" destId="{F4CE0BDF-837A-4F45-92A2-123A4F6BC281}" srcOrd="0" destOrd="0" parTransId="{BBF09BA7-0784-4301-9EFB-32951E17B3A2}" sibTransId="{BD7819A3-55B7-4FEA-9908-5EA491E89E82}"/>
    <dgm:cxn modelId="{8B9E7030-BB7D-4030-B0E0-7ED71264E302}" type="presOf" srcId="{72004D4F-21DE-4CD1-B30E-C6F04886A6F4}" destId="{AE536ABC-F244-444E-AECD-1FFCDF358C32}" srcOrd="0" destOrd="0" presId="urn:microsoft.com/office/officeart/2016/7/layout/VerticalDownArrowProcess"/>
    <dgm:cxn modelId="{86227037-4E21-4E01-9A2D-E21B1072C13E}" srcId="{01372742-76A8-48BB-B5A5-75469CDA90AE}" destId="{45534FEF-14AC-4223-BE9A-CF9D310D8AC6}" srcOrd="0" destOrd="0" parTransId="{B3074459-45CA-46F9-9377-97978AABA0A5}" sibTransId="{FE36A2CA-9F5C-4D00-9932-B55FDE757A2E}"/>
    <dgm:cxn modelId="{1427A738-B66D-4904-B566-F10EBADC349B}" type="presOf" srcId="{47362CAC-1078-46C3-8537-A43D340DCA67}" destId="{7CE26A3E-BD10-43DE-B623-B516446D63B9}" srcOrd="0" destOrd="0" presId="urn:microsoft.com/office/officeart/2016/7/layout/VerticalDownArrowProcess"/>
    <dgm:cxn modelId="{D3B6CD3A-0AB4-4E53-B2D5-AE5B95F86FE6}" srcId="{9DF5F773-904D-47BB-8A90-D60798426674}" destId="{01372742-76A8-48BB-B5A5-75469CDA90AE}" srcOrd="2" destOrd="0" parTransId="{93245C17-20E6-495D-A097-29068E959C7A}" sibTransId="{9909446D-F5F9-4483-96D2-CE0BD37111E8}"/>
    <dgm:cxn modelId="{F87BDF5C-1E40-40C8-A9F2-3529AC92ACDC}" type="presOf" srcId="{F49ED3F6-930D-4CE6-A211-B9C486600832}" destId="{6B8A3B04-53D3-4327-83E4-EA4B38AC4F98}" srcOrd="0" destOrd="0" presId="urn:microsoft.com/office/officeart/2016/7/layout/VerticalDownArrowProcess"/>
    <dgm:cxn modelId="{16EC7441-1D67-43C2-8250-65A28D8FE673}" type="presOf" srcId="{72004D4F-21DE-4CD1-B30E-C6F04886A6F4}" destId="{9DD3C972-BFC5-4CB5-A50B-8A9A4929991C}" srcOrd="1" destOrd="0" presId="urn:microsoft.com/office/officeart/2016/7/layout/VerticalDownArrowProcess"/>
    <dgm:cxn modelId="{472EDB61-AC64-4D57-B3DE-78EAF0FA75F3}" type="presOf" srcId="{F4CE0BDF-837A-4F45-92A2-123A4F6BC281}" destId="{F7DA8541-A3EC-45D3-8D2C-12451C8FF07E}" srcOrd="0" destOrd="0" presId="urn:microsoft.com/office/officeart/2016/7/layout/VerticalDownArrowProcess"/>
    <dgm:cxn modelId="{98B3F771-2543-4C44-BB82-8BE8AF50309A}" srcId="{72004D4F-21DE-4CD1-B30E-C6F04886A6F4}" destId="{47362CAC-1078-46C3-8537-A43D340DCA67}" srcOrd="0" destOrd="0" parTransId="{BE279D0E-F1FF-4FDA-85EB-52285034B689}" sibTransId="{5942B34F-A240-4E5C-8741-E4F6B345E4C0}"/>
    <dgm:cxn modelId="{7E3BF553-A09E-4372-A2C9-3639DCD30B37}" srcId="{9DF5F773-904D-47BB-8A90-D60798426674}" destId="{72004D4F-21DE-4CD1-B30E-C6F04886A6F4}" srcOrd="1" destOrd="0" parTransId="{D440B214-0872-4670-B821-A4F3E768B094}" sibTransId="{E48C61FA-B3D4-4EEC-90B5-A7C7352D1E18}"/>
    <dgm:cxn modelId="{74FF435A-654D-4812-A78A-8391455A8371}" srcId="{F4CE0BDF-837A-4F45-92A2-123A4F6BC281}" destId="{F49ED3F6-930D-4CE6-A211-B9C486600832}" srcOrd="0" destOrd="0" parTransId="{FD8066EC-8805-4EF2-834E-5062AFE8D2B1}" sibTransId="{E4236B03-F1EE-4D3E-BDCB-D74A0D000760}"/>
    <dgm:cxn modelId="{5E74D0AB-F787-4C32-B9FD-E7E8F961A938}" type="presOf" srcId="{9DF5F773-904D-47BB-8A90-D60798426674}" destId="{D02396FA-4BB6-4378-920D-BDE26BA4C590}" srcOrd="0" destOrd="0" presId="urn:microsoft.com/office/officeart/2016/7/layout/VerticalDownArrowProcess"/>
    <dgm:cxn modelId="{4D6730D0-2BC4-47C6-91B1-93A94B976256}" type="presOf" srcId="{45534FEF-14AC-4223-BE9A-CF9D310D8AC6}" destId="{C43CFC99-44D1-41BA-BB8B-6A75DE0AFCDC}" srcOrd="0" destOrd="0" presId="urn:microsoft.com/office/officeart/2016/7/layout/VerticalDownArrowProcess"/>
    <dgm:cxn modelId="{36E35FD1-44E4-4F17-A863-3CC3950DA589}" type="presOf" srcId="{F4CE0BDF-837A-4F45-92A2-123A4F6BC281}" destId="{43048004-4DDE-41FA-9667-3C38143138DF}" srcOrd="1" destOrd="0" presId="urn:microsoft.com/office/officeart/2016/7/layout/VerticalDownArrowProcess"/>
    <dgm:cxn modelId="{155C77D3-E98A-480C-BCCA-C13FCB9638BB}" type="presOf" srcId="{01372742-76A8-48BB-B5A5-75469CDA90AE}" destId="{484CB055-35C7-41C0-A576-02C1AF7E2F6D}" srcOrd="0" destOrd="0" presId="urn:microsoft.com/office/officeart/2016/7/layout/VerticalDownArrowProcess"/>
    <dgm:cxn modelId="{F8BA816A-AC9B-4D5C-988A-0FEC4B122C70}" type="presParOf" srcId="{D02396FA-4BB6-4378-920D-BDE26BA4C590}" destId="{6C0D8499-BA15-415C-973A-C887F85FDCA9}" srcOrd="0" destOrd="0" presId="urn:microsoft.com/office/officeart/2016/7/layout/VerticalDownArrowProcess"/>
    <dgm:cxn modelId="{B4B2E6A2-8916-4619-A8D1-377FF76B3F16}" type="presParOf" srcId="{6C0D8499-BA15-415C-973A-C887F85FDCA9}" destId="{484CB055-35C7-41C0-A576-02C1AF7E2F6D}" srcOrd="0" destOrd="0" presId="urn:microsoft.com/office/officeart/2016/7/layout/VerticalDownArrowProcess"/>
    <dgm:cxn modelId="{19C1CFA4-4939-421A-8C72-2AD55D1B6E15}" type="presParOf" srcId="{6C0D8499-BA15-415C-973A-C887F85FDCA9}" destId="{C43CFC99-44D1-41BA-BB8B-6A75DE0AFCDC}" srcOrd="1" destOrd="0" presId="urn:microsoft.com/office/officeart/2016/7/layout/VerticalDownArrowProcess"/>
    <dgm:cxn modelId="{CAE60B9B-00FB-4096-9B19-F3B14FBE18B1}" type="presParOf" srcId="{D02396FA-4BB6-4378-920D-BDE26BA4C590}" destId="{B6CDEC67-8664-4FC2-85E3-3B59C63403E3}" srcOrd="1" destOrd="0" presId="urn:microsoft.com/office/officeart/2016/7/layout/VerticalDownArrowProcess"/>
    <dgm:cxn modelId="{BC50F40B-A7AF-4E2D-992F-4029CAE3CA17}" type="presParOf" srcId="{D02396FA-4BB6-4378-920D-BDE26BA4C590}" destId="{DF536307-4F73-470F-858A-C4E5EBBA5D12}" srcOrd="2" destOrd="0" presId="urn:microsoft.com/office/officeart/2016/7/layout/VerticalDownArrowProcess"/>
    <dgm:cxn modelId="{29490D90-36CE-460E-94EA-A8E12C6C0474}" type="presParOf" srcId="{DF536307-4F73-470F-858A-C4E5EBBA5D12}" destId="{AE536ABC-F244-444E-AECD-1FFCDF358C32}" srcOrd="0" destOrd="0" presId="urn:microsoft.com/office/officeart/2016/7/layout/VerticalDownArrowProcess"/>
    <dgm:cxn modelId="{285D4341-D37E-4BE6-9479-10EF4360DFA9}" type="presParOf" srcId="{DF536307-4F73-470F-858A-C4E5EBBA5D12}" destId="{9DD3C972-BFC5-4CB5-A50B-8A9A4929991C}" srcOrd="1" destOrd="0" presId="urn:microsoft.com/office/officeart/2016/7/layout/VerticalDownArrowProcess"/>
    <dgm:cxn modelId="{B35EB740-D7B1-417B-8AAE-9F57B3659709}" type="presParOf" srcId="{DF536307-4F73-470F-858A-C4E5EBBA5D12}" destId="{7CE26A3E-BD10-43DE-B623-B516446D63B9}" srcOrd="2" destOrd="0" presId="urn:microsoft.com/office/officeart/2016/7/layout/VerticalDownArrowProcess"/>
    <dgm:cxn modelId="{53B5EF86-EA05-419B-9575-6474FD4D976D}" type="presParOf" srcId="{D02396FA-4BB6-4378-920D-BDE26BA4C590}" destId="{70D5BE02-5A3C-4603-A4F5-8E39427614BE}" srcOrd="3" destOrd="0" presId="urn:microsoft.com/office/officeart/2016/7/layout/VerticalDownArrowProcess"/>
    <dgm:cxn modelId="{DED742BF-DEB8-4927-B46F-F378DB1CA2F8}" type="presParOf" srcId="{D02396FA-4BB6-4378-920D-BDE26BA4C590}" destId="{FDE6AB3F-4767-4530-80A9-44A08FF9DF14}" srcOrd="4" destOrd="0" presId="urn:microsoft.com/office/officeart/2016/7/layout/VerticalDownArrowProcess"/>
    <dgm:cxn modelId="{24733E63-7710-420E-9223-B315AD4DD21C}" type="presParOf" srcId="{FDE6AB3F-4767-4530-80A9-44A08FF9DF14}" destId="{F7DA8541-A3EC-45D3-8D2C-12451C8FF07E}" srcOrd="0" destOrd="0" presId="urn:microsoft.com/office/officeart/2016/7/layout/VerticalDownArrowProcess"/>
    <dgm:cxn modelId="{34070A24-C838-4E49-BAE6-2F6768160A05}" type="presParOf" srcId="{FDE6AB3F-4767-4530-80A9-44A08FF9DF14}" destId="{43048004-4DDE-41FA-9667-3C38143138DF}" srcOrd="1" destOrd="0" presId="urn:microsoft.com/office/officeart/2016/7/layout/VerticalDownArrowProcess"/>
    <dgm:cxn modelId="{F14E1027-0588-406E-A1BE-D50F3FD3D48A}" type="presParOf" srcId="{FDE6AB3F-4767-4530-80A9-44A08FF9DF14}" destId="{6B8A3B04-53D3-4327-83E4-EA4B38AC4F98}"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BE5A7D-1810-4F8B-B437-46D970E5B67A}" type="doc">
      <dgm:prSet loTypeId="urn:microsoft.com/office/officeart/2005/8/layout/process1" loCatId="process" qsTypeId="urn:microsoft.com/office/officeart/2005/8/quickstyle/simple1" qsCatId="simple" csTypeId="urn:microsoft.com/office/officeart/2005/8/colors/colorful1" csCatId="colorful" phldr="1"/>
      <dgm:spPr/>
    </dgm:pt>
    <dgm:pt modelId="{F6EAB8FB-F95C-41B7-854D-D301C110B4B6}">
      <dgm:prSet phldrT="[Text]"/>
      <dgm:spPr/>
      <dgm:t>
        <a:bodyPr/>
        <a:lstStyle/>
        <a:p>
          <a:r>
            <a:rPr lang="en-US" dirty="0"/>
            <a:t>Your API gateway receives an HTTP request.</a:t>
          </a:r>
        </a:p>
      </dgm:t>
    </dgm:pt>
    <dgm:pt modelId="{4155A6F9-D2CD-4A03-BFC3-CE6C72AD1613}" type="parTrans" cxnId="{8738AFE5-41A8-4E4D-813A-60B31C14BCD0}">
      <dgm:prSet/>
      <dgm:spPr/>
      <dgm:t>
        <a:bodyPr/>
        <a:lstStyle/>
        <a:p>
          <a:endParaRPr lang="en-US"/>
        </a:p>
      </dgm:t>
    </dgm:pt>
    <dgm:pt modelId="{847583B4-DB0A-4017-A231-7F5E711AC98D}" type="sibTrans" cxnId="{8738AFE5-41A8-4E4D-813A-60B31C14BCD0}">
      <dgm:prSet/>
      <dgm:spPr/>
      <dgm:t>
        <a:bodyPr/>
        <a:lstStyle/>
        <a:p>
          <a:endParaRPr lang="en-US"/>
        </a:p>
      </dgm:t>
    </dgm:pt>
    <dgm:pt modelId="{EEB7B854-E162-4961-B322-DE7C4C20B403}">
      <dgm:prSet phldrT="[Text]"/>
      <dgm:spPr/>
      <dgm:t>
        <a:bodyPr/>
        <a:lstStyle/>
        <a:p>
          <a:r>
            <a:rPr lang="en-US" dirty="0"/>
            <a:t>The request goes to your Lambda code.</a:t>
          </a:r>
        </a:p>
      </dgm:t>
    </dgm:pt>
    <dgm:pt modelId="{C79D4546-91A9-42ED-B264-85A7B933D309}" type="parTrans" cxnId="{985151C0-380A-49AF-95DF-C0B6432D2653}">
      <dgm:prSet/>
      <dgm:spPr/>
      <dgm:t>
        <a:bodyPr/>
        <a:lstStyle/>
        <a:p>
          <a:endParaRPr lang="en-US"/>
        </a:p>
      </dgm:t>
    </dgm:pt>
    <dgm:pt modelId="{76FBDC35-02D4-452F-86CC-7DF4A4EF9950}" type="sibTrans" cxnId="{985151C0-380A-49AF-95DF-C0B6432D2653}">
      <dgm:prSet/>
      <dgm:spPr/>
      <dgm:t>
        <a:bodyPr/>
        <a:lstStyle/>
        <a:p>
          <a:endParaRPr lang="en-US"/>
        </a:p>
      </dgm:t>
    </dgm:pt>
    <dgm:pt modelId="{BD538557-6227-4515-A528-B62F94EA2673}">
      <dgm:prSet phldrT="[Text]" custT="1"/>
      <dgm:spPr/>
      <dgm:t>
        <a:bodyPr/>
        <a:lstStyle/>
        <a:p>
          <a:r>
            <a:rPr lang="en-US" sz="1400" dirty="0"/>
            <a:t>Your </a:t>
          </a:r>
          <a:r>
            <a:rPr lang="en-US" sz="1400" b="1" dirty="0">
              <a:solidFill>
                <a:schemeClr val="tx1"/>
              </a:solidFill>
            </a:rPr>
            <a:t>HTTP event handler</a:t>
          </a:r>
          <a:r>
            <a:rPr lang="en-US" sz="1400" dirty="0"/>
            <a:t>  code extracts the path, method, and data from the </a:t>
          </a:r>
          <a:r>
            <a:rPr lang="en-US" sz="1400" b="1" i="1" dirty="0">
              <a:solidFill>
                <a:schemeClr val="tx1"/>
              </a:solidFill>
            </a:rPr>
            <a:t>request</a:t>
          </a:r>
          <a:r>
            <a:rPr lang="en-US" sz="1400" dirty="0"/>
            <a:t> and prepares a </a:t>
          </a:r>
          <a:r>
            <a:rPr lang="en-US" sz="1400" b="1" i="1" dirty="0">
              <a:solidFill>
                <a:schemeClr val="tx1"/>
              </a:solidFill>
            </a:rPr>
            <a:t>response</a:t>
          </a:r>
          <a:r>
            <a:rPr lang="en-US" sz="1400" dirty="0"/>
            <a:t> object</a:t>
          </a:r>
        </a:p>
      </dgm:t>
    </dgm:pt>
    <dgm:pt modelId="{82D2E819-6B99-4D87-A5E3-DFAA7B37E9AE}" type="parTrans" cxnId="{DDDD08E1-6264-4979-8474-19668F24F2AF}">
      <dgm:prSet/>
      <dgm:spPr/>
      <dgm:t>
        <a:bodyPr/>
        <a:lstStyle/>
        <a:p>
          <a:endParaRPr lang="en-US"/>
        </a:p>
      </dgm:t>
    </dgm:pt>
    <dgm:pt modelId="{96B6382A-7AB6-4D5F-9522-BEAE991EFA46}" type="sibTrans" cxnId="{DDDD08E1-6264-4979-8474-19668F24F2AF}">
      <dgm:prSet/>
      <dgm:spPr/>
      <dgm:t>
        <a:bodyPr/>
        <a:lstStyle/>
        <a:p>
          <a:endParaRPr lang="en-US"/>
        </a:p>
      </dgm:t>
    </dgm:pt>
    <dgm:pt modelId="{A03C70BB-8942-4096-981F-F55B81141274}">
      <dgm:prSet phldrT="[Text]"/>
      <dgm:spPr/>
      <dgm:t>
        <a:bodyPr/>
        <a:lstStyle/>
        <a:p>
          <a:r>
            <a:rPr lang="en-US" dirty="0"/>
            <a:t>Your </a:t>
          </a:r>
          <a:r>
            <a:rPr lang="en-US" b="1" dirty="0">
              <a:solidFill>
                <a:schemeClr val="tx1"/>
              </a:solidFill>
            </a:rPr>
            <a:t>routing</a:t>
          </a:r>
          <a:r>
            <a:rPr lang="en-US" dirty="0"/>
            <a:t> </a:t>
          </a:r>
          <a:r>
            <a:rPr lang="en-US" b="1" dirty="0">
              <a:solidFill>
                <a:schemeClr val="tx1"/>
              </a:solidFill>
            </a:rPr>
            <a:t>function</a:t>
          </a:r>
          <a:r>
            <a:rPr lang="en-US" dirty="0"/>
            <a:t> determines which supporting function to call.</a:t>
          </a:r>
        </a:p>
      </dgm:t>
    </dgm:pt>
    <dgm:pt modelId="{02778BA2-A6A0-4AF0-A444-749EFC72965B}" type="parTrans" cxnId="{3DDBC877-CEB7-4BB7-8B8E-20BC1F49F7D0}">
      <dgm:prSet/>
      <dgm:spPr/>
      <dgm:t>
        <a:bodyPr/>
        <a:lstStyle/>
        <a:p>
          <a:endParaRPr lang="en-US"/>
        </a:p>
      </dgm:t>
    </dgm:pt>
    <dgm:pt modelId="{65A9BEA7-6B93-4413-97EB-29F53CFA3B4D}" type="sibTrans" cxnId="{3DDBC877-CEB7-4BB7-8B8E-20BC1F49F7D0}">
      <dgm:prSet/>
      <dgm:spPr/>
      <dgm:t>
        <a:bodyPr/>
        <a:lstStyle/>
        <a:p>
          <a:endParaRPr lang="en-US"/>
        </a:p>
      </dgm:t>
    </dgm:pt>
    <dgm:pt modelId="{F8E021FE-8182-4A52-904E-A0137B50D728}">
      <dgm:prSet phldrT="[Text]" custT="1"/>
      <dgm:spPr/>
      <dgm:t>
        <a:bodyPr/>
        <a:lstStyle/>
        <a:p>
          <a:r>
            <a:rPr lang="en-US" sz="1700" b="1" kern="1200" dirty="0"/>
            <a:t>Your </a:t>
          </a:r>
          <a:r>
            <a:rPr lang="en-US" sz="1700" b="1" kern="1200" dirty="0">
              <a:solidFill>
                <a:prstClr val="black"/>
              </a:solidFill>
              <a:latin typeface="Corbel" panose="020B0503020204020204"/>
              <a:ea typeface="+mn-ea"/>
              <a:cs typeface="+mn-cs"/>
            </a:rPr>
            <a:t>supporting function </a:t>
          </a:r>
          <a:r>
            <a:rPr lang="en-US" sz="1700" b="1" kern="1200" dirty="0"/>
            <a:t>must then </a:t>
          </a:r>
          <a:r>
            <a:rPr lang="en-US" sz="1700" b="1" i="1" kern="1200" dirty="0">
              <a:solidFill>
                <a:schemeClr val="tx1"/>
              </a:solidFill>
            </a:rPr>
            <a:t>return</a:t>
          </a:r>
          <a:r>
            <a:rPr lang="en-US" sz="1700" b="1" kern="1200" dirty="0"/>
            <a:t> a </a:t>
          </a:r>
          <a:r>
            <a:rPr lang="en-US" sz="1700" b="1" i="1" kern="1200" dirty="0">
              <a:solidFill>
                <a:schemeClr val="tx1"/>
              </a:solidFill>
            </a:rPr>
            <a:t>response</a:t>
          </a:r>
          <a:r>
            <a:rPr lang="en-US" sz="1700" b="1" kern="1200" dirty="0"/>
            <a:t>.</a:t>
          </a:r>
        </a:p>
      </dgm:t>
    </dgm:pt>
    <dgm:pt modelId="{81505003-B1FF-4DC8-B680-03D7E67AE293}" type="parTrans" cxnId="{FE434427-6CE6-40BF-AD92-06E3EB1B6B06}">
      <dgm:prSet/>
      <dgm:spPr/>
      <dgm:t>
        <a:bodyPr/>
        <a:lstStyle/>
        <a:p>
          <a:endParaRPr lang="en-US"/>
        </a:p>
      </dgm:t>
    </dgm:pt>
    <dgm:pt modelId="{E9A87F7F-8CD9-46B0-9999-C0B0142FEA5A}" type="sibTrans" cxnId="{FE434427-6CE6-40BF-AD92-06E3EB1B6B06}">
      <dgm:prSet/>
      <dgm:spPr/>
      <dgm:t>
        <a:bodyPr/>
        <a:lstStyle/>
        <a:p>
          <a:endParaRPr lang="en-US"/>
        </a:p>
      </dgm:t>
    </dgm:pt>
    <dgm:pt modelId="{DF223E33-CBB4-4E0B-BB98-6C5A9950A3FC}" type="pres">
      <dgm:prSet presAssocID="{74BE5A7D-1810-4F8B-B437-46D970E5B67A}" presName="Name0" presStyleCnt="0">
        <dgm:presLayoutVars>
          <dgm:dir/>
          <dgm:resizeHandles val="exact"/>
        </dgm:presLayoutVars>
      </dgm:prSet>
      <dgm:spPr/>
    </dgm:pt>
    <dgm:pt modelId="{1C1178D7-B85A-4D1F-B003-1F185D573C4D}" type="pres">
      <dgm:prSet presAssocID="{F6EAB8FB-F95C-41B7-854D-D301C110B4B6}" presName="node" presStyleLbl="node1" presStyleIdx="0" presStyleCnt="5">
        <dgm:presLayoutVars>
          <dgm:bulletEnabled val="1"/>
        </dgm:presLayoutVars>
      </dgm:prSet>
      <dgm:spPr/>
    </dgm:pt>
    <dgm:pt modelId="{0641FD4F-E064-45CE-AABF-B167A3E7E63D}" type="pres">
      <dgm:prSet presAssocID="{847583B4-DB0A-4017-A231-7F5E711AC98D}" presName="sibTrans" presStyleLbl="sibTrans2D1" presStyleIdx="0" presStyleCnt="4"/>
      <dgm:spPr/>
    </dgm:pt>
    <dgm:pt modelId="{FAA7D3CF-2A11-4B36-9916-86A28752E1AE}" type="pres">
      <dgm:prSet presAssocID="{847583B4-DB0A-4017-A231-7F5E711AC98D}" presName="connectorText" presStyleLbl="sibTrans2D1" presStyleIdx="0" presStyleCnt="4"/>
      <dgm:spPr/>
    </dgm:pt>
    <dgm:pt modelId="{72787E52-8E73-40BB-AC02-9AC72A70D6F0}" type="pres">
      <dgm:prSet presAssocID="{EEB7B854-E162-4961-B322-DE7C4C20B403}" presName="node" presStyleLbl="node1" presStyleIdx="1" presStyleCnt="5">
        <dgm:presLayoutVars>
          <dgm:bulletEnabled val="1"/>
        </dgm:presLayoutVars>
      </dgm:prSet>
      <dgm:spPr/>
    </dgm:pt>
    <dgm:pt modelId="{E773D801-1D15-4A41-9BDF-B2D1D3293DAF}" type="pres">
      <dgm:prSet presAssocID="{76FBDC35-02D4-452F-86CC-7DF4A4EF9950}" presName="sibTrans" presStyleLbl="sibTrans2D1" presStyleIdx="1" presStyleCnt="4"/>
      <dgm:spPr/>
    </dgm:pt>
    <dgm:pt modelId="{53C72960-0939-4182-92B7-CC1CCFEC8509}" type="pres">
      <dgm:prSet presAssocID="{76FBDC35-02D4-452F-86CC-7DF4A4EF9950}" presName="connectorText" presStyleLbl="sibTrans2D1" presStyleIdx="1" presStyleCnt="4"/>
      <dgm:spPr/>
    </dgm:pt>
    <dgm:pt modelId="{0C0E2513-F147-4008-87F3-DF003B7E5C0B}" type="pres">
      <dgm:prSet presAssocID="{BD538557-6227-4515-A528-B62F94EA2673}" presName="node" presStyleLbl="node1" presStyleIdx="2" presStyleCnt="5">
        <dgm:presLayoutVars>
          <dgm:bulletEnabled val="1"/>
        </dgm:presLayoutVars>
      </dgm:prSet>
      <dgm:spPr/>
    </dgm:pt>
    <dgm:pt modelId="{7CA76387-DBFB-47DD-A363-35694316B9BD}" type="pres">
      <dgm:prSet presAssocID="{96B6382A-7AB6-4D5F-9522-BEAE991EFA46}" presName="sibTrans" presStyleLbl="sibTrans2D1" presStyleIdx="2" presStyleCnt="4"/>
      <dgm:spPr/>
    </dgm:pt>
    <dgm:pt modelId="{BB1D0014-C32A-45C0-8F50-568583D63F75}" type="pres">
      <dgm:prSet presAssocID="{96B6382A-7AB6-4D5F-9522-BEAE991EFA46}" presName="connectorText" presStyleLbl="sibTrans2D1" presStyleIdx="2" presStyleCnt="4"/>
      <dgm:spPr/>
    </dgm:pt>
    <dgm:pt modelId="{17C2A950-D372-4ABD-BC4B-A7C208E048AB}" type="pres">
      <dgm:prSet presAssocID="{A03C70BB-8942-4096-981F-F55B81141274}" presName="node" presStyleLbl="node1" presStyleIdx="3" presStyleCnt="5">
        <dgm:presLayoutVars>
          <dgm:bulletEnabled val="1"/>
        </dgm:presLayoutVars>
      </dgm:prSet>
      <dgm:spPr/>
    </dgm:pt>
    <dgm:pt modelId="{2347E9D4-60E8-4B47-9FD3-A2BEB8B3978E}" type="pres">
      <dgm:prSet presAssocID="{65A9BEA7-6B93-4413-97EB-29F53CFA3B4D}" presName="sibTrans" presStyleLbl="sibTrans2D1" presStyleIdx="3" presStyleCnt="4"/>
      <dgm:spPr/>
    </dgm:pt>
    <dgm:pt modelId="{FCAE7BB0-A0E4-4FE6-960A-7BD5C2D88980}" type="pres">
      <dgm:prSet presAssocID="{65A9BEA7-6B93-4413-97EB-29F53CFA3B4D}" presName="connectorText" presStyleLbl="sibTrans2D1" presStyleIdx="3" presStyleCnt="4"/>
      <dgm:spPr/>
    </dgm:pt>
    <dgm:pt modelId="{653DE666-DDBF-4CBD-8B14-3D62690B1DDC}" type="pres">
      <dgm:prSet presAssocID="{F8E021FE-8182-4A52-904E-A0137B50D728}" presName="node" presStyleLbl="node1" presStyleIdx="4" presStyleCnt="5" custLinFactNeighborX="-351" custLinFactNeighborY="-4699">
        <dgm:presLayoutVars>
          <dgm:bulletEnabled val="1"/>
        </dgm:presLayoutVars>
      </dgm:prSet>
      <dgm:spPr/>
    </dgm:pt>
  </dgm:ptLst>
  <dgm:cxnLst>
    <dgm:cxn modelId="{D4412705-267B-46B6-913A-97FEF7503183}" type="presOf" srcId="{76FBDC35-02D4-452F-86CC-7DF4A4EF9950}" destId="{53C72960-0939-4182-92B7-CC1CCFEC8509}" srcOrd="1" destOrd="0" presId="urn:microsoft.com/office/officeart/2005/8/layout/process1"/>
    <dgm:cxn modelId="{7AB8BD26-8243-4845-8C61-1FD86C5E6366}" type="presOf" srcId="{A03C70BB-8942-4096-981F-F55B81141274}" destId="{17C2A950-D372-4ABD-BC4B-A7C208E048AB}" srcOrd="0" destOrd="0" presId="urn:microsoft.com/office/officeart/2005/8/layout/process1"/>
    <dgm:cxn modelId="{FE434427-6CE6-40BF-AD92-06E3EB1B6B06}" srcId="{74BE5A7D-1810-4F8B-B437-46D970E5B67A}" destId="{F8E021FE-8182-4A52-904E-A0137B50D728}" srcOrd="4" destOrd="0" parTransId="{81505003-B1FF-4DC8-B680-03D7E67AE293}" sibTransId="{E9A87F7F-8CD9-46B0-9999-C0B0142FEA5A}"/>
    <dgm:cxn modelId="{240FA428-112C-4007-B3D3-6F480FD68C6B}" type="presOf" srcId="{BD538557-6227-4515-A528-B62F94EA2673}" destId="{0C0E2513-F147-4008-87F3-DF003B7E5C0B}" srcOrd="0" destOrd="0" presId="urn:microsoft.com/office/officeart/2005/8/layout/process1"/>
    <dgm:cxn modelId="{95D2E262-91BC-4ECF-A7A7-483BD23AD6D8}" type="presOf" srcId="{96B6382A-7AB6-4D5F-9522-BEAE991EFA46}" destId="{BB1D0014-C32A-45C0-8F50-568583D63F75}" srcOrd="1" destOrd="0" presId="urn:microsoft.com/office/officeart/2005/8/layout/process1"/>
    <dgm:cxn modelId="{AB8C9B70-E499-40DB-AFD8-E81F804EBFB5}" type="presOf" srcId="{65A9BEA7-6B93-4413-97EB-29F53CFA3B4D}" destId="{FCAE7BB0-A0E4-4FE6-960A-7BD5C2D88980}" srcOrd="1" destOrd="0" presId="urn:microsoft.com/office/officeart/2005/8/layout/process1"/>
    <dgm:cxn modelId="{3DDBC877-CEB7-4BB7-8B8E-20BC1F49F7D0}" srcId="{74BE5A7D-1810-4F8B-B437-46D970E5B67A}" destId="{A03C70BB-8942-4096-981F-F55B81141274}" srcOrd="3" destOrd="0" parTransId="{02778BA2-A6A0-4AF0-A444-749EFC72965B}" sibTransId="{65A9BEA7-6B93-4413-97EB-29F53CFA3B4D}"/>
    <dgm:cxn modelId="{59511580-2F1A-4505-AEE5-CFCF7FC7C199}" type="presOf" srcId="{76FBDC35-02D4-452F-86CC-7DF4A4EF9950}" destId="{E773D801-1D15-4A41-9BDF-B2D1D3293DAF}" srcOrd="0" destOrd="0" presId="urn:microsoft.com/office/officeart/2005/8/layout/process1"/>
    <dgm:cxn modelId="{8C64DB84-3539-4522-A264-15CD12D34797}" type="presOf" srcId="{847583B4-DB0A-4017-A231-7F5E711AC98D}" destId="{0641FD4F-E064-45CE-AABF-B167A3E7E63D}" srcOrd="0" destOrd="0" presId="urn:microsoft.com/office/officeart/2005/8/layout/process1"/>
    <dgm:cxn modelId="{657D9E8B-2846-4608-B1C2-AA4AF27B6B00}" type="presOf" srcId="{65A9BEA7-6B93-4413-97EB-29F53CFA3B4D}" destId="{2347E9D4-60E8-4B47-9FD3-A2BEB8B3978E}" srcOrd="0" destOrd="0" presId="urn:microsoft.com/office/officeart/2005/8/layout/process1"/>
    <dgm:cxn modelId="{7157D896-4C19-4A4B-BD14-A105040FF204}" type="presOf" srcId="{74BE5A7D-1810-4F8B-B437-46D970E5B67A}" destId="{DF223E33-CBB4-4E0B-BB98-6C5A9950A3FC}" srcOrd="0" destOrd="0" presId="urn:microsoft.com/office/officeart/2005/8/layout/process1"/>
    <dgm:cxn modelId="{985151C0-380A-49AF-95DF-C0B6432D2653}" srcId="{74BE5A7D-1810-4F8B-B437-46D970E5B67A}" destId="{EEB7B854-E162-4961-B322-DE7C4C20B403}" srcOrd="1" destOrd="0" parTransId="{C79D4546-91A9-42ED-B264-85A7B933D309}" sibTransId="{76FBDC35-02D4-452F-86CC-7DF4A4EF9950}"/>
    <dgm:cxn modelId="{9EC179D4-8E8C-4A7B-9F58-F0C4BCA3C072}" type="presOf" srcId="{F6EAB8FB-F95C-41B7-854D-D301C110B4B6}" destId="{1C1178D7-B85A-4D1F-B003-1F185D573C4D}" srcOrd="0" destOrd="0" presId="urn:microsoft.com/office/officeart/2005/8/layout/process1"/>
    <dgm:cxn modelId="{7EF0B4D4-DFC6-43CE-A1D0-76B32CB7C297}" type="presOf" srcId="{F8E021FE-8182-4A52-904E-A0137B50D728}" destId="{653DE666-DDBF-4CBD-8B14-3D62690B1DDC}" srcOrd="0" destOrd="0" presId="urn:microsoft.com/office/officeart/2005/8/layout/process1"/>
    <dgm:cxn modelId="{96FA04D7-1CFB-4105-9D09-48AAE670DC75}" type="presOf" srcId="{96B6382A-7AB6-4D5F-9522-BEAE991EFA46}" destId="{7CA76387-DBFB-47DD-A363-35694316B9BD}" srcOrd="0" destOrd="0" presId="urn:microsoft.com/office/officeart/2005/8/layout/process1"/>
    <dgm:cxn modelId="{DDDD08E1-6264-4979-8474-19668F24F2AF}" srcId="{74BE5A7D-1810-4F8B-B437-46D970E5B67A}" destId="{BD538557-6227-4515-A528-B62F94EA2673}" srcOrd="2" destOrd="0" parTransId="{82D2E819-6B99-4D87-A5E3-DFAA7B37E9AE}" sibTransId="{96B6382A-7AB6-4D5F-9522-BEAE991EFA46}"/>
    <dgm:cxn modelId="{8738AFE5-41A8-4E4D-813A-60B31C14BCD0}" srcId="{74BE5A7D-1810-4F8B-B437-46D970E5B67A}" destId="{F6EAB8FB-F95C-41B7-854D-D301C110B4B6}" srcOrd="0" destOrd="0" parTransId="{4155A6F9-D2CD-4A03-BFC3-CE6C72AD1613}" sibTransId="{847583B4-DB0A-4017-A231-7F5E711AC98D}"/>
    <dgm:cxn modelId="{366927EF-596C-4CA9-9B0A-148B0A7EADCD}" type="presOf" srcId="{EEB7B854-E162-4961-B322-DE7C4C20B403}" destId="{72787E52-8E73-40BB-AC02-9AC72A70D6F0}" srcOrd="0" destOrd="0" presId="urn:microsoft.com/office/officeart/2005/8/layout/process1"/>
    <dgm:cxn modelId="{3B67F4FC-AE7A-428D-B9E5-03FD699A873D}" type="presOf" srcId="{847583B4-DB0A-4017-A231-7F5E711AC98D}" destId="{FAA7D3CF-2A11-4B36-9916-86A28752E1AE}" srcOrd="1" destOrd="0" presId="urn:microsoft.com/office/officeart/2005/8/layout/process1"/>
    <dgm:cxn modelId="{5FE9D92E-5686-4464-8639-5CD7AED9B877}" type="presParOf" srcId="{DF223E33-CBB4-4E0B-BB98-6C5A9950A3FC}" destId="{1C1178D7-B85A-4D1F-B003-1F185D573C4D}" srcOrd="0" destOrd="0" presId="urn:microsoft.com/office/officeart/2005/8/layout/process1"/>
    <dgm:cxn modelId="{D2AE14BE-4D98-4360-AB04-2B97C93D8980}" type="presParOf" srcId="{DF223E33-CBB4-4E0B-BB98-6C5A9950A3FC}" destId="{0641FD4F-E064-45CE-AABF-B167A3E7E63D}" srcOrd="1" destOrd="0" presId="urn:microsoft.com/office/officeart/2005/8/layout/process1"/>
    <dgm:cxn modelId="{763E2466-5655-4ABA-87AA-A9D3FA9B3B95}" type="presParOf" srcId="{0641FD4F-E064-45CE-AABF-B167A3E7E63D}" destId="{FAA7D3CF-2A11-4B36-9916-86A28752E1AE}" srcOrd="0" destOrd="0" presId="urn:microsoft.com/office/officeart/2005/8/layout/process1"/>
    <dgm:cxn modelId="{E8025243-2C23-4307-9EBF-FD1E7F2FDAB0}" type="presParOf" srcId="{DF223E33-CBB4-4E0B-BB98-6C5A9950A3FC}" destId="{72787E52-8E73-40BB-AC02-9AC72A70D6F0}" srcOrd="2" destOrd="0" presId="urn:microsoft.com/office/officeart/2005/8/layout/process1"/>
    <dgm:cxn modelId="{8541CF5D-A219-46DD-BC66-D32AB60FE269}" type="presParOf" srcId="{DF223E33-CBB4-4E0B-BB98-6C5A9950A3FC}" destId="{E773D801-1D15-4A41-9BDF-B2D1D3293DAF}" srcOrd="3" destOrd="0" presId="urn:microsoft.com/office/officeart/2005/8/layout/process1"/>
    <dgm:cxn modelId="{B0972F95-85DD-401C-862E-0C8BD5081E26}" type="presParOf" srcId="{E773D801-1D15-4A41-9BDF-B2D1D3293DAF}" destId="{53C72960-0939-4182-92B7-CC1CCFEC8509}" srcOrd="0" destOrd="0" presId="urn:microsoft.com/office/officeart/2005/8/layout/process1"/>
    <dgm:cxn modelId="{02991CC6-4B37-4000-8779-0BD7F006433E}" type="presParOf" srcId="{DF223E33-CBB4-4E0B-BB98-6C5A9950A3FC}" destId="{0C0E2513-F147-4008-87F3-DF003B7E5C0B}" srcOrd="4" destOrd="0" presId="urn:microsoft.com/office/officeart/2005/8/layout/process1"/>
    <dgm:cxn modelId="{004EB24A-B8FC-4AFF-887D-5815F4DACA0D}" type="presParOf" srcId="{DF223E33-CBB4-4E0B-BB98-6C5A9950A3FC}" destId="{7CA76387-DBFB-47DD-A363-35694316B9BD}" srcOrd="5" destOrd="0" presId="urn:microsoft.com/office/officeart/2005/8/layout/process1"/>
    <dgm:cxn modelId="{9A570472-7665-4ED5-8951-51DF02337F3E}" type="presParOf" srcId="{7CA76387-DBFB-47DD-A363-35694316B9BD}" destId="{BB1D0014-C32A-45C0-8F50-568583D63F75}" srcOrd="0" destOrd="0" presId="urn:microsoft.com/office/officeart/2005/8/layout/process1"/>
    <dgm:cxn modelId="{2AB0909A-7D29-436B-AD8E-883D9EB95A1F}" type="presParOf" srcId="{DF223E33-CBB4-4E0B-BB98-6C5A9950A3FC}" destId="{17C2A950-D372-4ABD-BC4B-A7C208E048AB}" srcOrd="6" destOrd="0" presId="urn:microsoft.com/office/officeart/2005/8/layout/process1"/>
    <dgm:cxn modelId="{8D446169-5D6A-46DC-B0FB-64E5941AA1CE}" type="presParOf" srcId="{DF223E33-CBB4-4E0B-BB98-6C5A9950A3FC}" destId="{2347E9D4-60E8-4B47-9FD3-A2BEB8B3978E}" srcOrd="7" destOrd="0" presId="urn:microsoft.com/office/officeart/2005/8/layout/process1"/>
    <dgm:cxn modelId="{2EC08634-F100-44BD-B1EC-BF5D7671974D}" type="presParOf" srcId="{2347E9D4-60E8-4B47-9FD3-A2BEB8B3978E}" destId="{FCAE7BB0-A0E4-4FE6-960A-7BD5C2D88980}" srcOrd="0" destOrd="0" presId="urn:microsoft.com/office/officeart/2005/8/layout/process1"/>
    <dgm:cxn modelId="{EF18D083-15A6-407B-8112-86863A158069}" type="presParOf" srcId="{DF223E33-CBB4-4E0B-BB98-6C5A9950A3FC}" destId="{653DE666-DDBF-4CBD-8B14-3D62690B1DDC}"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4CB055-35C7-41C0-A576-02C1AF7E2F6D}">
      <dsp:nvSpPr>
        <dsp:cNvPr id="0" name=""/>
        <dsp:cNvSpPr/>
      </dsp:nvSpPr>
      <dsp:spPr>
        <a:xfrm>
          <a:off x="0" y="4167346"/>
          <a:ext cx="1725128" cy="1367816"/>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248920" rIns="122691" bIns="248920" numCol="1" spcCol="1270" anchor="ctr" anchorCtr="0">
          <a:noAutofit/>
        </a:bodyPr>
        <a:lstStyle/>
        <a:p>
          <a:pPr marL="0" lvl="0" indent="0" algn="ctr" defTabSz="1555750">
            <a:lnSpc>
              <a:spcPct val="90000"/>
            </a:lnSpc>
            <a:spcBef>
              <a:spcPct val="0"/>
            </a:spcBef>
            <a:spcAft>
              <a:spcPct val="35000"/>
            </a:spcAft>
            <a:buNone/>
          </a:pPr>
          <a:r>
            <a:rPr lang="en-US" sz="3500" kern="1200"/>
            <a:t>Sign in</a:t>
          </a:r>
        </a:p>
      </dsp:txBody>
      <dsp:txXfrm>
        <a:off x="0" y="4167346"/>
        <a:ext cx="1725128" cy="1367816"/>
      </dsp:txXfrm>
    </dsp:sp>
    <dsp:sp modelId="{C43CFC99-44D1-41BA-BB8B-6A75DE0AFCDC}">
      <dsp:nvSpPr>
        <dsp:cNvPr id="0" name=""/>
        <dsp:cNvSpPr/>
      </dsp:nvSpPr>
      <dsp:spPr>
        <a:xfrm>
          <a:off x="1725128" y="4167346"/>
          <a:ext cx="5175384" cy="1367816"/>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304800" rIns="104981" bIns="304800" numCol="1" spcCol="1270" anchor="ctr" anchorCtr="0">
          <a:noAutofit/>
        </a:bodyPr>
        <a:lstStyle/>
        <a:p>
          <a:pPr marL="0" lvl="0" indent="0" algn="l" defTabSz="1066800">
            <a:lnSpc>
              <a:spcPct val="90000"/>
            </a:lnSpc>
            <a:spcBef>
              <a:spcPct val="0"/>
            </a:spcBef>
            <a:spcAft>
              <a:spcPct val="35000"/>
            </a:spcAft>
            <a:buNone/>
          </a:pPr>
          <a:r>
            <a:rPr lang="en-US" sz="2400" kern="1200" dirty="0"/>
            <a:t>Sign into workbench</a:t>
          </a:r>
        </a:p>
      </dsp:txBody>
      <dsp:txXfrm>
        <a:off x="1725128" y="4167346"/>
        <a:ext cx="5175384" cy="1367816"/>
      </dsp:txXfrm>
    </dsp:sp>
    <dsp:sp modelId="{9DD3C972-BFC5-4CB5-A50B-8A9A4929991C}">
      <dsp:nvSpPr>
        <dsp:cNvPr id="0" name=""/>
        <dsp:cNvSpPr/>
      </dsp:nvSpPr>
      <dsp:spPr>
        <a:xfrm rot="10800000">
          <a:off x="0" y="2084162"/>
          <a:ext cx="1725128" cy="2103701"/>
        </a:xfrm>
        <a:prstGeom prst="upArrowCallout">
          <a:avLst>
            <a:gd name="adj1" fmla="val 5000"/>
            <a:gd name="adj2" fmla="val 10000"/>
            <a:gd name="adj3" fmla="val 15000"/>
            <a:gd name="adj4" fmla="val 64977"/>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248920" rIns="122691" bIns="248920" numCol="1" spcCol="1270" anchor="ctr" anchorCtr="0">
          <a:noAutofit/>
        </a:bodyPr>
        <a:lstStyle/>
        <a:p>
          <a:pPr marL="0" lvl="0" indent="0" algn="ctr" defTabSz="1555750">
            <a:lnSpc>
              <a:spcPct val="90000"/>
            </a:lnSpc>
            <a:spcBef>
              <a:spcPct val="0"/>
            </a:spcBef>
            <a:spcAft>
              <a:spcPct val="35000"/>
            </a:spcAft>
            <a:buNone/>
          </a:pPr>
          <a:r>
            <a:rPr lang="en-US" sz="3500" kern="1200"/>
            <a:t>Sign in</a:t>
          </a:r>
        </a:p>
      </dsp:txBody>
      <dsp:txXfrm rot="-10800000">
        <a:off x="0" y="2084162"/>
        <a:ext cx="1725128" cy="1367405"/>
      </dsp:txXfrm>
    </dsp:sp>
    <dsp:sp modelId="{7CE26A3E-BD10-43DE-B623-B516446D63B9}">
      <dsp:nvSpPr>
        <dsp:cNvPr id="0" name=""/>
        <dsp:cNvSpPr/>
      </dsp:nvSpPr>
      <dsp:spPr>
        <a:xfrm>
          <a:off x="1725128" y="2084162"/>
          <a:ext cx="5175384" cy="1367405"/>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304800" rIns="104981" bIns="304800" numCol="1" spcCol="1270" anchor="ctr" anchorCtr="0">
          <a:noAutofit/>
        </a:bodyPr>
        <a:lstStyle/>
        <a:p>
          <a:pPr marL="0" lvl="0" indent="0" algn="l" defTabSz="1066800">
            <a:lnSpc>
              <a:spcPct val="90000"/>
            </a:lnSpc>
            <a:spcBef>
              <a:spcPct val="0"/>
            </a:spcBef>
            <a:spcAft>
              <a:spcPct val="35000"/>
            </a:spcAft>
            <a:buNone/>
          </a:pPr>
          <a:r>
            <a:rPr lang="en-US" sz="2400" kern="1200" dirty="0"/>
            <a:t>Sign into AWS Console</a:t>
          </a:r>
        </a:p>
      </dsp:txBody>
      <dsp:txXfrm>
        <a:off x="1725128" y="2084162"/>
        <a:ext cx="5175384" cy="1367405"/>
      </dsp:txXfrm>
    </dsp:sp>
    <dsp:sp modelId="{43048004-4DDE-41FA-9667-3C38143138DF}">
      <dsp:nvSpPr>
        <dsp:cNvPr id="0" name=""/>
        <dsp:cNvSpPr/>
      </dsp:nvSpPr>
      <dsp:spPr>
        <a:xfrm rot="10800000">
          <a:off x="0" y="978"/>
          <a:ext cx="1725128" cy="2103701"/>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248920" rIns="122691" bIns="248920" numCol="1" spcCol="1270" anchor="ctr" anchorCtr="0">
          <a:noAutofit/>
        </a:bodyPr>
        <a:lstStyle/>
        <a:p>
          <a:pPr marL="0" lvl="0" indent="0" algn="ctr" defTabSz="1555750">
            <a:lnSpc>
              <a:spcPct val="90000"/>
            </a:lnSpc>
            <a:spcBef>
              <a:spcPct val="0"/>
            </a:spcBef>
            <a:spcAft>
              <a:spcPct val="35000"/>
            </a:spcAft>
            <a:buNone/>
          </a:pPr>
          <a:r>
            <a:rPr lang="en-US" sz="3500" kern="1200"/>
            <a:t>Start up</a:t>
          </a:r>
        </a:p>
      </dsp:txBody>
      <dsp:txXfrm rot="-10800000">
        <a:off x="0" y="978"/>
        <a:ext cx="1725128" cy="1367405"/>
      </dsp:txXfrm>
    </dsp:sp>
    <dsp:sp modelId="{6B8A3B04-53D3-4327-83E4-EA4B38AC4F98}">
      <dsp:nvSpPr>
        <dsp:cNvPr id="0" name=""/>
        <dsp:cNvSpPr/>
      </dsp:nvSpPr>
      <dsp:spPr>
        <a:xfrm>
          <a:off x="1725128" y="978"/>
          <a:ext cx="5175384" cy="1367405"/>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304800" rIns="104981" bIns="304800" numCol="1" spcCol="1270" anchor="ctr" anchorCtr="0">
          <a:noAutofit/>
        </a:bodyPr>
        <a:lstStyle/>
        <a:p>
          <a:pPr marL="0" lvl="0" indent="0" algn="l" defTabSz="1066800">
            <a:lnSpc>
              <a:spcPct val="90000"/>
            </a:lnSpc>
            <a:spcBef>
              <a:spcPct val="0"/>
            </a:spcBef>
            <a:spcAft>
              <a:spcPct val="35000"/>
            </a:spcAft>
            <a:buNone/>
          </a:pPr>
          <a:r>
            <a:rPr lang="en-US" sz="2400" kern="1200" dirty="0"/>
            <a:t>Start up VS Code and find the Thunder Extension</a:t>
          </a:r>
        </a:p>
      </dsp:txBody>
      <dsp:txXfrm>
        <a:off x="1725128" y="978"/>
        <a:ext cx="5175384" cy="13674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1178D7-B85A-4D1F-B003-1F185D573C4D}">
      <dsp:nvSpPr>
        <dsp:cNvPr id="0" name=""/>
        <dsp:cNvSpPr/>
      </dsp:nvSpPr>
      <dsp:spPr>
        <a:xfrm>
          <a:off x="4607" y="1194775"/>
          <a:ext cx="1428377" cy="196178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Your API gateway receives an HTTP request.</a:t>
          </a:r>
        </a:p>
      </dsp:txBody>
      <dsp:txXfrm>
        <a:off x="46443" y="1236611"/>
        <a:ext cx="1344705" cy="1878115"/>
      </dsp:txXfrm>
    </dsp:sp>
    <dsp:sp modelId="{0641FD4F-E064-45CE-AABF-B167A3E7E63D}">
      <dsp:nvSpPr>
        <dsp:cNvPr id="0" name=""/>
        <dsp:cNvSpPr/>
      </dsp:nvSpPr>
      <dsp:spPr>
        <a:xfrm>
          <a:off x="1575823" y="1998550"/>
          <a:ext cx="302816" cy="35423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575823" y="2069397"/>
        <a:ext cx="211971" cy="212543"/>
      </dsp:txXfrm>
    </dsp:sp>
    <dsp:sp modelId="{72787E52-8E73-40BB-AC02-9AC72A70D6F0}">
      <dsp:nvSpPr>
        <dsp:cNvPr id="0" name=""/>
        <dsp:cNvSpPr/>
      </dsp:nvSpPr>
      <dsp:spPr>
        <a:xfrm>
          <a:off x="2004336" y="1194775"/>
          <a:ext cx="1428377" cy="19617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The request goes to your Lambda code.</a:t>
          </a:r>
        </a:p>
      </dsp:txBody>
      <dsp:txXfrm>
        <a:off x="2046172" y="1236611"/>
        <a:ext cx="1344705" cy="1878115"/>
      </dsp:txXfrm>
    </dsp:sp>
    <dsp:sp modelId="{E773D801-1D15-4A41-9BDF-B2D1D3293DAF}">
      <dsp:nvSpPr>
        <dsp:cNvPr id="0" name=""/>
        <dsp:cNvSpPr/>
      </dsp:nvSpPr>
      <dsp:spPr>
        <a:xfrm>
          <a:off x="3575552" y="1998550"/>
          <a:ext cx="302816" cy="35423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575552" y="2069397"/>
        <a:ext cx="211971" cy="212543"/>
      </dsp:txXfrm>
    </dsp:sp>
    <dsp:sp modelId="{0C0E2513-F147-4008-87F3-DF003B7E5C0B}">
      <dsp:nvSpPr>
        <dsp:cNvPr id="0" name=""/>
        <dsp:cNvSpPr/>
      </dsp:nvSpPr>
      <dsp:spPr>
        <a:xfrm>
          <a:off x="4004066" y="1194775"/>
          <a:ext cx="1428377" cy="196178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Your </a:t>
          </a:r>
          <a:r>
            <a:rPr lang="en-US" sz="1400" b="1" kern="1200" dirty="0">
              <a:solidFill>
                <a:schemeClr val="tx1"/>
              </a:solidFill>
            </a:rPr>
            <a:t>HTTP event handler</a:t>
          </a:r>
          <a:r>
            <a:rPr lang="en-US" sz="1400" kern="1200" dirty="0"/>
            <a:t>  code extracts the path, method, and data from the </a:t>
          </a:r>
          <a:r>
            <a:rPr lang="en-US" sz="1400" b="1" i="1" kern="1200" dirty="0">
              <a:solidFill>
                <a:schemeClr val="tx1"/>
              </a:solidFill>
            </a:rPr>
            <a:t>request</a:t>
          </a:r>
          <a:r>
            <a:rPr lang="en-US" sz="1400" kern="1200" dirty="0"/>
            <a:t> and prepares a </a:t>
          </a:r>
          <a:r>
            <a:rPr lang="en-US" sz="1400" b="1" i="1" kern="1200" dirty="0">
              <a:solidFill>
                <a:schemeClr val="tx1"/>
              </a:solidFill>
            </a:rPr>
            <a:t>response</a:t>
          </a:r>
          <a:r>
            <a:rPr lang="en-US" sz="1400" kern="1200" dirty="0"/>
            <a:t> object</a:t>
          </a:r>
        </a:p>
      </dsp:txBody>
      <dsp:txXfrm>
        <a:off x="4045902" y="1236611"/>
        <a:ext cx="1344705" cy="1878115"/>
      </dsp:txXfrm>
    </dsp:sp>
    <dsp:sp modelId="{7CA76387-DBFB-47DD-A363-35694316B9BD}">
      <dsp:nvSpPr>
        <dsp:cNvPr id="0" name=""/>
        <dsp:cNvSpPr/>
      </dsp:nvSpPr>
      <dsp:spPr>
        <a:xfrm>
          <a:off x="5575281" y="1998550"/>
          <a:ext cx="302816" cy="35423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575281" y="2069397"/>
        <a:ext cx="211971" cy="212543"/>
      </dsp:txXfrm>
    </dsp:sp>
    <dsp:sp modelId="{17C2A950-D372-4ABD-BC4B-A7C208E048AB}">
      <dsp:nvSpPr>
        <dsp:cNvPr id="0" name=""/>
        <dsp:cNvSpPr/>
      </dsp:nvSpPr>
      <dsp:spPr>
        <a:xfrm>
          <a:off x="6003795" y="1194775"/>
          <a:ext cx="1428377" cy="196178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Your </a:t>
          </a:r>
          <a:r>
            <a:rPr lang="en-US" sz="1700" b="1" kern="1200" dirty="0">
              <a:solidFill>
                <a:schemeClr val="tx1"/>
              </a:solidFill>
            </a:rPr>
            <a:t>routing</a:t>
          </a:r>
          <a:r>
            <a:rPr lang="en-US" sz="1700" kern="1200" dirty="0"/>
            <a:t> </a:t>
          </a:r>
          <a:r>
            <a:rPr lang="en-US" sz="1700" b="1" kern="1200" dirty="0">
              <a:solidFill>
                <a:schemeClr val="tx1"/>
              </a:solidFill>
            </a:rPr>
            <a:t>function</a:t>
          </a:r>
          <a:r>
            <a:rPr lang="en-US" sz="1700" kern="1200" dirty="0"/>
            <a:t> determines which supporting function to call.</a:t>
          </a:r>
        </a:p>
      </dsp:txBody>
      <dsp:txXfrm>
        <a:off x="6045631" y="1236611"/>
        <a:ext cx="1344705" cy="1878115"/>
      </dsp:txXfrm>
    </dsp:sp>
    <dsp:sp modelId="{2347E9D4-60E8-4B47-9FD3-A2BEB8B3978E}">
      <dsp:nvSpPr>
        <dsp:cNvPr id="0" name=""/>
        <dsp:cNvSpPr/>
      </dsp:nvSpPr>
      <dsp:spPr>
        <a:xfrm rot="21441479">
          <a:off x="7574349" y="1952063"/>
          <a:ext cx="302074" cy="35423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574397" y="2024999"/>
        <a:ext cx="211452" cy="212543"/>
      </dsp:txXfrm>
    </dsp:sp>
    <dsp:sp modelId="{653DE666-DDBF-4CBD-8B14-3D62690B1DDC}">
      <dsp:nvSpPr>
        <dsp:cNvPr id="0" name=""/>
        <dsp:cNvSpPr/>
      </dsp:nvSpPr>
      <dsp:spPr>
        <a:xfrm>
          <a:off x="8001518" y="1102590"/>
          <a:ext cx="1428377" cy="196178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Your </a:t>
          </a:r>
          <a:r>
            <a:rPr lang="en-US" sz="1700" b="1" kern="1200" dirty="0">
              <a:solidFill>
                <a:prstClr val="black"/>
              </a:solidFill>
              <a:latin typeface="Corbel" panose="020B0503020204020204"/>
              <a:ea typeface="+mn-ea"/>
              <a:cs typeface="+mn-cs"/>
            </a:rPr>
            <a:t>supporting function </a:t>
          </a:r>
          <a:r>
            <a:rPr lang="en-US" sz="1700" b="1" kern="1200" dirty="0"/>
            <a:t>must then </a:t>
          </a:r>
          <a:r>
            <a:rPr lang="en-US" sz="1700" b="1" i="1" kern="1200" dirty="0">
              <a:solidFill>
                <a:schemeClr val="tx1"/>
              </a:solidFill>
            </a:rPr>
            <a:t>return</a:t>
          </a:r>
          <a:r>
            <a:rPr lang="en-US" sz="1700" b="1" kern="1200" dirty="0"/>
            <a:t> a </a:t>
          </a:r>
          <a:r>
            <a:rPr lang="en-US" sz="1700" b="1" i="1" kern="1200" dirty="0">
              <a:solidFill>
                <a:schemeClr val="tx1"/>
              </a:solidFill>
            </a:rPr>
            <a:t>response</a:t>
          </a:r>
          <a:r>
            <a:rPr lang="en-US" sz="1700" b="1" kern="1200" dirty="0"/>
            <a:t>.</a:t>
          </a:r>
        </a:p>
      </dsp:txBody>
      <dsp:txXfrm>
        <a:off x="8043354" y="1144426"/>
        <a:ext cx="1344705" cy="187811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3/27/2025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3/27/2025</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3/27/2025</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3/27/2025</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3/27/2025</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3/27/2025</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3/27/2025</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3/27/2025</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3/27/2025</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3/27/2025</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3/27/2025</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3/27/2025</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3/27/2025</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87655-AABA-4CA8-8EDF-7F823A468B89}" type="slidenum">
              <a:rPr lang="en-US" smtClean="0"/>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ewgrounds.com/art/view/seekerlk/lonely-robot"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creativecommons.org/licenses/by-nc/3.0/" TargetMode="External"/><Relationship Id="rId4" Type="http://schemas.openxmlformats.org/officeDocument/2006/relationships/hyperlink" Target="https://community.mis.temple.edu/jshafer"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5.svg"/><Relationship Id="rId4" Type="http://schemas.openxmlformats.org/officeDocument/2006/relationships/diagramQuickStyle" Target="../diagrams/quickStyle2.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s://pixabay.com/it/busta-mail-lettera-comunicazione-34738/" TargetMode="Externa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ixabay.com/en/fire-spread-flames-hot-flame-32544/"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587A4A-EC20-8B2E-FF9F-59BF97A53C9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914400"/>
            <a:ext cx="12056694" cy="6781890"/>
          </a:xfrm>
          <a:prstGeom prst="rect">
            <a:avLst/>
          </a:prstGeom>
        </p:spPr>
      </p:pic>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5515897" y="1403184"/>
            <a:ext cx="6370159" cy="1811965"/>
          </a:xfrm>
        </p:spPr>
        <p:txBody>
          <a:bodyPr>
            <a:noAutofit/>
          </a:bodyPr>
          <a:lstStyle/>
          <a:p>
            <a:r>
              <a:rPr lang="en-US" sz="4400" dirty="0">
                <a:latin typeface="Segoe UI" panose="020B0502040204020203" pitchFamily="34" charset="0"/>
                <a:ea typeface="Tahoma" panose="020B0604030504040204" pitchFamily="34" charset="0"/>
                <a:cs typeface="Segoe UI" panose="020B0502040204020203" pitchFamily="34" charset="0"/>
              </a:rPr>
              <a:t>Creating a Web Service with AWS Lambda (Advanced)</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849137" y="4304581"/>
            <a:ext cx="5036920" cy="255342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4"/>
              </a:rPr>
              <a:t>https://community.mis.temple.edu/jshafer</a:t>
            </a:r>
            <a:r>
              <a:rPr lang="sv-SE" sz="2000" dirty="0">
                <a:latin typeface="Segoe UI" panose="020B0502040204020203" pitchFamily="34" charset="0"/>
                <a:cs typeface="Segoe UI" panose="020B0502040204020203" pitchFamily="34" charset="0"/>
              </a:rPr>
              <a:t> </a:t>
            </a:r>
          </a:p>
          <a:p>
            <a:pPr algn="r"/>
            <a:endParaRPr lang="sv-SE" sz="2000" dirty="0">
              <a:latin typeface="Segoe UI" panose="020B0502040204020203" pitchFamily="34" charset="0"/>
              <a:cs typeface="Segoe UI" panose="020B0502040204020203" pitchFamily="34" charset="0"/>
            </a:endParaRPr>
          </a:p>
          <a:p>
            <a:br>
              <a:rPr lang="sv-SE" sz="2000" dirty="0">
                <a:latin typeface="Segoe UI" panose="020B0502040204020203" pitchFamily="34" charset="0"/>
                <a:cs typeface="Segoe UI" panose="020B0502040204020203" pitchFamily="34" charset="0"/>
              </a:rPr>
            </a:br>
            <a:r>
              <a:rPr lang="sv-SE" sz="1600" i="1" dirty="0">
                <a:latin typeface="Segoe UI" panose="020B0502040204020203" pitchFamily="34" charset="0"/>
                <a:cs typeface="Segoe UI" panose="020B0502040204020203" pitchFamily="34" charset="0"/>
              </a:rPr>
              <a:t> </a:t>
            </a:r>
            <a:endParaRPr lang="sv-SE" sz="2000" i="1" dirty="0">
              <a:latin typeface="Segoe UI" panose="020B0502040204020203" pitchFamily="34" charset="0"/>
              <a:cs typeface="Segoe UI" panose="020B0502040204020203" pitchFamily="34" charset="0"/>
            </a:endParaRP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MIS3502: Web Service Programming</a:t>
            </a: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5" tooltip="https://creativecommons.org/licenses/by-nc/3.0/"/>
              </a:rPr>
              <a:t>CC BY-NC</a:t>
            </a:r>
            <a:endParaRPr lang="en-US" sz="900" dirty="0"/>
          </a:p>
        </p:txBody>
      </p:sp>
    </p:spTree>
    <p:extLst>
      <p:ext uri="{BB962C8B-B14F-4D97-AF65-F5344CB8AC3E}">
        <p14:creationId xmlns:p14="http://schemas.microsoft.com/office/powerpoint/2010/main" val="179386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7F2AF-2CE3-4EDD-3890-404D39D65B11}"/>
              </a:ext>
            </a:extLst>
          </p:cNvPr>
          <p:cNvSpPr>
            <a:spLocks noGrp="1"/>
          </p:cNvSpPr>
          <p:nvPr>
            <p:ph type="title"/>
          </p:nvPr>
        </p:nvSpPr>
        <p:spPr>
          <a:xfrm>
            <a:off x="635000" y="640823"/>
            <a:ext cx="3418659" cy="5583148"/>
          </a:xfrm>
        </p:spPr>
        <p:txBody>
          <a:bodyPr anchor="ctr">
            <a:normAutofit/>
          </a:bodyPr>
          <a:lstStyle/>
          <a:p>
            <a:r>
              <a:rPr lang="en-US" sz="5400"/>
              <a:t>Get ready!</a:t>
            </a:r>
          </a:p>
        </p:txBody>
      </p:sp>
      <p:sp>
        <p:nvSpPr>
          <p:cNvPr id="4" name="Slide Number Placeholder 3">
            <a:extLst>
              <a:ext uri="{FF2B5EF4-FFF2-40B4-BE49-F238E27FC236}">
                <a16:creationId xmlns:a16="http://schemas.microsoft.com/office/drawing/2014/main" id="{08B91BEF-FD9A-58F4-5AD7-4CC32FAE6700}"/>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mtClean="0"/>
              <a:pPr>
                <a:spcAft>
                  <a:spcPts val="600"/>
                </a:spcAft>
              </a:pPr>
              <a:t>2</a:t>
            </a:fld>
            <a:endParaRPr lang="en-US"/>
          </a:p>
        </p:txBody>
      </p:sp>
      <p:graphicFrame>
        <p:nvGraphicFramePr>
          <p:cNvPr id="20" name="Content Placeholder 2">
            <a:extLst>
              <a:ext uri="{FF2B5EF4-FFF2-40B4-BE49-F238E27FC236}">
                <a16:creationId xmlns:a16="http://schemas.microsoft.com/office/drawing/2014/main" id="{C815481D-5D5A-1A6C-CFCF-960179EBD14E}"/>
              </a:ext>
            </a:extLst>
          </p:cNvPr>
          <p:cNvGraphicFramePr>
            <a:graphicFrameLocks noGrp="1"/>
          </p:cNvGraphicFramePr>
          <p:nvPr>
            <p:ph idx="1"/>
            <p:extLst>
              <p:ext uri="{D42A27DB-BD31-4B8C-83A1-F6EECF244321}">
                <p14:modId xmlns:p14="http://schemas.microsoft.com/office/powerpoint/2010/main" val="340189649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7618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a:t>Agenda</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1" y="2071316"/>
            <a:ext cx="10901753" cy="4119172"/>
          </a:xfrm>
        </p:spPr>
        <p:txBody>
          <a:bodyPr anchor="t">
            <a:normAutofit/>
          </a:bodyPr>
          <a:lstStyle/>
          <a:p>
            <a:pPr marL="514350" indent="-514350">
              <a:buFont typeface="+mj-lt"/>
              <a:buAutoNum type="arabicPeriod"/>
            </a:pPr>
            <a:r>
              <a:rPr lang="en-US" sz="3200" dirty="0"/>
              <a:t>What is </a:t>
            </a:r>
            <a:r>
              <a:rPr lang="en-US" sz="3200" dirty="0" err="1">
                <a:latin typeface="Courier New" panose="02070309020205020404" pitchFamily="49" charset="0"/>
                <a:cs typeface="Courier New" panose="02070309020205020404" pitchFamily="49" charset="0"/>
              </a:rPr>
              <a:t>formatres</a:t>
            </a:r>
            <a:r>
              <a:rPr lang="en-US" sz="3200" dirty="0"/>
              <a:t> doing again?</a:t>
            </a:r>
          </a:p>
          <a:p>
            <a:pPr marL="514350" indent="-514350">
              <a:buFont typeface="+mj-lt"/>
              <a:buAutoNum type="arabicPeriod"/>
            </a:pPr>
            <a:r>
              <a:rPr lang="en-US" sz="3200" dirty="0"/>
              <a:t>What makes this the “advanced” Lambda lecture? </a:t>
            </a:r>
            <a:r>
              <a:rPr lang="en-US" dirty="0"/>
              <a:t>(You have already seen A and B, below.)</a:t>
            </a:r>
            <a:endParaRPr lang="en-US" sz="2800" dirty="0"/>
          </a:p>
          <a:p>
            <a:pPr marL="971550" lvl="1" indent="-514350">
              <a:buFont typeface="+mj-lt"/>
              <a:buAutoNum type="alphaUcPeriod"/>
            </a:pPr>
            <a:r>
              <a:rPr lang="en-US" sz="2800" dirty="0"/>
              <a:t>Web Service features may include multiple SQL statements.</a:t>
            </a:r>
          </a:p>
          <a:p>
            <a:pPr marL="971550" lvl="1" indent="-514350">
              <a:buFont typeface="+mj-lt"/>
              <a:buAutoNum type="alphaUcPeriod"/>
            </a:pPr>
            <a:r>
              <a:rPr lang="en-US" sz="2800" dirty="0"/>
              <a:t>More than just HTTP GET and POST are used.  The other methods are PUT, PATCH and DELETE. </a:t>
            </a:r>
          </a:p>
          <a:p>
            <a:pPr marL="971550" lvl="1" indent="-514350">
              <a:buFont typeface="+mj-lt"/>
              <a:buAutoNum type="alphaUcPeriod"/>
            </a:pPr>
            <a:r>
              <a:rPr lang="en-US" sz="2800" dirty="0"/>
              <a:t>We can use JavaScript’s try / catch statement to gracefully manage unexpected errors and aid in troubleshooting.</a:t>
            </a:r>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mtClean="0"/>
              <a:pPr>
                <a:spcAft>
                  <a:spcPts val="600"/>
                </a:spcAft>
              </a:pPr>
              <a:t>3</a:t>
            </a:fld>
            <a:endParaRPr lang="en-US"/>
          </a:p>
        </p:txBody>
      </p:sp>
    </p:spTree>
    <p:extLst>
      <p:ext uri="{BB962C8B-B14F-4D97-AF65-F5344CB8AC3E}">
        <p14:creationId xmlns:p14="http://schemas.microsoft.com/office/powerpoint/2010/main" val="106661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2CE4-9683-F405-538B-904B3FB673D0}"/>
              </a:ext>
            </a:extLst>
          </p:cNvPr>
          <p:cNvSpPr>
            <a:spLocks noGrp="1"/>
          </p:cNvSpPr>
          <p:nvPr>
            <p:ph type="title"/>
          </p:nvPr>
        </p:nvSpPr>
        <p:spPr>
          <a:xfrm>
            <a:off x="395748" y="517666"/>
            <a:ext cx="10515600" cy="1133693"/>
          </a:xfrm>
        </p:spPr>
        <p:txBody>
          <a:bodyPr>
            <a:normAutofit/>
          </a:bodyPr>
          <a:lstStyle/>
          <a:p>
            <a:r>
              <a:rPr lang="en-US" sz="5200">
                <a:latin typeface="Courier New" panose="02070309020205020404" pitchFamily="49" charset="0"/>
                <a:cs typeface="Courier New" panose="02070309020205020404" pitchFamily="49" charset="0"/>
              </a:rPr>
              <a:t>formatres</a:t>
            </a:r>
          </a:p>
        </p:txBody>
      </p:sp>
      <p:sp>
        <p:nvSpPr>
          <p:cNvPr id="4" name="Slide Number Placeholder 3">
            <a:extLst>
              <a:ext uri="{FF2B5EF4-FFF2-40B4-BE49-F238E27FC236}">
                <a16:creationId xmlns:a16="http://schemas.microsoft.com/office/drawing/2014/main" id="{11EDA7B6-BF67-9F39-1B17-0278CF152562}"/>
              </a:ext>
            </a:extLst>
          </p:cNvPr>
          <p:cNvSpPr>
            <a:spLocks noGrp="1"/>
          </p:cNvSpPr>
          <p:nvPr>
            <p:ph type="sldNum" sz="quarter" idx="12"/>
          </p:nvPr>
        </p:nvSpPr>
        <p:spPr>
          <a:xfrm>
            <a:off x="8168148" y="6317021"/>
            <a:ext cx="2743200" cy="365125"/>
          </a:xfrm>
        </p:spPr>
        <p:txBody>
          <a:bodyPr>
            <a:normAutofit/>
          </a:bodyPr>
          <a:lstStyle/>
          <a:p>
            <a:pPr>
              <a:spcAft>
                <a:spcPts val="600"/>
              </a:spcAft>
            </a:pPr>
            <a:fld id="{4C487655-AABA-4CA8-8EDF-7F823A468B89}" type="slidenum">
              <a:rPr lang="en-US" smtClean="0"/>
              <a:pPr>
                <a:spcAft>
                  <a:spcPts val="600"/>
                </a:spcAft>
              </a:pPr>
              <a:t>4</a:t>
            </a:fld>
            <a:endParaRPr lang="en-US"/>
          </a:p>
        </p:txBody>
      </p:sp>
      <p:graphicFrame>
        <p:nvGraphicFramePr>
          <p:cNvPr id="5" name="Content Placeholder 4">
            <a:extLst>
              <a:ext uri="{FF2B5EF4-FFF2-40B4-BE49-F238E27FC236}">
                <a16:creationId xmlns:a16="http://schemas.microsoft.com/office/drawing/2014/main" id="{E430E5C7-BE6E-851F-79FF-0216ACBC694A}"/>
              </a:ext>
            </a:extLst>
          </p:cNvPr>
          <p:cNvGraphicFramePr>
            <a:graphicFrameLocks noGrp="1"/>
          </p:cNvGraphicFramePr>
          <p:nvPr>
            <p:ph idx="1"/>
          </p:nvPr>
        </p:nvGraphicFramePr>
        <p:xfrm>
          <a:off x="379132" y="1600621"/>
          <a:ext cx="943651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Graphic 6" descr="Open envelope with solid fill">
            <a:extLst>
              <a:ext uri="{FF2B5EF4-FFF2-40B4-BE49-F238E27FC236}">
                <a16:creationId xmlns:a16="http://schemas.microsoft.com/office/drawing/2014/main" id="{CEF49216-33CC-7EA3-03A3-FF0F4834F9F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382863" y="3415054"/>
            <a:ext cx="716231" cy="716231"/>
          </a:xfrm>
          <a:prstGeom prst="rect">
            <a:avLst/>
          </a:prstGeom>
        </p:spPr>
      </p:pic>
      <p:pic>
        <p:nvPicPr>
          <p:cNvPr id="9" name="Graphic 8" descr="Envelope with solid fill">
            <a:extLst>
              <a:ext uri="{FF2B5EF4-FFF2-40B4-BE49-F238E27FC236}">
                <a16:creationId xmlns:a16="http://schemas.microsoft.com/office/drawing/2014/main" id="{36B664EF-8497-85DB-2A13-F59987C8BDC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656804" y="1786296"/>
            <a:ext cx="914400" cy="914400"/>
          </a:xfrm>
          <a:prstGeom prst="rect">
            <a:avLst/>
          </a:prstGeom>
        </p:spPr>
      </p:pic>
      <p:sp>
        <p:nvSpPr>
          <p:cNvPr id="15" name="Freeform: Shape 14">
            <a:extLst>
              <a:ext uri="{FF2B5EF4-FFF2-40B4-BE49-F238E27FC236}">
                <a16:creationId xmlns:a16="http://schemas.microsoft.com/office/drawing/2014/main" id="{B2452521-1430-3CE6-4D8C-3B3A3EB38AE8}"/>
              </a:ext>
            </a:extLst>
          </p:cNvPr>
          <p:cNvSpPr/>
          <p:nvPr/>
        </p:nvSpPr>
        <p:spPr>
          <a:xfrm flipV="1">
            <a:off x="5571204" y="1821437"/>
            <a:ext cx="1380202" cy="489143"/>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4C486E3-DE6F-28F4-3127-35642CE4297D}"/>
              </a:ext>
            </a:extLst>
          </p:cNvPr>
          <p:cNvSpPr/>
          <p:nvPr/>
        </p:nvSpPr>
        <p:spPr>
          <a:xfrm flipV="1">
            <a:off x="7404920" y="1799326"/>
            <a:ext cx="1380202" cy="489143"/>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752067F-1299-E5F5-2446-A23799AD561A}"/>
              </a:ext>
            </a:extLst>
          </p:cNvPr>
          <p:cNvSpPr/>
          <p:nvPr/>
        </p:nvSpPr>
        <p:spPr>
          <a:xfrm rot="1388226" flipV="1">
            <a:off x="9455176" y="2391464"/>
            <a:ext cx="1380202" cy="354690"/>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722ED7A-17CC-6793-A990-C2A4DA7559C0}"/>
              </a:ext>
            </a:extLst>
          </p:cNvPr>
          <p:cNvSpPr txBox="1"/>
          <p:nvPr/>
        </p:nvSpPr>
        <p:spPr>
          <a:xfrm>
            <a:off x="10166554" y="4277032"/>
            <a:ext cx="1646314" cy="923330"/>
          </a:xfrm>
          <a:prstGeom prst="rect">
            <a:avLst/>
          </a:prstGeom>
          <a:noFill/>
        </p:spPr>
        <p:txBody>
          <a:bodyPr wrap="square" rtlCol="0">
            <a:spAutoFit/>
          </a:bodyPr>
          <a:lstStyle/>
          <a:p>
            <a:pPr algn="ctr"/>
            <a:r>
              <a:rPr lang="en-US" dirty="0"/>
              <a:t>Fill the envelope with data and status</a:t>
            </a:r>
            <a:endParaRPr lang="en-US" dirty="0">
              <a:latin typeface="Courier New" panose="02070309020205020404" pitchFamily="49" charset="0"/>
              <a:cs typeface="Courier New" panose="02070309020205020404" pitchFamily="49" charset="0"/>
            </a:endParaRPr>
          </a:p>
        </p:txBody>
      </p:sp>
      <p:sp>
        <p:nvSpPr>
          <p:cNvPr id="19" name="Freeform: Shape 18">
            <a:extLst>
              <a:ext uri="{FF2B5EF4-FFF2-40B4-BE49-F238E27FC236}">
                <a16:creationId xmlns:a16="http://schemas.microsoft.com/office/drawing/2014/main" id="{34AFCEDC-ED6A-BC87-9B16-B0023D3A0DFE}"/>
              </a:ext>
            </a:extLst>
          </p:cNvPr>
          <p:cNvSpPr/>
          <p:nvPr/>
        </p:nvSpPr>
        <p:spPr>
          <a:xfrm rot="9544920" flipV="1">
            <a:off x="9107629" y="5034445"/>
            <a:ext cx="1112258" cy="230440"/>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00DA71D2-B5CB-9BCB-A857-7B05024BDDCF}"/>
              </a:ext>
            </a:extLst>
          </p:cNvPr>
          <p:cNvSpPr txBox="1"/>
          <p:nvPr/>
        </p:nvSpPr>
        <p:spPr>
          <a:xfrm>
            <a:off x="4796002" y="1457218"/>
            <a:ext cx="712203" cy="523220"/>
          </a:xfrm>
          <a:prstGeom prst="rect">
            <a:avLst/>
          </a:prstGeom>
          <a:noFill/>
        </p:spPr>
        <p:txBody>
          <a:bodyPr wrap="square" rtlCol="0">
            <a:spAutoFit/>
          </a:bodyPr>
          <a:lstStyle/>
          <a:p>
            <a:r>
              <a:rPr lang="en-US" sz="2800" dirty="0"/>
              <a:t>res</a:t>
            </a:r>
          </a:p>
        </p:txBody>
      </p:sp>
      <p:sp>
        <p:nvSpPr>
          <p:cNvPr id="21" name="Freeform: Shape 20">
            <a:extLst>
              <a:ext uri="{FF2B5EF4-FFF2-40B4-BE49-F238E27FC236}">
                <a16:creationId xmlns:a16="http://schemas.microsoft.com/office/drawing/2014/main" id="{A7EFA3FD-514A-8A36-B2BC-38E0BCAFE87D}"/>
              </a:ext>
            </a:extLst>
          </p:cNvPr>
          <p:cNvSpPr/>
          <p:nvPr/>
        </p:nvSpPr>
        <p:spPr>
          <a:xfrm rot="10483536" flipV="1">
            <a:off x="7505855" y="5060544"/>
            <a:ext cx="1324584" cy="388355"/>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0B6DC6A-3E9A-52D9-4805-B496F8492092}"/>
              </a:ext>
            </a:extLst>
          </p:cNvPr>
          <p:cNvSpPr/>
          <p:nvPr/>
        </p:nvSpPr>
        <p:spPr>
          <a:xfrm rot="10483536" flipV="1">
            <a:off x="5674198" y="5209725"/>
            <a:ext cx="1324584" cy="388355"/>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Envelope with solid fill">
            <a:extLst>
              <a:ext uri="{FF2B5EF4-FFF2-40B4-BE49-F238E27FC236}">
                <a16:creationId xmlns:a16="http://schemas.microsoft.com/office/drawing/2014/main" id="{8B341AB9-7CC0-7ACF-F88D-F05720E1FEB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613938" y="4877196"/>
            <a:ext cx="914400" cy="914400"/>
          </a:xfrm>
          <a:prstGeom prst="rect">
            <a:avLst/>
          </a:prstGeom>
        </p:spPr>
      </p:pic>
      <p:sp>
        <p:nvSpPr>
          <p:cNvPr id="24" name="Arrow: Left 23">
            <a:extLst>
              <a:ext uri="{FF2B5EF4-FFF2-40B4-BE49-F238E27FC236}">
                <a16:creationId xmlns:a16="http://schemas.microsoft.com/office/drawing/2014/main" id="{40DBA96F-D86F-CA04-A516-5CD89689ADA4}"/>
              </a:ext>
            </a:extLst>
          </p:cNvPr>
          <p:cNvSpPr/>
          <p:nvPr/>
        </p:nvSpPr>
        <p:spPr>
          <a:xfrm>
            <a:off x="2368438" y="5154116"/>
            <a:ext cx="2186609" cy="336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75D55D-DA2B-3023-3F5C-181384CB1A3F}"/>
              </a:ext>
            </a:extLst>
          </p:cNvPr>
          <p:cNvSpPr txBox="1"/>
          <p:nvPr/>
        </p:nvSpPr>
        <p:spPr>
          <a:xfrm>
            <a:off x="9917821" y="3059601"/>
            <a:ext cx="1646314" cy="369332"/>
          </a:xfrm>
          <a:prstGeom prst="rect">
            <a:avLst/>
          </a:prstGeom>
          <a:noFill/>
        </p:spPr>
        <p:txBody>
          <a:bodyPr wrap="square" rtlCol="0">
            <a:spAutoFit/>
          </a:bodyPr>
          <a:lstStyle/>
          <a:p>
            <a:pPr algn="ctr"/>
            <a:r>
              <a:rPr lang="en-US" dirty="0" err="1">
                <a:latin typeface="Courier New" panose="02070309020205020404" pitchFamily="49" charset="0"/>
                <a:cs typeface="Courier New" panose="02070309020205020404" pitchFamily="49" charset="0"/>
              </a:rPr>
              <a:t>formatres</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3296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p:bldP spid="19" grpId="0" animBg="1"/>
      <p:bldP spid="20" grpId="0"/>
      <p:bldP spid="21" grpId="0" animBg="1"/>
      <p:bldP spid="22" grpId="0" animBg="1"/>
      <p:bldP spid="24"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B6274-BF17-02D4-64C9-817E9BB2D623}"/>
              </a:ext>
            </a:extLst>
          </p:cNvPr>
          <p:cNvSpPr>
            <a:spLocks noGrp="1"/>
          </p:cNvSpPr>
          <p:nvPr>
            <p:ph type="title"/>
          </p:nvPr>
        </p:nvSpPr>
        <p:spPr/>
        <p:txBody>
          <a:bodyPr/>
          <a:lstStyle/>
          <a:p>
            <a:r>
              <a:rPr lang="en-US" dirty="0"/>
              <a:t>Sample code</a:t>
            </a:r>
          </a:p>
        </p:txBody>
      </p:sp>
      <p:sp>
        <p:nvSpPr>
          <p:cNvPr id="3" name="Content Placeholder 2">
            <a:extLst>
              <a:ext uri="{FF2B5EF4-FFF2-40B4-BE49-F238E27FC236}">
                <a16:creationId xmlns:a16="http://schemas.microsoft.com/office/drawing/2014/main" id="{B4AE5BD5-8D78-5163-995A-C50B33CA67DE}"/>
              </a:ext>
            </a:extLst>
          </p:cNvPr>
          <p:cNvSpPr>
            <a:spLocks noGrp="1"/>
          </p:cNvSpPr>
          <p:nvPr>
            <p:ph idx="1"/>
          </p:nvPr>
        </p:nvSpPr>
        <p:spPr>
          <a:xfrm>
            <a:off x="6168827" y="1901909"/>
            <a:ext cx="5360564" cy="430558"/>
          </a:xfrm>
        </p:spPr>
        <p:txBody>
          <a:bodyPr>
            <a:normAutofit fontScale="92500" lnSpcReduction="10000"/>
          </a:bodyPr>
          <a:lstStyle/>
          <a:p>
            <a:pPr marL="0" indent="0">
              <a:buNone/>
            </a:pPr>
            <a:r>
              <a:rPr lang="en-US" dirty="0"/>
              <a:t>The </a:t>
            </a:r>
            <a:r>
              <a:rPr lang="en-US" dirty="0" err="1">
                <a:latin typeface="Courier New" panose="02070309020205020404" pitchFamily="49" charset="0"/>
                <a:cs typeface="Courier New" panose="02070309020205020404" pitchFamily="49" charset="0"/>
              </a:rPr>
              <a:t>formatres</a:t>
            </a:r>
            <a:r>
              <a:rPr lang="en-US" dirty="0"/>
              <a:t> supporting function</a:t>
            </a:r>
          </a:p>
        </p:txBody>
      </p:sp>
      <p:sp>
        <p:nvSpPr>
          <p:cNvPr id="4" name="Slide Number Placeholder 3">
            <a:extLst>
              <a:ext uri="{FF2B5EF4-FFF2-40B4-BE49-F238E27FC236}">
                <a16:creationId xmlns:a16="http://schemas.microsoft.com/office/drawing/2014/main" id="{FF96AFED-8298-28B3-ED76-BEE559DFBABC}"/>
              </a:ext>
            </a:extLst>
          </p:cNvPr>
          <p:cNvSpPr>
            <a:spLocks noGrp="1"/>
          </p:cNvSpPr>
          <p:nvPr>
            <p:ph type="sldNum" sz="quarter" idx="12"/>
          </p:nvPr>
        </p:nvSpPr>
        <p:spPr/>
        <p:txBody>
          <a:bodyPr/>
          <a:lstStyle/>
          <a:p>
            <a:fld id="{4C487655-AABA-4CA8-8EDF-7F823A468B89}" type="slidenum">
              <a:rPr lang="en-US" smtClean="0"/>
              <a:t>5</a:t>
            </a:fld>
            <a:endParaRPr lang="en-US" dirty="0"/>
          </a:p>
        </p:txBody>
      </p:sp>
      <p:pic>
        <p:nvPicPr>
          <p:cNvPr id="8" name="Picture 7">
            <a:extLst>
              <a:ext uri="{FF2B5EF4-FFF2-40B4-BE49-F238E27FC236}">
                <a16:creationId xmlns:a16="http://schemas.microsoft.com/office/drawing/2014/main" id="{2DCD1339-C40C-503E-B5B6-7ED6F989CE08}"/>
              </a:ext>
            </a:extLst>
          </p:cNvPr>
          <p:cNvPicPr>
            <a:picLocks noChangeAspect="1"/>
          </p:cNvPicPr>
          <p:nvPr/>
        </p:nvPicPr>
        <p:blipFill>
          <a:blip r:embed="rId2"/>
          <a:stretch>
            <a:fillRect/>
          </a:stretch>
        </p:blipFill>
        <p:spPr>
          <a:xfrm>
            <a:off x="330533" y="2327630"/>
            <a:ext cx="5506218" cy="2838846"/>
          </a:xfrm>
          <a:prstGeom prst="rect">
            <a:avLst/>
          </a:prstGeom>
        </p:spPr>
      </p:pic>
      <p:sp>
        <p:nvSpPr>
          <p:cNvPr id="9" name="Content Placeholder 2">
            <a:extLst>
              <a:ext uri="{FF2B5EF4-FFF2-40B4-BE49-F238E27FC236}">
                <a16:creationId xmlns:a16="http://schemas.microsoft.com/office/drawing/2014/main" id="{8A7B4838-A566-DADE-0AC0-944B4533172F}"/>
              </a:ext>
            </a:extLst>
          </p:cNvPr>
          <p:cNvSpPr txBox="1">
            <a:spLocks/>
          </p:cNvSpPr>
          <p:nvPr/>
        </p:nvSpPr>
        <p:spPr>
          <a:xfrm>
            <a:off x="662608" y="1946280"/>
            <a:ext cx="5360564" cy="43055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From the Lambda event handler</a:t>
            </a:r>
          </a:p>
        </p:txBody>
      </p:sp>
      <p:pic>
        <p:nvPicPr>
          <p:cNvPr id="11" name="Picture 10">
            <a:extLst>
              <a:ext uri="{FF2B5EF4-FFF2-40B4-BE49-F238E27FC236}">
                <a16:creationId xmlns:a16="http://schemas.microsoft.com/office/drawing/2014/main" id="{786D06AA-A089-6898-621A-9ED67643E206}"/>
              </a:ext>
            </a:extLst>
          </p:cNvPr>
          <p:cNvPicPr>
            <a:picLocks noChangeAspect="1"/>
          </p:cNvPicPr>
          <p:nvPr/>
        </p:nvPicPr>
        <p:blipFill>
          <a:blip r:embed="rId3"/>
          <a:stretch>
            <a:fillRect/>
          </a:stretch>
        </p:blipFill>
        <p:spPr>
          <a:xfrm>
            <a:off x="6096000" y="2318261"/>
            <a:ext cx="5811061" cy="1714739"/>
          </a:xfrm>
          <a:prstGeom prst="rect">
            <a:avLst/>
          </a:prstGeom>
        </p:spPr>
      </p:pic>
      <p:pic>
        <p:nvPicPr>
          <p:cNvPr id="12" name="Picture 11" descr="A white envelope with papers in it&#10;&#10;Description automatically generated">
            <a:extLst>
              <a:ext uri="{FF2B5EF4-FFF2-40B4-BE49-F238E27FC236}">
                <a16:creationId xmlns:a16="http://schemas.microsoft.com/office/drawing/2014/main" id="{1AB4955B-DE9D-8AFB-3834-AB21417380D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816646" y="4225290"/>
            <a:ext cx="1867581" cy="1938770"/>
          </a:xfrm>
          <a:prstGeom prst="rect">
            <a:avLst/>
          </a:prstGeom>
        </p:spPr>
      </p:pic>
    </p:spTree>
    <p:extLst>
      <p:ext uri="{BB962C8B-B14F-4D97-AF65-F5344CB8AC3E}">
        <p14:creationId xmlns:p14="http://schemas.microsoft.com/office/powerpoint/2010/main" val="268248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870D4-7ABA-10CA-98FD-4369D33C1169}"/>
              </a:ext>
            </a:extLst>
          </p:cNvPr>
          <p:cNvSpPr>
            <a:spLocks noGrp="1"/>
          </p:cNvSpPr>
          <p:nvPr>
            <p:ph type="title"/>
          </p:nvPr>
        </p:nvSpPr>
        <p:spPr/>
        <p:txBody>
          <a:bodyPr/>
          <a:lstStyle/>
          <a:p>
            <a:r>
              <a:rPr lang="en-US" dirty="0"/>
              <a:t>When data comes back …</a:t>
            </a:r>
          </a:p>
        </p:txBody>
      </p:sp>
      <p:sp>
        <p:nvSpPr>
          <p:cNvPr id="4" name="Slide Number Placeholder 3">
            <a:extLst>
              <a:ext uri="{FF2B5EF4-FFF2-40B4-BE49-F238E27FC236}">
                <a16:creationId xmlns:a16="http://schemas.microsoft.com/office/drawing/2014/main" id="{4207568C-66B4-AEDB-033F-E7EEAF5037B2}"/>
              </a:ext>
            </a:extLst>
          </p:cNvPr>
          <p:cNvSpPr>
            <a:spLocks noGrp="1"/>
          </p:cNvSpPr>
          <p:nvPr>
            <p:ph type="sldNum" sz="quarter" idx="12"/>
          </p:nvPr>
        </p:nvSpPr>
        <p:spPr/>
        <p:txBody>
          <a:bodyPr/>
          <a:lstStyle/>
          <a:p>
            <a:fld id="{4C487655-AABA-4CA8-8EDF-7F823A468B89}" type="slidenum">
              <a:rPr lang="en-US" smtClean="0"/>
              <a:t>6</a:t>
            </a:fld>
            <a:endParaRPr lang="en-US" dirty="0"/>
          </a:p>
        </p:txBody>
      </p:sp>
      <p:pic>
        <p:nvPicPr>
          <p:cNvPr id="5" name="Picture 4">
            <a:extLst>
              <a:ext uri="{FF2B5EF4-FFF2-40B4-BE49-F238E27FC236}">
                <a16:creationId xmlns:a16="http://schemas.microsoft.com/office/drawing/2014/main" id="{0F56D9FD-8527-554C-B5BF-157058C9BBED}"/>
              </a:ext>
            </a:extLst>
          </p:cNvPr>
          <p:cNvPicPr>
            <a:picLocks noChangeAspect="1"/>
          </p:cNvPicPr>
          <p:nvPr/>
        </p:nvPicPr>
        <p:blipFill>
          <a:blip r:embed="rId2"/>
          <a:stretch>
            <a:fillRect/>
          </a:stretch>
        </p:blipFill>
        <p:spPr>
          <a:xfrm>
            <a:off x="330533" y="2327630"/>
            <a:ext cx="5506218" cy="2838846"/>
          </a:xfrm>
          <a:prstGeom prst="rect">
            <a:avLst/>
          </a:prstGeom>
        </p:spPr>
      </p:pic>
      <p:cxnSp>
        <p:nvCxnSpPr>
          <p:cNvPr id="7" name="Straight Arrow Connector 6">
            <a:extLst>
              <a:ext uri="{FF2B5EF4-FFF2-40B4-BE49-F238E27FC236}">
                <a16:creationId xmlns:a16="http://schemas.microsoft.com/office/drawing/2014/main" id="{2C473C67-35C8-208C-AA36-8C02351E6B8C}"/>
              </a:ext>
            </a:extLst>
          </p:cNvPr>
          <p:cNvCxnSpPr/>
          <p:nvPr/>
        </p:nvCxnSpPr>
        <p:spPr>
          <a:xfrm flipH="1">
            <a:off x="2497394" y="1995948"/>
            <a:ext cx="668593" cy="1433052"/>
          </a:xfrm>
          <a:prstGeom prst="straightConnector1">
            <a:avLst/>
          </a:prstGeom>
          <a:ln w="254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8" name="TextBox 7">
            <a:extLst>
              <a:ext uri="{FF2B5EF4-FFF2-40B4-BE49-F238E27FC236}">
                <a16:creationId xmlns:a16="http://schemas.microsoft.com/office/drawing/2014/main" id="{7E587016-0427-3590-698A-341CC00EF948}"/>
              </a:ext>
            </a:extLst>
          </p:cNvPr>
          <p:cNvSpPr txBox="1"/>
          <p:nvPr/>
        </p:nvSpPr>
        <p:spPr>
          <a:xfrm>
            <a:off x="3165987" y="1589929"/>
            <a:ext cx="2782529" cy="646331"/>
          </a:xfrm>
          <a:prstGeom prst="rect">
            <a:avLst/>
          </a:prstGeom>
          <a:noFill/>
        </p:spPr>
        <p:txBody>
          <a:bodyPr wrap="square" rtlCol="0">
            <a:spAutoFit/>
          </a:bodyPr>
          <a:lstStyle/>
          <a:p>
            <a:r>
              <a:rPr lang="en-US" dirty="0" err="1">
                <a:latin typeface="Courier New" panose="02070309020205020404" pitchFamily="49" charset="0"/>
                <a:cs typeface="Courier New" panose="02070309020205020404" pitchFamily="49" charset="0"/>
              </a:rPr>
              <a:t>formatres</a:t>
            </a:r>
            <a:r>
              <a:rPr lang="en-US" dirty="0"/>
              <a:t> assigns 200, 400, or 500 here</a:t>
            </a:r>
          </a:p>
        </p:txBody>
      </p:sp>
      <p:cxnSp>
        <p:nvCxnSpPr>
          <p:cNvPr id="9" name="Straight Arrow Connector 8">
            <a:extLst>
              <a:ext uri="{FF2B5EF4-FFF2-40B4-BE49-F238E27FC236}">
                <a16:creationId xmlns:a16="http://schemas.microsoft.com/office/drawing/2014/main" id="{C58043D3-B0D2-898E-27C1-342351D503CD}"/>
              </a:ext>
            </a:extLst>
          </p:cNvPr>
          <p:cNvCxnSpPr>
            <a:cxnSpLocks/>
          </p:cNvCxnSpPr>
          <p:nvPr/>
        </p:nvCxnSpPr>
        <p:spPr>
          <a:xfrm flipH="1">
            <a:off x="3834580" y="3050458"/>
            <a:ext cx="2916571" cy="1433052"/>
          </a:xfrm>
          <a:prstGeom prst="straightConnector1">
            <a:avLst/>
          </a:prstGeom>
          <a:ln w="254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2" name="Left Brace 11">
            <a:extLst>
              <a:ext uri="{FF2B5EF4-FFF2-40B4-BE49-F238E27FC236}">
                <a16:creationId xmlns:a16="http://schemas.microsoft.com/office/drawing/2014/main" id="{E469CF95-C654-66C5-DA1E-9ECE207FC6A3}"/>
              </a:ext>
            </a:extLst>
          </p:cNvPr>
          <p:cNvSpPr/>
          <p:nvPr/>
        </p:nvSpPr>
        <p:spPr>
          <a:xfrm>
            <a:off x="6862916" y="186809"/>
            <a:ext cx="264472" cy="5643720"/>
          </a:xfrm>
          <a:prstGeom prst="leftBrace">
            <a:avLst>
              <a:gd name="adj1" fmla="val 0"/>
              <a:gd name="adj2" fmla="val 50000"/>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0E2FB407-ACC0-9643-C529-ACCD56A845B4}"/>
              </a:ext>
            </a:extLst>
          </p:cNvPr>
          <p:cNvSpPr txBox="1"/>
          <p:nvPr/>
        </p:nvSpPr>
        <p:spPr>
          <a:xfrm>
            <a:off x="7322423" y="186809"/>
            <a:ext cx="4220648" cy="6463308"/>
          </a:xfrm>
          <a:prstGeom prst="rect">
            <a:avLst/>
          </a:prstGeom>
          <a:noFill/>
        </p:spPr>
        <p:txBody>
          <a:bodyPr wrap="square" rtlCol="0">
            <a:spAutoFit/>
          </a:bodyPr>
          <a:lstStyle/>
          <a:p>
            <a:r>
              <a:rPr lang="en-US" dirty="0"/>
              <a:t>Might be a string.</a:t>
            </a:r>
          </a:p>
          <a:p>
            <a:endParaRPr lang="en-US" dirty="0"/>
          </a:p>
          <a:p>
            <a:r>
              <a:rPr lang="en-US" b="1" dirty="0">
                <a:solidFill>
                  <a:schemeClr val="accent6">
                    <a:lumMod val="75000"/>
                  </a:schemeClr>
                </a:solidFill>
                <a:latin typeface="Courier New" panose="02070309020205020404" pitchFamily="49" charset="0"/>
                <a:cs typeface="Courier New" panose="02070309020205020404" pitchFamily="49" charset="0"/>
              </a:rPr>
              <a:t>"Unexpected Error"</a:t>
            </a:r>
          </a:p>
          <a:p>
            <a:endParaRPr lang="en-US" dirty="0"/>
          </a:p>
          <a:p>
            <a:r>
              <a:rPr lang="en-US" dirty="0"/>
              <a:t>Might be a number.</a:t>
            </a:r>
          </a:p>
          <a:p>
            <a:endParaRPr lang="en-US" dirty="0"/>
          </a:p>
          <a:p>
            <a:r>
              <a:rPr lang="en-US" b="1" dirty="0">
                <a:solidFill>
                  <a:schemeClr val="accent1"/>
                </a:solidFill>
              </a:rPr>
              <a:t>81</a:t>
            </a:r>
          </a:p>
          <a:p>
            <a:endParaRPr lang="en-US" dirty="0"/>
          </a:p>
          <a:p>
            <a:r>
              <a:rPr lang="en-US" dirty="0"/>
              <a:t>Might be a single database row.</a:t>
            </a:r>
          </a:p>
          <a:p>
            <a:endParaRPr lang="en-US" dirty="0"/>
          </a:p>
          <a:p>
            <a:endParaRPr lang="en-US" dirty="0"/>
          </a:p>
          <a:p>
            <a:endParaRPr lang="en-US" dirty="0"/>
          </a:p>
          <a:p>
            <a:endParaRPr lang="en-US" dirty="0"/>
          </a:p>
          <a:p>
            <a:endParaRPr lang="en-US" dirty="0"/>
          </a:p>
          <a:p>
            <a:r>
              <a:rPr lang="en-US" dirty="0"/>
              <a:t>Might be multiple rows… which means I will probably want to loop through those</a:t>
            </a:r>
          </a:p>
          <a:p>
            <a:endParaRPr lang="en-US" dirty="0"/>
          </a:p>
          <a:p>
            <a:endParaRPr lang="en-US" dirty="0"/>
          </a:p>
          <a:p>
            <a:endParaRPr lang="en-US" dirty="0"/>
          </a:p>
          <a:p>
            <a:endParaRPr lang="en-US" dirty="0"/>
          </a:p>
          <a:p>
            <a:r>
              <a:rPr lang="en-US"/>
              <a:t>Might be </a:t>
            </a:r>
            <a:r>
              <a:rPr lang="en-US" dirty="0"/>
              <a:t>an object</a:t>
            </a:r>
          </a:p>
          <a:p>
            <a:endParaRPr lang="en-US" dirty="0"/>
          </a:p>
          <a:p>
            <a:endParaRPr lang="en-US" dirty="0"/>
          </a:p>
        </p:txBody>
      </p:sp>
      <p:pic>
        <p:nvPicPr>
          <p:cNvPr id="18" name="Picture 17">
            <a:extLst>
              <a:ext uri="{FF2B5EF4-FFF2-40B4-BE49-F238E27FC236}">
                <a16:creationId xmlns:a16="http://schemas.microsoft.com/office/drawing/2014/main" id="{B86C4D4D-1422-EB17-AF29-BEC7B7FB3990}"/>
              </a:ext>
            </a:extLst>
          </p:cNvPr>
          <p:cNvPicPr>
            <a:picLocks noChangeAspect="1"/>
          </p:cNvPicPr>
          <p:nvPr/>
        </p:nvPicPr>
        <p:blipFill>
          <a:blip r:embed="rId3"/>
          <a:stretch>
            <a:fillRect/>
          </a:stretch>
        </p:blipFill>
        <p:spPr>
          <a:xfrm>
            <a:off x="7698660" y="2962361"/>
            <a:ext cx="2062671" cy="912204"/>
          </a:xfrm>
          <a:prstGeom prst="rect">
            <a:avLst/>
          </a:prstGeom>
        </p:spPr>
      </p:pic>
      <p:pic>
        <p:nvPicPr>
          <p:cNvPr id="20" name="Picture 19">
            <a:extLst>
              <a:ext uri="{FF2B5EF4-FFF2-40B4-BE49-F238E27FC236}">
                <a16:creationId xmlns:a16="http://schemas.microsoft.com/office/drawing/2014/main" id="{88FC7C11-DF9A-F752-22F0-8C5AAADCF58C}"/>
              </a:ext>
            </a:extLst>
          </p:cNvPr>
          <p:cNvPicPr>
            <a:picLocks noChangeAspect="1"/>
          </p:cNvPicPr>
          <p:nvPr/>
        </p:nvPicPr>
        <p:blipFill>
          <a:blip r:embed="rId4"/>
          <a:stretch>
            <a:fillRect/>
          </a:stretch>
        </p:blipFill>
        <p:spPr>
          <a:xfrm>
            <a:off x="7698660" y="6045106"/>
            <a:ext cx="2920179" cy="493649"/>
          </a:xfrm>
          <a:prstGeom prst="rect">
            <a:avLst/>
          </a:prstGeom>
        </p:spPr>
      </p:pic>
      <p:pic>
        <p:nvPicPr>
          <p:cNvPr id="22" name="Picture 21">
            <a:extLst>
              <a:ext uri="{FF2B5EF4-FFF2-40B4-BE49-F238E27FC236}">
                <a16:creationId xmlns:a16="http://schemas.microsoft.com/office/drawing/2014/main" id="{9F78D7B3-B08E-6460-FBED-F64BA1D795CE}"/>
              </a:ext>
            </a:extLst>
          </p:cNvPr>
          <p:cNvPicPr>
            <a:picLocks noChangeAspect="1"/>
          </p:cNvPicPr>
          <p:nvPr/>
        </p:nvPicPr>
        <p:blipFill>
          <a:blip r:embed="rId5"/>
          <a:stretch>
            <a:fillRect/>
          </a:stretch>
        </p:blipFill>
        <p:spPr>
          <a:xfrm>
            <a:off x="7401141" y="4822343"/>
            <a:ext cx="3515216" cy="647790"/>
          </a:xfrm>
          <a:prstGeom prst="rect">
            <a:avLst/>
          </a:prstGeom>
        </p:spPr>
      </p:pic>
    </p:spTree>
    <p:extLst>
      <p:ext uri="{BB962C8B-B14F-4D97-AF65-F5344CB8AC3E}">
        <p14:creationId xmlns:p14="http://schemas.microsoft.com/office/powerpoint/2010/main" val="394237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xEl>
                                              <p:pRg st="19" end="1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54D0F-26BF-B83C-A905-CEB4A22848C1}"/>
              </a:ext>
            </a:extLst>
          </p:cNvPr>
          <p:cNvSpPr>
            <a:spLocks noGrp="1"/>
          </p:cNvSpPr>
          <p:nvPr>
            <p:ph type="title"/>
          </p:nvPr>
        </p:nvSpPr>
        <p:spPr>
          <a:xfrm>
            <a:off x="838200" y="365125"/>
            <a:ext cx="10515600" cy="962230"/>
          </a:xfrm>
        </p:spPr>
        <p:txBody>
          <a:bodyPr>
            <a:normAutofit/>
          </a:bodyPr>
          <a:lstStyle/>
          <a:p>
            <a:r>
              <a:rPr lang="en-US" dirty="0"/>
              <a:t>Try / Catch</a:t>
            </a:r>
          </a:p>
        </p:txBody>
      </p:sp>
      <p:sp>
        <p:nvSpPr>
          <p:cNvPr id="3" name="Content Placeholder 2">
            <a:extLst>
              <a:ext uri="{FF2B5EF4-FFF2-40B4-BE49-F238E27FC236}">
                <a16:creationId xmlns:a16="http://schemas.microsoft.com/office/drawing/2014/main" id="{A0E76DD3-9D31-6F4D-9329-7E55AF15EB08}"/>
              </a:ext>
            </a:extLst>
          </p:cNvPr>
          <p:cNvSpPr>
            <a:spLocks noGrp="1"/>
          </p:cNvSpPr>
          <p:nvPr>
            <p:ph idx="1"/>
          </p:nvPr>
        </p:nvSpPr>
        <p:spPr>
          <a:xfrm>
            <a:off x="8861323" y="1100753"/>
            <a:ext cx="2858729" cy="4351338"/>
          </a:xfrm>
          <a:solidFill>
            <a:schemeClr val="bg2">
              <a:lumMod val="90000"/>
            </a:schemeClr>
          </a:solidFill>
        </p:spPr>
        <p:txBody>
          <a:bodyPr>
            <a:normAutofit/>
          </a:bodyPr>
          <a:lstStyle/>
          <a:p>
            <a:pPr marL="0" indent="0">
              <a:buNone/>
            </a:pPr>
            <a:r>
              <a:rPr lang="en-US" sz="3200" dirty="0"/>
              <a:t>Notes</a:t>
            </a:r>
          </a:p>
          <a:p>
            <a:r>
              <a:rPr lang="en-US" sz="2000" dirty="0"/>
              <a:t>Use try/catch sparingly.</a:t>
            </a:r>
          </a:p>
          <a:p>
            <a:r>
              <a:rPr lang="en-US" sz="2000" dirty="0"/>
              <a:t>Use the catch block to return diagnostic information while you are debugging / building.</a:t>
            </a:r>
          </a:p>
          <a:p>
            <a:r>
              <a:rPr lang="en-US" sz="2400" b="1" dirty="0"/>
              <a:t>But</a:t>
            </a:r>
            <a:r>
              <a:rPr lang="en-US" sz="2000" dirty="0"/>
              <a:t> when your code is in production, you would simply return the text “unexpected error”</a:t>
            </a:r>
          </a:p>
        </p:txBody>
      </p:sp>
      <p:sp>
        <p:nvSpPr>
          <p:cNvPr id="4" name="Slide Number Placeholder 3">
            <a:extLst>
              <a:ext uri="{FF2B5EF4-FFF2-40B4-BE49-F238E27FC236}">
                <a16:creationId xmlns:a16="http://schemas.microsoft.com/office/drawing/2014/main" id="{F79FE21D-BC96-63BC-23EE-BD65C1A41E6A}"/>
              </a:ext>
            </a:extLst>
          </p:cNvPr>
          <p:cNvSpPr>
            <a:spLocks noGrp="1"/>
          </p:cNvSpPr>
          <p:nvPr>
            <p:ph type="sldNum" sz="quarter" idx="12"/>
          </p:nvPr>
        </p:nvSpPr>
        <p:spPr/>
        <p:txBody>
          <a:bodyPr/>
          <a:lstStyle/>
          <a:p>
            <a:fld id="{4C487655-AABA-4CA8-8EDF-7F823A468B89}" type="slidenum">
              <a:rPr lang="en-US" smtClean="0"/>
              <a:t>7</a:t>
            </a:fld>
            <a:endParaRPr lang="en-US" dirty="0"/>
          </a:p>
        </p:txBody>
      </p:sp>
      <p:sp>
        <p:nvSpPr>
          <p:cNvPr id="5" name="TextBox 4">
            <a:extLst>
              <a:ext uri="{FF2B5EF4-FFF2-40B4-BE49-F238E27FC236}">
                <a16:creationId xmlns:a16="http://schemas.microsoft.com/office/drawing/2014/main" id="{C0FBF5CB-80C5-67F9-D89A-E6458CEAA9D7}"/>
              </a:ext>
            </a:extLst>
          </p:cNvPr>
          <p:cNvSpPr txBox="1"/>
          <p:nvPr/>
        </p:nvSpPr>
        <p:spPr>
          <a:xfrm>
            <a:off x="471948" y="1843950"/>
            <a:ext cx="8318091" cy="3170099"/>
          </a:xfrm>
          <a:prstGeom prst="rect">
            <a:avLst/>
          </a:prstGeom>
          <a:noFill/>
        </p:spPr>
        <p:txBody>
          <a:bodyPr wrap="square" rtlCol="0">
            <a:spAutoFit/>
          </a:bodyPr>
          <a:lstStyle/>
          <a:p>
            <a:r>
              <a:rPr lang="en-US" sz="2000" dirty="0">
                <a:latin typeface="Courier New" panose="02070309020205020404" pitchFamily="49" charset="0"/>
                <a:cs typeface="Courier New" panose="02070309020205020404" pitchFamily="49" charset="0"/>
              </a:rPr>
              <a:t>try{</a:t>
            </a:r>
          </a:p>
          <a:p>
            <a:r>
              <a:rPr lang="en-US" sz="2000" dirty="0">
                <a:latin typeface="Courier New" panose="02070309020205020404" pitchFamily="49" charset="0"/>
                <a:cs typeface="Courier New" panose="02070309020205020404" pitchFamily="49" charset="0"/>
              </a:rPr>
              <a:t>  // One or more SQL </a:t>
            </a:r>
          </a:p>
          <a:p>
            <a:r>
              <a:rPr lang="en-US" sz="2000" dirty="0">
                <a:latin typeface="Courier New" panose="02070309020205020404" pitchFamily="49" charset="0"/>
                <a:cs typeface="Courier New" panose="02070309020205020404" pitchFamily="49" charset="0"/>
              </a:rPr>
              <a:t>  // statements go here</a:t>
            </a:r>
          </a:p>
          <a:p>
            <a:r>
              <a:rPr lang="en-US" sz="2000" dirty="0">
                <a:latin typeface="Courier New" panose="02070309020205020404" pitchFamily="49" charset="0"/>
                <a:cs typeface="Courier New" panose="02070309020205020404" pitchFamily="49" charset="0"/>
              </a:rPr>
              <a:t>} catch(e) {</a:t>
            </a:r>
          </a:p>
          <a:p>
            <a:r>
              <a:rPr lang="en-US" sz="2000" dirty="0">
                <a:latin typeface="Courier New" panose="02070309020205020404" pitchFamily="49" charset="0"/>
                <a:cs typeface="Courier New" panose="02070309020205020404" pitchFamily="49" charset="0"/>
              </a:rPr>
              <a:t>  // production</a:t>
            </a:r>
          </a:p>
          <a:p>
            <a:r>
              <a:rPr lang="en-US" sz="2000" dirty="0">
                <a:latin typeface="Courier New" panose="02070309020205020404" pitchFamily="49" charset="0"/>
                <a:cs typeface="Courier New" panose="02070309020205020404" pitchFamily="49" charset="0"/>
              </a:rPr>
              <a:t>  // return </a:t>
            </a:r>
            <a:r>
              <a:rPr lang="en-US" sz="2000" dirty="0" err="1">
                <a:latin typeface="Courier New" panose="02070309020205020404" pitchFamily="49" charset="0"/>
                <a:cs typeface="Courier New" panose="02070309020205020404" pitchFamily="49" charset="0"/>
              </a:rPr>
              <a:t>formatres</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res,"Unexpected</a:t>
            </a:r>
            <a:r>
              <a:rPr lang="en-US" sz="2000" dirty="0">
                <a:latin typeface="Courier New" panose="02070309020205020404" pitchFamily="49" charset="0"/>
                <a:cs typeface="Courier New" panose="02070309020205020404" pitchFamily="49" charset="0"/>
              </a:rPr>
              <a:t> Error", 500);</a:t>
            </a:r>
          </a:p>
          <a:p>
            <a:r>
              <a:rPr lang="en-US" sz="2000" dirty="0">
                <a:latin typeface="Courier New" panose="02070309020205020404" pitchFamily="49" charset="0"/>
                <a:cs typeface="Courier New" panose="02070309020205020404" pitchFamily="49" charset="0"/>
              </a:rPr>
              <a:t>  // testing </a:t>
            </a:r>
          </a:p>
          <a:p>
            <a:r>
              <a:rPr lang="en-US" sz="2000" dirty="0">
                <a:latin typeface="Courier New" panose="02070309020205020404" pitchFamily="49" charset="0"/>
                <a:cs typeface="Courier New" panose="02070309020205020404" pitchFamily="49" charset="0"/>
              </a:rPr>
              <a:t>  return </a:t>
            </a:r>
            <a:r>
              <a:rPr lang="en-US" sz="2000" dirty="0" err="1">
                <a:latin typeface="Courier New" panose="02070309020205020404" pitchFamily="49" charset="0"/>
                <a:cs typeface="Courier New" panose="02070309020205020404" pitchFamily="49" charset="0"/>
              </a:rPr>
              <a:t>formatres</a:t>
            </a:r>
            <a:r>
              <a:rPr lang="en-US" sz="2000" dirty="0">
                <a:latin typeface="Courier New" panose="02070309020205020404" pitchFamily="49" charset="0"/>
                <a:cs typeface="Courier New" panose="02070309020205020404" pitchFamily="49" charset="0"/>
              </a:rPr>
              <a:t>(res, e, 500);</a:t>
            </a:r>
          </a:p>
          <a:p>
            <a:r>
              <a:rPr lang="en-US" sz="2000" dirty="0">
                <a:latin typeface="Courier New" panose="02070309020205020404" pitchFamily="49" charset="0"/>
                <a:cs typeface="Courier New" panose="02070309020205020404" pitchFamily="49" charset="0"/>
              </a:rPr>
              <a:t>}</a:t>
            </a:r>
          </a:p>
          <a:p>
            <a:endParaRPr lang="en-US" sz="2000"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FD5680FA-B5C5-49E4-96DD-44E8BC61FFB8}"/>
              </a:ext>
            </a:extLst>
          </p:cNvPr>
          <p:cNvSpPr txBox="1"/>
          <p:nvPr/>
        </p:nvSpPr>
        <p:spPr>
          <a:xfrm>
            <a:off x="471949" y="5181600"/>
            <a:ext cx="7678994" cy="1200329"/>
          </a:xfrm>
          <a:prstGeom prst="rect">
            <a:avLst/>
          </a:prstGeom>
          <a:solidFill>
            <a:schemeClr val="accent2">
              <a:lumMod val="40000"/>
              <a:lumOff val="60000"/>
            </a:schemeClr>
          </a:solidFill>
        </p:spPr>
        <p:txBody>
          <a:bodyPr wrap="square" rtlCol="0">
            <a:spAutoFit/>
          </a:bodyPr>
          <a:lstStyle/>
          <a:p>
            <a:r>
              <a:rPr lang="en-US" dirty="0"/>
              <a:t>The variable “e” looks very mysterious.  It’s not. Here, “e” is short for “exception” and/or “error”.  It is simply the object that contains all the diagnostic information about the error that occurred in the try block.  There’s no rule that says you must call this variable “e” but that is a common practice.  </a:t>
            </a:r>
          </a:p>
        </p:txBody>
      </p:sp>
      <p:cxnSp>
        <p:nvCxnSpPr>
          <p:cNvPr id="8" name="Straight Arrow Connector 7">
            <a:extLst>
              <a:ext uri="{FF2B5EF4-FFF2-40B4-BE49-F238E27FC236}">
                <a16:creationId xmlns:a16="http://schemas.microsoft.com/office/drawing/2014/main" id="{61FB080F-51C7-4D17-D4B0-933968785744}"/>
              </a:ext>
            </a:extLst>
          </p:cNvPr>
          <p:cNvCxnSpPr>
            <a:cxnSpLocks/>
          </p:cNvCxnSpPr>
          <p:nvPr/>
        </p:nvCxnSpPr>
        <p:spPr>
          <a:xfrm flipV="1">
            <a:off x="4311446" y="4306529"/>
            <a:ext cx="0" cy="707520"/>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9" name="Straight Arrow Connector 8">
            <a:extLst>
              <a:ext uri="{FF2B5EF4-FFF2-40B4-BE49-F238E27FC236}">
                <a16:creationId xmlns:a16="http://schemas.microsoft.com/office/drawing/2014/main" id="{1B4B7C92-7B89-D9B2-F0BC-93AFF28F44EA}"/>
              </a:ext>
            </a:extLst>
          </p:cNvPr>
          <p:cNvCxnSpPr>
            <a:cxnSpLocks/>
          </p:cNvCxnSpPr>
          <p:nvPr/>
        </p:nvCxnSpPr>
        <p:spPr>
          <a:xfrm flipH="1" flipV="1">
            <a:off x="1877961" y="3087329"/>
            <a:ext cx="2271252" cy="1995546"/>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5306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7762-EC6A-0DF9-AD9F-FE5D5EAEEF2F}"/>
              </a:ext>
            </a:extLst>
          </p:cNvPr>
          <p:cNvSpPr>
            <a:spLocks noGrp="1"/>
          </p:cNvSpPr>
          <p:nvPr>
            <p:ph type="title"/>
          </p:nvPr>
        </p:nvSpPr>
        <p:spPr>
          <a:xfrm>
            <a:off x="582561" y="365125"/>
            <a:ext cx="9908458" cy="647598"/>
          </a:xfrm>
        </p:spPr>
        <p:txBody>
          <a:bodyPr>
            <a:normAutofit fontScale="90000"/>
          </a:bodyPr>
          <a:lstStyle/>
          <a:p>
            <a:r>
              <a:rPr lang="en-US" sz="4900" i="1" dirty="0">
                <a:solidFill>
                  <a:srgbClr val="FF0000"/>
                </a:solidFill>
              </a:rPr>
              <a:t>Hot</a:t>
            </a:r>
            <a:r>
              <a:rPr lang="en-US" dirty="0"/>
              <a:t> </a:t>
            </a:r>
            <a:r>
              <a:rPr lang="en-US" sz="4900" i="1" dirty="0">
                <a:solidFill>
                  <a:srgbClr val="FF0000"/>
                </a:solidFill>
              </a:rPr>
              <a:t>tips! </a:t>
            </a:r>
            <a:r>
              <a:rPr lang="en-US" dirty="0"/>
              <a:t>(</a:t>
            </a:r>
            <a:r>
              <a:rPr lang="en-US" b="1" i="1" dirty="0"/>
              <a:t>Very</a:t>
            </a:r>
            <a:r>
              <a:rPr lang="en-US" dirty="0"/>
              <a:t> </a:t>
            </a:r>
            <a:r>
              <a:rPr lang="en-US" b="1" i="1" dirty="0"/>
              <a:t>similar</a:t>
            </a:r>
            <a:r>
              <a:rPr lang="en-US" dirty="0"/>
              <a:t> to last time)</a:t>
            </a:r>
          </a:p>
        </p:txBody>
      </p:sp>
      <p:sp>
        <p:nvSpPr>
          <p:cNvPr id="4" name="Slide Number Placeholder 3">
            <a:extLst>
              <a:ext uri="{FF2B5EF4-FFF2-40B4-BE49-F238E27FC236}">
                <a16:creationId xmlns:a16="http://schemas.microsoft.com/office/drawing/2014/main" id="{CAD9911F-7628-D7F3-0669-F401E8072C62}"/>
              </a:ext>
            </a:extLst>
          </p:cNvPr>
          <p:cNvSpPr>
            <a:spLocks noGrp="1"/>
          </p:cNvSpPr>
          <p:nvPr>
            <p:ph type="sldNum" sz="quarter" idx="12"/>
          </p:nvPr>
        </p:nvSpPr>
        <p:spPr/>
        <p:txBody>
          <a:bodyPr/>
          <a:lstStyle/>
          <a:p>
            <a:fld id="{4C487655-AABA-4CA8-8EDF-7F823A468B89}" type="slidenum">
              <a:rPr lang="en-US" smtClean="0"/>
              <a:t>8</a:t>
            </a:fld>
            <a:endParaRPr lang="en-US" dirty="0"/>
          </a:p>
        </p:txBody>
      </p:sp>
      <p:sp>
        <p:nvSpPr>
          <p:cNvPr id="26" name="TextBox 25">
            <a:extLst>
              <a:ext uri="{FF2B5EF4-FFF2-40B4-BE49-F238E27FC236}">
                <a16:creationId xmlns:a16="http://schemas.microsoft.com/office/drawing/2014/main" id="{548FD881-5C9A-380B-D645-165D40A7F30C}"/>
              </a:ext>
            </a:extLst>
          </p:cNvPr>
          <p:cNvSpPr txBox="1"/>
          <p:nvPr/>
        </p:nvSpPr>
        <p:spPr>
          <a:xfrm>
            <a:off x="582562" y="1130710"/>
            <a:ext cx="11078496" cy="5370701"/>
          </a:xfrm>
          <a:prstGeom prst="rect">
            <a:avLst/>
          </a:prstGeom>
          <a:noFill/>
        </p:spPr>
        <p:txBody>
          <a:bodyPr wrap="square" rtlCol="0">
            <a:spAutoFit/>
          </a:bodyPr>
          <a:lstStyle/>
          <a:p>
            <a:r>
              <a:rPr lang="en-US" sz="2000" dirty="0"/>
              <a:t>Now that you have watched this video, here are some questions you should know the answers to:</a:t>
            </a:r>
          </a:p>
          <a:p>
            <a:pPr marL="342900" indent="-342900">
              <a:spcAft>
                <a:spcPts val="600"/>
              </a:spcAft>
              <a:buFont typeface="+mj-lt"/>
              <a:buAutoNum type="arabicPeriod"/>
            </a:pPr>
            <a:r>
              <a:rPr lang="en-US" sz="2000" dirty="0"/>
              <a:t>In what order do these portions of code get processed or server-side (lambda) code: </a:t>
            </a:r>
            <a:br>
              <a:rPr lang="en-US" sz="2000" dirty="0"/>
            </a:br>
            <a:r>
              <a:rPr lang="en-US" sz="2000" dirty="0"/>
              <a:t>supporting functions, routing function, event handler</a:t>
            </a:r>
          </a:p>
          <a:p>
            <a:pPr marL="342900" indent="-342900">
              <a:spcAft>
                <a:spcPts val="600"/>
              </a:spcAft>
              <a:buFont typeface="+mj-lt"/>
              <a:buAutoNum type="arabicPeriod"/>
            </a:pPr>
            <a:r>
              <a:rPr lang="en-US" sz="2000" b="1" dirty="0"/>
              <a:t>What do each of the HTTP methods do? What are they for?</a:t>
            </a:r>
          </a:p>
          <a:p>
            <a:pPr marL="342900" indent="-342900">
              <a:spcAft>
                <a:spcPts val="600"/>
              </a:spcAft>
              <a:buFont typeface="+mj-lt"/>
              <a:buAutoNum type="arabicPeriod"/>
            </a:pPr>
            <a:r>
              <a:rPr lang="en-US" sz="2000" dirty="0"/>
              <a:t>Where in your lambda code we most likely to see status codes of 200, 400, and 500.  Why?</a:t>
            </a:r>
          </a:p>
          <a:p>
            <a:pPr marL="342900" indent="-342900">
              <a:spcAft>
                <a:spcPts val="600"/>
              </a:spcAft>
              <a:buFont typeface="+mj-lt"/>
              <a:buAutoNum type="arabicPeriod"/>
            </a:pPr>
            <a:r>
              <a:rPr lang="en-US" sz="2000" dirty="0"/>
              <a:t>What is </a:t>
            </a:r>
            <a:r>
              <a:rPr lang="en-US" sz="2000" dirty="0" err="1">
                <a:latin typeface="Courier New" panose="02070309020205020404" pitchFamily="49" charset="0"/>
                <a:cs typeface="Courier New" panose="02070309020205020404" pitchFamily="49" charset="0"/>
              </a:rPr>
              <a:t>formatres</a:t>
            </a:r>
            <a:r>
              <a:rPr lang="en-US" sz="2000" dirty="0">
                <a:latin typeface="Courier New" panose="02070309020205020404" pitchFamily="49" charset="0"/>
                <a:cs typeface="Courier New" panose="02070309020205020404" pitchFamily="49" charset="0"/>
              </a:rPr>
              <a:t> </a:t>
            </a:r>
            <a:r>
              <a:rPr lang="en-US" sz="2000" dirty="0"/>
              <a:t>?  Is it part of JavaScript? Node? A framework?</a:t>
            </a:r>
          </a:p>
          <a:p>
            <a:pPr marL="342900" indent="-342900">
              <a:spcAft>
                <a:spcPts val="600"/>
              </a:spcAft>
              <a:buFont typeface="+mj-lt"/>
              <a:buAutoNum type="arabicPeriod"/>
            </a:pPr>
            <a:r>
              <a:rPr lang="en-US" sz="2000" dirty="0"/>
              <a:t>Why is the </a:t>
            </a:r>
            <a:r>
              <a:rPr lang="en-US" sz="2000" dirty="0">
                <a:latin typeface="Courier New" panose="02070309020205020404" pitchFamily="49" charset="0"/>
                <a:cs typeface="Courier New" panose="02070309020205020404" pitchFamily="49" charset="0"/>
              </a:rPr>
              <a:t>return</a:t>
            </a:r>
            <a:r>
              <a:rPr lang="en-US" sz="2000" dirty="0"/>
              <a:t> statement so important?</a:t>
            </a:r>
          </a:p>
          <a:p>
            <a:pPr marL="342900" indent="-342900">
              <a:spcAft>
                <a:spcPts val="600"/>
              </a:spcAft>
              <a:buFont typeface="+mj-lt"/>
              <a:buAutoNum type="arabicPeriod"/>
            </a:pPr>
            <a:r>
              <a:rPr lang="en-US" sz="2000" b="1" dirty="0"/>
              <a:t>How can I test/troubleshoot a lambda function? (More than one answer here!)</a:t>
            </a:r>
          </a:p>
          <a:p>
            <a:pPr marL="342900" indent="-342900">
              <a:spcAft>
                <a:spcPts val="600"/>
              </a:spcAft>
              <a:buFont typeface="+mj-lt"/>
              <a:buAutoNum type="arabicPeriod"/>
            </a:pPr>
            <a:r>
              <a:rPr lang="en-US" sz="2000" dirty="0"/>
              <a:t>Is  </a:t>
            </a:r>
            <a:r>
              <a:rPr lang="en-US" sz="2000" dirty="0" err="1">
                <a:latin typeface="Courier New" panose="02070309020205020404" pitchFamily="49" charset="0"/>
                <a:cs typeface="Courier New" panose="02070309020205020404" pitchFamily="49" charset="0"/>
              </a:rPr>
              <a:t>result.insertId</a:t>
            </a:r>
            <a:r>
              <a:rPr lang="en-US" sz="2000" dirty="0">
                <a:latin typeface="Courier New" panose="02070309020205020404" pitchFamily="49" charset="0"/>
                <a:cs typeface="Courier New" panose="02070309020205020404" pitchFamily="49" charset="0"/>
              </a:rPr>
              <a:t> </a:t>
            </a:r>
            <a:r>
              <a:rPr lang="en-US" sz="2000" dirty="0"/>
              <a:t>a simple property? A method? An event? How can you tell?</a:t>
            </a:r>
          </a:p>
          <a:p>
            <a:pPr marL="342900" indent="-342900">
              <a:spcAft>
                <a:spcPts val="600"/>
              </a:spcAft>
              <a:buFont typeface="+mj-lt"/>
              <a:buAutoNum type="arabicPeriod"/>
            </a:pPr>
            <a:r>
              <a:rPr lang="en-US" sz="2000" dirty="0"/>
              <a:t>What is the variable </a:t>
            </a:r>
            <a:r>
              <a:rPr lang="en-US" sz="2000" dirty="0">
                <a:latin typeface="Courier New" panose="02070309020205020404" pitchFamily="49" charset="0"/>
                <a:cs typeface="Courier New" panose="02070309020205020404" pitchFamily="49" charset="0"/>
              </a:rPr>
              <a:t>res</a:t>
            </a:r>
            <a:r>
              <a:rPr lang="en-US" sz="2000" dirty="0"/>
              <a:t> used for?</a:t>
            </a:r>
          </a:p>
          <a:p>
            <a:pPr marL="342900" indent="-342900">
              <a:spcAft>
                <a:spcPts val="600"/>
              </a:spcAft>
              <a:buFont typeface="+mj-lt"/>
              <a:buAutoNum type="arabicPeriod"/>
            </a:pPr>
            <a:r>
              <a:rPr lang="en-US" sz="2000" b="1" dirty="0"/>
              <a:t>What is the syntax of a JavaScript try / catch block?  </a:t>
            </a:r>
          </a:p>
          <a:p>
            <a:pPr marL="342900" indent="-342900">
              <a:spcAft>
                <a:spcPts val="600"/>
              </a:spcAft>
              <a:buFont typeface="+mj-lt"/>
              <a:buAutoNum type="arabicPeriod"/>
            </a:pPr>
            <a:r>
              <a:rPr lang="en-US" sz="2000" b="1" dirty="0"/>
              <a:t>What does the variable “e” represent?</a:t>
            </a:r>
          </a:p>
          <a:p>
            <a:pPr>
              <a:spcAft>
                <a:spcPts val="600"/>
              </a:spcAft>
            </a:pPr>
            <a:r>
              <a:rPr lang="en-US" sz="2400" dirty="0"/>
              <a:t> </a:t>
            </a:r>
          </a:p>
          <a:p>
            <a:endParaRPr lang="en-US" sz="2400" dirty="0"/>
          </a:p>
        </p:txBody>
      </p:sp>
      <p:pic>
        <p:nvPicPr>
          <p:cNvPr id="8" name="Picture 7">
            <a:extLst>
              <a:ext uri="{FF2B5EF4-FFF2-40B4-BE49-F238E27FC236}">
                <a16:creationId xmlns:a16="http://schemas.microsoft.com/office/drawing/2014/main" id="{B9FDDD66-CD9D-2DAE-9331-E7CB81FD367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5099050"/>
            <a:ext cx="12192000" cy="2514599"/>
          </a:xfrm>
          <a:prstGeom prst="rect">
            <a:avLst/>
          </a:prstGeom>
        </p:spPr>
      </p:pic>
    </p:spTree>
    <p:extLst>
      <p:ext uri="{BB962C8B-B14F-4D97-AF65-F5344CB8AC3E}">
        <p14:creationId xmlns:p14="http://schemas.microsoft.com/office/powerpoint/2010/main" val="4014907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5521</TotalTime>
  <Words>631</Words>
  <Application>Microsoft Office PowerPoint</Application>
  <PresentationFormat>Widescreen</PresentationFormat>
  <Paragraphs>90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Corbel</vt:lpstr>
      <vt:lpstr>Courier New</vt:lpstr>
      <vt:lpstr>Segoe UI</vt:lpstr>
      <vt:lpstr>Office Theme</vt:lpstr>
      <vt:lpstr>Creating a Web Service with AWS Lambda (Advanced)</vt:lpstr>
      <vt:lpstr>Get ready!</vt:lpstr>
      <vt:lpstr>Agenda</vt:lpstr>
      <vt:lpstr>formatres</vt:lpstr>
      <vt:lpstr>Sample code</vt:lpstr>
      <vt:lpstr>When data comes back …</vt:lpstr>
      <vt:lpstr>Try / Catch</vt:lpstr>
      <vt:lpstr>Hot tips! (Very similar to last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268</cp:revision>
  <dcterms:created xsi:type="dcterms:W3CDTF">2022-06-30T13:55:29Z</dcterms:created>
  <dcterms:modified xsi:type="dcterms:W3CDTF">2025-03-27T13:39:00Z</dcterms:modified>
</cp:coreProperties>
</file>