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7" r:id="rId3"/>
    <p:sldId id="268" r:id="rId4"/>
    <p:sldId id="257" r:id="rId5"/>
    <p:sldId id="258" r:id="rId6"/>
    <p:sldId id="259" r:id="rId7"/>
    <p:sldId id="260" r:id="rId8"/>
    <p:sldId id="261" r:id="rId9"/>
    <p:sldId id="262" r:id="rId10"/>
    <p:sldId id="263" r:id="rId11"/>
    <p:sldId id="264" r:id="rId12"/>
    <p:sldId id="265" r:id="rId13"/>
    <p:sldId id="2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71" d="100"/>
          <a:sy n="71" d="100"/>
        </p:scale>
        <p:origin x="77" y="59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3461BB-2C4C-4136-A0DE-923E0A3E0647}"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en-US"/>
        </a:p>
      </dgm:t>
    </dgm:pt>
    <dgm:pt modelId="{E024A00A-2B8E-4236-986B-46FC2B6F1567}">
      <dgm:prSet/>
      <dgm:spPr/>
      <dgm:t>
        <a:bodyPr/>
        <a:lstStyle/>
        <a:p>
          <a:r>
            <a:rPr lang="en-US" b="0" i="0"/>
            <a:t>Users &amp; Context:</a:t>
          </a:r>
          <a:endParaRPr lang="en-US"/>
        </a:p>
      </dgm:t>
    </dgm:pt>
    <dgm:pt modelId="{0A9B1831-A4C5-419A-B5D2-7CD36B5E1B33}" type="parTrans" cxnId="{48642C9D-D2D5-4775-B0B2-9FE5C2C2BA48}">
      <dgm:prSet/>
      <dgm:spPr/>
      <dgm:t>
        <a:bodyPr/>
        <a:lstStyle/>
        <a:p>
          <a:endParaRPr lang="en-US"/>
        </a:p>
      </dgm:t>
    </dgm:pt>
    <dgm:pt modelId="{343C4AC2-C4F6-40D1-9506-46BDA511E98D}" type="sibTrans" cxnId="{48642C9D-D2D5-4775-B0B2-9FE5C2C2BA48}">
      <dgm:prSet/>
      <dgm:spPr/>
      <dgm:t>
        <a:bodyPr/>
        <a:lstStyle/>
        <a:p>
          <a:endParaRPr lang="en-US"/>
        </a:p>
      </dgm:t>
    </dgm:pt>
    <dgm:pt modelId="{D133D156-BF86-4416-9C5C-8C8D9C20F360}">
      <dgm:prSet/>
      <dgm:spPr/>
      <dgm:t>
        <a:bodyPr/>
        <a:lstStyle/>
        <a:p>
          <a:r>
            <a:rPr lang="en-US" b="0" i="0"/>
            <a:t>Who will use this platform? What's their technical comfort level with AI?</a:t>
          </a:r>
          <a:endParaRPr lang="en-US"/>
        </a:p>
      </dgm:t>
    </dgm:pt>
    <dgm:pt modelId="{4807BF55-294D-4C3C-BA42-759DE6BB4CA8}" type="parTrans" cxnId="{389964B6-C473-4840-91AF-F578756C14A6}">
      <dgm:prSet/>
      <dgm:spPr/>
      <dgm:t>
        <a:bodyPr/>
        <a:lstStyle/>
        <a:p>
          <a:endParaRPr lang="en-US"/>
        </a:p>
      </dgm:t>
    </dgm:pt>
    <dgm:pt modelId="{3B78218A-A44D-43AE-8A74-58946F130275}" type="sibTrans" cxnId="{389964B6-C473-4840-91AF-F578756C14A6}">
      <dgm:prSet/>
      <dgm:spPr/>
      <dgm:t>
        <a:bodyPr/>
        <a:lstStyle/>
        <a:p>
          <a:endParaRPr lang="en-US"/>
        </a:p>
      </dgm:t>
    </dgm:pt>
    <dgm:pt modelId="{99D7A912-3558-4BCB-B5A0-30F43A11C26D}">
      <dgm:prSet/>
      <dgm:spPr/>
      <dgm:t>
        <a:bodyPr/>
        <a:lstStyle/>
        <a:p>
          <a:r>
            <a:rPr lang="en-US" b="0" i="0"/>
            <a:t>Where and when will they use it? (lab, office, mobile?)</a:t>
          </a:r>
          <a:endParaRPr lang="en-US"/>
        </a:p>
      </dgm:t>
    </dgm:pt>
    <dgm:pt modelId="{AE24E425-882F-4EE9-B659-4ECECD3BE766}" type="parTrans" cxnId="{645FAB67-4FEC-45C1-8FED-FC81DC48F2DF}">
      <dgm:prSet/>
      <dgm:spPr/>
      <dgm:t>
        <a:bodyPr/>
        <a:lstStyle/>
        <a:p>
          <a:endParaRPr lang="en-US"/>
        </a:p>
      </dgm:t>
    </dgm:pt>
    <dgm:pt modelId="{A51B0BA0-2012-4A6C-9263-12302FE2A72E}" type="sibTrans" cxnId="{645FAB67-4FEC-45C1-8FED-FC81DC48F2DF}">
      <dgm:prSet/>
      <dgm:spPr/>
      <dgm:t>
        <a:bodyPr/>
        <a:lstStyle/>
        <a:p>
          <a:endParaRPr lang="en-US"/>
        </a:p>
      </dgm:t>
    </dgm:pt>
    <dgm:pt modelId="{7F6E9C7C-812B-4CD3-8BB5-19F2E658AC12}">
      <dgm:prSet/>
      <dgm:spPr/>
      <dgm:t>
        <a:bodyPr/>
        <a:lstStyle/>
        <a:p>
          <a:r>
            <a:rPr lang="en-US" b="0" i="0"/>
            <a:t>Tasks &amp; Workflows:</a:t>
          </a:r>
          <a:endParaRPr lang="en-US"/>
        </a:p>
      </dgm:t>
    </dgm:pt>
    <dgm:pt modelId="{813267CC-3D5E-406C-ACE3-5C3AF9A5EF1E}" type="parTrans" cxnId="{D86BA158-80ED-4EC4-8C7F-79443C0B91FF}">
      <dgm:prSet/>
      <dgm:spPr/>
      <dgm:t>
        <a:bodyPr/>
        <a:lstStyle/>
        <a:p>
          <a:endParaRPr lang="en-US"/>
        </a:p>
      </dgm:t>
    </dgm:pt>
    <dgm:pt modelId="{EB6D198E-D758-4832-A57B-7545DD4575A0}" type="sibTrans" cxnId="{D86BA158-80ED-4EC4-8C7F-79443C0B91FF}">
      <dgm:prSet/>
      <dgm:spPr/>
      <dgm:t>
        <a:bodyPr/>
        <a:lstStyle/>
        <a:p>
          <a:endParaRPr lang="en-US"/>
        </a:p>
      </dgm:t>
    </dgm:pt>
    <dgm:pt modelId="{DEE92242-84B4-45AC-838E-172EB43CF5CC}">
      <dgm:prSet/>
      <dgm:spPr/>
      <dgm:t>
        <a:bodyPr/>
        <a:lstStyle/>
        <a:p>
          <a:r>
            <a:rPr lang="en-US" b="0" i="0"/>
            <a:t>Walk us through a typical formulation request today</a:t>
          </a:r>
          <a:endParaRPr lang="en-US"/>
        </a:p>
      </dgm:t>
    </dgm:pt>
    <dgm:pt modelId="{F123D227-05E1-4DFF-9C3D-D941482C3652}" type="parTrans" cxnId="{9E2B4849-6433-450D-A122-0AFF12DA929C}">
      <dgm:prSet/>
      <dgm:spPr/>
      <dgm:t>
        <a:bodyPr/>
        <a:lstStyle/>
        <a:p>
          <a:endParaRPr lang="en-US"/>
        </a:p>
      </dgm:t>
    </dgm:pt>
    <dgm:pt modelId="{06190E64-DF88-4BC5-8A33-87A9C3B59C54}" type="sibTrans" cxnId="{9E2B4849-6433-450D-A122-0AFF12DA929C}">
      <dgm:prSet/>
      <dgm:spPr/>
      <dgm:t>
        <a:bodyPr/>
        <a:lstStyle/>
        <a:p>
          <a:endParaRPr lang="en-US"/>
        </a:p>
      </dgm:t>
    </dgm:pt>
    <dgm:pt modelId="{B147CDB9-F22D-4C39-9B45-C3B735F5925A}">
      <dgm:prSet/>
      <dgm:spPr/>
      <dgm:t>
        <a:bodyPr/>
        <a:lstStyle/>
        <a:p>
          <a:r>
            <a:rPr lang="en-US" b="0" i="0"/>
            <a:t>What inputs do users provide? What outputs do they need?</a:t>
          </a:r>
          <a:endParaRPr lang="en-US"/>
        </a:p>
      </dgm:t>
    </dgm:pt>
    <dgm:pt modelId="{C0B44197-4578-4F62-B51E-C0275D3344EB}" type="parTrans" cxnId="{D39F5664-4751-4C04-AFBD-E5B701B6F8FE}">
      <dgm:prSet/>
      <dgm:spPr/>
      <dgm:t>
        <a:bodyPr/>
        <a:lstStyle/>
        <a:p>
          <a:endParaRPr lang="en-US"/>
        </a:p>
      </dgm:t>
    </dgm:pt>
    <dgm:pt modelId="{EBCA6431-4CC5-4BB5-80B0-E169BEBC26A7}" type="sibTrans" cxnId="{D39F5664-4751-4C04-AFBD-E5B701B6F8FE}">
      <dgm:prSet/>
      <dgm:spPr/>
      <dgm:t>
        <a:bodyPr/>
        <a:lstStyle/>
        <a:p>
          <a:endParaRPr lang="en-US"/>
        </a:p>
      </dgm:t>
    </dgm:pt>
    <dgm:pt modelId="{9DCB9569-D576-4ED4-98EE-D4A67EA27F2E}">
      <dgm:prSet/>
      <dgm:spPr/>
      <dgm:t>
        <a:bodyPr/>
        <a:lstStyle/>
        <a:p>
          <a:r>
            <a:rPr lang="en-US" b="0" i="0"/>
            <a:t>Pain Points: </a:t>
          </a:r>
          <a:endParaRPr lang="en-US"/>
        </a:p>
      </dgm:t>
    </dgm:pt>
    <dgm:pt modelId="{A6F63C75-29DA-4805-BFB8-C0625858FDB4}" type="parTrans" cxnId="{6DAF5F1F-EFCC-4BB6-8DE6-15208BE61334}">
      <dgm:prSet/>
      <dgm:spPr/>
      <dgm:t>
        <a:bodyPr/>
        <a:lstStyle/>
        <a:p>
          <a:endParaRPr lang="en-US"/>
        </a:p>
      </dgm:t>
    </dgm:pt>
    <dgm:pt modelId="{8A501474-F38D-4FC1-BE74-D1C72BA0A7EE}" type="sibTrans" cxnId="{6DAF5F1F-EFCC-4BB6-8DE6-15208BE61334}">
      <dgm:prSet/>
      <dgm:spPr/>
      <dgm:t>
        <a:bodyPr/>
        <a:lstStyle/>
        <a:p>
          <a:endParaRPr lang="en-US"/>
        </a:p>
      </dgm:t>
    </dgm:pt>
    <dgm:pt modelId="{9187B8A5-5A67-46DB-A1D5-34828B788F7E}">
      <dgm:prSet/>
      <dgm:spPr/>
      <dgm:t>
        <a:bodyPr/>
        <a:lstStyle/>
        <a:p>
          <a:r>
            <a:rPr lang="en-US" b="0" i="0"/>
            <a:t>What's frustrating about current methods?</a:t>
          </a:r>
          <a:endParaRPr lang="en-US"/>
        </a:p>
      </dgm:t>
    </dgm:pt>
    <dgm:pt modelId="{B493CD4A-908B-49EE-BBFE-7AB54B4B9A5C}" type="parTrans" cxnId="{34F044D2-C08B-4C20-837A-892D3BE01DD2}">
      <dgm:prSet/>
      <dgm:spPr/>
      <dgm:t>
        <a:bodyPr/>
        <a:lstStyle/>
        <a:p>
          <a:endParaRPr lang="en-US"/>
        </a:p>
      </dgm:t>
    </dgm:pt>
    <dgm:pt modelId="{B046D6C0-6FA8-4EE0-BFAA-EAA2B835DCD6}" type="sibTrans" cxnId="{34F044D2-C08B-4C20-837A-892D3BE01DD2}">
      <dgm:prSet/>
      <dgm:spPr/>
      <dgm:t>
        <a:bodyPr/>
        <a:lstStyle/>
        <a:p>
          <a:endParaRPr lang="en-US"/>
        </a:p>
      </dgm:t>
    </dgm:pt>
    <dgm:pt modelId="{609ED5AC-5B09-45FB-82D7-299B3E452343}" type="pres">
      <dgm:prSet presAssocID="{733461BB-2C4C-4136-A0DE-923E0A3E0647}" presName="Name0" presStyleCnt="0">
        <dgm:presLayoutVars>
          <dgm:dir/>
          <dgm:animLvl val="lvl"/>
          <dgm:resizeHandles val="exact"/>
        </dgm:presLayoutVars>
      </dgm:prSet>
      <dgm:spPr/>
    </dgm:pt>
    <dgm:pt modelId="{E365B250-E6C8-45E7-BC61-C0D0491B95D8}" type="pres">
      <dgm:prSet presAssocID="{E024A00A-2B8E-4236-986B-46FC2B6F1567}" presName="composite" presStyleCnt="0"/>
      <dgm:spPr/>
    </dgm:pt>
    <dgm:pt modelId="{FE41D25D-7DA2-44B1-9C5E-E463ED242067}" type="pres">
      <dgm:prSet presAssocID="{E024A00A-2B8E-4236-986B-46FC2B6F1567}" presName="parTx" presStyleLbl="alignNode1" presStyleIdx="0" presStyleCnt="3">
        <dgm:presLayoutVars>
          <dgm:chMax val="0"/>
          <dgm:chPref val="0"/>
          <dgm:bulletEnabled val="1"/>
        </dgm:presLayoutVars>
      </dgm:prSet>
      <dgm:spPr/>
    </dgm:pt>
    <dgm:pt modelId="{FDB01D61-F367-4EEE-A3B0-5A3EDE86349A}" type="pres">
      <dgm:prSet presAssocID="{E024A00A-2B8E-4236-986B-46FC2B6F1567}" presName="desTx" presStyleLbl="alignAccFollowNode1" presStyleIdx="0" presStyleCnt="3">
        <dgm:presLayoutVars>
          <dgm:bulletEnabled val="1"/>
        </dgm:presLayoutVars>
      </dgm:prSet>
      <dgm:spPr/>
    </dgm:pt>
    <dgm:pt modelId="{3D271872-45C0-4682-A9AB-CCBB089B2107}" type="pres">
      <dgm:prSet presAssocID="{343C4AC2-C4F6-40D1-9506-46BDA511E98D}" presName="space" presStyleCnt="0"/>
      <dgm:spPr/>
    </dgm:pt>
    <dgm:pt modelId="{8B88A87D-6571-440F-8AEA-99F35006CA8E}" type="pres">
      <dgm:prSet presAssocID="{7F6E9C7C-812B-4CD3-8BB5-19F2E658AC12}" presName="composite" presStyleCnt="0"/>
      <dgm:spPr/>
    </dgm:pt>
    <dgm:pt modelId="{DD6EB7C6-9045-4A84-B2D1-1861357F16CE}" type="pres">
      <dgm:prSet presAssocID="{7F6E9C7C-812B-4CD3-8BB5-19F2E658AC12}" presName="parTx" presStyleLbl="alignNode1" presStyleIdx="1" presStyleCnt="3">
        <dgm:presLayoutVars>
          <dgm:chMax val="0"/>
          <dgm:chPref val="0"/>
          <dgm:bulletEnabled val="1"/>
        </dgm:presLayoutVars>
      </dgm:prSet>
      <dgm:spPr/>
    </dgm:pt>
    <dgm:pt modelId="{8FDB1D87-70C4-4E71-ABD1-7B3DB29D2D88}" type="pres">
      <dgm:prSet presAssocID="{7F6E9C7C-812B-4CD3-8BB5-19F2E658AC12}" presName="desTx" presStyleLbl="alignAccFollowNode1" presStyleIdx="1" presStyleCnt="3">
        <dgm:presLayoutVars>
          <dgm:bulletEnabled val="1"/>
        </dgm:presLayoutVars>
      </dgm:prSet>
      <dgm:spPr/>
    </dgm:pt>
    <dgm:pt modelId="{6E6E34C2-5A0D-43E6-B34E-67F193572F47}" type="pres">
      <dgm:prSet presAssocID="{EB6D198E-D758-4832-A57B-7545DD4575A0}" presName="space" presStyleCnt="0"/>
      <dgm:spPr/>
    </dgm:pt>
    <dgm:pt modelId="{5A39416C-D920-4111-B4E6-F506F8C92971}" type="pres">
      <dgm:prSet presAssocID="{9DCB9569-D576-4ED4-98EE-D4A67EA27F2E}" presName="composite" presStyleCnt="0"/>
      <dgm:spPr/>
    </dgm:pt>
    <dgm:pt modelId="{43D089D4-69D0-4FF4-8F46-FEF7D4A3A66B}" type="pres">
      <dgm:prSet presAssocID="{9DCB9569-D576-4ED4-98EE-D4A67EA27F2E}" presName="parTx" presStyleLbl="alignNode1" presStyleIdx="2" presStyleCnt="3">
        <dgm:presLayoutVars>
          <dgm:chMax val="0"/>
          <dgm:chPref val="0"/>
          <dgm:bulletEnabled val="1"/>
        </dgm:presLayoutVars>
      </dgm:prSet>
      <dgm:spPr/>
    </dgm:pt>
    <dgm:pt modelId="{0591E282-3403-442E-9DBE-39E68DAE0D69}" type="pres">
      <dgm:prSet presAssocID="{9DCB9569-D576-4ED4-98EE-D4A67EA27F2E}" presName="desTx" presStyleLbl="alignAccFollowNode1" presStyleIdx="2" presStyleCnt="3">
        <dgm:presLayoutVars>
          <dgm:bulletEnabled val="1"/>
        </dgm:presLayoutVars>
      </dgm:prSet>
      <dgm:spPr/>
    </dgm:pt>
  </dgm:ptLst>
  <dgm:cxnLst>
    <dgm:cxn modelId="{FCE24F0E-7FAD-4382-91B7-AC92C8F422A5}" type="presOf" srcId="{9DCB9569-D576-4ED4-98EE-D4A67EA27F2E}" destId="{43D089D4-69D0-4FF4-8F46-FEF7D4A3A66B}" srcOrd="0" destOrd="0" presId="urn:microsoft.com/office/officeart/2005/8/layout/hList1"/>
    <dgm:cxn modelId="{6DAF5F1F-EFCC-4BB6-8DE6-15208BE61334}" srcId="{733461BB-2C4C-4136-A0DE-923E0A3E0647}" destId="{9DCB9569-D576-4ED4-98EE-D4A67EA27F2E}" srcOrd="2" destOrd="0" parTransId="{A6F63C75-29DA-4805-BFB8-C0625858FDB4}" sibTransId="{8A501474-F38D-4FC1-BE74-D1C72BA0A7EE}"/>
    <dgm:cxn modelId="{1BCE8A39-67C9-4869-9E9E-3697DD4C77FD}" type="presOf" srcId="{7F6E9C7C-812B-4CD3-8BB5-19F2E658AC12}" destId="{DD6EB7C6-9045-4A84-B2D1-1861357F16CE}" srcOrd="0" destOrd="0" presId="urn:microsoft.com/office/officeart/2005/8/layout/hList1"/>
    <dgm:cxn modelId="{D39F5664-4751-4C04-AFBD-E5B701B6F8FE}" srcId="{7F6E9C7C-812B-4CD3-8BB5-19F2E658AC12}" destId="{B147CDB9-F22D-4C39-9B45-C3B735F5925A}" srcOrd="1" destOrd="0" parTransId="{C0B44197-4578-4F62-B51E-C0275D3344EB}" sibTransId="{EBCA6431-4CC5-4BB5-80B0-E169BEBC26A7}"/>
    <dgm:cxn modelId="{645FAB67-4FEC-45C1-8FED-FC81DC48F2DF}" srcId="{E024A00A-2B8E-4236-986B-46FC2B6F1567}" destId="{99D7A912-3558-4BCB-B5A0-30F43A11C26D}" srcOrd="1" destOrd="0" parTransId="{AE24E425-882F-4EE9-B659-4ECECD3BE766}" sibTransId="{A51B0BA0-2012-4A6C-9263-12302FE2A72E}"/>
    <dgm:cxn modelId="{9E2B4849-6433-450D-A122-0AFF12DA929C}" srcId="{7F6E9C7C-812B-4CD3-8BB5-19F2E658AC12}" destId="{DEE92242-84B4-45AC-838E-172EB43CF5CC}" srcOrd="0" destOrd="0" parTransId="{F123D227-05E1-4DFF-9C3D-D941482C3652}" sibTransId="{06190E64-DF88-4BC5-8A33-87A9C3B59C54}"/>
    <dgm:cxn modelId="{A1D2C94E-51D6-403B-B5DE-A4A2F3D88742}" type="presOf" srcId="{D133D156-BF86-4416-9C5C-8C8D9C20F360}" destId="{FDB01D61-F367-4EEE-A3B0-5A3EDE86349A}" srcOrd="0" destOrd="0" presId="urn:microsoft.com/office/officeart/2005/8/layout/hList1"/>
    <dgm:cxn modelId="{D86BA158-80ED-4EC4-8C7F-79443C0B91FF}" srcId="{733461BB-2C4C-4136-A0DE-923E0A3E0647}" destId="{7F6E9C7C-812B-4CD3-8BB5-19F2E658AC12}" srcOrd="1" destOrd="0" parTransId="{813267CC-3D5E-406C-ACE3-5C3AF9A5EF1E}" sibTransId="{EB6D198E-D758-4832-A57B-7545DD4575A0}"/>
    <dgm:cxn modelId="{B30E4E85-19B0-4B10-82CA-91ABB0B11129}" type="presOf" srcId="{DEE92242-84B4-45AC-838E-172EB43CF5CC}" destId="{8FDB1D87-70C4-4E71-ABD1-7B3DB29D2D88}" srcOrd="0" destOrd="0" presId="urn:microsoft.com/office/officeart/2005/8/layout/hList1"/>
    <dgm:cxn modelId="{48642C9D-D2D5-4775-B0B2-9FE5C2C2BA48}" srcId="{733461BB-2C4C-4136-A0DE-923E0A3E0647}" destId="{E024A00A-2B8E-4236-986B-46FC2B6F1567}" srcOrd="0" destOrd="0" parTransId="{0A9B1831-A4C5-419A-B5D2-7CD36B5E1B33}" sibTransId="{343C4AC2-C4F6-40D1-9506-46BDA511E98D}"/>
    <dgm:cxn modelId="{AE4190B1-6757-47EC-A0F9-56B943C29C13}" type="presOf" srcId="{99D7A912-3558-4BCB-B5A0-30F43A11C26D}" destId="{FDB01D61-F367-4EEE-A3B0-5A3EDE86349A}" srcOrd="0" destOrd="1" presId="urn:microsoft.com/office/officeart/2005/8/layout/hList1"/>
    <dgm:cxn modelId="{389964B6-C473-4840-91AF-F578756C14A6}" srcId="{E024A00A-2B8E-4236-986B-46FC2B6F1567}" destId="{D133D156-BF86-4416-9C5C-8C8D9C20F360}" srcOrd="0" destOrd="0" parTransId="{4807BF55-294D-4C3C-BA42-759DE6BB4CA8}" sibTransId="{3B78218A-A44D-43AE-8A74-58946F130275}"/>
    <dgm:cxn modelId="{9FA624C6-2E01-4A37-95B6-4D5737308326}" type="presOf" srcId="{B147CDB9-F22D-4C39-9B45-C3B735F5925A}" destId="{8FDB1D87-70C4-4E71-ABD1-7B3DB29D2D88}" srcOrd="0" destOrd="1" presId="urn:microsoft.com/office/officeart/2005/8/layout/hList1"/>
    <dgm:cxn modelId="{A5DCFCD0-8EA8-4EF6-ABF6-B34151982FBD}" type="presOf" srcId="{9187B8A5-5A67-46DB-A1D5-34828B788F7E}" destId="{0591E282-3403-442E-9DBE-39E68DAE0D69}" srcOrd="0" destOrd="0" presId="urn:microsoft.com/office/officeart/2005/8/layout/hList1"/>
    <dgm:cxn modelId="{34F044D2-C08B-4C20-837A-892D3BE01DD2}" srcId="{9DCB9569-D576-4ED4-98EE-D4A67EA27F2E}" destId="{9187B8A5-5A67-46DB-A1D5-34828B788F7E}" srcOrd="0" destOrd="0" parTransId="{B493CD4A-908B-49EE-BBFE-7AB54B4B9A5C}" sibTransId="{B046D6C0-6FA8-4EE0-BFAA-EAA2B835DCD6}"/>
    <dgm:cxn modelId="{ED0C8FD6-ABDB-4E7F-BF84-ACF789DA3DF2}" type="presOf" srcId="{733461BB-2C4C-4136-A0DE-923E0A3E0647}" destId="{609ED5AC-5B09-45FB-82D7-299B3E452343}" srcOrd="0" destOrd="0" presId="urn:microsoft.com/office/officeart/2005/8/layout/hList1"/>
    <dgm:cxn modelId="{18DC33DB-3D08-4252-97E7-9EBA42B46BA5}" type="presOf" srcId="{E024A00A-2B8E-4236-986B-46FC2B6F1567}" destId="{FE41D25D-7DA2-44B1-9C5E-E463ED242067}" srcOrd="0" destOrd="0" presId="urn:microsoft.com/office/officeart/2005/8/layout/hList1"/>
    <dgm:cxn modelId="{E0C80583-ADA3-4CA0-B840-0C52D71378E0}" type="presParOf" srcId="{609ED5AC-5B09-45FB-82D7-299B3E452343}" destId="{E365B250-E6C8-45E7-BC61-C0D0491B95D8}" srcOrd="0" destOrd="0" presId="urn:microsoft.com/office/officeart/2005/8/layout/hList1"/>
    <dgm:cxn modelId="{730B1244-4BA9-4B39-825E-9262D46E9DC5}" type="presParOf" srcId="{E365B250-E6C8-45E7-BC61-C0D0491B95D8}" destId="{FE41D25D-7DA2-44B1-9C5E-E463ED242067}" srcOrd="0" destOrd="0" presId="urn:microsoft.com/office/officeart/2005/8/layout/hList1"/>
    <dgm:cxn modelId="{429E044D-FE1C-4DE3-AD4D-DE836022D297}" type="presParOf" srcId="{E365B250-E6C8-45E7-BC61-C0D0491B95D8}" destId="{FDB01D61-F367-4EEE-A3B0-5A3EDE86349A}" srcOrd="1" destOrd="0" presId="urn:microsoft.com/office/officeart/2005/8/layout/hList1"/>
    <dgm:cxn modelId="{A5AFAE5F-EE56-4497-A2F9-90AC9A3B61E0}" type="presParOf" srcId="{609ED5AC-5B09-45FB-82D7-299B3E452343}" destId="{3D271872-45C0-4682-A9AB-CCBB089B2107}" srcOrd="1" destOrd="0" presId="urn:microsoft.com/office/officeart/2005/8/layout/hList1"/>
    <dgm:cxn modelId="{960E212C-F13A-4DBF-AEB2-C16E30FF5F0E}" type="presParOf" srcId="{609ED5AC-5B09-45FB-82D7-299B3E452343}" destId="{8B88A87D-6571-440F-8AEA-99F35006CA8E}" srcOrd="2" destOrd="0" presId="urn:microsoft.com/office/officeart/2005/8/layout/hList1"/>
    <dgm:cxn modelId="{1B5631AC-13B4-4B38-8E7F-F133BD70355C}" type="presParOf" srcId="{8B88A87D-6571-440F-8AEA-99F35006CA8E}" destId="{DD6EB7C6-9045-4A84-B2D1-1861357F16CE}" srcOrd="0" destOrd="0" presId="urn:microsoft.com/office/officeart/2005/8/layout/hList1"/>
    <dgm:cxn modelId="{870C6BED-814D-4EF9-95AF-09552C0C1F75}" type="presParOf" srcId="{8B88A87D-6571-440F-8AEA-99F35006CA8E}" destId="{8FDB1D87-70C4-4E71-ABD1-7B3DB29D2D88}" srcOrd="1" destOrd="0" presId="urn:microsoft.com/office/officeart/2005/8/layout/hList1"/>
    <dgm:cxn modelId="{AF4AD421-84D1-4177-8FC4-1506E1FD5A6F}" type="presParOf" srcId="{609ED5AC-5B09-45FB-82D7-299B3E452343}" destId="{6E6E34C2-5A0D-43E6-B34E-67F193572F47}" srcOrd="3" destOrd="0" presId="urn:microsoft.com/office/officeart/2005/8/layout/hList1"/>
    <dgm:cxn modelId="{7628E1C5-6A9C-410B-AFF3-648B6C0213EF}" type="presParOf" srcId="{609ED5AC-5B09-45FB-82D7-299B3E452343}" destId="{5A39416C-D920-4111-B4E6-F506F8C92971}" srcOrd="4" destOrd="0" presId="urn:microsoft.com/office/officeart/2005/8/layout/hList1"/>
    <dgm:cxn modelId="{05AF0ADF-0460-4E32-A2C9-A7FDE0E3E8B0}" type="presParOf" srcId="{5A39416C-D920-4111-B4E6-F506F8C92971}" destId="{43D089D4-69D0-4FF4-8F46-FEF7D4A3A66B}" srcOrd="0" destOrd="0" presId="urn:microsoft.com/office/officeart/2005/8/layout/hList1"/>
    <dgm:cxn modelId="{E5A78A36-C3A8-4315-927F-09E83385352D}" type="presParOf" srcId="{5A39416C-D920-4111-B4E6-F506F8C92971}" destId="{0591E282-3403-442E-9DBE-39E68DAE0D6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41D25D-7DA2-44B1-9C5E-E463ED242067}">
      <dsp:nvSpPr>
        <dsp:cNvPr id="0" name=""/>
        <dsp:cNvSpPr/>
      </dsp:nvSpPr>
      <dsp:spPr>
        <a:xfrm>
          <a:off x="3404" y="189193"/>
          <a:ext cx="3319683" cy="604800"/>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b="0" i="0" kern="1200"/>
            <a:t>Users &amp; Context:</a:t>
          </a:r>
          <a:endParaRPr lang="en-US" sz="2100" kern="1200"/>
        </a:p>
      </dsp:txBody>
      <dsp:txXfrm>
        <a:off x="3404" y="189193"/>
        <a:ext cx="3319683" cy="604800"/>
      </dsp:txXfrm>
    </dsp:sp>
    <dsp:sp modelId="{FDB01D61-F367-4EEE-A3B0-5A3EDE86349A}">
      <dsp:nvSpPr>
        <dsp:cNvPr id="0" name=""/>
        <dsp:cNvSpPr/>
      </dsp:nvSpPr>
      <dsp:spPr>
        <a:xfrm>
          <a:off x="3404" y="793993"/>
          <a:ext cx="3319683" cy="2421090"/>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b="0" i="0" kern="1200"/>
            <a:t>Who will use this platform? What's their technical comfort level with AI?</a:t>
          </a:r>
          <a:endParaRPr lang="en-US" sz="2100" kern="1200"/>
        </a:p>
        <a:p>
          <a:pPr marL="228600" lvl="1" indent="-228600" algn="l" defTabSz="933450">
            <a:lnSpc>
              <a:spcPct val="90000"/>
            </a:lnSpc>
            <a:spcBef>
              <a:spcPct val="0"/>
            </a:spcBef>
            <a:spcAft>
              <a:spcPct val="15000"/>
            </a:spcAft>
            <a:buChar char="•"/>
          </a:pPr>
          <a:r>
            <a:rPr lang="en-US" sz="2100" b="0" i="0" kern="1200"/>
            <a:t>Where and when will they use it? (lab, office, mobile?)</a:t>
          </a:r>
          <a:endParaRPr lang="en-US" sz="2100" kern="1200"/>
        </a:p>
      </dsp:txBody>
      <dsp:txXfrm>
        <a:off x="3404" y="793993"/>
        <a:ext cx="3319683" cy="2421090"/>
      </dsp:txXfrm>
    </dsp:sp>
    <dsp:sp modelId="{DD6EB7C6-9045-4A84-B2D1-1861357F16CE}">
      <dsp:nvSpPr>
        <dsp:cNvPr id="0" name=""/>
        <dsp:cNvSpPr/>
      </dsp:nvSpPr>
      <dsp:spPr>
        <a:xfrm>
          <a:off x="3787843" y="189193"/>
          <a:ext cx="3319683" cy="604800"/>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b="0" i="0" kern="1200"/>
            <a:t>Tasks &amp; Workflows:</a:t>
          </a:r>
          <a:endParaRPr lang="en-US" sz="2100" kern="1200"/>
        </a:p>
      </dsp:txBody>
      <dsp:txXfrm>
        <a:off x="3787843" y="189193"/>
        <a:ext cx="3319683" cy="604800"/>
      </dsp:txXfrm>
    </dsp:sp>
    <dsp:sp modelId="{8FDB1D87-70C4-4E71-ABD1-7B3DB29D2D88}">
      <dsp:nvSpPr>
        <dsp:cNvPr id="0" name=""/>
        <dsp:cNvSpPr/>
      </dsp:nvSpPr>
      <dsp:spPr>
        <a:xfrm>
          <a:off x="3787843" y="793993"/>
          <a:ext cx="3319683" cy="2421090"/>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b="0" i="0" kern="1200"/>
            <a:t>Walk us through a typical formulation request today</a:t>
          </a:r>
          <a:endParaRPr lang="en-US" sz="2100" kern="1200"/>
        </a:p>
        <a:p>
          <a:pPr marL="228600" lvl="1" indent="-228600" algn="l" defTabSz="933450">
            <a:lnSpc>
              <a:spcPct val="90000"/>
            </a:lnSpc>
            <a:spcBef>
              <a:spcPct val="0"/>
            </a:spcBef>
            <a:spcAft>
              <a:spcPct val="15000"/>
            </a:spcAft>
            <a:buChar char="•"/>
          </a:pPr>
          <a:r>
            <a:rPr lang="en-US" sz="2100" b="0" i="0" kern="1200"/>
            <a:t>What inputs do users provide? What outputs do they need?</a:t>
          </a:r>
          <a:endParaRPr lang="en-US" sz="2100" kern="1200"/>
        </a:p>
      </dsp:txBody>
      <dsp:txXfrm>
        <a:off x="3787843" y="793993"/>
        <a:ext cx="3319683" cy="2421090"/>
      </dsp:txXfrm>
    </dsp:sp>
    <dsp:sp modelId="{43D089D4-69D0-4FF4-8F46-FEF7D4A3A66B}">
      <dsp:nvSpPr>
        <dsp:cNvPr id="0" name=""/>
        <dsp:cNvSpPr/>
      </dsp:nvSpPr>
      <dsp:spPr>
        <a:xfrm>
          <a:off x="7572282" y="189193"/>
          <a:ext cx="3319683" cy="604800"/>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b="0" i="0" kern="1200"/>
            <a:t>Pain Points: </a:t>
          </a:r>
          <a:endParaRPr lang="en-US" sz="2100" kern="1200"/>
        </a:p>
      </dsp:txBody>
      <dsp:txXfrm>
        <a:off x="7572282" y="189193"/>
        <a:ext cx="3319683" cy="604800"/>
      </dsp:txXfrm>
    </dsp:sp>
    <dsp:sp modelId="{0591E282-3403-442E-9DBE-39E68DAE0D69}">
      <dsp:nvSpPr>
        <dsp:cNvPr id="0" name=""/>
        <dsp:cNvSpPr/>
      </dsp:nvSpPr>
      <dsp:spPr>
        <a:xfrm>
          <a:off x="7572282" y="793993"/>
          <a:ext cx="3319683" cy="2421090"/>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b="0" i="0" kern="1200"/>
            <a:t>What's frustrating about current methods?</a:t>
          </a:r>
          <a:endParaRPr lang="en-US" sz="2100" kern="1200"/>
        </a:p>
      </dsp:txBody>
      <dsp:txXfrm>
        <a:off x="7572282" y="793993"/>
        <a:ext cx="3319683" cy="242109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4848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44883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6101310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8123571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767555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46CE7D5-CF57-46EF-B807-FDD0502418D4}" type="datetimeFigureOut">
              <a:rPr lang="en-US" smtClean="0"/>
              <a:t>10/7/2025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655639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46CE7D5-CF57-46EF-B807-FDD0502418D4}" type="datetimeFigureOut">
              <a:rPr lang="en-US" smtClean="0"/>
              <a:t>10/7/2025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151878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375418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30700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46CE7D5-CF57-46EF-B807-FDD0502418D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96697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617826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11288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02029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46CE7D5-CF57-46EF-B807-FDD0502418D4}" type="datetimeFigureOut">
              <a:rPr lang="en-US" smtClean="0"/>
              <a:t>10/7/2025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99089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46CE7D5-CF57-46EF-B807-FDD0502418D4}" type="datetimeFigureOut">
              <a:rPr lang="en-US" smtClean="0"/>
              <a:t>10/7/2025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60511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46CE7D5-CF57-46EF-B807-FDD0502418D4}" type="datetimeFigureOut">
              <a:rPr lang="en-US" smtClean="0"/>
              <a:t>10/7/2025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552278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133668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46CE7D5-CF57-46EF-B807-FDD0502418D4}" type="datetimeFigureOut">
              <a:rPr lang="en-US" smtClean="0"/>
              <a:t>10/7/2025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86313033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acanovasvalero.blogspot.com/2017/" TargetMode="External"/><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hyperlink" Target="https://creativecommons.org/licenses/by-nc-sa/3.0/" TargetMode="Externa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7000"/>
                <a:hueMod val="88000"/>
                <a:satMod val="130000"/>
                <a:lumMod val="124000"/>
              </a:schemeClr>
            </a:gs>
            <a:gs pos="100000">
              <a:schemeClr val="bg2">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DE27238C-8EAF-4098-86E6-7723B7DAE6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tx2"/>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9" name="Freeform 36">
            <a:extLst>
              <a:ext uri="{FF2B5EF4-FFF2-40B4-BE49-F238E27FC236}">
                <a16:creationId xmlns:a16="http://schemas.microsoft.com/office/drawing/2014/main" id="{992F97B1-1891-4FCC-9E5F-BA97EDB48F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351010"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2">
              <a:lumMod val="60000"/>
              <a:lumOff val="40000"/>
              <a:alpha val="20000"/>
            </a:schemeClr>
          </a:solidFill>
          <a:ln>
            <a:noFill/>
          </a:ln>
        </p:spPr>
        <p:txBody>
          <a:bodyPr rtlCol="0" anchor="ctr"/>
          <a:lstStyle/>
          <a:p>
            <a:pPr algn="ctr"/>
            <a:endParaRPr lang="en-US"/>
          </a:p>
        </p:txBody>
      </p:sp>
      <p:sp useBgFill="1">
        <p:nvSpPr>
          <p:cNvPr id="21" name="Freeform: Shape 20">
            <a:extLst>
              <a:ext uri="{FF2B5EF4-FFF2-40B4-BE49-F238E27FC236}">
                <a16:creationId xmlns:a16="http://schemas.microsoft.com/office/drawing/2014/main" id="{78C6C821-FEE1-4EB6-9590-C021440C77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9700459" cy="6858001"/>
          </a:xfrm>
          <a:custGeom>
            <a:avLst/>
            <a:gdLst>
              <a:gd name="connsiteX0" fmla="*/ 0 w 9700459"/>
              <a:gd name="connsiteY0" fmla="*/ 0 h 6858001"/>
              <a:gd name="connsiteX1" fmla="*/ 1323975 w 9700459"/>
              <a:gd name="connsiteY1" fmla="*/ 0 h 6858001"/>
              <a:gd name="connsiteX2" fmla="*/ 1517015 w 9700459"/>
              <a:gd name="connsiteY2" fmla="*/ 0 h 6858001"/>
              <a:gd name="connsiteX3" fmla="*/ 3241265 w 9700459"/>
              <a:gd name="connsiteY3" fmla="*/ 0 h 6858001"/>
              <a:gd name="connsiteX4" fmla="*/ 3241265 w 9700459"/>
              <a:gd name="connsiteY4" fmla="*/ 1 h 6858001"/>
              <a:gd name="connsiteX5" fmla="*/ 8355744 w 9700459"/>
              <a:gd name="connsiteY5" fmla="*/ 1 h 6858001"/>
              <a:gd name="connsiteX6" fmla="*/ 8355744 w 9700459"/>
              <a:gd name="connsiteY6" fmla="*/ 0 h 6858001"/>
              <a:gd name="connsiteX7" fmla="*/ 9699282 w 9700459"/>
              <a:gd name="connsiteY7" fmla="*/ 0 h 6858001"/>
              <a:gd name="connsiteX8" fmla="*/ 9674237 w 9700459"/>
              <a:gd name="connsiteY8" fmla="*/ 155677 h 6858001"/>
              <a:gd name="connsiteX9" fmla="*/ 9650368 w 9700459"/>
              <a:gd name="connsiteY9" fmla="*/ 310668 h 6858001"/>
              <a:gd name="connsiteX10" fmla="*/ 9627004 w 9700459"/>
              <a:gd name="connsiteY10" fmla="*/ 466344 h 6858001"/>
              <a:gd name="connsiteX11" fmla="*/ 9607001 w 9700459"/>
              <a:gd name="connsiteY11" fmla="*/ 622707 h 6858001"/>
              <a:gd name="connsiteX12" fmla="*/ 9586830 w 9700459"/>
              <a:gd name="connsiteY12" fmla="*/ 778383 h 6858001"/>
              <a:gd name="connsiteX13" fmla="*/ 9568004 w 9700459"/>
              <a:gd name="connsiteY13" fmla="*/ 934746 h 6858001"/>
              <a:gd name="connsiteX14" fmla="*/ 9551868 w 9700459"/>
              <a:gd name="connsiteY14" fmla="*/ 1089051 h 6858001"/>
              <a:gd name="connsiteX15" fmla="*/ 9536572 w 9700459"/>
              <a:gd name="connsiteY15" fmla="*/ 1245413 h 6858001"/>
              <a:gd name="connsiteX16" fmla="*/ 9522620 w 9700459"/>
              <a:gd name="connsiteY16" fmla="*/ 1401090 h 6858001"/>
              <a:gd name="connsiteX17" fmla="*/ 9510518 w 9700459"/>
              <a:gd name="connsiteY17" fmla="*/ 1554023 h 6858001"/>
              <a:gd name="connsiteX18" fmla="*/ 9498415 w 9700459"/>
              <a:gd name="connsiteY18" fmla="*/ 1709014 h 6858001"/>
              <a:gd name="connsiteX19" fmla="*/ 9488330 w 9700459"/>
              <a:gd name="connsiteY19" fmla="*/ 1861947 h 6858001"/>
              <a:gd name="connsiteX20" fmla="*/ 9480430 w 9700459"/>
              <a:gd name="connsiteY20" fmla="*/ 2014881 h 6858001"/>
              <a:gd name="connsiteX21" fmla="*/ 9472193 w 9700459"/>
              <a:gd name="connsiteY21" fmla="*/ 2167128 h 6858001"/>
              <a:gd name="connsiteX22" fmla="*/ 9465302 w 9700459"/>
              <a:gd name="connsiteY22" fmla="*/ 2318004 h 6858001"/>
              <a:gd name="connsiteX23" fmla="*/ 9460427 w 9700459"/>
              <a:gd name="connsiteY23" fmla="*/ 2467509 h 6858001"/>
              <a:gd name="connsiteX24" fmla="*/ 9456225 w 9700459"/>
              <a:gd name="connsiteY24" fmla="*/ 2617013 h 6858001"/>
              <a:gd name="connsiteX25" fmla="*/ 9452191 w 9700459"/>
              <a:gd name="connsiteY25" fmla="*/ 2765146 h 6858001"/>
              <a:gd name="connsiteX26" fmla="*/ 9450342 w 9700459"/>
              <a:gd name="connsiteY26" fmla="*/ 2911221 h 6858001"/>
              <a:gd name="connsiteX27" fmla="*/ 9448325 w 9700459"/>
              <a:gd name="connsiteY27" fmla="*/ 3057297 h 6858001"/>
              <a:gd name="connsiteX28" fmla="*/ 9447316 w 9700459"/>
              <a:gd name="connsiteY28" fmla="*/ 3201315 h 6858001"/>
              <a:gd name="connsiteX29" fmla="*/ 9448325 w 9700459"/>
              <a:gd name="connsiteY29" fmla="*/ 3343961 h 6858001"/>
              <a:gd name="connsiteX30" fmla="*/ 9448325 w 9700459"/>
              <a:gd name="connsiteY30" fmla="*/ 3485236 h 6858001"/>
              <a:gd name="connsiteX31" fmla="*/ 9450342 w 9700459"/>
              <a:gd name="connsiteY31" fmla="*/ 3625139 h 6858001"/>
              <a:gd name="connsiteX32" fmla="*/ 9453367 w 9700459"/>
              <a:gd name="connsiteY32" fmla="*/ 3762299 h 6858001"/>
              <a:gd name="connsiteX33" fmla="*/ 9456225 w 9700459"/>
              <a:gd name="connsiteY33" fmla="*/ 3898087 h 6858001"/>
              <a:gd name="connsiteX34" fmla="*/ 9459419 w 9700459"/>
              <a:gd name="connsiteY34" fmla="*/ 4031133 h 6858001"/>
              <a:gd name="connsiteX35" fmla="*/ 9464293 w 9700459"/>
              <a:gd name="connsiteY35" fmla="*/ 4163492 h 6858001"/>
              <a:gd name="connsiteX36" fmla="*/ 9469504 w 9700459"/>
              <a:gd name="connsiteY36" fmla="*/ 4293793 h 6858001"/>
              <a:gd name="connsiteX37" fmla="*/ 9474210 w 9700459"/>
              <a:gd name="connsiteY37" fmla="*/ 4421352 h 6858001"/>
              <a:gd name="connsiteX38" fmla="*/ 9487490 w 9700459"/>
              <a:gd name="connsiteY38" fmla="*/ 4670298 h 6858001"/>
              <a:gd name="connsiteX39" fmla="*/ 9501609 w 9700459"/>
              <a:gd name="connsiteY39" fmla="*/ 4908956 h 6858001"/>
              <a:gd name="connsiteX40" fmla="*/ 9516401 w 9700459"/>
              <a:gd name="connsiteY40" fmla="*/ 5138013 h 6858001"/>
              <a:gd name="connsiteX41" fmla="*/ 9532706 w 9700459"/>
              <a:gd name="connsiteY41" fmla="*/ 5354726 h 6858001"/>
              <a:gd name="connsiteX42" fmla="*/ 9549683 w 9700459"/>
              <a:gd name="connsiteY42" fmla="*/ 5561838 h 6858001"/>
              <a:gd name="connsiteX43" fmla="*/ 9568004 w 9700459"/>
              <a:gd name="connsiteY43" fmla="*/ 5753862 h 6858001"/>
              <a:gd name="connsiteX44" fmla="*/ 9585990 w 9700459"/>
              <a:gd name="connsiteY44" fmla="*/ 5934227 h 6858001"/>
              <a:gd name="connsiteX45" fmla="*/ 9603975 w 9700459"/>
              <a:gd name="connsiteY45" fmla="*/ 6100191 h 6858001"/>
              <a:gd name="connsiteX46" fmla="*/ 9620952 w 9700459"/>
              <a:gd name="connsiteY46" fmla="*/ 6252438 h 6858001"/>
              <a:gd name="connsiteX47" fmla="*/ 9637089 w 9700459"/>
              <a:gd name="connsiteY47" fmla="*/ 6387541 h 6858001"/>
              <a:gd name="connsiteX48" fmla="*/ 9652385 w 9700459"/>
              <a:gd name="connsiteY48" fmla="*/ 6509613 h 6858001"/>
              <a:gd name="connsiteX49" fmla="*/ 9665160 w 9700459"/>
              <a:gd name="connsiteY49" fmla="*/ 6612483 h 6858001"/>
              <a:gd name="connsiteX50" fmla="*/ 9677262 w 9700459"/>
              <a:gd name="connsiteY50" fmla="*/ 6698894 h 6858001"/>
              <a:gd name="connsiteX51" fmla="*/ 9694576 w 9700459"/>
              <a:gd name="connsiteY51" fmla="*/ 6817538 h 6858001"/>
              <a:gd name="connsiteX52" fmla="*/ 9700459 w 9700459"/>
              <a:gd name="connsiteY52" fmla="*/ 6858000 h 6858001"/>
              <a:gd name="connsiteX53" fmla="*/ 8795105 w 9700459"/>
              <a:gd name="connsiteY53" fmla="*/ 6858000 h 6858001"/>
              <a:gd name="connsiteX54" fmla="*/ 8795105 w 9700459"/>
              <a:gd name="connsiteY54" fmla="*/ 6858001 h 6858001"/>
              <a:gd name="connsiteX55" fmla="*/ 2704541 w 9700459"/>
              <a:gd name="connsiteY55" fmla="*/ 6858001 h 6858001"/>
              <a:gd name="connsiteX56" fmla="*/ 2704541 w 9700459"/>
              <a:gd name="connsiteY56" fmla="*/ 6858000 h 6858001"/>
              <a:gd name="connsiteX57" fmla="*/ 1517015 w 9700459"/>
              <a:gd name="connsiteY57" fmla="*/ 6858000 h 6858001"/>
              <a:gd name="connsiteX58" fmla="*/ 1323975 w 9700459"/>
              <a:gd name="connsiteY58" fmla="*/ 6858000 h 6858001"/>
              <a:gd name="connsiteX59" fmla="*/ 0 w 9700459"/>
              <a:gd name="connsiteY5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9700459" h="6858001">
                <a:moveTo>
                  <a:pt x="0" y="0"/>
                </a:moveTo>
                <a:lnTo>
                  <a:pt x="1323975" y="0"/>
                </a:lnTo>
                <a:lnTo>
                  <a:pt x="1517015" y="0"/>
                </a:lnTo>
                <a:lnTo>
                  <a:pt x="3241265" y="0"/>
                </a:lnTo>
                <a:lnTo>
                  <a:pt x="3241265" y="1"/>
                </a:lnTo>
                <a:lnTo>
                  <a:pt x="8355744" y="1"/>
                </a:lnTo>
                <a:lnTo>
                  <a:pt x="8355744" y="0"/>
                </a:lnTo>
                <a:lnTo>
                  <a:pt x="9699282" y="0"/>
                </a:lnTo>
                <a:lnTo>
                  <a:pt x="9674237" y="155677"/>
                </a:lnTo>
                <a:lnTo>
                  <a:pt x="9650368" y="310668"/>
                </a:lnTo>
                <a:lnTo>
                  <a:pt x="9627004" y="466344"/>
                </a:lnTo>
                <a:lnTo>
                  <a:pt x="9607001" y="622707"/>
                </a:lnTo>
                <a:lnTo>
                  <a:pt x="9586830" y="778383"/>
                </a:lnTo>
                <a:lnTo>
                  <a:pt x="9568004" y="934746"/>
                </a:lnTo>
                <a:lnTo>
                  <a:pt x="9551868" y="1089051"/>
                </a:lnTo>
                <a:lnTo>
                  <a:pt x="9536572" y="1245413"/>
                </a:lnTo>
                <a:lnTo>
                  <a:pt x="9522620" y="1401090"/>
                </a:lnTo>
                <a:lnTo>
                  <a:pt x="9510518" y="1554023"/>
                </a:lnTo>
                <a:lnTo>
                  <a:pt x="9498415" y="1709014"/>
                </a:lnTo>
                <a:lnTo>
                  <a:pt x="9488330" y="1861947"/>
                </a:lnTo>
                <a:lnTo>
                  <a:pt x="9480430" y="2014881"/>
                </a:lnTo>
                <a:lnTo>
                  <a:pt x="9472193" y="2167128"/>
                </a:lnTo>
                <a:lnTo>
                  <a:pt x="9465302" y="2318004"/>
                </a:lnTo>
                <a:lnTo>
                  <a:pt x="9460427" y="2467509"/>
                </a:lnTo>
                <a:lnTo>
                  <a:pt x="9456225" y="2617013"/>
                </a:lnTo>
                <a:lnTo>
                  <a:pt x="9452191" y="2765146"/>
                </a:lnTo>
                <a:lnTo>
                  <a:pt x="9450342" y="2911221"/>
                </a:lnTo>
                <a:lnTo>
                  <a:pt x="9448325" y="3057297"/>
                </a:lnTo>
                <a:lnTo>
                  <a:pt x="9447316" y="3201315"/>
                </a:lnTo>
                <a:lnTo>
                  <a:pt x="9448325" y="3343961"/>
                </a:lnTo>
                <a:lnTo>
                  <a:pt x="9448325" y="3485236"/>
                </a:lnTo>
                <a:lnTo>
                  <a:pt x="9450342" y="3625139"/>
                </a:lnTo>
                <a:lnTo>
                  <a:pt x="9453367" y="3762299"/>
                </a:lnTo>
                <a:lnTo>
                  <a:pt x="9456225" y="3898087"/>
                </a:lnTo>
                <a:lnTo>
                  <a:pt x="9459419" y="4031133"/>
                </a:lnTo>
                <a:lnTo>
                  <a:pt x="9464293" y="4163492"/>
                </a:lnTo>
                <a:lnTo>
                  <a:pt x="9469504" y="4293793"/>
                </a:lnTo>
                <a:lnTo>
                  <a:pt x="9474210" y="4421352"/>
                </a:lnTo>
                <a:lnTo>
                  <a:pt x="9487490" y="4670298"/>
                </a:lnTo>
                <a:lnTo>
                  <a:pt x="9501609" y="4908956"/>
                </a:lnTo>
                <a:lnTo>
                  <a:pt x="9516401" y="5138013"/>
                </a:lnTo>
                <a:lnTo>
                  <a:pt x="9532706" y="5354726"/>
                </a:lnTo>
                <a:lnTo>
                  <a:pt x="9549683" y="5561838"/>
                </a:lnTo>
                <a:lnTo>
                  <a:pt x="9568004" y="5753862"/>
                </a:lnTo>
                <a:lnTo>
                  <a:pt x="9585990" y="5934227"/>
                </a:lnTo>
                <a:lnTo>
                  <a:pt x="9603975" y="6100191"/>
                </a:lnTo>
                <a:lnTo>
                  <a:pt x="9620952" y="6252438"/>
                </a:lnTo>
                <a:lnTo>
                  <a:pt x="9637089" y="6387541"/>
                </a:lnTo>
                <a:lnTo>
                  <a:pt x="9652385" y="6509613"/>
                </a:lnTo>
                <a:lnTo>
                  <a:pt x="9665160" y="6612483"/>
                </a:lnTo>
                <a:lnTo>
                  <a:pt x="9677262" y="6698894"/>
                </a:lnTo>
                <a:lnTo>
                  <a:pt x="9694576" y="6817538"/>
                </a:lnTo>
                <a:lnTo>
                  <a:pt x="9700459" y="6858000"/>
                </a:lnTo>
                <a:lnTo>
                  <a:pt x="8795105" y="6858000"/>
                </a:lnTo>
                <a:lnTo>
                  <a:pt x="8795105" y="6858001"/>
                </a:lnTo>
                <a:lnTo>
                  <a:pt x="2704541" y="6858001"/>
                </a:lnTo>
                <a:lnTo>
                  <a:pt x="2704541" y="6858000"/>
                </a:lnTo>
                <a:lnTo>
                  <a:pt x="1517015" y="6858000"/>
                </a:lnTo>
                <a:lnTo>
                  <a:pt x="1323975" y="6858000"/>
                </a:lnTo>
                <a:lnTo>
                  <a:pt x="0" y="6858000"/>
                </a:lnTo>
                <a:close/>
              </a:path>
            </a:pathLst>
          </a:custGeom>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 name="Subtitle 2"/>
          <p:cNvSpPr>
            <a:spLocks noGrp="1"/>
          </p:cNvSpPr>
          <p:nvPr>
            <p:ph type="subTitle" idx="1"/>
          </p:nvPr>
        </p:nvSpPr>
        <p:spPr>
          <a:xfrm>
            <a:off x="1154955" y="4777379"/>
            <a:ext cx="7687831" cy="1526601"/>
          </a:xfrm>
        </p:spPr>
        <p:txBody>
          <a:bodyPr>
            <a:normAutofit/>
          </a:bodyPr>
          <a:lstStyle/>
          <a:p>
            <a:pPr>
              <a:lnSpc>
                <a:spcPct val="90000"/>
              </a:lnSpc>
            </a:pPr>
            <a:r>
              <a:rPr lang="en-US" b="1" dirty="0">
                <a:solidFill>
                  <a:schemeClr val="tx1"/>
                </a:solidFill>
              </a:rPr>
              <a:t>Designing an Agricultural Chemical ACL Calculator</a:t>
            </a:r>
          </a:p>
          <a:p>
            <a:pPr>
              <a:lnSpc>
                <a:spcPct val="90000"/>
              </a:lnSpc>
            </a:pPr>
            <a:endParaRPr lang="en-US" sz="700" dirty="0">
              <a:solidFill>
                <a:schemeClr val="tx1">
                  <a:lumMod val="85000"/>
                  <a:lumOff val="15000"/>
                </a:schemeClr>
              </a:solidFill>
            </a:endParaRPr>
          </a:p>
          <a:p>
            <a:pPr>
              <a:lnSpc>
                <a:spcPct val="90000"/>
              </a:lnSpc>
            </a:pPr>
            <a:r>
              <a:rPr lang="en-US" sz="1800" dirty="0">
                <a:solidFill>
                  <a:schemeClr val="tx1">
                    <a:lumMod val="85000"/>
                    <a:lumOff val="15000"/>
                  </a:schemeClr>
                </a:solidFill>
              </a:rPr>
              <a:t>MIS3506</a:t>
            </a:r>
          </a:p>
          <a:p>
            <a:pPr>
              <a:lnSpc>
                <a:spcPct val="90000"/>
              </a:lnSpc>
            </a:pPr>
            <a:r>
              <a:rPr lang="en-US" sz="1800" dirty="0">
                <a:solidFill>
                  <a:schemeClr val="tx1">
                    <a:lumMod val="85000"/>
                    <a:lumOff val="15000"/>
                  </a:schemeClr>
                </a:solidFill>
              </a:rPr>
              <a:t>Project 2 Kickoff</a:t>
            </a:r>
          </a:p>
        </p:txBody>
      </p:sp>
      <p:sp>
        <p:nvSpPr>
          <p:cNvPr id="2" name="Title 1"/>
          <p:cNvSpPr>
            <a:spLocks noGrp="1"/>
          </p:cNvSpPr>
          <p:nvPr>
            <p:ph type="ctrTitle"/>
          </p:nvPr>
        </p:nvSpPr>
        <p:spPr>
          <a:xfrm>
            <a:off x="761666" y="723900"/>
            <a:ext cx="7827680" cy="3329581"/>
          </a:xfrm>
        </p:spPr>
        <p:txBody>
          <a:bodyPr>
            <a:normAutofit/>
          </a:bodyPr>
          <a:lstStyle/>
          <a:p>
            <a:pPr>
              <a:lnSpc>
                <a:spcPct val="90000"/>
              </a:lnSpc>
            </a:pPr>
            <a:r>
              <a:rPr dirty="0"/>
              <a:t>Client Interviews for UX Design</a:t>
            </a:r>
            <a:endParaRPr lang="en-US" dirty="0"/>
          </a:p>
        </p:txBody>
      </p:sp>
      <p:sp>
        <p:nvSpPr>
          <p:cNvPr id="23" name="Rectangle 22">
            <a:extLst>
              <a:ext uri="{FF2B5EF4-FFF2-40B4-BE49-F238E27FC236}">
                <a16:creationId xmlns:a16="http://schemas.microsoft.com/office/drawing/2014/main" id="{B61A74B3-E247-44D4-8C48-FAE8E20564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1000"/>
                                  </p:stCondLst>
                                  <p:iterate>
                                    <p:tmPct val="10000"/>
                                  </p:iterate>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7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1000"/>
                                  </p:stCondLst>
                                  <p:iterate>
                                    <p:tmPct val="10000"/>
                                  </p:iterate>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700"/>
                                        <p:tgtEl>
                                          <p:spTgt spid="3">
                                            <p:txEl>
                                              <p:pRg st="3" end="3"/>
                                            </p:txEl>
                                          </p:spTgt>
                                        </p:tgtEl>
                                      </p:cBhvr>
                                    </p:animEffect>
                                  </p:childTnLst>
                                </p:cTn>
                              </p:par>
                              <p:par>
                                <p:cTn id="18" presetID="10" presetClass="entr" presetSubtype="0" fill="hold" grpId="0" nodeType="withEffect">
                                  <p:stCondLst>
                                    <p:cond delay="500"/>
                                  </p:stCondLst>
                                  <p:iterate>
                                    <p:tmPct val="10000"/>
                                  </p:iterate>
                                  <p:childTnLst>
                                    <p:set>
                                      <p:cBhvr>
                                        <p:cTn id="19" dur="1" fill="hold">
                                          <p:stCondLst>
                                            <p:cond delay="0"/>
                                          </p:stCondLst>
                                        </p:cTn>
                                        <p:tgtEl>
                                          <p:spTgt spid="2"/>
                                        </p:tgtEl>
                                        <p:attrNameLst>
                                          <p:attrName>style.visibility</p:attrName>
                                        </p:attrNameLst>
                                      </p:cBhvr>
                                      <p:to>
                                        <p:strVal val="visible"/>
                                      </p:to>
                                    </p:set>
                                    <p:animEffect transition="in" filter="fade">
                                      <p:cBhvr>
                                        <p:cTn id="2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23E8915-D2AA-4327-A45A-972C3CA957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8302FC3C-9804-4950-B721-5FD704BA60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88952" cy="68580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6B9695BD-ECF6-49CA-8877-8C493193C6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828800"/>
            <a:ext cx="0" cy="3200400"/>
          </a:xfrm>
          <a:prstGeom prst="line">
            <a:avLst/>
          </a:prstGeom>
          <a:ln w="1905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3BC6EBB2-9BDC-4075-BA6B-43A9FBF9C8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b="23320"/>
          <a:stretch/>
        </p:blipFill>
        <p:spPr>
          <a:xfrm>
            <a:off x="8605878" y="6228080"/>
            <a:ext cx="993734" cy="762000"/>
          </a:xfrm>
          <a:prstGeom prst="rect">
            <a:avLst/>
          </a:prstGeom>
        </p:spPr>
      </p:pic>
      <p:sp>
        <p:nvSpPr>
          <p:cNvPr id="16" name="Freeform 5">
            <a:extLst>
              <a:ext uri="{FF2B5EF4-FFF2-40B4-BE49-F238E27FC236}">
                <a16:creationId xmlns:a16="http://schemas.microsoft.com/office/drawing/2014/main" id="{F3798573-F27B-47EB-8EA4-7EE34954C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588" y="0"/>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n-US"/>
          </a:p>
        </p:txBody>
      </p:sp>
      <p:sp>
        <p:nvSpPr>
          <p:cNvPr id="2" name="Title 1"/>
          <p:cNvSpPr>
            <a:spLocks noGrp="1"/>
          </p:cNvSpPr>
          <p:nvPr>
            <p:ph type="title"/>
          </p:nvPr>
        </p:nvSpPr>
        <p:spPr>
          <a:xfrm>
            <a:off x="806195" y="804672"/>
            <a:ext cx="3521359" cy="5248656"/>
          </a:xfrm>
        </p:spPr>
        <p:txBody>
          <a:bodyPr anchor="ctr">
            <a:normAutofit/>
          </a:bodyPr>
          <a:lstStyle/>
          <a:p>
            <a:pPr algn="ctr"/>
            <a:r>
              <a:rPr dirty="0"/>
              <a:t>After the Interview: </a:t>
            </a:r>
            <a:br>
              <a:rPr lang="en-US" dirty="0"/>
            </a:br>
            <a:r>
              <a:rPr dirty="0"/>
              <a:t>Synthesize &amp; Share</a:t>
            </a:r>
            <a:endParaRPr lang="en-US" dirty="0"/>
          </a:p>
        </p:txBody>
      </p:sp>
      <p:sp>
        <p:nvSpPr>
          <p:cNvPr id="3" name="Content Placeholder 2"/>
          <p:cNvSpPr>
            <a:spLocks noGrp="1"/>
          </p:cNvSpPr>
          <p:nvPr>
            <p:ph idx="1"/>
          </p:nvPr>
        </p:nvSpPr>
        <p:spPr>
          <a:xfrm>
            <a:off x="4975861" y="804671"/>
            <a:ext cx="6399930" cy="5248657"/>
          </a:xfrm>
        </p:spPr>
        <p:txBody>
          <a:bodyPr anchor="ctr">
            <a:normAutofit/>
          </a:bodyPr>
          <a:lstStyle/>
          <a:p>
            <a:r>
              <a:t>Turn Insights Into Action</a:t>
            </a:r>
          </a:p>
          <a:p>
            <a:pPr lvl="1"/>
            <a:r>
              <a:t>Within 24 hours:</a:t>
            </a:r>
          </a:p>
          <a:p>
            <a:pPr lvl="2"/>
            <a:r>
              <a:t>Clean and organize notes by theme: users, tasks, pain points, constraints</a:t>
            </a:r>
          </a:p>
          <a:p>
            <a:pPr lvl="2"/>
            <a:r>
              <a:t>Extract top 5 insights and 3 assumptions to validate with end users</a:t>
            </a:r>
          </a:p>
          <a:p>
            <a:pPr lvl="1"/>
            <a:r>
              <a:t>Create quick artifacts:</a:t>
            </a:r>
          </a:p>
          <a:p>
            <a:pPr lvl="2"/>
            <a:r>
              <a:t>Draft problem statement, proto-personas, rough current-state journey map</a:t>
            </a:r>
          </a:p>
          <a:p>
            <a:pPr lvl="1"/>
            <a:r>
              <a:t>Share a recap email with 5–7 bullet summary and next steps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Common Pitfalls to Avoid</a:t>
            </a:r>
          </a:p>
        </p:txBody>
      </p:sp>
      <p:sp>
        <p:nvSpPr>
          <p:cNvPr id="3" name="Content Placeholder 2"/>
          <p:cNvSpPr>
            <a:spLocks noGrp="1"/>
          </p:cNvSpPr>
          <p:nvPr>
            <p:ph idx="1"/>
          </p:nvPr>
        </p:nvSpPr>
        <p:spPr>
          <a:xfrm>
            <a:off x="1104293" y="1536551"/>
            <a:ext cx="10331086" cy="4195481"/>
          </a:xfrm>
        </p:spPr>
        <p:txBody>
          <a:bodyPr/>
          <a:lstStyle/>
          <a:p>
            <a:r>
              <a:rPr dirty="0"/>
              <a:t>Watch Out For These Mistakes</a:t>
            </a:r>
          </a:p>
          <a:p>
            <a:pPr lvl="1"/>
            <a:r>
              <a:rPr dirty="0"/>
              <a:t>Pitching solutions too early: Don't jump to wireframes before understanding the problem</a:t>
            </a:r>
          </a:p>
          <a:p>
            <a:pPr lvl="1"/>
            <a:r>
              <a:rPr dirty="0"/>
              <a:t>Treating client opinions as user truth: Validate assumptions with actual end users</a:t>
            </a:r>
          </a:p>
          <a:p>
            <a:pPr lvl="1"/>
            <a:r>
              <a:rPr dirty="0"/>
              <a:t>Ignoring technical constraints: AI explainability and regulatory compliance shape design</a:t>
            </a:r>
          </a:p>
          <a:p>
            <a:pPr lvl="1"/>
            <a:r>
              <a:rPr dirty="0"/>
              <a:t>Skipping metrics: Define measurable success (time saved, error reduction, adoption)</a:t>
            </a:r>
          </a:p>
          <a:p>
            <a:pPr lvl="1"/>
            <a:r>
              <a:rPr dirty="0"/>
              <a:t>Asking leading questions: 'Wouldn't it be great if…?' biases the answer</a:t>
            </a:r>
          </a:p>
          <a:p>
            <a:pPr lvl="1"/>
            <a:r>
              <a:rPr dirty="0"/>
              <a:t>Not confirming next steps: Always leave with clear actions, owners, and dates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Your Interview Checklist</a:t>
            </a:r>
          </a:p>
        </p:txBody>
      </p:sp>
      <p:sp>
        <p:nvSpPr>
          <p:cNvPr id="3" name="Content Placeholder 2"/>
          <p:cNvSpPr>
            <a:spLocks noGrp="1"/>
          </p:cNvSpPr>
          <p:nvPr>
            <p:ph idx="1"/>
          </p:nvPr>
        </p:nvSpPr>
        <p:spPr>
          <a:xfrm>
            <a:off x="1253919" y="1461247"/>
            <a:ext cx="8946541" cy="4195481"/>
          </a:xfrm>
        </p:spPr>
        <p:txBody>
          <a:bodyPr>
            <a:normAutofit fontScale="92500" lnSpcReduction="10000"/>
          </a:bodyPr>
          <a:lstStyle/>
          <a:p>
            <a:r>
              <a:rPr sz="2800" dirty="0"/>
              <a:t>Quick Reference for Students</a:t>
            </a:r>
          </a:p>
          <a:p>
            <a:pPr lvl="1"/>
            <a:r>
              <a:rPr sz="2400" dirty="0"/>
              <a:t>Before: Learning goals defined, interview guide created, roles assigned</a:t>
            </a:r>
          </a:p>
          <a:p>
            <a:pPr lvl="1"/>
            <a:r>
              <a:rPr sz="2400" dirty="0"/>
              <a:t>During: Cover users, tasks, pain points, constraints, success metrics</a:t>
            </a:r>
          </a:p>
          <a:p>
            <a:pPr lvl="2"/>
            <a:r>
              <a:rPr sz="2000" dirty="0"/>
              <a:t>Ask for: personas, workflows, compliance docs, analytics, integration needs</a:t>
            </a:r>
          </a:p>
          <a:p>
            <a:pPr lvl="2"/>
            <a:r>
              <a:rPr sz="2000" dirty="0"/>
              <a:t>Capture: quotes, examples, numbers, contradictions</a:t>
            </a:r>
          </a:p>
          <a:p>
            <a:pPr lvl="1"/>
            <a:r>
              <a:rPr sz="2400" dirty="0"/>
              <a:t>After: Synthesize within 24 hours, share recap email with next steps</a:t>
            </a:r>
          </a:p>
          <a:p>
            <a:pPr lvl="2"/>
            <a:r>
              <a:rPr sz="2000" dirty="0"/>
              <a:t>Create: problem statement, proto-personas, journey map draft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Scenario Walkthrough</a:t>
            </a:r>
          </a:p>
        </p:txBody>
      </p:sp>
      <p:sp>
        <p:nvSpPr>
          <p:cNvPr id="3" name="Content Placeholder 2"/>
          <p:cNvSpPr>
            <a:spLocks noGrp="1"/>
          </p:cNvSpPr>
          <p:nvPr>
            <p:ph idx="1"/>
          </p:nvPr>
        </p:nvSpPr>
        <p:spPr>
          <a:xfrm>
            <a:off x="1118225" y="1622612"/>
            <a:ext cx="9955549" cy="4195481"/>
          </a:xfrm>
        </p:spPr>
        <p:txBody>
          <a:bodyPr>
            <a:normAutofit fontScale="85000" lnSpcReduction="10000"/>
          </a:bodyPr>
          <a:lstStyle/>
          <a:p>
            <a:r>
              <a:rPr sz="3200" dirty="0"/>
              <a:t>Putting It Into Practice</a:t>
            </a:r>
          </a:p>
          <a:p>
            <a:pPr lvl="1"/>
            <a:r>
              <a:rPr sz="2800" dirty="0"/>
              <a:t>You: 'Walk me through how a formulation </a:t>
            </a:r>
            <a:r>
              <a:rPr lang="en-US" sz="2800" dirty="0"/>
              <a:t>is created </a:t>
            </a:r>
            <a:r>
              <a:rPr sz="2800" dirty="0"/>
              <a:t>today.'</a:t>
            </a:r>
          </a:p>
          <a:p>
            <a:pPr lvl="1"/>
            <a:r>
              <a:rPr sz="2800" dirty="0"/>
              <a:t>Client: 'They start with a spec sheet, search our database manually, calculate ratios in Excel. Takes 2–3 days per iteration.'</a:t>
            </a:r>
          </a:p>
          <a:p>
            <a:pPr lvl="1"/>
            <a:r>
              <a:rPr sz="2800" dirty="0"/>
              <a:t>You: 'What's the most frustrating part?'</a:t>
            </a:r>
          </a:p>
          <a:p>
            <a:pPr lvl="1"/>
            <a:r>
              <a:rPr sz="2800" dirty="0"/>
              <a:t>Client: 'The manual search. Our database has 10,000+ ingredients.'</a:t>
            </a:r>
          </a:p>
          <a:p>
            <a:pPr lvl="1"/>
            <a:r>
              <a:rPr sz="2800" dirty="0"/>
              <a:t>You: 'What would make </a:t>
            </a:r>
            <a:r>
              <a:rPr lang="en-US" sz="2800" dirty="0"/>
              <a:t>you </a:t>
            </a:r>
            <a:r>
              <a:rPr sz="2800" dirty="0"/>
              <a:t>trust the AI suggestion enough to test it?'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37CC6-AE15-6021-AC2E-F3FFB6C9349C}"/>
              </a:ext>
            </a:extLst>
          </p:cNvPr>
          <p:cNvSpPr>
            <a:spLocks noGrp="1"/>
          </p:cNvSpPr>
          <p:nvPr>
            <p:ph type="title"/>
          </p:nvPr>
        </p:nvSpPr>
        <p:spPr/>
        <p:txBody>
          <a:bodyPr/>
          <a:lstStyle/>
          <a:p>
            <a:r>
              <a:rPr lang="en-US" dirty="0"/>
              <a:t>Project Overview</a:t>
            </a:r>
          </a:p>
        </p:txBody>
      </p:sp>
      <p:sp>
        <p:nvSpPr>
          <p:cNvPr id="3" name="Content Placeholder 2">
            <a:extLst>
              <a:ext uri="{FF2B5EF4-FFF2-40B4-BE49-F238E27FC236}">
                <a16:creationId xmlns:a16="http://schemas.microsoft.com/office/drawing/2014/main" id="{CD85B671-E8C6-6D05-9F2A-7BD8102D62AB}"/>
              </a:ext>
            </a:extLst>
          </p:cNvPr>
          <p:cNvSpPr>
            <a:spLocks noGrp="1"/>
          </p:cNvSpPr>
          <p:nvPr>
            <p:ph idx="1"/>
          </p:nvPr>
        </p:nvSpPr>
        <p:spPr>
          <a:xfrm>
            <a:off x="1104293" y="1550410"/>
            <a:ext cx="8946541" cy="4195481"/>
          </a:xfrm>
        </p:spPr>
        <p:txBody>
          <a:bodyPr>
            <a:normAutofit fontScale="92500" lnSpcReduction="10000"/>
          </a:bodyPr>
          <a:lstStyle/>
          <a:p>
            <a:r>
              <a:rPr lang="en-US" dirty="0"/>
              <a:t>In the agricultural chemical industry, contamination between active ingredients during manufacturing must be strictly controlled to ensure product efficacy, regulatory compliance, and environmental safety. “Acceptable Concentration Limits” (ACLs) define the maximum allowable level of a contaminant active ingredient in a product.</a:t>
            </a:r>
          </a:p>
          <a:p>
            <a:r>
              <a:rPr lang="en-US" dirty="0"/>
              <a:t>Currently, ACL calculations are time-consuming and require technical understanding of ecotoxicology, product composition, manufacturing context, and analytical detection. The aim of this project is to develop an AI-powered program that automates ACL calculation workflows using rule-based logic, machine learning, and natural language processing to streamline decision-making, reduce errors, and improve scalability.</a:t>
            </a:r>
          </a:p>
          <a:p>
            <a:pPr marL="0" indent="0">
              <a:buNone/>
            </a:pPr>
            <a:br>
              <a:rPr lang="en-US" dirty="0"/>
            </a:br>
            <a:endParaRPr lang="en-US" dirty="0"/>
          </a:p>
          <a:p>
            <a:endParaRPr lang="en-US" dirty="0"/>
          </a:p>
        </p:txBody>
      </p:sp>
      <p:pic>
        <p:nvPicPr>
          <p:cNvPr id="4" name="Picture 3">
            <a:extLst>
              <a:ext uri="{FF2B5EF4-FFF2-40B4-BE49-F238E27FC236}">
                <a16:creationId xmlns:a16="http://schemas.microsoft.com/office/drawing/2014/main" id="{E5EE943A-16E8-EC5A-2B22-725748D994B6}"/>
              </a:ext>
            </a:extLst>
          </p:cNvPr>
          <p:cNvPicPr>
            <a:picLocks noChangeAspect="1"/>
          </p:cNvPicPr>
          <p:nvPr/>
        </p:nvPicPr>
        <p:blipFill>
          <a:blip r:embed="rId2"/>
          <a:stretch>
            <a:fillRect/>
          </a:stretch>
        </p:blipFill>
        <p:spPr>
          <a:xfrm>
            <a:off x="3954892" y="4912547"/>
            <a:ext cx="3486150" cy="1314450"/>
          </a:xfrm>
          <a:prstGeom prst="rect">
            <a:avLst/>
          </a:prstGeom>
        </p:spPr>
      </p:pic>
    </p:spTree>
    <p:extLst>
      <p:ext uri="{BB962C8B-B14F-4D97-AF65-F5344CB8AC3E}">
        <p14:creationId xmlns:p14="http://schemas.microsoft.com/office/powerpoint/2010/main" val="1114541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E7AF28-DD87-D75D-F4B6-CC35F099C7BF}"/>
              </a:ext>
            </a:extLst>
          </p:cNvPr>
          <p:cNvSpPr>
            <a:spLocks noGrp="1"/>
          </p:cNvSpPr>
          <p:nvPr>
            <p:ph idx="1"/>
          </p:nvPr>
        </p:nvSpPr>
        <p:spPr>
          <a:xfrm>
            <a:off x="749085" y="726626"/>
            <a:ext cx="10207239" cy="5369374"/>
          </a:xfrm>
        </p:spPr>
        <p:txBody>
          <a:bodyPr>
            <a:normAutofit lnSpcReduction="10000"/>
          </a:bodyPr>
          <a:lstStyle/>
          <a:p>
            <a:r>
              <a:rPr lang="en-US" b="1" dirty="0"/>
              <a:t>Learning Objectives:</a:t>
            </a:r>
            <a:endParaRPr lang="en-US" dirty="0"/>
          </a:p>
          <a:p>
            <a:r>
              <a:rPr lang="en-US" dirty="0"/>
              <a:t>Students will apply core UX concepts through a real-world B2B software project:</a:t>
            </a:r>
          </a:p>
          <a:p>
            <a:pPr lvl="0"/>
            <a:r>
              <a:rPr lang="en-US" b="1" dirty="0"/>
              <a:t>Design Thinking</a:t>
            </a:r>
            <a:r>
              <a:rPr lang="en-US" dirty="0"/>
              <a:t>: Empathize with technical users and reframe complex problems</a:t>
            </a:r>
          </a:p>
          <a:p>
            <a:pPr lvl="0"/>
            <a:r>
              <a:rPr lang="en-US" b="1" dirty="0"/>
              <a:t>Personas &amp; Customer Journey Mapping</a:t>
            </a:r>
            <a:r>
              <a:rPr lang="en-US" dirty="0"/>
              <a:t>: Create user profiles for  back-up coordinators,  ACL coordinator and product managers, and  production engineers</a:t>
            </a:r>
          </a:p>
          <a:p>
            <a:pPr lvl="0"/>
            <a:r>
              <a:rPr lang="en-US" b="1" dirty="0"/>
              <a:t>Interaction Design</a:t>
            </a:r>
            <a:r>
              <a:rPr lang="en-US" dirty="0"/>
              <a:t>: Design workflows for data input, AI-assisted calculations, and report generation</a:t>
            </a:r>
          </a:p>
          <a:p>
            <a:pPr lvl="0"/>
            <a:r>
              <a:rPr lang="en-US" b="1" dirty="0"/>
              <a:t>Prototyping with Figma</a:t>
            </a:r>
            <a:r>
              <a:rPr lang="en-US" dirty="0"/>
              <a:t>: Build interactive prototypes of the ACL calculator interface</a:t>
            </a:r>
          </a:p>
          <a:p>
            <a:pPr lvl="0"/>
            <a:r>
              <a:rPr lang="en-US" b="1" dirty="0"/>
              <a:t>Usability Testing</a:t>
            </a:r>
            <a:r>
              <a:rPr lang="en-US" dirty="0"/>
              <a:t>: Conduct testing with client stakeholders and iterate designs</a:t>
            </a:r>
          </a:p>
          <a:p>
            <a:pPr lvl="0"/>
            <a:r>
              <a:rPr lang="en-US" b="1" dirty="0"/>
              <a:t>ADA Compliance</a:t>
            </a:r>
            <a:r>
              <a:rPr lang="en-US" dirty="0"/>
              <a:t>: Apply basic accessibility principles (color contrast, keyboard navigation)</a:t>
            </a:r>
          </a:p>
          <a:p>
            <a:endParaRPr lang="en-US" dirty="0"/>
          </a:p>
        </p:txBody>
      </p:sp>
    </p:spTree>
    <p:extLst>
      <p:ext uri="{BB962C8B-B14F-4D97-AF65-F5344CB8AC3E}">
        <p14:creationId xmlns:p14="http://schemas.microsoft.com/office/powerpoint/2010/main" val="3591345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Why Client Interviews Matter</a:t>
            </a:r>
          </a:p>
        </p:txBody>
      </p:sp>
      <p:sp>
        <p:nvSpPr>
          <p:cNvPr id="3" name="Content Placeholder 2"/>
          <p:cNvSpPr>
            <a:spLocks noGrp="1"/>
          </p:cNvSpPr>
          <p:nvPr>
            <p:ph idx="1"/>
          </p:nvPr>
        </p:nvSpPr>
        <p:spPr>
          <a:xfrm>
            <a:off x="791340" y="1439732"/>
            <a:ext cx="10471915" cy="4195481"/>
          </a:xfrm>
        </p:spPr>
        <p:txBody>
          <a:bodyPr>
            <a:normAutofit fontScale="92500"/>
          </a:bodyPr>
          <a:lstStyle/>
          <a:p>
            <a:r>
              <a:rPr sz="2800" dirty="0"/>
              <a:t>The Foundation of User-Centered Design</a:t>
            </a:r>
          </a:p>
          <a:p>
            <a:pPr lvl="1"/>
            <a:r>
              <a:rPr sz="2400" dirty="0"/>
              <a:t>Client interviews align your team on the real problem before you design solutions</a:t>
            </a:r>
          </a:p>
          <a:p>
            <a:pPr lvl="1"/>
            <a:r>
              <a:rPr sz="2400" dirty="0"/>
              <a:t>They uncover user needs, workflows, constraints, and success metrics</a:t>
            </a:r>
          </a:p>
          <a:p>
            <a:pPr lvl="1"/>
            <a:r>
              <a:rPr sz="2400" dirty="0"/>
              <a:t>For complex projects like AI platforms, interviews prevent costly assumptions</a:t>
            </a:r>
          </a:p>
          <a:p>
            <a:pPr lvl="1"/>
            <a:r>
              <a:rPr sz="2400" dirty="0"/>
              <a:t>You'll learn about domain expertise, technical constraints, and business goals</a:t>
            </a:r>
          </a:p>
          <a:p>
            <a:pPr lvl="1"/>
            <a:r>
              <a:rPr sz="2400" dirty="0"/>
              <a:t>Strong interviews = better requirements, faster iteration, happier clients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9787B81-C7DF-412B-A405-EF4454012D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hild wearing goggles and a cardboard sign&#10;&#10;AI-generated content may be incorrect.">
            <a:extLst>
              <a:ext uri="{FF2B5EF4-FFF2-40B4-BE49-F238E27FC236}">
                <a16:creationId xmlns:a16="http://schemas.microsoft.com/office/drawing/2014/main" id="{F7C8D4BB-30AF-77F1-5D7A-9D2510D7915C}"/>
              </a:ext>
            </a:extLst>
          </p:cNvPr>
          <p:cNvPicPr>
            <a:picLocks noChangeAspect="1"/>
          </p:cNvPicPr>
          <p:nvPr/>
        </p:nvPicPr>
        <p:blipFill>
          <a:blip r:embed="rId2">
            <a:alphaModFix amt="35000"/>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3556" r="1" b="1"/>
          <a:stretch>
            <a:fillRect/>
          </a:stretch>
        </p:blipFill>
        <p:spPr>
          <a:xfrm>
            <a:off x="20" y="-1"/>
            <a:ext cx="12191980" cy="6858000"/>
          </a:xfrm>
          <a:prstGeom prst="rect">
            <a:avLst/>
          </a:prstGeom>
        </p:spPr>
      </p:pic>
      <p:sp>
        <p:nvSpPr>
          <p:cNvPr id="2" name="Title 1"/>
          <p:cNvSpPr>
            <a:spLocks noGrp="1"/>
          </p:cNvSpPr>
          <p:nvPr>
            <p:ph type="title"/>
          </p:nvPr>
        </p:nvSpPr>
        <p:spPr>
          <a:xfrm>
            <a:off x="646111" y="452718"/>
            <a:ext cx="9404723" cy="1400530"/>
          </a:xfrm>
        </p:spPr>
        <p:txBody>
          <a:bodyPr>
            <a:normAutofit/>
          </a:bodyPr>
          <a:lstStyle/>
          <a:p>
            <a:r>
              <a:rPr lang="en-US"/>
              <a:t>Before the Interview: Prepare</a:t>
            </a:r>
          </a:p>
        </p:txBody>
      </p:sp>
      <p:sp>
        <p:nvSpPr>
          <p:cNvPr id="3" name="Content Placeholder 2"/>
          <p:cNvSpPr>
            <a:spLocks noGrp="1"/>
          </p:cNvSpPr>
          <p:nvPr>
            <p:ph idx="1"/>
          </p:nvPr>
        </p:nvSpPr>
        <p:spPr>
          <a:xfrm>
            <a:off x="645130" y="1290918"/>
            <a:ext cx="10101759" cy="5367025"/>
          </a:xfrm>
        </p:spPr>
        <p:txBody>
          <a:bodyPr>
            <a:normAutofit/>
          </a:bodyPr>
          <a:lstStyle/>
          <a:p>
            <a:r>
              <a:rPr lang="en-US" sz="2400" dirty="0"/>
              <a:t>Set Yourself Up for Success</a:t>
            </a:r>
          </a:p>
          <a:p>
            <a:pPr lvl="1"/>
            <a:r>
              <a:rPr lang="en-US" sz="2400" dirty="0"/>
              <a:t>Research the domain:</a:t>
            </a:r>
          </a:p>
          <a:p>
            <a:pPr lvl="2"/>
            <a:r>
              <a:rPr lang="en-US" sz="2400" dirty="0"/>
              <a:t>Learn basics: What is chemical formulation? Who are typical users?</a:t>
            </a:r>
          </a:p>
          <a:p>
            <a:pPr lvl="2"/>
            <a:r>
              <a:rPr lang="en-US" sz="2400" dirty="0"/>
              <a:t>Understand AI in this context: recommendation engines, explainability needs</a:t>
            </a:r>
          </a:p>
          <a:p>
            <a:pPr lvl="1"/>
            <a:r>
              <a:rPr lang="en-US" sz="2400" dirty="0"/>
              <a:t>Define learning goals (3–5 key questions)</a:t>
            </a:r>
          </a:p>
          <a:p>
            <a:pPr lvl="1"/>
            <a:r>
              <a:rPr lang="en-US" sz="2400" dirty="0"/>
              <a:t>Assign roles: Lead interviewer, note-taker, timekeeper, observer</a:t>
            </a:r>
          </a:p>
          <a:p>
            <a:pPr lvl="1"/>
            <a:r>
              <a:rPr lang="en-US" sz="2400" dirty="0"/>
              <a:t>Prepare logistics: Confirm attendees, time, recording permission</a:t>
            </a:r>
          </a:p>
        </p:txBody>
      </p:sp>
      <p:sp>
        <p:nvSpPr>
          <p:cNvPr id="6" name="TextBox 5">
            <a:extLst>
              <a:ext uri="{FF2B5EF4-FFF2-40B4-BE49-F238E27FC236}">
                <a16:creationId xmlns:a16="http://schemas.microsoft.com/office/drawing/2014/main" id="{F2D88B59-F38E-4251-2714-3F2B0165FE90}"/>
              </a:ext>
            </a:extLst>
          </p:cNvPr>
          <p:cNvSpPr txBox="1"/>
          <p:nvPr/>
        </p:nvSpPr>
        <p:spPr>
          <a:xfrm>
            <a:off x="9341541" y="6657944"/>
            <a:ext cx="2850459"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3" tooltip="https://acanovasvalero.blogspot.com/2017/">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4" tooltip="https://creativecommons.org/licenses/by-nc-sa/3.0/">
                  <a:extLst>
                    <a:ext uri="{A12FA001-AC4F-418D-AE19-62706E023703}">
                      <ahyp:hlinkClr xmlns:ahyp="http://schemas.microsoft.com/office/drawing/2018/hyperlinkcolor" val="tx"/>
                    </a:ext>
                  </a:extLst>
                </a:hlinkClick>
              </a:rPr>
              <a:t>CC BY-SA-NC</a:t>
            </a:r>
            <a:endParaRPr lang="en-US" sz="700">
              <a:solidFill>
                <a:srgbClr val="FFFF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F747F1B4-B831-4277-8AB0-32767F7EB7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5" name="Freeform 7">
            <a:extLst>
              <a:ext uri="{FF2B5EF4-FFF2-40B4-BE49-F238E27FC236}">
                <a16:creationId xmlns:a16="http://schemas.microsoft.com/office/drawing/2014/main" id="{D80CFA21-AB7C-4BEB-9BFF-05764FBBF3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algn="ctr"/>
            <a:endParaRPr lang="en-US">
              <a:solidFill>
                <a:schemeClr val="tx1"/>
              </a:solidFill>
            </a:endParaRPr>
          </a:p>
        </p:txBody>
      </p:sp>
      <p:sp>
        <p:nvSpPr>
          <p:cNvPr id="2" name="Title 1"/>
          <p:cNvSpPr>
            <a:spLocks noGrp="1"/>
          </p:cNvSpPr>
          <p:nvPr>
            <p:ph type="title"/>
          </p:nvPr>
        </p:nvSpPr>
        <p:spPr>
          <a:xfrm>
            <a:off x="648930" y="629267"/>
            <a:ext cx="9252154" cy="1016654"/>
          </a:xfrm>
        </p:spPr>
        <p:txBody>
          <a:bodyPr>
            <a:normAutofit/>
          </a:bodyPr>
          <a:lstStyle/>
          <a:p>
            <a:r>
              <a:rPr lang="en-US">
                <a:solidFill>
                  <a:srgbClr val="EBEBEB"/>
                </a:solidFill>
              </a:rPr>
              <a:t>Key Questions for This Project</a:t>
            </a:r>
          </a:p>
        </p:txBody>
      </p:sp>
      <p:sp>
        <p:nvSpPr>
          <p:cNvPr id="27" name="Rectangle 26">
            <a:extLst>
              <a:ext uri="{FF2B5EF4-FFF2-40B4-BE49-F238E27FC236}">
                <a16:creationId xmlns:a16="http://schemas.microsoft.com/office/drawing/2014/main" id="{12F7E335-851A-4CAE-B09F-E657819D46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Freeform: Shape 28">
            <a:extLst>
              <a:ext uri="{FF2B5EF4-FFF2-40B4-BE49-F238E27FC236}">
                <a16:creationId xmlns:a16="http://schemas.microsoft.com/office/drawing/2014/main" id="{10B541F0-7F6E-402E-84D8-CF96EACA5F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8" cy="5095933"/>
          </a:xfrm>
          <a:custGeom>
            <a:avLst/>
            <a:gdLst>
              <a:gd name="connsiteX0" fmla="*/ 1 w 12192418"/>
              <a:gd name="connsiteY0" fmla="*/ 0 h 5095933"/>
              <a:gd name="connsiteX1" fmla="*/ 71932 w 12192418"/>
              <a:gd name="connsiteY1" fmla="*/ 12261 h 5095933"/>
              <a:gd name="connsiteX2" fmla="*/ 282849 w 12192418"/>
              <a:gd name="connsiteY2" fmla="*/ 48343 h 5095933"/>
              <a:gd name="connsiteX3" fmla="*/ 436464 w 12192418"/>
              <a:gd name="connsiteY3" fmla="*/ 73565 h 5095933"/>
              <a:gd name="connsiteX4" fmla="*/ 619339 w 12192418"/>
              <a:gd name="connsiteY4" fmla="*/ 100188 h 5095933"/>
              <a:gd name="connsiteX5" fmla="*/ 836351 w 12192418"/>
              <a:gd name="connsiteY5" fmla="*/ 132066 h 5095933"/>
              <a:gd name="connsiteX6" fmla="*/ 1076528 w 12192418"/>
              <a:gd name="connsiteY6" fmla="*/ 165696 h 5095933"/>
              <a:gd name="connsiteX7" fmla="*/ 1347184 w 12192418"/>
              <a:gd name="connsiteY7" fmla="*/ 201077 h 5095933"/>
              <a:gd name="connsiteX8" fmla="*/ 1642223 w 12192418"/>
              <a:gd name="connsiteY8" fmla="*/ 238560 h 5095933"/>
              <a:gd name="connsiteX9" fmla="*/ 1962864 w 12192418"/>
              <a:gd name="connsiteY9" fmla="*/ 276043 h 5095933"/>
              <a:gd name="connsiteX10" fmla="*/ 2304232 w 12192418"/>
              <a:gd name="connsiteY10" fmla="*/ 314227 h 5095933"/>
              <a:gd name="connsiteX11" fmla="*/ 2672421 w 12192418"/>
              <a:gd name="connsiteY11" fmla="*/ 349608 h 5095933"/>
              <a:gd name="connsiteX12" fmla="*/ 3057678 w 12192418"/>
              <a:gd name="connsiteY12" fmla="*/ 383588 h 5095933"/>
              <a:gd name="connsiteX13" fmla="*/ 3464881 w 12192418"/>
              <a:gd name="connsiteY13" fmla="*/ 414415 h 5095933"/>
              <a:gd name="connsiteX14" fmla="*/ 3889152 w 12192418"/>
              <a:gd name="connsiteY14" fmla="*/ 443841 h 5095933"/>
              <a:gd name="connsiteX15" fmla="*/ 4331710 w 12192418"/>
              <a:gd name="connsiteY15" fmla="*/ 471515 h 5095933"/>
              <a:gd name="connsiteX16" fmla="*/ 4558476 w 12192418"/>
              <a:gd name="connsiteY16" fmla="*/ 481324 h 5095933"/>
              <a:gd name="connsiteX17" fmla="*/ 4790118 w 12192418"/>
              <a:gd name="connsiteY17" fmla="*/ 492183 h 5095933"/>
              <a:gd name="connsiteX18" fmla="*/ 5025418 w 12192418"/>
              <a:gd name="connsiteY18" fmla="*/ 502342 h 5095933"/>
              <a:gd name="connsiteX19" fmla="*/ 5261937 w 12192418"/>
              <a:gd name="connsiteY19" fmla="*/ 508998 h 5095933"/>
              <a:gd name="connsiteX20" fmla="*/ 5503332 w 12192418"/>
              <a:gd name="connsiteY20" fmla="*/ 514953 h 5095933"/>
              <a:gd name="connsiteX21" fmla="*/ 5747167 w 12192418"/>
              <a:gd name="connsiteY21" fmla="*/ 521259 h 5095933"/>
              <a:gd name="connsiteX22" fmla="*/ 5995877 w 12192418"/>
              <a:gd name="connsiteY22" fmla="*/ 525463 h 5095933"/>
              <a:gd name="connsiteX23" fmla="*/ 6247026 w 12192418"/>
              <a:gd name="connsiteY23" fmla="*/ 525463 h 5095933"/>
              <a:gd name="connsiteX24" fmla="*/ 6500613 w 12192418"/>
              <a:gd name="connsiteY24" fmla="*/ 527565 h 5095933"/>
              <a:gd name="connsiteX25" fmla="*/ 6756639 w 12192418"/>
              <a:gd name="connsiteY25" fmla="*/ 525463 h 5095933"/>
              <a:gd name="connsiteX26" fmla="*/ 7016322 w 12192418"/>
              <a:gd name="connsiteY26" fmla="*/ 521259 h 5095933"/>
              <a:gd name="connsiteX27" fmla="*/ 7276005 w 12192418"/>
              <a:gd name="connsiteY27" fmla="*/ 517406 h 5095933"/>
              <a:gd name="connsiteX28" fmla="*/ 7539345 w 12192418"/>
              <a:gd name="connsiteY28" fmla="*/ 508998 h 5095933"/>
              <a:gd name="connsiteX29" fmla="*/ 7805124 w 12192418"/>
              <a:gd name="connsiteY29" fmla="*/ 500241 h 5095933"/>
              <a:gd name="connsiteX30" fmla="*/ 8070903 w 12192418"/>
              <a:gd name="connsiteY30" fmla="*/ 490082 h 5095933"/>
              <a:gd name="connsiteX31" fmla="*/ 8339121 w 12192418"/>
              <a:gd name="connsiteY31" fmla="*/ 475719 h 5095933"/>
              <a:gd name="connsiteX32" fmla="*/ 8609776 w 12192418"/>
              <a:gd name="connsiteY32" fmla="*/ 458554 h 5095933"/>
              <a:gd name="connsiteX33" fmla="*/ 8881651 w 12192418"/>
              <a:gd name="connsiteY33" fmla="*/ 442089 h 5095933"/>
              <a:gd name="connsiteX34" fmla="*/ 9153526 w 12192418"/>
              <a:gd name="connsiteY34" fmla="*/ 421071 h 5095933"/>
              <a:gd name="connsiteX35" fmla="*/ 9429058 w 12192418"/>
              <a:gd name="connsiteY35" fmla="*/ 395849 h 5095933"/>
              <a:gd name="connsiteX36" fmla="*/ 9700933 w 12192418"/>
              <a:gd name="connsiteY36" fmla="*/ 370626 h 5095933"/>
              <a:gd name="connsiteX37" fmla="*/ 9977684 w 12192418"/>
              <a:gd name="connsiteY37" fmla="*/ 341551 h 5095933"/>
              <a:gd name="connsiteX38" fmla="*/ 10255655 w 12192418"/>
              <a:gd name="connsiteY38" fmla="*/ 309673 h 5095933"/>
              <a:gd name="connsiteX39" fmla="*/ 10529968 w 12192418"/>
              <a:gd name="connsiteY39" fmla="*/ 276043 h 5095933"/>
              <a:gd name="connsiteX40" fmla="*/ 10807939 w 12192418"/>
              <a:gd name="connsiteY40" fmla="*/ 236809 h 5095933"/>
              <a:gd name="connsiteX41" fmla="*/ 11084690 w 12192418"/>
              <a:gd name="connsiteY41" fmla="*/ 194772 h 5095933"/>
              <a:gd name="connsiteX42" fmla="*/ 11362661 w 12192418"/>
              <a:gd name="connsiteY42" fmla="*/ 153085 h 5095933"/>
              <a:gd name="connsiteX43" fmla="*/ 11639412 w 12192418"/>
              <a:gd name="connsiteY43" fmla="*/ 104392 h 5095933"/>
              <a:gd name="connsiteX44" fmla="*/ 11914945 w 12192418"/>
              <a:gd name="connsiteY44" fmla="*/ 54648 h 5095933"/>
              <a:gd name="connsiteX45" fmla="*/ 12191696 w 12192418"/>
              <a:gd name="connsiteY45" fmla="*/ 2452 h 5095933"/>
              <a:gd name="connsiteX46" fmla="*/ 12191696 w 12192418"/>
              <a:gd name="connsiteY46" fmla="*/ 2109542 h 5095933"/>
              <a:gd name="connsiteX47" fmla="*/ 12191999 w 12192418"/>
              <a:gd name="connsiteY47" fmla="*/ 2109542 h 5095933"/>
              <a:gd name="connsiteX48" fmla="*/ 12191999 w 12192418"/>
              <a:gd name="connsiteY48" fmla="*/ 2802467 h 5095933"/>
              <a:gd name="connsiteX49" fmla="*/ 12192418 w 12192418"/>
              <a:gd name="connsiteY49" fmla="*/ 2802467 h 5095933"/>
              <a:gd name="connsiteX50" fmla="*/ 12192418 w 12192418"/>
              <a:gd name="connsiteY50" fmla="*/ 5095933 h 5095933"/>
              <a:gd name="connsiteX51" fmla="*/ 1 w 12192418"/>
              <a:gd name="connsiteY51" fmla="*/ 5095933 h 5095933"/>
              <a:gd name="connsiteX52" fmla="*/ 1 w 12192418"/>
              <a:gd name="connsiteY52" fmla="*/ 4074529 h 5095933"/>
              <a:gd name="connsiteX53" fmla="*/ 0 w 12192418"/>
              <a:gd name="connsiteY53" fmla="*/ 4074529 h 5095933"/>
              <a:gd name="connsiteX54" fmla="*/ 0 w 12192418"/>
              <a:gd name="connsiteY54" fmla="*/ 2109542 h 5095933"/>
              <a:gd name="connsiteX55" fmla="*/ 1 w 12192418"/>
              <a:gd name="connsiteY55" fmla="*/ 2109542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12192418" h="5095933">
                <a:moveTo>
                  <a:pt x="1" y="0"/>
                </a:moveTo>
                <a:lnTo>
                  <a:pt x="71932" y="12261"/>
                </a:lnTo>
                <a:lnTo>
                  <a:pt x="282849" y="48343"/>
                </a:lnTo>
                <a:lnTo>
                  <a:pt x="436464" y="73565"/>
                </a:lnTo>
                <a:lnTo>
                  <a:pt x="619339" y="100188"/>
                </a:lnTo>
                <a:lnTo>
                  <a:pt x="836351" y="132066"/>
                </a:lnTo>
                <a:lnTo>
                  <a:pt x="1076528" y="165696"/>
                </a:lnTo>
                <a:lnTo>
                  <a:pt x="1347184" y="201077"/>
                </a:lnTo>
                <a:lnTo>
                  <a:pt x="1642223" y="238560"/>
                </a:lnTo>
                <a:lnTo>
                  <a:pt x="1962864" y="276043"/>
                </a:lnTo>
                <a:lnTo>
                  <a:pt x="2304232" y="314227"/>
                </a:lnTo>
                <a:lnTo>
                  <a:pt x="2672421" y="349608"/>
                </a:lnTo>
                <a:lnTo>
                  <a:pt x="3057678" y="383588"/>
                </a:lnTo>
                <a:lnTo>
                  <a:pt x="3464881" y="414415"/>
                </a:lnTo>
                <a:lnTo>
                  <a:pt x="3889152" y="443841"/>
                </a:lnTo>
                <a:lnTo>
                  <a:pt x="4331710" y="471515"/>
                </a:lnTo>
                <a:lnTo>
                  <a:pt x="4558476" y="481324"/>
                </a:lnTo>
                <a:lnTo>
                  <a:pt x="4790118" y="492183"/>
                </a:lnTo>
                <a:lnTo>
                  <a:pt x="5025418" y="502342"/>
                </a:lnTo>
                <a:lnTo>
                  <a:pt x="5261937" y="508998"/>
                </a:lnTo>
                <a:lnTo>
                  <a:pt x="5503332" y="514953"/>
                </a:lnTo>
                <a:lnTo>
                  <a:pt x="5747167" y="521259"/>
                </a:lnTo>
                <a:lnTo>
                  <a:pt x="5995877" y="525463"/>
                </a:lnTo>
                <a:lnTo>
                  <a:pt x="6247026" y="525463"/>
                </a:lnTo>
                <a:lnTo>
                  <a:pt x="6500613" y="527565"/>
                </a:lnTo>
                <a:lnTo>
                  <a:pt x="6756639" y="525463"/>
                </a:lnTo>
                <a:lnTo>
                  <a:pt x="7016322" y="521259"/>
                </a:lnTo>
                <a:lnTo>
                  <a:pt x="7276005" y="517406"/>
                </a:lnTo>
                <a:lnTo>
                  <a:pt x="7539345" y="508998"/>
                </a:lnTo>
                <a:lnTo>
                  <a:pt x="7805124" y="500241"/>
                </a:lnTo>
                <a:lnTo>
                  <a:pt x="8070903" y="490082"/>
                </a:lnTo>
                <a:lnTo>
                  <a:pt x="8339121" y="475719"/>
                </a:lnTo>
                <a:lnTo>
                  <a:pt x="8609776" y="458554"/>
                </a:lnTo>
                <a:lnTo>
                  <a:pt x="8881651" y="442089"/>
                </a:lnTo>
                <a:lnTo>
                  <a:pt x="9153526" y="421071"/>
                </a:lnTo>
                <a:lnTo>
                  <a:pt x="9429058" y="395849"/>
                </a:lnTo>
                <a:lnTo>
                  <a:pt x="9700933" y="370626"/>
                </a:lnTo>
                <a:lnTo>
                  <a:pt x="9977684" y="341551"/>
                </a:lnTo>
                <a:lnTo>
                  <a:pt x="10255655" y="309673"/>
                </a:lnTo>
                <a:lnTo>
                  <a:pt x="10529968" y="276043"/>
                </a:lnTo>
                <a:lnTo>
                  <a:pt x="10807939" y="236809"/>
                </a:lnTo>
                <a:lnTo>
                  <a:pt x="11084690" y="194772"/>
                </a:lnTo>
                <a:lnTo>
                  <a:pt x="11362661" y="153085"/>
                </a:lnTo>
                <a:lnTo>
                  <a:pt x="11639412" y="104392"/>
                </a:lnTo>
                <a:lnTo>
                  <a:pt x="11914945" y="54648"/>
                </a:lnTo>
                <a:lnTo>
                  <a:pt x="12191696" y="2452"/>
                </a:lnTo>
                <a:lnTo>
                  <a:pt x="12191696" y="2109542"/>
                </a:lnTo>
                <a:lnTo>
                  <a:pt x="12191999" y="2109542"/>
                </a:lnTo>
                <a:lnTo>
                  <a:pt x="12191999" y="2802467"/>
                </a:lnTo>
                <a:lnTo>
                  <a:pt x="12192418" y="2802467"/>
                </a:lnTo>
                <a:lnTo>
                  <a:pt x="12192418" y="5095933"/>
                </a:lnTo>
                <a:lnTo>
                  <a:pt x="1" y="5095933"/>
                </a:lnTo>
                <a:lnTo>
                  <a:pt x="1" y="4074529"/>
                </a:lnTo>
                <a:lnTo>
                  <a:pt x="0" y="4074529"/>
                </a:lnTo>
                <a:lnTo>
                  <a:pt x="0" y="2109542"/>
                </a:lnTo>
                <a:lnTo>
                  <a:pt x="1" y="2109542"/>
                </a:lnTo>
                <a:close/>
              </a:path>
            </a:pathLst>
          </a:custGeom>
          <a:solidFill>
            <a:schemeClr val="bg1"/>
          </a:solidFill>
          <a:ln>
            <a:noFill/>
          </a:ln>
        </p:spPr>
        <p:txBody>
          <a:bodyPr/>
          <a:lstStyle/>
          <a:p>
            <a:endParaRPr lang="en-US"/>
          </a:p>
        </p:txBody>
      </p:sp>
      <p:graphicFrame>
        <p:nvGraphicFramePr>
          <p:cNvPr id="18" name="Content Placeholder 2">
            <a:extLst>
              <a:ext uri="{FF2B5EF4-FFF2-40B4-BE49-F238E27FC236}">
                <a16:creationId xmlns:a16="http://schemas.microsoft.com/office/drawing/2014/main" id="{0452FCC8-E177-872C-8FF0-4B905A15D357}"/>
              </a:ext>
            </a:extLst>
          </p:cNvPr>
          <p:cNvGraphicFramePr>
            <a:graphicFrameLocks noGrp="1"/>
          </p:cNvGraphicFramePr>
          <p:nvPr>
            <p:ph idx="1"/>
            <p:extLst>
              <p:ext uri="{D42A27DB-BD31-4B8C-83A1-F6EECF244321}">
                <p14:modId xmlns:p14="http://schemas.microsoft.com/office/powerpoint/2010/main" val="1856781725"/>
              </p:ext>
            </p:extLst>
          </p:nvPr>
        </p:nvGraphicFramePr>
        <p:xfrm>
          <a:off x="648930" y="2810256"/>
          <a:ext cx="10895370" cy="34042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8A3C342-1D03-412F-8DD3-BF519E8E0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8930" y="629266"/>
            <a:ext cx="6188190" cy="1622321"/>
          </a:xfrm>
        </p:spPr>
        <p:txBody>
          <a:bodyPr>
            <a:normAutofit/>
          </a:bodyPr>
          <a:lstStyle/>
          <a:p>
            <a:r>
              <a:rPr lang="en-US">
                <a:solidFill>
                  <a:srgbClr val="EBEBEB"/>
                </a:solidFill>
              </a:rPr>
              <a:t>Questions About Constraints &amp; Success</a:t>
            </a:r>
          </a:p>
        </p:txBody>
      </p:sp>
      <p:sp>
        <p:nvSpPr>
          <p:cNvPr id="3" name="Content Placeholder 2"/>
          <p:cNvSpPr>
            <a:spLocks noGrp="1"/>
          </p:cNvSpPr>
          <p:nvPr>
            <p:ph idx="1"/>
          </p:nvPr>
        </p:nvSpPr>
        <p:spPr>
          <a:xfrm>
            <a:off x="511106" y="2094155"/>
            <a:ext cx="6784604" cy="3785419"/>
          </a:xfrm>
        </p:spPr>
        <p:txBody>
          <a:bodyPr>
            <a:normAutofit/>
          </a:bodyPr>
          <a:lstStyle/>
          <a:p>
            <a:pPr>
              <a:lnSpc>
                <a:spcPct val="90000"/>
              </a:lnSpc>
            </a:pPr>
            <a:r>
              <a:rPr lang="en-US" sz="1700" dirty="0">
                <a:solidFill>
                  <a:srgbClr val="FFFFFF"/>
                </a:solidFill>
              </a:rPr>
              <a:t>Uncover What Shapes the Design</a:t>
            </a:r>
          </a:p>
          <a:p>
            <a:pPr lvl="1">
              <a:lnSpc>
                <a:spcPct val="90000"/>
              </a:lnSpc>
            </a:pPr>
            <a:r>
              <a:rPr lang="en-US" sz="1700" dirty="0">
                <a:solidFill>
                  <a:srgbClr val="FFFFFF"/>
                </a:solidFill>
              </a:rPr>
              <a:t>Technical &amp; Regulatory Constraints:</a:t>
            </a:r>
          </a:p>
          <a:p>
            <a:pPr lvl="2">
              <a:lnSpc>
                <a:spcPct val="90000"/>
              </a:lnSpc>
            </a:pPr>
            <a:r>
              <a:rPr lang="en-US" sz="1700" dirty="0">
                <a:solidFill>
                  <a:srgbClr val="FFFFFF"/>
                </a:solidFill>
              </a:rPr>
              <a:t>Are there compliance requirements? (FDA, EPA, REACH, safety data sheets)</a:t>
            </a:r>
          </a:p>
          <a:p>
            <a:pPr lvl="2">
              <a:lnSpc>
                <a:spcPct val="90000"/>
              </a:lnSpc>
            </a:pPr>
            <a:r>
              <a:rPr lang="en-US" sz="1700" dirty="0">
                <a:solidFill>
                  <a:srgbClr val="FFFFFF"/>
                </a:solidFill>
              </a:rPr>
              <a:t>What integrations are needed? How is intellectual property protected?</a:t>
            </a:r>
          </a:p>
          <a:p>
            <a:pPr lvl="1">
              <a:lnSpc>
                <a:spcPct val="90000"/>
              </a:lnSpc>
            </a:pPr>
            <a:r>
              <a:rPr lang="en-US" sz="1700" dirty="0">
                <a:solidFill>
                  <a:srgbClr val="FFFFFF"/>
                </a:solidFill>
              </a:rPr>
              <a:t>Business Goals &amp; Metrics:</a:t>
            </a:r>
          </a:p>
          <a:p>
            <a:pPr lvl="2">
              <a:lnSpc>
                <a:spcPct val="90000"/>
              </a:lnSpc>
            </a:pPr>
            <a:r>
              <a:rPr lang="en-US" sz="1700" dirty="0">
                <a:solidFill>
                  <a:srgbClr val="FFFFFF"/>
                </a:solidFill>
              </a:rPr>
              <a:t>What would make this project a 'win' in 6 months?</a:t>
            </a:r>
          </a:p>
          <a:p>
            <a:pPr lvl="2">
              <a:lnSpc>
                <a:spcPct val="90000"/>
              </a:lnSpc>
            </a:pPr>
            <a:r>
              <a:rPr lang="en-US" sz="1700" dirty="0">
                <a:solidFill>
                  <a:srgbClr val="FFFFFF"/>
                </a:solidFill>
              </a:rPr>
              <a:t>How will success be measured? (time saved, adoption rate, first-pass success)</a:t>
            </a:r>
          </a:p>
          <a:p>
            <a:pPr lvl="1">
              <a:lnSpc>
                <a:spcPct val="90000"/>
              </a:lnSpc>
            </a:pPr>
            <a:r>
              <a:rPr lang="en-US" sz="1700" dirty="0">
                <a:solidFill>
                  <a:srgbClr val="FFFFFF"/>
                </a:solidFill>
              </a:rPr>
              <a:t>Accessibility: Any language, device, or accessibility needs?</a:t>
            </a:r>
          </a:p>
        </p:txBody>
      </p:sp>
      <p:sp>
        <p:nvSpPr>
          <p:cNvPr id="11" name="Freeform 31">
            <a:extLst>
              <a:ext uri="{FF2B5EF4-FFF2-40B4-BE49-F238E27FC236}">
                <a16:creationId xmlns:a16="http://schemas.microsoft.com/office/drawing/2014/main" id="{81CC9B02-E087-4350-AEBD-2C3CF001AF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15974" y="-1"/>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a:p>
        </p:txBody>
      </p:sp>
      <p:pic>
        <p:nvPicPr>
          <p:cNvPr id="5" name="Picture 4" descr="A 3D pattern of ring shapes connected by lines">
            <a:extLst>
              <a:ext uri="{FF2B5EF4-FFF2-40B4-BE49-F238E27FC236}">
                <a16:creationId xmlns:a16="http://schemas.microsoft.com/office/drawing/2014/main" id="{1C76275A-879C-7AC6-6661-00B7B50967E6}"/>
              </a:ext>
            </a:extLst>
          </p:cNvPr>
          <p:cNvPicPr>
            <a:picLocks noChangeAspect="1"/>
          </p:cNvPicPr>
          <p:nvPr/>
        </p:nvPicPr>
        <p:blipFill>
          <a:blip r:embed="rId3"/>
          <a:srcRect l="13284" r="46007"/>
          <a:stretch>
            <a:fillRect/>
          </a:stretch>
        </p:blipFill>
        <p:spPr>
          <a:xfrm>
            <a:off x="7229175" y="1"/>
            <a:ext cx="4963245" cy="6858001"/>
          </a:xfrm>
          <a:custGeom>
            <a:avLst/>
            <a:gdLst/>
            <a:ahLst/>
            <a:cxnLst/>
            <a:rect l="l" t="t" r="r" b="b"/>
            <a:pathLst>
              <a:path w="4963245" h="6858001">
                <a:moveTo>
                  <a:pt x="1177" y="0"/>
                </a:moveTo>
                <a:lnTo>
                  <a:pt x="1344715" y="0"/>
                </a:lnTo>
                <a:lnTo>
                  <a:pt x="1344715" y="1"/>
                </a:lnTo>
                <a:lnTo>
                  <a:pt x="4963245" y="1"/>
                </a:lnTo>
                <a:lnTo>
                  <a:pt x="4963244" y="6858001"/>
                </a:lnTo>
                <a:lnTo>
                  <a:pt x="900697" y="6858001"/>
                </a:lnTo>
                <a:lnTo>
                  <a:pt x="900697" y="6858000"/>
                </a:lnTo>
                <a:lnTo>
                  <a:pt x="0" y="6858000"/>
                </a:lnTo>
                <a:lnTo>
                  <a:pt x="5883" y="6817538"/>
                </a:lnTo>
                <a:lnTo>
                  <a:pt x="23196" y="6698894"/>
                </a:lnTo>
                <a:lnTo>
                  <a:pt x="35299" y="6612483"/>
                </a:lnTo>
                <a:lnTo>
                  <a:pt x="48073" y="6509613"/>
                </a:lnTo>
                <a:lnTo>
                  <a:pt x="63369" y="6387541"/>
                </a:lnTo>
                <a:lnTo>
                  <a:pt x="79506" y="6252438"/>
                </a:lnTo>
                <a:lnTo>
                  <a:pt x="96483" y="6100191"/>
                </a:lnTo>
                <a:lnTo>
                  <a:pt x="114469" y="5934227"/>
                </a:lnTo>
                <a:lnTo>
                  <a:pt x="132454" y="5753862"/>
                </a:lnTo>
                <a:lnTo>
                  <a:pt x="150776" y="5561838"/>
                </a:lnTo>
                <a:lnTo>
                  <a:pt x="167753" y="5354726"/>
                </a:lnTo>
                <a:lnTo>
                  <a:pt x="184058" y="5138013"/>
                </a:lnTo>
                <a:lnTo>
                  <a:pt x="198849" y="4908956"/>
                </a:lnTo>
                <a:lnTo>
                  <a:pt x="212969" y="4670298"/>
                </a:lnTo>
                <a:lnTo>
                  <a:pt x="226248" y="4421352"/>
                </a:lnTo>
                <a:lnTo>
                  <a:pt x="230955" y="4293793"/>
                </a:lnTo>
                <a:lnTo>
                  <a:pt x="236165" y="4163492"/>
                </a:lnTo>
                <a:lnTo>
                  <a:pt x="241040" y="4031133"/>
                </a:lnTo>
                <a:lnTo>
                  <a:pt x="244234" y="3898087"/>
                </a:lnTo>
                <a:lnTo>
                  <a:pt x="247091" y="3762299"/>
                </a:lnTo>
                <a:lnTo>
                  <a:pt x="250117" y="3625139"/>
                </a:lnTo>
                <a:lnTo>
                  <a:pt x="252134" y="3485236"/>
                </a:lnTo>
                <a:lnTo>
                  <a:pt x="252134" y="3343961"/>
                </a:lnTo>
                <a:lnTo>
                  <a:pt x="253142" y="3201315"/>
                </a:lnTo>
                <a:lnTo>
                  <a:pt x="252134" y="3057297"/>
                </a:lnTo>
                <a:lnTo>
                  <a:pt x="250117" y="2911221"/>
                </a:lnTo>
                <a:lnTo>
                  <a:pt x="248268" y="2765146"/>
                </a:lnTo>
                <a:lnTo>
                  <a:pt x="244234" y="2617013"/>
                </a:lnTo>
                <a:lnTo>
                  <a:pt x="240032" y="2467509"/>
                </a:lnTo>
                <a:lnTo>
                  <a:pt x="235157" y="2318004"/>
                </a:lnTo>
                <a:lnTo>
                  <a:pt x="228266" y="2167128"/>
                </a:lnTo>
                <a:lnTo>
                  <a:pt x="220029" y="2014881"/>
                </a:lnTo>
                <a:lnTo>
                  <a:pt x="212129" y="1861947"/>
                </a:lnTo>
                <a:lnTo>
                  <a:pt x="202044" y="1709014"/>
                </a:lnTo>
                <a:lnTo>
                  <a:pt x="189941" y="1554023"/>
                </a:lnTo>
                <a:lnTo>
                  <a:pt x="177839" y="1401090"/>
                </a:lnTo>
                <a:lnTo>
                  <a:pt x="163887" y="1245413"/>
                </a:lnTo>
                <a:lnTo>
                  <a:pt x="148591" y="1089051"/>
                </a:lnTo>
                <a:lnTo>
                  <a:pt x="132455" y="934746"/>
                </a:lnTo>
                <a:lnTo>
                  <a:pt x="113629" y="778383"/>
                </a:lnTo>
                <a:lnTo>
                  <a:pt x="93458" y="622707"/>
                </a:lnTo>
                <a:lnTo>
                  <a:pt x="73455" y="466344"/>
                </a:lnTo>
                <a:lnTo>
                  <a:pt x="50091" y="310668"/>
                </a:lnTo>
                <a:lnTo>
                  <a:pt x="26222" y="155677"/>
                </a:lnTo>
                <a:close/>
              </a:path>
            </a:pathLst>
          </a:cu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Interview: Best Practices</a:t>
            </a:r>
          </a:p>
        </p:txBody>
      </p:sp>
      <p:sp>
        <p:nvSpPr>
          <p:cNvPr id="3" name="Content Placeholder 2"/>
          <p:cNvSpPr>
            <a:spLocks noGrp="1"/>
          </p:cNvSpPr>
          <p:nvPr>
            <p:ph idx="1"/>
          </p:nvPr>
        </p:nvSpPr>
        <p:spPr>
          <a:xfrm>
            <a:off x="748310" y="1558067"/>
            <a:ext cx="10966768" cy="4195481"/>
          </a:xfrm>
        </p:spPr>
        <p:txBody>
          <a:bodyPr>
            <a:normAutofit/>
          </a:bodyPr>
          <a:lstStyle/>
          <a:p>
            <a:r>
              <a:rPr sz="2800" dirty="0"/>
              <a:t>How to Conduct a Great Interview</a:t>
            </a:r>
          </a:p>
          <a:p>
            <a:pPr lvl="1"/>
            <a:r>
              <a:rPr sz="2400" dirty="0"/>
              <a:t>Start strong: Introduce roles, confirm time, get recording consent</a:t>
            </a:r>
          </a:p>
          <a:p>
            <a:pPr lvl="1"/>
            <a:r>
              <a:rPr sz="2400" dirty="0"/>
              <a:t>Ask open-ended questions: Use 'Tell me about…', 'Walk me through…'</a:t>
            </a:r>
          </a:p>
          <a:p>
            <a:pPr lvl="2"/>
            <a:r>
              <a:rPr sz="2000" dirty="0"/>
              <a:t>Avoid yes/no questions; dig deeper with 'Why?' and 'How?'</a:t>
            </a:r>
          </a:p>
          <a:p>
            <a:pPr lvl="1"/>
            <a:r>
              <a:rPr sz="2400" dirty="0"/>
              <a:t>Listen actively: Paraphrase to confirm understanding</a:t>
            </a:r>
          </a:p>
          <a:p>
            <a:pPr lvl="2"/>
            <a:r>
              <a:rPr sz="2000" dirty="0"/>
              <a:t>Embrace silence; let the client think</a:t>
            </a:r>
          </a:p>
          <a:p>
            <a:pPr lvl="1"/>
            <a:r>
              <a:rPr sz="2400" dirty="0"/>
              <a:t>Capture evidence: Direct quotes, specific examples, metrics, contradictions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D9B8FD4-CDEB-4EB4-B4DE-C89E119389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5A2E3D1D-9E9F-4739-BA14-D4D7FA9F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1">
              <a:alpha val="2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1FFB365B-E9DC-4859-B8AB-CB83EEBE4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ADAB9C8-EB37-4914-A699-C716FC8FE4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151607" y="1474231"/>
            <a:ext cx="4341425" cy="4470821"/>
          </a:xfrm>
        </p:spPr>
        <p:txBody>
          <a:bodyPr>
            <a:normAutofit/>
          </a:bodyPr>
          <a:lstStyle/>
          <a:p>
            <a:pPr algn="r"/>
            <a:r>
              <a:rPr lang="en-US" dirty="0">
                <a:solidFill>
                  <a:schemeClr val="bg2"/>
                </a:solidFill>
              </a:rPr>
              <a:t>What to Look For:</a:t>
            </a:r>
            <a:br>
              <a:rPr lang="en-US" dirty="0">
                <a:solidFill>
                  <a:schemeClr val="bg2"/>
                </a:solidFill>
              </a:rPr>
            </a:br>
            <a:r>
              <a:rPr lang="en-US" dirty="0">
                <a:solidFill>
                  <a:schemeClr val="bg2"/>
                </a:solidFill>
              </a:rPr>
              <a:t>(AI Formulation Specifics)</a:t>
            </a:r>
          </a:p>
        </p:txBody>
      </p:sp>
      <p:sp>
        <p:nvSpPr>
          <p:cNvPr id="3" name="Content Placeholder 2"/>
          <p:cNvSpPr>
            <a:spLocks noGrp="1"/>
          </p:cNvSpPr>
          <p:nvPr>
            <p:ph idx="1"/>
          </p:nvPr>
        </p:nvSpPr>
        <p:spPr>
          <a:xfrm>
            <a:off x="5204109" y="1645920"/>
            <a:ext cx="6269434" cy="4470821"/>
          </a:xfrm>
        </p:spPr>
        <p:txBody>
          <a:bodyPr>
            <a:normAutofit/>
          </a:bodyPr>
          <a:lstStyle/>
          <a:p>
            <a:r>
              <a:rPr dirty="0"/>
              <a:t>Domain-Specific Insights to Capture</a:t>
            </a:r>
            <a:r>
              <a:rPr lang="en-US" dirty="0"/>
              <a:t> (possible exploratory questions)</a:t>
            </a:r>
            <a:endParaRPr dirty="0"/>
          </a:p>
          <a:p>
            <a:pPr lvl="1"/>
            <a:r>
              <a:rPr dirty="0"/>
              <a:t>Trust &amp; Explainability:</a:t>
            </a:r>
          </a:p>
          <a:p>
            <a:pPr lvl="2"/>
            <a:r>
              <a:rPr dirty="0"/>
              <a:t>How do users validate formulations? What evidence do they need from AI?</a:t>
            </a:r>
          </a:p>
          <a:p>
            <a:pPr lvl="1"/>
            <a:r>
              <a:rPr dirty="0"/>
              <a:t>Data Quality &amp; Sources:</a:t>
            </a:r>
          </a:p>
          <a:p>
            <a:pPr lvl="2"/>
            <a:r>
              <a:rPr dirty="0"/>
              <a:t>Where does formulation data come from? How accurate is it?</a:t>
            </a:r>
          </a:p>
          <a:p>
            <a:pPr lvl="1"/>
            <a:r>
              <a:rPr dirty="0"/>
              <a:t>Edge Cases: What happens when AI can't find a match or suggests unsafe options?</a:t>
            </a:r>
          </a:p>
          <a:p>
            <a:pPr lvl="1"/>
            <a:r>
              <a:rPr dirty="0"/>
              <a:t>Workflow Integration: Does this replace or augment existing tools?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159</TotalTime>
  <Words>1007</Words>
  <Application>Microsoft Office PowerPoint</Application>
  <PresentationFormat>Widescreen</PresentationFormat>
  <Paragraphs>98</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Century Gothic</vt:lpstr>
      <vt:lpstr>Wingdings 3</vt:lpstr>
      <vt:lpstr>Ion</vt:lpstr>
      <vt:lpstr>Client Interviews for UX Design</vt:lpstr>
      <vt:lpstr>Project Overview</vt:lpstr>
      <vt:lpstr>PowerPoint Presentation</vt:lpstr>
      <vt:lpstr>Why Client Interviews Matter</vt:lpstr>
      <vt:lpstr>Before the Interview: Prepare</vt:lpstr>
      <vt:lpstr>Key Questions for This Project</vt:lpstr>
      <vt:lpstr>Questions About Constraints &amp; Success</vt:lpstr>
      <vt:lpstr>During the Interview: Best Practices</vt:lpstr>
      <vt:lpstr>What to Look For: (AI Formulation Specifics)</vt:lpstr>
      <vt:lpstr>After the Interview:  Synthesize &amp; Share</vt:lpstr>
      <vt:lpstr>Common Pitfalls to Avoid</vt:lpstr>
      <vt:lpstr>Your Interview Checklist</vt:lpstr>
      <vt:lpstr>Example Scenario Walkthrough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Amy Lavin</dc:creator>
  <cp:lastModifiedBy>Amy A. Lavin</cp:lastModifiedBy>
  <cp:revision>2</cp:revision>
  <dcterms:created xsi:type="dcterms:W3CDTF">2025-09-02T15:32:45Z</dcterms:created>
  <dcterms:modified xsi:type="dcterms:W3CDTF">2025-10-07T19:25:44Z</dcterms:modified>
</cp:coreProperties>
</file>