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13" r:id="rId2"/>
    <p:sldId id="282" r:id="rId3"/>
    <p:sldId id="409" r:id="rId4"/>
    <p:sldId id="410" r:id="rId5"/>
    <p:sldId id="411" r:id="rId6"/>
    <p:sldId id="41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5D301D"/>
    <a:srgbClr val="5A9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688" autoAdjust="0"/>
  </p:normalViewPr>
  <p:slideViewPr>
    <p:cSldViewPr>
      <p:cViewPr varScale="1">
        <p:scale>
          <a:sx n="123" d="100"/>
          <a:sy n="12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145" cy="464205"/>
          </a:xfrm>
          <a:prstGeom prst="rect">
            <a:avLst/>
          </a:prstGeom>
        </p:spPr>
        <p:txBody>
          <a:bodyPr vert="horz" lIns="87394" tIns="43697" rIns="87394" bIns="4369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2"/>
            <a:ext cx="3038145" cy="464205"/>
          </a:xfrm>
          <a:prstGeom prst="rect">
            <a:avLst/>
          </a:prstGeom>
        </p:spPr>
        <p:txBody>
          <a:bodyPr vert="horz" lIns="87394" tIns="43697" rIns="87394" bIns="43697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60"/>
            <a:ext cx="3038145" cy="464205"/>
          </a:xfrm>
          <a:prstGeom prst="rect">
            <a:avLst/>
          </a:prstGeom>
        </p:spPr>
        <p:txBody>
          <a:bodyPr vert="horz" lIns="87394" tIns="43697" rIns="87394" bIns="4369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60"/>
            <a:ext cx="3038145" cy="464205"/>
          </a:xfrm>
          <a:prstGeom prst="rect">
            <a:avLst/>
          </a:prstGeom>
        </p:spPr>
        <p:txBody>
          <a:bodyPr vert="horz" lIns="87394" tIns="43697" rIns="87394" bIns="43697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1"/>
          </a:xfrm>
          <a:prstGeom prst="rect">
            <a:avLst/>
          </a:prstGeom>
        </p:spPr>
        <p:txBody>
          <a:bodyPr vert="horz" lIns="92375" tIns="46189" rIns="92375" bIns="461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1"/>
          </a:xfrm>
          <a:prstGeom prst="rect">
            <a:avLst/>
          </a:prstGeom>
        </p:spPr>
        <p:txBody>
          <a:bodyPr vert="horz" lIns="92375" tIns="46189" rIns="92375" bIns="46189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5" tIns="46189" rIns="92375" bIns="461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1"/>
          </a:xfrm>
          <a:prstGeom prst="rect">
            <a:avLst/>
          </a:prstGeom>
        </p:spPr>
        <p:txBody>
          <a:bodyPr vert="horz" lIns="92375" tIns="46189" rIns="92375" bIns="461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1"/>
          </a:xfrm>
          <a:prstGeom prst="rect">
            <a:avLst/>
          </a:prstGeom>
        </p:spPr>
        <p:txBody>
          <a:bodyPr vert="horz" lIns="92375" tIns="46189" rIns="92375" bIns="461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4821"/>
          </a:xfrm>
          <a:prstGeom prst="rect">
            <a:avLst/>
          </a:prstGeom>
        </p:spPr>
        <p:txBody>
          <a:bodyPr vert="horz" lIns="92375" tIns="46189" rIns="92375" bIns="46189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5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81134"/>
            <a:ext cx="9144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Mid Term Prep Session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" y="2640793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3352800"/>
            <a:ext cx="47244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Grading Components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93738" y="1524000"/>
          <a:ext cx="7756524" cy="3317275"/>
        </p:xfrm>
        <a:graphic>
          <a:graphicData uri="http://schemas.openxmlformats.org/drawingml/2006/table">
            <a:tbl>
              <a:tblPr/>
              <a:tblGrid>
                <a:gridCol w="524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16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</a:rPr>
                        <a:t>Component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effectLst/>
                        </a:rPr>
                        <a:t>Percentage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Weekly quizzes (5)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15%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704145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Mid Term Exam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20%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Final Exam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20%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Project (team grade)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20%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 Assignments (4)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 15%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36183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Class Contributions &amp; Team feedback (5% each)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10%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605818C-EFED-4AB5-8D2B-CDC129BA1AC6}"/>
              </a:ext>
            </a:extLst>
          </p:cNvPr>
          <p:cNvSpPr txBox="1"/>
          <p:nvPr/>
        </p:nvSpPr>
        <p:spPr>
          <a:xfrm>
            <a:off x="746968" y="5245671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Note: Exams are not cumulative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8EFE0F92-7D2F-48BF-BD4E-69B47587E3B7}"/>
              </a:ext>
            </a:extLst>
          </p:cNvPr>
          <p:cNvSpPr/>
          <p:nvPr/>
        </p:nvSpPr>
        <p:spPr>
          <a:xfrm>
            <a:off x="7772400" y="2590800"/>
            <a:ext cx="428625" cy="271874"/>
          </a:xfrm>
          <a:prstGeom prst="star5">
            <a:avLst/>
          </a:prstGeom>
          <a:solidFill>
            <a:srgbClr val="A32638"/>
          </a:solidFill>
          <a:ln>
            <a:solidFill>
              <a:srgbClr val="A32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0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Mid Term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04254"/>
              </p:ext>
            </p:extLst>
          </p:nvPr>
        </p:nvGraphicFramePr>
        <p:xfrm>
          <a:off x="777240" y="1822966"/>
          <a:ext cx="3771900" cy="1874520"/>
        </p:xfrm>
        <a:graphic>
          <a:graphicData uri="http://schemas.openxmlformats.org/drawingml/2006/table">
            <a:tbl>
              <a:tblPr/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Week 1 to 6 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Readings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Videos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Web Research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Lectures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- Change leadership discussion (stories)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>
            <a:off x="4571006" y="2127765"/>
            <a:ext cx="168634" cy="1284237"/>
          </a:xfrm>
          <a:prstGeom prst="rightBrace">
            <a:avLst/>
          </a:prstGeom>
          <a:ln>
            <a:solidFill>
              <a:srgbClr val="A326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1006" y="3412003"/>
            <a:ext cx="197789" cy="231250"/>
          </a:xfrm>
          <a:prstGeom prst="rightBrace">
            <a:avLst/>
          </a:prstGeom>
          <a:ln>
            <a:solidFill>
              <a:srgbClr val="A326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90661" y="2327299"/>
            <a:ext cx="16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70%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30%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93E70-CE94-437F-8887-4C86B6657B41}"/>
              </a:ext>
            </a:extLst>
          </p:cNvPr>
          <p:cNvSpPr txBox="1"/>
          <p:nvPr/>
        </p:nvSpPr>
        <p:spPr>
          <a:xfrm>
            <a:off x="685800" y="3931920"/>
            <a:ext cx="5562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A32638"/>
                </a:solidFill>
              </a:rPr>
              <a:t>Format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Closed books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A32638"/>
                </a:solidFill>
              </a:rPr>
              <a:t>On canvas – in person ONLY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20 questions (15 multiple choices &amp; 5 open ended)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50 minutes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D9C9EF-9F04-4757-8D25-F03D57DC8E49}"/>
              </a:ext>
            </a:extLst>
          </p:cNvPr>
          <p:cNvSpPr txBox="1"/>
          <p:nvPr/>
        </p:nvSpPr>
        <p:spPr>
          <a:xfrm>
            <a:off x="685800" y="954524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A32638"/>
                </a:solidFill>
              </a:rPr>
              <a:t>Content : </a:t>
            </a:r>
          </a:p>
        </p:txBody>
      </p:sp>
    </p:spTree>
    <p:extLst>
      <p:ext uri="{BB962C8B-B14F-4D97-AF65-F5344CB8AC3E}">
        <p14:creationId xmlns:p14="http://schemas.microsoft.com/office/powerpoint/2010/main" val="132151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7543800" cy="1028700"/>
          </a:xfrm>
        </p:spPr>
        <p:txBody>
          <a:bodyPr/>
          <a:lstStyle/>
          <a:p>
            <a:r>
              <a:rPr lang="en-US" sz="3200" b="1" dirty="0">
                <a:solidFill>
                  <a:srgbClr val="A32638"/>
                </a:solidFill>
              </a:rPr>
              <a:t>Mid Term – Example 1 (multiple choices)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3549" y="1828800"/>
            <a:ext cx="7863840" cy="3640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Question : </a:t>
            </a:r>
            <a:r>
              <a:rPr lang="en-US" sz="2400" dirty="0"/>
              <a:t>What is a project?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15C403-87EC-47B0-BDC1-B9126B93BD17}"/>
              </a:ext>
            </a:extLst>
          </p:cNvPr>
          <p:cNvSpPr txBox="1"/>
          <p:nvPr/>
        </p:nvSpPr>
        <p:spPr>
          <a:xfrm>
            <a:off x="838200" y="2633848"/>
            <a:ext cx="70866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+mj-lt"/>
              <a:buAutoNum type="alphaLcPeriod"/>
            </a:pPr>
            <a:r>
              <a:rPr lang="en-US" dirty="0"/>
              <a:t>Work done to sustain the business, same work is done day after day, producing the same result(s).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product offered to the market to solve a problem or satisfy a need.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Unique endeavor with clear-cut objectives, a starting point, an ending point, and usually a budget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 of tasks executed on a daily basis with clear-cut-objectives, to produce a set of reports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8423B85-978F-4D11-89D6-A388E3E8BCA4}"/>
              </a:ext>
            </a:extLst>
          </p:cNvPr>
          <p:cNvSpPr/>
          <p:nvPr/>
        </p:nvSpPr>
        <p:spPr>
          <a:xfrm>
            <a:off x="1143000" y="3733800"/>
            <a:ext cx="457200" cy="457200"/>
          </a:xfrm>
          <a:prstGeom prst="ellipse">
            <a:avLst/>
          </a:prstGeom>
          <a:noFill/>
          <a:ln>
            <a:solidFill>
              <a:srgbClr val="A32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9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543800" cy="1208964"/>
          </a:xfrm>
        </p:spPr>
        <p:txBody>
          <a:bodyPr/>
          <a:lstStyle/>
          <a:p>
            <a:r>
              <a:rPr lang="en-US" sz="3200" b="1" dirty="0">
                <a:solidFill>
                  <a:srgbClr val="A32638"/>
                </a:solidFill>
              </a:rPr>
              <a:t>Mid Term – Example 2 (Open Ended)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524000"/>
            <a:ext cx="7863840" cy="1333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+mn-lt"/>
              </a:rPr>
              <a:t>Question : </a:t>
            </a:r>
            <a:r>
              <a:rPr lang="en-US" sz="2000" dirty="0">
                <a:latin typeface="+mn-lt"/>
              </a:rPr>
              <a:t>In “Meetings Down Under”, the organization changed the format of their meetings and experienced a dramatic improvement in the effectiveness of their meetings.  What was at the heart of this change? Explain the old and new format</a:t>
            </a:r>
            <a:endParaRPr lang="en-US" sz="12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36096" y="3048000"/>
            <a:ext cx="6717527" cy="2628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Focus, focus, focus and Discipline!  </a:t>
            </a:r>
          </a:p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With the new format (1.5 days/agenda/facilitator/documented actions) they limited their focus of each meeting to </a:t>
            </a:r>
            <a:r>
              <a:rPr lang="en-US" sz="1800" u="sng" dirty="0">
                <a:latin typeface="+mn-lt"/>
              </a:rPr>
              <a:t>one major topic </a:t>
            </a:r>
            <a:r>
              <a:rPr lang="en-US" sz="1800" dirty="0">
                <a:latin typeface="+mn-lt"/>
              </a:rPr>
              <a:t>and the new format focused on addressing that topic and moving forward.  </a:t>
            </a:r>
          </a:p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The old format allowed for dozens of unrelated topics and never-ending brainstorming sessions.  They spent their time talking and talking and never accomplishing anything concrete.</a:t>
            </a:r>
          </a:p>
        </p:txBody>
      </p:sp>
    </p:spTree>
    <p:extLst>
      <p:ext uri="{BB962C8B-B14F-4D97-AF65-F5344CB8AC3E}">
        <p14:creationId xmlns:p14="http://schemas.microsoft.com/office/powerpoint/2010/main" val="397470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requently Asked Questions | Salesforce Denied Party Screening Solutions  from Descartes Visual Compliance">
            <a:extLst>
              <a:ext uri="{FF2B5EF4-FFF2-40B4-BE49-F238E27FC236}">
                <a16:creationId xmlns:a16="http://schemas.microsoft.com/office/drawing/2014/main" id="{3C83D551-193F-4121-9D4A-3299A540A61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14208"/>
            <a:ext cx="5505450" cy="462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8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344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Essential</vt:lpstr>
      <vt:lpstr>Mid Term Prep Session MIS3535 | LEAD GLOBAL DIGITAL PROJECTS</vt:lpstr>
      <vt:lpstr>Grading Components</vt:lpstr>
      <vt:lpstr>Mid Term</vt:lpstr>
      <vt:lpstr>Mid Term – Example 1 (multiple choices)</vt:lpstr>
      <vt:lpstr>Mid Term – Example 2 (Open Ended)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#1 Prep Session MIS3535 | LEAD GLOBAL DIGITAL PROJECTS</dc:title>
  <dc:creator>MC Martin</dc:creator>
  <cp:lastModifiedBy>foxsmart</cp:lastModifiedBy>
  <cp:revision>12</cp:revision>
  <dcterms:created xsi:type="dcterms:W3CDTF">2020-09-29T17:23:04Z</dcterms:created>
  <dcterms:modified xsi:type="dcterms:W3CDTF">2024-02-22T15:31:33Z</dcterms:modified>
</cp:coreProperties>
</file>