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313" r:id="rId2"/>
    <p:sldId id="283" r:id="rId3"/>
    <p:sldId id="258" r:id="rId4"/>
    <p:sldId id="435" r:id="rId5"/>
    <p:sldId id="434" r:id="rId6"/>
    <p:sldId id="417" r:id="rId7"/>
    <p:sldId id="418" r:id="rId8"/>
    <p:sldId id="421" r:id="rId9"/>
    <p:sldId id="426" r:id="rId10"/>
    <p:sldId id="420" r:id="rId11"/>
    <p:sldId id="386" r:id="rId12"/>
    <p:sldId id="436" r:id="rId13"/>
    <p:sldId id="424" r:id="rId14"/>
    <p:sldId id="425" r:id="rId15"/>
    <p:sldId id="427" r:id="rId16"/>
    <p:sldId id="429" r:id="rId17"/>
    <p:sldId id="430" r:id="rId18"/>
    <p:sldId id="431" r:id="rId19"/>
    <p:sldId id="437" r:id="rId20"/>
    <p:sldId id="433" r:id="rId21"/>
    <p:sldId id="438" r:id="rId22"/>
    <p:sldId id="439" r:id="rId23"/>
    <p:sldId id="440" r:id="rId24"/>
    <p:sldId id="357" r:id="rId25"/>
    <p:sldId id="358" r:id="rId26"/>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2638"/>
    <a:srgbClr val="5D301D"/>
    <a:srgbClr val="5A91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E5FE04-A35A-4164-BE0E-7158FE37CF28}" v="24" dt="2024-01-18T19:39:26.2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2603" autoAdjust="0"/>
  </p:normalViewPr>
  <p:slideViewPr>
    <p:cSldViewPr>
      <p:cViewPr varScale="1">
        <p:scale>
          <a:sx n="61" d="100"/>
          <a:sy n="61" d="100"/>
        </p:scale>
        <p:origin x="1780" y="52"/>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D1AF71-8D19-4CB3-BDD2-FCD2F9A0BD69}" type="doc">
      <dgm:prSet loTypeId="urn:microsoft.com/office/officeart/2009/layout/CircleArrowProcess" loCatId="cycle" qsTypeId="urn:microsoft.com/office/officeart/2005/8/quickstyle/simple1" qsCatId="simple" csTypeId="urn:microsoft.com/office/officeart/2005/8/colors/colorful1" csCatId="colorful" phldr="1"/>
      <dgm:spPr/>
      <dgm:t>
        <a:bodyPr/>
        <a:lstStyle/>
        <a:p>
          <a:endParaRPr lang="en-US"/>
        </a:p>
      </dgm:t>
    </dgm:pt>
    <dgm:pt modelId="{972BE380-2AB3-4CDF-96F7-71D8CC8BA67E}">
      <dgm:prSet phldrT="[Text]" custT="1"/>
      <dgm:spPr/>
      <dgm:t>
        <a:bodyPr/>
        <a:lstStyle/>
        <a:p>
          <a:r>
            <a:rPr lang="en-US" sz="1800" b="1" dirty="0"/>
            <a:t>Core </a:t>
          </a:r>
        </a:p>
        <a:p>
          <a:r>
            <a:rPr lang="en-US" sz="1800" b="1" dirty="0"/>
            <a:t>Competencies</a:t>
          </a:r>
        </a:p>
      </dgm:t>
    </dgm:pt>
    <dgm:pt modelId="{F73834C4-7739-45D4-88E0-43BCD9FEF875}" type="parTrans" cxnId="{E20E1064-2D5B-47F3-8507-7021C44CEC2F}">
      <dgm:prSet/>
      <dgm:spPr/>
      <dgm:t>
        <a:bodyPr/>
        <a:lstStyle/>
        <a:p>
          <a:endParaRPr lang="en-US"/>
        </a:p>
      </dgm:t>
    </dgm:pt>
    <dgm:pt modelId="{91C63367-5F91-40B6-8043-484D54528CDA}" type="sibTrans" cxnId="{E20E1064-2D5B-47F3-8507-7021C44CEC2F}">
      <dgm:prSet/>
      <dgm:spPr/>
      <dgm:t>
        <a:bodyPr/>
        <a:lstStyle/>
        <a:p>
          <a:endParaRPr lang="en-US"/>
        </a:p>
      </dgm:t>
    </dgm:pt>
    <dgm:pt modelId="{06737D11-3D45-420B-A391-19B172E85D83}">
      <dgm:prSet phldrT="[Text]"/>
      <dgm:spPr/>
      <dgm:t>
        <a:bodyPr/>
        <a:lstStyle/>
        <a:p>
          <a:r>
            <a:rPr lang="en-US" b="1" dirty="0"/>
            <a:t>EQ</a:t>
          </a:r>
        </a:p>
      </dgm:t>
    </dgm:pt>
    <dgm:pt modelId="{31BEF963-2B49-498D-B1D3-B7FA69CE6D9A}" type="parTrans" cxnId="{89364E2D-B8E9-4EE8-BB49-31F12B92B63D}">
      <dgm:prSet/>
      <dgm:spPr/>
      <dgm:t>
        <a:bodyPr/>
        <a:lstStyle/>
        <a:p>
          <a:endParaRPr lang="en-US"/>
        </a:p>
      </dgm:t>
    </dgm:pt>
    <dgm:pt modelId="{0AB0B1B2-31C2-45ED-BCAA-2BF1D6E45FC3}" type="sibTrans" cxnId="{89364E2D-B8E9-4EE8-BB49-31F12B92B63D}">
      <dgm:prSet/>
      <dgm:spPr/>
      <dgm:t>
        <a:bodyPr/>
        <a:lstStyle/>
        <a:p>
          <a:endParaRPr lang="en-US"/>
        </a:p>
      </dgm:t>
    </dgm:pt>
    <dgm:pt modelId="{F5B98E34-72E8-4328-8AE7-73B3DE451665}">
      <dgm:prSet phldrT="[Text]"/>
      <dgm:spPr/>
      <dgm:t>
        <a:bodyPr/>
        <a:lstStyle/>
        <a:p>
          <a:r>
            <a:rPr lang="en-US" b="1" dirty="0"/>
            <a:t>Company Fit</a:t>
          </a:r>
        </a:p>
      </dgm:t>
    </dgm:pt>
    <dgm:pt modelId="{602E4527-F60A-4CEF-8D7B-EF46DC767D4D}" type="parTrans" cxnId="{93845D94-EEA5-4A87-A0E5-7CBD8E345777}">
      <dgm:prSet/>
      <dgm:spPr/>
      <dgm:t>
        <a:bodyPr/>
        <a:lstStyle/>
        <a:p>
          <a:endParaRPr lang="en-US"/>
        </a:p>
      </dgm:t>
    </dgm:pt>
    <dgm:pt modelId="{0A09DB00-9E62-4CFA-B163-EAD17E6F116B}" type="sibTrans" cxnId="{93845D94-EEA5-4A87-A0E5-7CBD8E345777}">
      <dgm:prSet/>
      <dgm:spPr/>
      <dgm:t>
        <a:bodyPr/>
        <a:lstStyle/>
        <a:p>
          <a:endParaRPr lang="en-US"/>
        </a:p>
      </dgm:t>
    </dgm:pt>
    <dgm:pt modelId="{492ACD57-0488-4D97-BA99-7B47854580E4}" type="pres">
      <dgm:prSet presAssocID="{95D1AF71-8D19-4CB3-BDD2-FCD2F9A0BD69}" presName="Name0" presStyleCnt="0">
        <dgm:presLayoutVars>
          <dgm:chMax val="7"/>
          <dgm:chPref val="7"/>
          <dgm:dir/>
          <dgm:animLvl val="lvl"/>
        </dgm:presLayoutVars>
      </dgm:prSet>
      <dgm:spPr/>
    </dgm:pt>
    <dgm:pt modelId="{8A3C8A63-ABB5-4D78-AD8D-57BC6F30EA7F}" type="pres">
      <dgm:prSet presAssocID="{972BE380-2AB3-4CDF-96F7-71D8CC8BA67E}" presName="Accent1" presStyleCnt="0"/>
      <dgm:spPr/>
    </dgm:pt>
    <dgm:pt modelId="{9292E7FD-7DD5-4F66-B134-F9BDECB197D6}" type="pres">
      <dgm:prSet presAssocID="{972BE380-2AB3-4CDF-96F7-71D8CC8BA67E}" presName="Accent" presStyleLbl="node1" presStyleIdx="0" presStyleCnt="3"/>
      <dgm:spPr/>
    </dgm:pt>
    <dgm:pt modelId="{6EE42E00-FA66-43AA-9D99-FB97A26BF36E}" type="pres">
      <dgm:prSet presAssocID="{972BE380-2AB3-4CDF-96F7-71D8CC8BA67E}" presName="Parent1" presStyleLbl="revTx" presStyleIdx="0" presStyleCnt="3" custScaleX="188773" custLinFactNeighborX="1597" custLinFactNeighborY="-39923">
        <dgm:presLayoutVars>
          <dgm:chMax val="1"/>
          <dgm:chPref val="1"/>
          <dgm:bulletEnabled val="1"/>
        </dgm:presLayoutVars>
      </dgm:prSet>
      <dgm:spPr/>
    </dgm:pt>
    <dgm:pt modelId="{3D6F1677-4848-41D8-8164-9A83CA0D3A75}" type="pres">
      <dgm:prSet presAssocID="{06737D11-3D45-420B-A391-19B172E85D83}" presName="Accent2" presStyleCnt="0"/>
      <dgm:spPr/>
    </dgm:pt>
    <dgm:pt modelId="{C5E71F82-8D87-437A-B98B-3A645C94A70B}" type="pres">
      <dgm:prSet presAssocID="{06737D11-3D45-420B-A391-19B172E85D83}" presName="Accent" presStyleLbl="node1" presStyleIdx="1" presStyleCnt="3"/>
      <dgm:spPr/>
    </dgm:pt>
    <dgm:pt modelId="{8609422F-B40E-46FA-862E-9407B2982602}" type="pres">
      <dgm:prSet presAssocID="{06737D11-3D45-420B-A391-19B172E85D83}" presName="Parent2" presStyleLbl="revTx" presStyleIdx="1" presStyleCnt="3">
        <dgm:presLayoutVars>
          <dgm:chMax val="1"/>
          <dgm:chPref val="1"/>
          <dgm:bulletEnabled val="1"/>
        </dgm:presLayoutVars>
      </dgm:prSet>
      <dgm:spPr/>
    </dgm:pt>
    <dgm:pt modelId="{D69DA8F6-E27D-4FC8-A3DA-69AD17F08691}" type="pres">
      <dgm:prSet presAssocID="{F5B98E34-72E8-4328-8AE7-73B3DE451665}" presName="Accent3" presStyleCnt="0"/>
      <dgm:spPr/>
    </dgm:pt>
    <dgm:pt modelId="{B2CFD380-1436-433F-9FA4-EBDFB07E528A}" type="pres">
      <dgm:prSet presAssocID="{F5B98E34-72E8-4328-8AE7-73B3DE451665}" presName="Accent" presStyleLbl="node1" presStyleIdx="2" presStyleCnt="3"/>
      <dgm:spPr/>
    </dgm:pt>
    <dgm:pt modelId="{EC82C6CD-6275-45C3-B4D4-D20F0DBE8EA6}" type="pres">
      <dgm:prSet presAssocID="{F5B98E34-72E8-4328-8AE7-73B3DE451665}" presName="Parent3" presStyleLbl="revTx" presStyleIdx="2" presStyleCnt="3">
        <dgm:presLayoutVars>
          <dgm:chMax val="1"/>
          <dgm:chPref val="1"/>
          <dgm:bulletEnabled val="1"/>
        </dgm:presLayoutVars>
      </dgm:prSet>
      <dgm:spPr/>
    </dgm:pt>
  </dgm:ptLst>
  <dgm:cxnLst>
    <dgm:cxn modelId="{89364E2D-B8E9-4EE8-BB49-31F12B92B63D}" srcId="{95D1AF71-8D19-4CB3-BDD2-FCD2F9A0BD69}" destId="{06737D11-3D45-420B-A391-19B172E85D83}" srcOrd="1" destOrd="0" parTransId="{31BEF963-2B49-498D-B1D3-B7FA69CE6D9A}" sibTransId="{0AB0B1B2-31C2-45ED-BCAA-2BF1D6E45FC3}"/>
    <dgm:cxn modelId="{27AD0F34-6803-4706-9EB1-23BEAAA62684}" type="presOf" srcId="{972BE380-2AB3-4CDF-96F7-71D8CC8BA67E}" destId="{6EE42E00-FA66-43AA-9D99-FB97A26BF36E}" srcOrd="0" destOrd="0" presId="urn:microsoft.com/office/officeart/2009/layout/CircleArrowProcess"/>
    <dgm:cxn modelId="{E20E1064-2D5B-47F3-8507-7021C44CEC2F}" srcId="{95D1AF71-8D19-4CB3-BDD2-FCD2F9A0BD69}" destId="{972BE380-2AB3-4CDF-96F7-71D8CC8BA67E}" srcOrd="0" destOrd="0" parTransId="{F73834C4-7739-45D4-88E0-43BCD9FEF875}" sibTransId="{91C63367-5F91-40B6-8043-484D54528CDA}"/>
    <dgm:cxn modelId="{53A70C74-DBB3-4CCD-BEDC-098B1A9BD20B}" type="presOf" srcId="{06737D11-3D45-420B-A391-19B172E85D83}" destId="{8609422F-B40E-46FA-862E-9407B2982602}" srcOrd="0" destOrd="0" presId="urn:microsoft.com/office/officeart/2009/layout/CircleArrowProcess"/>
    <dgm:cxn modelId="{19735478-43CF-4528-8FFD-209C6D60978E}" type="presOf" srcId="{95D1AF71-8D19-4CB3-BDD2-FCD2F9A0BD69}" destId="{492ACD57-0488-4D97-BA99-7B47854580E4}" srcOrd="0" destOrd="0" presId="urn:microsoft.com/office/officeart/2009/layout/CircleArrowProcess"/>
    <dgm:cxn modelId="{93845D94-EEA5-4A87-A0E5-7CBD8E345777}" srcId="{95D1AF71-8D19-4CB3-BDD2-FCD2F9A0BD69}" destId="{F5B98E34-72E8-4328-8AE7-73B3DE451665}" srcOrd="2" destOrd="0" parTransId="{602E4527-F60A-4CEF-8D7B-EF46DC767D4D}" sibTransId="{0A09DB00-9E62-4CFA-B163-EAD17E6F116B}"/>
    <dgm:cxn modelId="{10E921D0-CB43-474D-8F90-6049DEAA0406}" type="presOf" srcId="{F5B98E34-72E8-4328-8AE7-73B3DE451665}" destId="{EC82C6CD-6275-45C3-B4D4-D20F0DBE8EA6}" srcOrd="0" destOrd="0" presId="urn:microsoft.com/office/officeart/2009/layout/CircleArrowProcess"/>
    <dgm:cxn modelId="{E02C8618-4E75-4B60-8DC3-A072C0B6E705}" type="presParOf" srcId="{492ACD57-0488-4D97-BA99-7B47854580E4}" destId="{8A3C8A63-ABB5-4D78-AD8D-57BC6F30EA7F}" srcOrd="0" destOrd="0" presId="urn:microsoft.com/office/officeart/2009/layout/CircleArrowProcess"/>
    <dgm:cxn modelId="{298DA6ED-312B-4ADB-B077-6D47C0D40C8D}" type="presParOf" srcId="{8A3C8A63-ABB5-4D78-AD8D-57BC6F30EA7F}" destId="{9292E7FD-7DD5-4F66-B134-F9BDECB197D6}" srcOrd="0" destOrd="0" presId="urn:microsoft.com/office/officeart/2009/layout/CircleArrowProcess"/>
    <dgm:cxn modelId="{2E62C812-65F3-4BD8-BC90-44212B77695A}" type="presParOf" srcId="{492ACD57-0488-4D97-BA99-7B47854580E4}" destId="{6EE42E00-FA66-43AA-9D99-FB97A26BF36E}" srcOrd="1" destOrd="0" presId="urn:microsoft.com/office/officeart/2009/layout/CircleArrowProcess"/>
    <dgm:cxn modelId="{361E8D81-F842-4BD0-81CA-8744A1E2E7B9}" type="presParOf" srcId="{492ACD57-0488-4D97-BA99-7B47854580E4}" destId="{3D6F1677-4848-41D8-8164-9A83CA0D3A75}" srcOrd="2" destOrd="0" presId="urn:microsoft.com/office/officeart/2009/layout/CircleArrowProcess"/>
    <dgm:cxn modelId="{AEFFFB4B-9BDE-4842-8C02-EA997F048145}" type="presParOf" srcId="{3D6F1677-4848-41D8-8164-9A83CA0D3A75}" destId="{C5E71F82-8D87-437A-B98B-3A645C94A70B}" srcOrd="0" destOrd="0" presId="urn:microsoft.com/office/officeart/2009/layout/CircleArrowProcess"/>
    <dgm:cxn modelId="{501693B8-B79E-400D-AE08-9753FA2CC350}" type="presParOf" srcId="{492ACD57-0488-4D97-BA99-7B47854580E4}" destId="{8609422F-B40E-46FA-862E-9407B2982602}" srcOrd="3" destOrd="0" presId="urn:microsoft.com/office/officeart/2009/layout/CircleArrowProcess"/>
    <dgm:cxn modelId="{8810E824-F156-4109-A251-BC2476103AB8}" type="presParOf" srcId="{492ACD57-0488-4D97-BA99-7B47854580E4}" destId="{D69DA8F6-E27D-4FC8-A3DA-69AD17F08691}" srcOrd="4" destOrd="0" presId="urn:microsoft.com/office/officeart/2009/layout/CircleArrowProcess"/>
    <dgm:cxn modelId="{3CDE3050-B42B-4E5A-94AF-32E4A4802AEF}" type="presParOf" srcId="{D69DA8F6-E27D-4FC8-A3DA-69AD17F08691}" destId="{B2CFD380-1436-433F-9FA4-EBDFB07E528A}" srcOrd="0" destOrd="0" presId="urn:microsoft.com/office/officeart/2009/layout/CircleArrowProcess"/>
    <dgm:cxn modelId="{0F7EADA3-38D3-4AC6-A661-FE3D8D67CD39}" type="presParOf" srcId="{492ACD57-0488-4D97-BA99-7B47854580E4}" destId="{EC82C6CD-6275-45C3-B4D4-D20F0DBE8EA6}"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92E7FD-7DD5-4F66-B134-F9BDECB197D6}">
      <dsp:nvSpPr>
        <dsp:cNvPr id="0" name=""/>
        <dsp:cNvSpPr/>
      </dsp:nvSpPr>
      <dsp:spPr>
        <a:xfrm>
          <a:off x="2603639" y="0"/>
          <a:ext cx="2111710" cy="2112032"/>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E42E00-FA66-43AA-9D99-FB97A26BF36E}">
      <dsp:nvSpPr>
        <dsp:cNvPr id="0" name=""/>
        <dsp:cNvSpPr/>
      </dsp:nvSpPr>
      <dsp:spPr>
        <a:xfrm>
          <a:off x="2568288" y="528328"/>
          <a:ext cx="2215132" cy="586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Core </a:t>
          </a:r>
        </a:p>
        <a:p>
          <a:pPr marL="0" lvl="0" indent="0" algn="ctr" defTabSz="800100">
            <a:lnSpc>
              <a:spcPct val="90000"/>
            </a:lnSpc>
            <a:spcBef>
              <a:spcPct val="0"/>
            </a:spcBef>
            <a:spcAft>
              <a:spcPct val="35000"/>
            </a:spcAft>
            <a:buNone/>
          </a:pPr>
          <a:r>
            <a:rPr lang="en-US" sz="1800" b="1" kern="1200" dirty="0"/>
            <a:t>Competencies</a:t>
          </a:r>
        </a:p>
      </dsp:txBody>
      <dsp:txXfrm>
        <a:off x="2568288" y="528328"/>
        <a:ext cx="2215132" cy="586578"/>
      </dsp:txXfrm>
    </dsp:sp>
    <dsp:sp modelId="{C5E71F82-8D87-437A-B98B-3A645C94A70B}">
      <dsp:nvSpPr>
        <dsp:cNvPr id="0" name=""/>
        <dsp:cNvSpPr/>
      </dsp:nvSpPr>
      <dsp:spPr>
        <a:xfrm>
          <a:off x="2017118" y="1213519"/>
          <a:ext cx="2111710" cy="2112032"/>
        </a:xfrm>
        <a:prstGeom prst="leftCircularArrow">
          <a:avLst>
            <a:gd name="adj1" fmla="val 10980"/>
            <a:gd name="adj2" fmla="val 1142322"/>
            <a:gd name="adj3" fmla="val 6300000"/>
            <a:gd name="adj4" fmla="val 18900000"/>
            <a:gd name="adj5" fmla="val 12500"/>
          </a:avLst>
        </a:prstGeom>
        <a:solidFill>
          <a:schemeClr val="accent3">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09422F-B40E-46FA-862E-9407B2982602}">
      <dsp:nvSpPr>
        <dsp:cNvPr id="0" name=""/>
        <dsp:cNvSpPr/>
      </dsp:nvSpPr>
      <dsp:spPr>
        <a:xfrm>
          <a:off x="2486255" y="1983046"/>
          <a:ext cx="1173437" cy="586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EQ</a:t>
          </a:r>
        </a:p>
      </dsp:txBody>
      <dsp:txXfrm>
        <a:off x="2486255" y="1983046"/>
        <a:ext cx="1173437" cy="586578"/>
      </dsp:txXfrm>
    </dsp:sp>
    <dsp:sp modelId="{B2CFD380-1436-433F-9FA4-EBDFB07E528A}">
      <dsp:nvSpPr>
        <dsp:cNvPr id="0" name=""/>
        <dsp:cNvSpPr/>
      </dsp:nvSpPr>
      <dsp:spPr>
        <a:xfrm>
          <a:off x="2753937" y="2572256"/>
          <a:ext cx="1814286" cy="1815014"/>
        </a:xfrm>
        <a:prstGeom prst="blockArc">
          <a:avLst>
            <a:gd name="adj1" fmla="val 13500000"/>
            <a:gd name="adj2" fmla="val 10800000"/>
            <a:gd name="adj3" fmla="val 12740"/>
          </a:avLst>
        </a:prstGeom>
        <a:solidFill>
          <a:schemeClr val="accent4">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82C6CD-6275-45C3-B4D4-D20F0DBE8EA6}">
      <dsp:nvSpPr>
        <dsp:cNvPr id="0" name=""/>
        <dsp:cNvSpPr/>
      </dsp:nvSpPr>
      <dsp:spPr>
        <a:xfrm>
          <a:off x="3073172" y="3205340"/>
          <a:ext cx="1173437" cy="586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Company Fit</a:t>
          </a:r>
        </a:p>
      </dsp:txBody>
      <dsp:txXfrm>
        <a:off x="3073172" y="3205340"/>
        <a:ext cx="1173437" cy="586578"/>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72098" cy="465077"/>
          </a:xfrm>
          <a:prstGeom prst="rect">
            <a:avLst/>
          </a:prstGeom>
        </p:spPr>
        <p:txBody>
          <a:bodyPr vert="horz" lIns="87400" tIns="43700" rIns="87400" bIns="43700" rtlCol="0"/>
          <a:lstStyle>
            <a:lvl1pPr algn="l">
              <a:defRPr sz="1100"/>
            </a:lvl1pPr>
          </a:lstStyle>
          <a:p>
            <a:endParaRPr lang="en-US"/>
          </a:p>
        </p:txBody>
      </p:sp>
      <p:sp>
        <p:nvSpPr>
          <p:cNvPr id="3" name="Date Placeholder 2"/>
          <p:cNvSpPr>
            <a:spLocks noGrp="1"/>
          </p:cNvSpPr>
          <p:nvPr>
            <p:ph type="dt" sz="quarter" idx="1"/>
          </p:nvPr>
        </p:nvSpPr>
        <p:spPr>
          <a:xfrm>
            <a:off x="3884415" y="3"/>
            <a:ext cx="2972098" cy="465077"/>
          </a:xfrm>
          <a:prstGeom prst="rect">
            <a:avLst/>
          </a:prstGeom>
        </p:spPr>
        <p:txBody>
          <a:bodyPr vert="horz" lIns="87400" tIns="43700" rIns="87400" bIns="43700" rtlCol="0"/>
          <a:lstStyle>
            <a:lvl1pPr algn="r">
              <a:defRPr sz="1100"/>
            </a:lvl1pPr>
          </a:lstStyle>
          <a:p>
            <a:fld id="{F3AF817D-CF8D-4461-8D1F-E5717598B261}" type="datetimeFigureOut">
              <a:rPr lang="en-US" smtClean="0"/>
              <a:t>7/20/2024</a:t>
            </a:fld>
            <a:endParaRPr lang="en-US"/>
          </a:p>
        </p:txBody>
      </p:sp>
      <p:sp>
        <p:nvSpPr>
          <p:cNvPr id="4" name="Footer Placeholder 3"/>
          <p:cNvSpPr>
            <a:spLocks noGrp="1"/>
          </p:cNvSpPr>
          <p:nvPr>
            <p:ph type="ftr" sz="quarter" idx="2"/>
          </p:nvPr>
        </p:nvSpPr>
        <p:spPr>
          <a:xfrm>
            <a:off x="1" y="8847249"/>
            <a:ext cx="2972098" cy="465077"/>
          </a:xfrm>
          <a:prstGeom prst="rect">
            <a:avLst/>
          </a:prstGeom>
        </p:spPr>
        <p:txBody>
          <a:bodyPr vert="horz" lIns="87400" tIns="43700" rIns="87400" bIns="43700" rtlCol="0" anchor="b"/>
          <a:lstStyle>
            <a:lvl1pPr algn="l">
              <a:defRPr sz="1100"/>
            </a:lvl1pPr>
          </a:lstStyle>
          <a:p>
            <a:endParaRPr lang="en-US"/>
          </a:p>
        </p:txBody>
      </p:sp>
      <p:sp>
        <p:nvSpPr>
          <p:cNvPr id="5" name="Slide Number Placeholder 4"/>
          <p:cNvSpPr>
            <a:spLocks noGrp="1"/>
          </p:cNvSpPr>
          <p:nvPr>
            <p:ph type="sldNum" sz="quarter" idx="3"/>
          </p:nvPr>
        </p:nvSpPr>
        <p:spPr>
          <a:xfrm>
            <a:off x="3884415" y="8847249"/>
            <a:ext cx="2972098" cy="465077"/>
          </a:xfrm>
          <a:prstGeom prst="rect">
            <a:avLst/>
          </a:prstGeom>
        </p:spPr>
        <p:txBody>
          <a:bodyPr vert="horz" lIns="87400" tIns="43700" rIns="87400" bIns="43700" rtlCol="0" anchor="b"/>
          <a:lstStyle>
            <a:lvl1pPr algn="r">
              <a:defRPr sz="1100"/>
            </a:lvl1pPr>
          </a:lstStyle>
          <a:p>
            <a:fld id="{8E8A0D4E-B9B1-4737-AA40-97DD2C5F75FB}" type="slidenum">
              <a:rPr lang="en-US" smtClean="0"/>
              <a:t>‹#›</a:t>
            </a:fld>
            <a:endParaRPr lang="en-US"/>
          </a:p>
        </p:txBody>
      </p:sp>
    </p:spTree>
    <p:extLst>
      <p:ext uri="{BB962C8B-B14F-4D97-AF65-F5344CB8AC3E}">
        <p14:creationId xmlns:p14="http://schemas.microsoft.com/office/powerpoint/2010/main" val="2496520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65693"/>
          </a:xfrm>
          <a:prstGeom prst="rect">
            <a:avLst/>
          </a:prstGeom>
        </p:spPr>
        <p:txBody>
          <a:bodyPr vert="horz" lIns="92381" tIns="46191" rIns="92381" bIns="46191" rtlCol="0"/>
          <a:lstStyle>
            <a:lvl1pPr algn="l">
              <a:defRPr sz="1200"/>
            </a:lvl1pPr>
          </a:lstStyle>
          <a:p>
            <a:endParaRPr lang="en-US" dirty="0"/>
          </a:p>
        </p:txBody>
      </p:sp>
      <p:sp>
        <p:nvSpPr>
          <p:cNvPr id="3" name="Date Placeholder 2"/>
          <p:cNvSpPr>
            <a:spLocks noGrp="1"/>
          </p:cNvSpPr>
          <p:nvPr>
            <p:ph type="dt" idx="1"/>
          </p:nvPr>
        </p:nvSpPr>
        <p:spPr>
          <a:xfrm>
            <a:off x="3884613" y="2"/>
            <a:ext cx="2971800" cy="465693"/>
          </a:xfrm>
          <a:prstGeom prst="rect">
            <a:avLst/>
          </a:prstGeom>
        </p:spPr>
        <p:txBody>
          <a:bodyPr vert="horz" lIns="92381" tIns="46191" rIns="92381" bIns="46191" rtlCol="0"/>
          <a:lstStyle>
            <a:lvl1pPr algn="r">
              <a:defRPr sz="1200"/>
            </a:lvl1pPr>
          </a:lstStyle>
          <a:p>
            <a:fld id="{3D001412-9042-462B-87CE-AF1E3127FF21}" type="datetimeFigureOut">
              <a:rPr lang="en-US" smtClean="0"/>
              <a:t>7/20/2024</a:t>
            </a:fld>
            <a:endParaRPr lang="en-US" dirty="0"/>
          </a:p>
        </p:txBody>
      </p:sp>
      <p:sp>
        <p:nvSpPr>
          <p:cNvPr id="4" name="Slide Image Placeholder 3"/>
          <p:cNvSpPr>
            <a:spLocks noGrp="1" noRot="1" noChangeAspect="1"/>
          </p:cNvSpPr>
          <p:nvPr>
            <p:ph type="sldImg" idx="2"/>
          </p:nvPr>
        </p:nvSpPr>
        <p:spPr>
          <a:xfrm>
            <a:off x="1101725" y="698500"/>
            <a:ext cx="4656138" cy="3494088"/>
          </a:xfrm>
          <a:prstGeom prst="rect">
            <a:avLst/>
          </a:prstGeom>
          <a:noFill/>
          <a:ln w="12700">
            <a:solidFill>
              <a:prstClr val="black"/>
            </a:solidFill>
          </a:ln>
        </p:spPr>
        <p:txBody>
          <a:bodyPr vert="horz" lIns="92381" tIns="46191" rIns="92381" bIns="46191" rtlCol="0" anchor="ctr"/>
          <a:lstStyle/>
          <a:p>
            <a:endParaRPr lang="en-US" dirty="0"/>
          </a:p>
        </p:txBody>
      </p:sp>
      <p:sp>
        <p:nvSpPr>
          <p:cNvPr id="5" name="Notes Placeholder 4"/>
          <p:cNvSpPr>
            <a:spLocks noGrp="1"/>
          </p:cNvSpPr>
          <p:nvPr>
            <p:ph type="body" sz="quarter" idx="3"/>
          </p:nvPr>
        </p:nvSpPr>
        <p:spPr>
          <a:xfrm>
            <a:off x="685801" y="4424087"/>
            <a:ext cx="5486400" cy="4191238"/>
          </a:xfrm>
          <a:prstGeom prst="rect">
            <a:avLst/>
          </a:prstGeom>
        </p:spPr>
        <p:txBody>
          <a:bodyPr vert="horz" lIns="92381" tIns="46191" rIns="92381" bIns="4619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7"/>
            <a:ext cx="2971800" cy="465693"/>
          </a:xfrm>
          <a:prstGeom prst="rect">
            <a:avLst/>
          </a:prstGeom>
        </p:spPr>
        <p:txBody>
          <a:bodyPr vert="horz" lIns="92381" tIns="46191" rIns="92381" bIns="4619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7"/>
            <a:ext cx="2971800" cy="465693"/>
          </a:xfrm>
          <a:prstGeom prst="rect">
            <a:avLst/>
          </a:prstGeom>
        </p:spPr>
        <p:txBody>
          <a:bodyPr vert="horz" lIns="92381" tIns="46191" rIns="92381" bIns="46191" rtlCol="0" anchor="b"/>
          <a:lstStyle>
            <a:lvl1pPr algn="r">
              <a:defRPr sz="1200"/>
            </a:lvl1pPr>
          </a:lstStyle>
          <a:p>
            <a:fld id="{57B364F1-7988-44A9-9AEE-C93F42B2633E}" type="slidenum">
              <a:rPr lang="en-US" smtClean="0"/>
              <a:t>‹#›</a:t>
            </a:fld>
            <a:endParaRPr lang="en-US" dirty="0"/>
          </a:p>
        </p:txBody>
      </p:sp>
    </p:spTree>
    <p:extLst>
      <p:ext uri="{BB962C8B-B14F-4D97-AF65-F5344CB8AC3E}">
        <p14:creationId xmlns:p14="http://schemas.microsoft.com/office/powerpoint/2010/main" val="3359984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post~'aa_book~'aa_event_session~'aa_experience_report~'aa_glossary~'aa_research_paper~'aa_video)~tags~(~'customer*20development))~searchTerm~'~sort~false~sortDirection~"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projectengineer.net/project-management-101/"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projectengineer.net/project-management-101/"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projectengineer.net/knowledge-area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projectengineer.net/project-management-101/"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B364F1-7988-44A9-9AEE-C93F42B2633E}" type="slidenum">
              <a:rPr lang="en-US" smtClean="0"/>
              <a:t>1</a:t>
            </a:fld>
            <a:endParaRPr lang="en-US" dirty="0"/>
          </a:p>
        </p:txBody>
      </p:sp>
    </p:spTree>
    <p:extLst>
      <p:ext uri="{BB962C8B-B14F-4D97-AF65-F5344CB8AC3E}">
        <p14:creationId xmlns:p14="http://schemas.microsoft.com/office/powerpoint/2010/main" val="3653724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article… get students to talk about what they read!</a:t>
            </a:r>
          </a:p>
          <a:p>
            <a:r>
              <a:rPr lang="en-US" dirty="0"/>
              <a:t>Emotional intelligence (otherwise known as </a:t>
            </a:r>
            <a:r>
              <a:rPr lang="en-US" b="1" dirty="0"/>
              <a:t>emotional quotient</a:t>
            </a:r>
            <a:r>
              <a:rPr lang="en-US" dirty="0"/>
              <a:t> or EQ) is the ability to understand, use, and manage your own emotions in positive ways to relieve stress, communicate effectively, empathize with others, overcome challenges and defuse conflict.</a:t>
            </a:r>
          </a:p>
        </p:txBody>
      </p:sp>
      <p:sp>
        <p:nvSpPr>
          <p:cNvPr id="4" name="Slide Number Placeholder 3"/>
          <p:cNvSpPr>
            <a:spLocks noGrp="1"/>
          </p:cNvSpPr>
          <p:nvPr>
            <p:ph type="sldNum" sz="quarter" idx="10"/>
          </p:nvPr>
        </p:nvSpPr>
        <p:spPr/>
        <p:txBody>
          <a:bodyPr/>
          <a:lstStyle/>
          <a:p>
            <a:fld id="{18E31850-D1B2-674F-8D50-7E02465BB4B7}" type="slidenum">
              <a:rPr lang="en-US" smtClean="0"/>
              <a:pPr/>
              <a:t>10</a:t>
            </a:fld>
            <a:endParaRPr lang="en-US"/>
          </a:p>
        </p:txBody>
      </p:sp>
    </p:spTree>
    <p:extLst>
      <p:ext uri="{BB962C8B-B14F-4D97-AF65-F5344CB8AC3E}">
        <p14:creationId xmlns:p14="http://schemas.microsoft.com/office/powerpoint/2010/main" val="2573239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B364F1-7988-44A9-9AEE-C93F42B2633E}" type="slidenum">
              <a:rPr lang="en-US" smtClean="0"/>
              <a:t>11</a:t>
            </a:fld>
            <a:endParaRPr lang="en-US" dirty="0"/>
          </a:p>
        </p:txBody>
      </p:sp>
    </p:spTree>
    <p:extLst>
      <p:ext uri="{BB962C8B-B14F-4D97-AF65-F5344CB8AC3E}">
        <p14:creationId xmlns:p14="http://schemas.microsoft.com/office/powerpoint/2010/main" val="381056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6661">
              <a:defRPr/>
            </a:pPr>
            <a:r>
              <a:rPr lang="en-US" b="1" i="0" dirty="0">
                <a:solidFill>
                  <a:srgbClr val="5F6368"/>
                </a:solidFill>
                <a:effectLst/>
                <a:latin typeface="Roboto"/>
              </a:rPr>
              <a:t>Emotional intelligence</a:t>
            </a:r>
            <a:r>
              <a:rPr lang="en-US" b="0" i="0" dirty="0">
                <a:solidFill>
                  <a:srgbClr val="4D5156"/>
                </a:solidFill>
                <a:effectLst/>
                <a:latin typeface="Roboto"/>
              </a:rPr>
              <a:t> (otherwise known as </a:t>
            </a:r>
            <a:r>
              <a:rPr lang="en-US" b="1" i="0" dirty="0">
                <a:solidFill>
                  <a:srgbClr val="5F6368"/>
                </a:solidFill>
                <a:effectLst/>
                <a:latin typeface="Roboto"/>
              </a:rPr>
              <a:t>emotional</a:t>
            </a:r>
            <a:r>
              <a:rPr lang="en-US" b="0" i="0" dirty="0">
                <a:solidFill>
                  <a:srgbClr val="4D5156"/>
                </a:solidFill>
                <a:effectLst/>
                <a:latin typeface="Roboto"/>
              </a:rPr>
              <a:t> </a:t>
            </a:r>
            <a:r>
              <a:rPr lang="en-US" b="1" i="0" dirty="0">
                <a:solidFill>
                  <a:srgbClr val="4D5156"/>
                </a:solidFill>
                <a:effectLst/>
                <a:latin typeface="Roboto"/>
              </a:rPr>
              <a:t>quotient</a:t>
            </a:r>
            <a:r>
              <a:rPr lang="en-US" b="0" i="0" dirty="0">
                <a:solidFill>
                  <a:srgbClr val="4D5156"/>
                </a:solidFill>
                <a:effectLst/>
                <a:latin typeface="Roboto"/>
              </a:rPr>
              <a:t> or EQ) is the ability to understand, use, and manage your own </a:t>
            </a:r>
            <a:r>
              <a:rPr lang="en-US" b="1" i="0" dirty="0">
                <a:solidFill>
                  <a:srgbClr val="5F6368"/>
                </a:solidFill>
                <a:effectLst/>
                <a:latin typeface="Roboto"/>
              </a:rPr>
              <a:t>emotions</a:t>
            </a:r>
            <a:r>
              <a:rPr lang="en-US" b="0" i="0" dirty="0">
                <a:solidFill>
                  <a:srgbClr val="4D5156"/>
                </a:solidFill>
                <a:effectLst/>
                <a:latin typeface="Roboto"/>
              </a:rPr>
              <a:t> in positive ways to relieve stress, communicate effectively, empathize with others, overcome challenges and defuse conflict. ... Social awareness – You have empathy.</a:t>
            </a:r>
          </a:p>
          <a:p>
            <a:endParaRPr lang="en-US" dirty="0"/>
          </a:p>
          <a:p>
            <a:r>
              <a:rPr lang="en-US" dirty="0"/>
              <a:t>Also, situational awareness</a:t>
            </a:r>
          </a:p>
        </p:txBody>
      </p:sp>
      <p:sp>
        <p:nvSpPr>
          <p:cNvPr id="4" name="Slide Number Placeholder 3"/>
          <p:cNvSpPr>
            <a:spLocks noGrp="1"/>
          </p:cNvSpPr>
          <p:nvPr>
            <p:ph type="sldNum" sz="quarter" idx="5"/>
          </p:nvPr>
        </p:nvSpPr>
        <p:spPr/>
        <p:txBody>
          <a:bodyPr/>
          <a:lstStyle/>
          <a:p>
            <a:fld id="{57B364F1-7988-44A9-9AEE-C93F42B2633E}" type="slidenum">
              <a:rPr lang="en-US" smtClean="0"/>
              <a:t>12</a:t>
            </a:fld>
            <a:endParaRPr lang="en-US" dirty="0"/>
          </a:p>
        </p:txBody>
      </p:sp>
    </p:spTree>
    <p:extLst>
      <p:ext uri="{BB962C8B-B14F-4D97-AF65-F5344CB8AC3E}">
        <p14:creationId xmlns:p14="http://schemas.microsoft.com/office/powerpoint/2010/main" val="27910830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B364F1-7988-44A9-9AEE-C93F42B2633E}" type="slidenum">
              <a:rPr lang="en-US" smtClean="0"/>
              <a:t>13</a:t>
            </a:fld>
            <a:endParaRPr lang="en-US" dirty="0"/>
          </a:p>
        </p:txBody>
      </p:sp>
    </p:spTree>
    <p:extLst>
      <p:ext uri="{BB962C8B-B14F-4D97-AF65-F5344CB8AC3E}">
        <p14:creationId xmlns:p14="http://schemas.microsoft.com/office/powerpoint/2010/main" val="4208920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B364F1-7988-44A9-9AEE-C93F42B2633E}" type="slidenum">
              <a:rPr lang="en-US" smtClean="0"/>
              <a:t>14</a:t>
            </a:fld>
            <a:endParaRPr lang="en-US" dirty="0"/>
          </a:p>
        </p:txBody>
      </p:sp>
    </p:spTree>
    <p:extLst>
      <p:ext uri="{BB962C8B-B14F-4D97-AF65-F5344CB8AC3E}">
        <p14:creationId xmlns:p14="http://schemas.microsoft.com/office/powerpoint/2010/main" val="3105706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ction="ppaction://hlinkfile"/>
              </a:rPr>
              <a:t>https://www.agilealliance.org/glossary/customer-development/#q=~(infinite~false~filters~(postType~(~'post~'aa_book~'aa_event_session~'aa_experience_report~'aa_glossary~'aa_research_paper~'aa_video)~tags~(~'customer*20development))~searchTerm~'~sort~false~sortDirection~'asc~page~1)</a:t>
            </a:r>
            <a:endParaRPr lang="en-US" dirty="0"/>
          </a:p>
        </p:txBody>
      </p:sp>
      <p:sp>
        <p:nvSpPr>
          <p:cNvPr id="4" name="Slide Number Placeholder 3"/>
          <p:cNvSpPr>
            <a:spLocks noGrp="1"/>
          </p:cNvSpPr>
          <p:nvPr>
            <p:ph type="sldNum" sz="quarter" idx="5"/>
          </p:nvPr>
        </p:nvSpPr>
        <p:spPr/>
        <p:txBody>
          <a:bodyPr/>
          <a:lstStyle/>
          <a:p>
            <a:fld id="{57B364F1-7988-44A9-9AEE-C93F42B2633E}" type="slidenum">
              <a:rPr lang="en-US" smtClean="0"/>
              <a:t>15</a:t>
            </a:fld>
            <a:endParaRPr lang="en-US" dirty="0"/>
          </a:p>
        </p:txBody>
      </p:sp>
    </p:spTree>
    <p:extLst>
      <p:ext uri="{BB962C8B-B14F-4D97-AF65-F5344CB8AC3E}">
        <p14:creationId xmlns:p14="http://schemas.microsoft.com/office/powerpoint/2010/main" val="2437773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B364F1-7988-44A9-9AEE-C93F42B2633E}" type="slidenum">
              <a:rPr lang="en-US" smtClean="0"/>
              <a:t>16</a:t>
            </a:fld>
            <a:endParaRPr lang="en-US" dirty="0"/>
          </a:p>
        </p:txBody>
      </p:sp>
    </p:spTree>
    <p:extLst>
      <p:ext uri="{BB962C8B-B14F-4D97-AF65-F5344CB8AC3E}">
        <p14:creationId xmlns:p14="http://schemas.microsoft.com/office/powerpoint/2010/main" val="258355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B364F1-7988-44A9-9AEE-C93F42B2633E}" type="slidenum">
              <a:rPr lang="en-US" smtClean="0"/>
              <a:t>17</a:t>
            </a:fld>
            <a:endParaRPr lang="en-US" dirty="0"/>
          </a:p>
        </p:txBody>
      </p:sp>
    </p:spTree>
    <p:extLst>
      <p:ext uri="{BB962C8B-B14F-4D97-AF65-F5344CB8AC3E}">
        <p14:creationId xmlns:p14="http://schemas.microsoft.com/office/powerpoint/2010/main" val="33298766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B364F1-7988-44A9-9AEE-C93F42B2633E}" type="slidenum">
              <a:rPr lang="en-US" smtClean="0"/>
              <a:t>18</a:t>
            </a:fld>
            <a:endParaRPr lang="en-US" dirty="0"/>
          </a:p>
        </p:txBody>
      </p:sp>
    </p:spTree>
    <p:extLst>
      <p:ext uri="{BB962C8B-B14F-4D97-AF65-F5344CB8AC3E}">
        <p14:creationId xmlns:p14="http://schemas.microsoft.com/office/powerpoint/2010/main" val="1759466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B364F1-7988-44A9-9AEE-C93F42B2633E}" type="slidenum">
              <a:rPr lang="en-US" smtClean="0"/>
              <a:t>19</a:t>
            </a:fld>
            <a:endParaRPr lang="en-US" dirty="0"/>
          </a:p>
        </p:txBody>
      </p:sp>
    </p:spTree>
    <p:extLst>
      <p:ext uri="{BB962C8B-B14F-4D97-AF65-F5344CB8AC3E}">
        <p14:creationId xmlns:p14="http://schemas.microsoft.com/office/powerpoint/2010/main" val="3317127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 project is temporary with a Beginning and an End.</a:t>
            </a:r>
          </a:p>
          <a:p>
            <a:r>
              <a:rPr lang="en-US" baseline="0" dirty="0"/>
              <a:t>Produce a Unique Outcome (Product, Service or Other).</a:t>
            </a:r>
          </a:p>
          <a:p>
            <a:endParaRPr lang="en-US" baseline="0" dirty="0"/>
          </a:p>
          <a:p>
            <a:r>
              <a:rPr lang="en-US" baseline="0" dirty="0"/>
              <a:t>Operations is work done to sustain the business, same work or task day after day, producing the same result.</a:t>
            </a:r>
          </a:p>
          <a:p>
            <a:endParaRPr lang="en-US" baseline="0" dirty="0"/>
          </a:p>
          <a:p>
            <a:r>
              <a:rPr lang="en-US" dirty="0">
                <a:hlinkClick r:id="rId3"/>
              </a:rPr>
              <a:t>https://www.projectengineer.net/project-management-101/</a:t>
            </a:r>
            <a:endParaRPr lang="en-US" dirty="0"/>
          </a:p>
        </p:txBody>
      </p:sp>
      <p:sp>
        <p:nvSpPr>
          <p:cNvPr id="4" name="Slide Number Placeholder 3"/>
          <p:cNvSpPr>
            <a:spLocks noGrp="1"/>
          </p:cNvSpPr>
          <p:nvPr>
            <p:ph type="sldNum" sz="quarter" idx="10"/>
          </p:nvPr>
        </p:nvSpPr>
        <p:spPr/>
        <p:txBody>
          <a:bodyPr/>
          <a:lstStyle/>
          <a:p>
            <a:fld id="{18E31850-D1B2-674F-8D50-7E02465BB4B7}" type="slidenum">
              <a:rPr lang="en-US" smtClean="0"/>
              <a:pPr/>
              <a:t>2</a:t>
            </a:fld>
            <a:endParaRPr lang="en-US"/>
          </a:p>
        </p:txBody>
      </p:sp>
    </p:spTree>
    <p:extLst>
      <p:ext uri="{BB962C8B-B14F-4D97-AF65-F5344CB8AC3E}">
        <p14:creationId xmlns:p14="http://schemas.microsoft.com/office/powerpoint/2010/main" val="1359162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1.Exploratory: most free form of interview. What are their pain points? Looking for specific solutions? How do they operate? You need to come up with new ideas…. Good to do in person. Example: what is the worst part of your commute? (fishing)</a:t>
            </a:r>
          </a:p>
          <a:p>
            <a:endParaRPr lang="en-US" dirty="0"/>
          </a:p>
          <a:p>
            <a:r>
              <a:rPr lang="en-US" dirty="0"/>
              <a:t>2.Validation: most common one. You want to validate your theory. Need to be scientific. You don’t introduce your theory/product until the end. You don’t hype/defend. Example: Do you ever loose your things in your house? Your keys? How do you use the app to collaborate?</a:t>
            </a:r>
          </a:p>
          <a:p>
            <a:endParaRPr lang="en-US" dirty="0"/>
          </a:p>
          <a:p>
            <a:r>
              <a:rPr lang="en-US" dirty="0"/>
              <a:t>3. Satisfaction: dig out what’s working and what’s not working with your product and why? Example: what should we stop doing? What is one thing I can do to help you?</a:t>
            </a:r>
          </a:p>
          <a:p>
            <a:endParaRPr lang="en-US" dirty="0"/>
          </a:p>
          <a:p>
            <a:r>
              <a:rPr lang="en-US" dirty="0"/>
              <a:t>4. Efficiency. Who uses the product? Fish to see what features they are using? Example: How easy is it for you to use it feature x?</a:t>
            </a:r>
          </a:p>
        </p:txBody>
      </p:sp>
      <p:sp>
        <p:nvSpPr>
          <p:cNvPr id="4" name="Slide Number Placeholder 3"/>
          <p:cNvSpPr>
            <a:spLocks noGrp="1"/>
          </p:cNvSpPr>
          <p:nvPr>
            <p:ph type="sldNum" sz="quarter" idx="5"/>
          </p:nvPr>
        </p:nvSpPr>
        <p:spPr/>
        <p:txBody>
          <a:bodyPr/>
          <a:lstStyle/>
          <a:p>
            <a:fld id="{57B364F1-7988-44A9-9AEE-C93F42B2633E}" type="slidenum">
              <a:rPr lang="en-US" smtClean="0"/>
              <a:t>20</a:t>
            </a:fld>
            <a:endParaRPr lang="en-US" dirty="0"/>
          </a:p>
        </p:txBody>
      </p:sp>
    </p:spTree>
    <p:extLst>
      <p:ext uri="{BB962C8B-B14F-4D97-AF65-F5344CB8AC3E}">
        <p14:creationId xmlns:p14="http://schemas.microsoft.com/office/powerpoint/2010/main" val="14493518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B364F1-7988-44A9-9AEE-C93F42B2633E}" type="slidenum">
              <a:rPr lang="en-US" smtClean="0"/>
              <a:t>21</a:t>
            </a:fld>
            <a:endParaRPr lang="en-US" dirty="0"/>
          </a:p>
        </p:txBody>
      </p:sp>
    </p:spTree>
    <p:extLst>
      <p:ext uri="{BB962C8B-B14F-4D97-AF65-F5344CB8AC3E}">
        <p14:creationId xmlns:p14="http://schemas.microsoft.com/office/powerpoint/2010/main" val="27953373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8CB75D-8124-48BC-9E7D-61A7FF23BEAF}" type="slidenum">
              <a:rPr lang="en-US" smtClean="0"/>
              <a:pPr/>
              <a:t>22</a:t>
            </a:fld>
            <a:endParaRPr lang="en-US"/>
          </a:p>
        </p:txBody>
      </p:sp>
    </p:spTree>
    <p:extLst>
      <p:ext uri="{BB962C8B-B14F-4D97-AF65-F5344CB8AC3E}">
        <p14:creationId xmlns:p14="http://schemas.microsoft.com/office/powerpoint/2010/main" val="35607673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E31850-D1B2-674F-8D50-7E02465BB4B7}" type="slidenum">
              <a:rPr lang="en-US" smtClean="0"/>
              <a:pPr/>
              <a:t>23</a:t>
            </a:fld>
            <a:endParaRPr lang="en-US"/>
          </a:p>
        </p:txBody>
      </p:sp>
    </p:spTree>
    <p:extLst>
      <p:ext uri="{BB962C8B-B14F-4D97-AF65-F5344CB8AC3E}">
        <p14:creationId xmlns:p14="http://schemas.microsoft.com/office/powerpoint/2010/main" val="2246522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E31850-D1B2-674F-8D50-7E02465BB4B7}" type="slidenum">
              <a:rPr lang="en-US" smtClean="0"/>
              <a:pPr/>
              <a:t>24</a:t>
            </a:fld>
            <a:endParaRPr lang="en-US"/>
          </a:p>
        </p:txBody>
      </p:sp>
    </p:spTree>
    <p:extLst>
      <p:ext uri="{BB962C8B-B14F-4D97-AF65-F5344CB8AC3E}">
        <p14:creationId xmlns:p14="http://schemas.microsoft.com/office/powerpoint/2010/main" val="3107211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E31850-D1B2-674F-8D50-7E02465BB4B7}" type="slidenum">
              <a:rPr lang="en-US" smtClean="0"/>
              <a:pPr/>
              <a:t>25</a:t>
            </a:fld>
            <a:endParaRPr lang="en-US"/>
          </a:p>
        </p:txBody>
      </p:sp>
    </p:spTree>
    <p:extLst>
      <p:ext uri="{BB962C8B-B14F-4D97-AF65-F5344CB8AC3E}">
        <p14:creationId xmlns:p14="http://schemas.microsoft.com/office/powerpoint/2010/main" val="3267454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 management is the art of balancing project objectives against</a:t>
            </a:r>
            <a:r>
              <a:rPr lang="en-US" baseline="0" dirty="0"/>
              <a:t> the constraints of time, budget, resource availability and quality And scope.</a:t>
            </a:r>
          </a:p>
          <a:p>
            <a:pPr defTabSz="437001">
              <a:defRPr/>
            </a:pPr>
            <a:r>
              <a:rPr lang="en-US" baseline="0" dirty="0"/>
              <a:t>Scope Management : manage what is, and is not included in the project</a:t>
            </a:r>
          </a:p>
          <a:p>
            <a:endParaRPr lang="en-US" baseline="0" dirty="0"/>
          </a:p>
          <a:p>
            <a:r>
              <a:rPr lang="en-US" baseline="0" dirty="0"/>
              <a:t>Achieving balance requires skill, experience and a boatload of techniques.</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18E31850-D1B2-674F-8D50-7E02465BB4B7}" type="slidenum">
              <a:rPr lang="en-US" smtClean="0"/>
              <a:pPr/>
              <a:t>3</a:t>
            </a:fld>
            <a:endParaRPr lang="en-US"/>
          </a:p>
        </p:txBody>
      </p:sp>
    </p:spTree>
    <p:extLst>
      <p:ext uri="{BB962C8B-B14F-4D97-AF65-F5344CB8AC3E}">
        <p14:creationId xmlns:p14="http://schemas.microsoft.com/office/powerpoint/2010/main" val="1421773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 y="4257579"/>
            <a:ext cx="6208069" cy="4705744"/>
          </a:xfrm>
        </p:spPr>
        <p:txBody>
          <a:bodyPr>
            <a:normAutofit fontScale="70000" lnSpcReduction="20000"/>
          </a:bodyPr>
          <a:lstStyle/>
          <a:p>
            <a:pPr eaLnBrk="1" hangingPunct="1">
              <a:lnSpc>
                <a:spcPct val="90000"/>
              </a:lnSpc>
            </a:pPr>
            <a:r>
              <a:rPr lang="en-US" sz="1400" b="1" dirty="0"/>
              <a:t>10 PM Knowledge areas -</a:t>
            </a:r>
            <a:r>
              <a:rPr lang="en-US" sz="1400" dirty="0"/>
              <a:t>key competencies for PM</a:t>
            </a:r>
          </a:p>
          <a:p>
            <a:pPr lvl="1" eaLnBrk="1" hangingPunct="1">
              <a:lnSpc>
                <a:spcPct val="90000"/>
              </a:lnSpc>
            </a:pPr>
            <a:r>
              <a:rPr lang="en-US" sz="1400" dirty="0"/>
              <a:t>4 core knowledge areas </a:t>
            </a:r>
          </a:p>
          <a:p>
            <a:pPr lvl="1" eaLnBrk="1" hangingPunct="1">
              <a:lnSpc>
                <a:spcPct val="90000"/>
              </a:lnSpc>
            </a:pPr>
            <a:r>
              <a:rPr lang="en-US" sz="1400" dirty="0"/>
              <a:t>lead to specific project objectives (scope, time, cost, and quality)</a:t>
            </a:r>
          </a:p>
          <a:p>
            <a:pPr lvl="1" eaLnBrk="1" hangingPunct="1">
              <a:lnSpc>
                <a:spcPct val="90000"/>
              </a:lnSpc>
            </a:pPr>
            <a:r>
              <a:rPr lang="en-US" sz="1400" dirty="0"/>
              <a:t>4 facilitating knowledge areas </a:t>
            </a:r>
          </a:p>
          <a:p>
            <a:pPr lvl="1" eaLnBrk="1" hangingPunct="1">
              <a:lnSpc>
                <a:spcPct val="90000"/>
              </a:lnSpc>
            </a:pPr>
            <a:r>
              <a:rPr lang="en-US" sz="1400" dirty="0"/>
              <a:t>the means through which the project objectives are achieved (human resources, communication, risk, and procurement management</a:t>
            </a:r>
          </a:p>
          <a:p>
            <a:pPr lvl="1" eaLnBrk="1" hangingPunct="1">
              <a:lnSpc>
                <a:spcPct val="90000"/>
              </a:lnSpc>
            </a:pPr>
            <a:r>
              <a:rPr lang="en-US" sz="1400" dirty="0"/>
              <a:t>1 knowledge area (project integration management) affects and is affected by all of the other knowledge areas</a:t>
            </a:r>
          </a:p>
          <a:p>
            <a:pPr lvl="1" eaLnBrk="1" hangingPunct="1">
              <a:lnSpc>
                <a:spcPct val="90000"/>
              </a:lnSpc>
            </a:pPr>
            <a:r>
              <a:rPr lang="en-US" sz="1400" dirty="0"/>
              <a:t>The last one is Stakeholder management</a:t>
            </a:r>
          </a:p>
          <a:p>
            <a:pPr lvl="1" eaLnBrk="1" hangingPunct="1">
              <a:lnSpc>
                <a:spcPct val="90000"/>
              </a:lnSpc>
            </a:pPr>
            <a:r>
              <a:rPr lang="en-US" sz="1400" dirty="0"/>
              <a:t>All knowledge areas are important!</a:t>
            </a:r>
          </a:p>
          <a:p>
            <a:pPr lvl="1" eaLnBrk="1" hangingPunct="1">
              <a:lnSpc>
                <a:spcPct val="90000"/>
              </a:lnSpc>
            </a:pPr>
            <a:endParaRPr lang="en-US" sz="1400" dirty="0"/>
          </a:p>
          <a:p>
            <a:r>
              <a:rPr lang="en-US" sz="1400" dirty="0">
                <a:hlinkClick r:id="rId3"/>
              </a:rPr>
              <a:t>https://www.projectengineer.net/project-management-101/</a:t>
            </a:r>
            <a:endParaRPr lang="en-US" sz="1400" b="1" dirty="0"/>
          </a:p>
          <a:p>
            <a:r>
              <a:rPr lang="en-US" sz="1400" b="1" dirty="0"/>
              <a:t>Knowledge Areas</a:t>
            </a:r>
          </a:p>
          <a:p>
            <a:r>
              <a:rPr lang="en-US" sz="1400" dirty="0"/>
              <a:t>The process groups described above are chronological phases in the life cycle of a project.  Within each phase, one or more </a:t>
            </a:r>
            <a:r>
              <a:rPr lang="en-US" sz="1400" b="1" i="1" dirty="0"/>
              <a:t>knowledge areas</a:t>
            </a:r>
            <a:r>
              <a:rPr lang="en-US" sz="1400" dirty="0"/>
              <a:t> bring the project to life.  The phases are vertical and the </a:t>
            </a:r>
            <a:r>
              <a:rPr lang="en-US" sz="1400" u="sng" dirty="0">
                <a:hlinkClick r:id="rId4"/>
              </a:rPr>
              <a:t>knowledge areas</a:t>
            </a:r>
            <a:r>
              <a:rPr lang="en-US" sz="1400" dirty="0"/>
              <a:t> are horizontal.  They might make an appearance in any phase at any time, but they have places where they normally occur.</a:t>
            </a:r>
          </a:p>
          <a:p>
            <a:r>
              <a:rPr lang="en-US" sz="1400" b="1" dirty="0"/>
              <a:t>Project Integration Management. </a:t>
            </a:r>
            <a:r>
              <a:rPr lang="en-US" sz="1400" dirty="0"/>
              <a:t> This knowledge area covers the overall project-based stuff like creation of the project management plan, management of project changes, and so forth. Project Charter.</a:t>
            </a:r>
          </a:p>
          <a:p>
            <a:r>
              <a:rPr lang="en-US" sz="1400" b="1" dirty="0"/>
              <a:t>Project Scope Management.</a:t>
            </a:r>
            <a:r>
              <a:rPr lang="en-US" sz="1400" dirty="0"/>
              <a:t>  This includes writing up a scope statement and managing the project scope throughout the project.</a:t>
            </a:r>
          </a:p>
          <a:p>
            <a:r>
              <a:rPr lang="en-US" sz="1400" b="1" dirty="0"/>
              <a:t>Project Time Management.</a:t>
            </a:r>
            <a:r>
              <a:rPr lang="en-US" sz="1400" dirty="0"/>
              <a:t>  This knowledge area is generally the most time consuming.  It includes dividing the project into tasks, creating the project schedule, and managing changes to it throughout the project.</a:t>
            </a:r>
          </a:p>
          <a:p>
            <a:r>
              <a:rPr lang="en-US" sz="1400" b="1" dirty="0"/>
              <a:t>Project Cost Management.</a:t>
            </a:r>
            <a:r>
              <a:rPr lang="en-US" sz="1400" dirty="0"/>
              <a:t>  This knowledge area deals with assigning a cost to each task, rolling it up into an overall project budget, and managing the project budget throughout the project.</a:t>
            </a:r>
          </a:p>
          <a:p>
            <a:r>
              <a:rPr lang="en-US" sz="1400" b="1" dirty="0"/>
              <a:t>Project Quality Management.</a:t>
            </a:r>
            <a:r>
              <a:rPr lang="en-US" sz="1400" dirty="0"/>
              <a:t>  This knowledge area involves determining the quality standards that apply to the project and ensuring the deliverables are produced to the standards.</a:t>
            </a:r>
          </a:p>
          <a:p>
            <a:r>
              <a:rPr lang="en-US" sz="1400" b="1" dirty="0"/>
              <a:t>Project Human Resource Management.</a:t>
            </a:r>
            <a:r>
              <a:rPr lang="en-US" sz="1400" dirty="0"/>
              <a:t>  This knowledge area covers the project team.  Acquiring, developing, and managing the project team are essential to the successful completion of any project.</a:t>
            </a:r>
          </a:p>
          <a:p>
            <a:r>
              <a:rPr lang="en-US" sz="1400" b="1" dirty="0"/>
              <a:t>Project Communications Management.</a:t>
            </a:r>
            <a:r>
              <a:rPr lang="en-US" sz="1400" dirty="0"/>
              <a:t>  This knowledge area deals with determining the communication needs of the project stakeholders and making sure they are kept informed throughout the project.</a:t>
            </a:r>
          </a:p>
          <a:p>
            <a:r>
              <a:rPr lang="en-US" sz="1400" b="1" dirty="0"/>
              <a:t>Project Risk Management.</a:t>
            </a:r>
            <a:r>
              <a:rPr lang="en-US" sz="1400" dirty="0"/>
              <a:t>  This knowledge area involves identifying the biggest risks to the project’s success and mitigating them by reducing their likelihood or occurrence or size of impact. </a:t>
            </a:r>
            <a:r>
              <a:rPr lang="en-US" sz="1400" dirty="0" err="1"/>
              <a:t>Ris</a:t>
            </a:r>
            <a:r>
              <a:rPr lang="en-US" sz="1400" dirty="0"/>
              <a:t> Register</a:t>
            </a:r>
          </a:p>
          <a:p>
            <a:r>
              <a:rPr lang="en-US" sz="1400" b="1" dirty="0"/>
              <a:t>Project Procurement Management. </a:t>
            </a:r>
            <a:r>
              <a:rPr lang="en-US" sz="1400" dirty="0"/>
              <a:t> This knowledge area covers the procurement of external contractors, services, and purchase of products and equipment.</a:t>
            </a:r>
          </a:p>
          <a:p>
            <a:r>
              <a:rPr lang="en-US" sz="1400" b="1" dirty="0"/>
              <a:t>Project Stakeholder Management.</a:t>
            </a:r>
            <a:r>
              <a:rPr lang="en-US" sz="1400" dirty="0"/>
              <a:t>  Finally, this knowledge area identifies the needs of the various stakeholders and how they will be met.</a:t>
            </a:r>
          </a:p>
          <a:p>
            <a:pPr lvl="1" eaLnBrk="1" hangingPunct="1">
              <a:lnSpc>
                <a:spcPct val="90000"/>
              </a:lnSpc>
            </a:pPr>
            <a:endParaRPr lang="en-US" sz="1400" dirty="0">
              <a:hlinkClick r:id="" action="ppaction://noaction"/>
            </a:endParaRPr>
          </a:p>
          <a:p>
            <a:pPr lvl="0" eaLnBrk="1" hangingPunct="1">
              <a:lnSpc>
                <a:spcPct val="90000"/>
              </a:lnSpc>
            </a:pPr>
            <a:r>
              <a:rPr lang="en-US" sz="1400" dirty="0">
                <a:hlinkClick r:id="" action="ppaction://noaction"/>
              </a:rPr>
              <a:t>https://www.projectengineer.net/the-10-pmbok-knowledge-areas/</a:t>
            </a:r>
            <a:endParaRPr lang="en-US" sz="1400" dirty="0"/>
          </a:p>
          <a:p>
            <a:endParaRPr lang="en-US" dirty="0"/>
          </a:p>
        </p:txBody>
      </p:sp>
    </p:spTree>
    <p:extLst>
      <p:ext uri="{BB962C8B-B14F-4D97-AF65-F5344CB8AC3E}">
        <p14:creationId xmlns:p14="http://schemas.microsoft.com/office/powerpoint/2010/main" val="336947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7B364F1-7988-44A9-9AEE-C93F42B2633E}" type="slidenum">
              <a:rPr lang="en-US" smtClean="0"/>
              <a:t>5</a:t>
            </a:fld>
            <a:endParaRPr lang="en-US" dirty="0"/>
          </a:p>
        </p:txBody>
      </p:sp>
    </p:spTree>
    <p:extLst>
      <p:ext uri="{BB962C8B-B14F-4D97-AF65-F5344CB8AC3E}">
        <p14:creationId xmlns:p14="http://schemas.microsoft.com/office/powerpoint/2010/main" val="4233147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Traditional approach : waterfall (good for simple or predictable project) </a:t>
            </a:r>
          </a:p>
          <a:p>
            <a:r>
              <a:rPr lang="en-US" sz="1400" dirty="0"/>
              <a:t>When you don’t know the solution : Iterative and Agile PM (customer more involve through out the project and see results all along)</a:t>
            </a:r>
          </a:p>
          <a:p>
            <a:endParaRPr lang="en-US" sz="1400" dirty="0"/>
          </a:p>
          <a:p>
            <a:r>
              <a:rPr lang="en-US" sz="1400" dirty="0">
                <a:hlinkClick r:id="rId3"/>
              </a:rPr>
              <a:t>https://www.projectengineer.net/project-management-101/</a:t>
            </a:r>
            <a:endParaRPr lang="en-US" sz="1400" dirty="0"/>
          </a:p>
          <a:p>
            <a:endParaRPr lang="en-US" sz="1400" dirty="0"/>
          </a:p>
          <a:p>
            <a:r>
              <a:rPr lang="en-US" sz="1400" b="1" dirty="0"/>
              <a:t>Initiating.</a:t>
            </a:r>
            <a:r>
              <a:rPr lang="en-US" sz="1400" dirty="0"/>
              <a:t>  The tasks required to define, create, and fund the project. Conclusion of Project Initiation: the project initiation phase concludes when a project manager can gather up all the initial information to kick-off a project. It is important to be as organized as possible in the start to ensure a smooth execution of the project.</a:t>
            </a:r>
          </a:p>
          <a:p>
            <a:r>
              <a:rPr lang="en-US" sz="1400" b="1" dirty="0"/>
              <a:t>Planning. </a:t>
            </a:r>
            <a:r>
              <a:rPr lang="en-US" sz="1400" dirty="0"/>
              <a:t> The project is planned out in sufficient detail to define how the project will produce its anticipated results, manage stakeholder expectations and control the triple constraints of time, cost, and quality.</a:t>
            </a:r>
          </a:p>
          <a:p>
            <a:r>
              <a:rPr lang="en-US" sz="1400" b="1" dirty="0"/>
              <a:t>Execution. </a:t>
            </a:r>
            <a:r>
              <a:rPr lang="en-US" sz="1400" dirty="0"/>
              <a:t> The project work is completed.</a:t>
            </a:r>
          </a:p>
          <a:p>
            <a:r>
              <a:rPr lang="en-US" sz="1400" b="1" dirty="0"/>
              <a:t>Controlling.</a:t>
            </a:r>
            <a:r>
              <a:rPr lang="en-US" sz="1400" dirty="0"/>
              <a:t>  This phase involves the tasks required to ensure the project stays on schedule, on budget, and that the requirements are being satisfied.</a:t>
            </a:r>
          </a:p>
          <a:p>
            <a:r>
              <a:rPr lang="en-US" sz="1400" b="1" dirty="0"/>
              <a:t>Closing.</a:t>
            </a:r>
            <a:r>
              <a:rPr lang="en-US" sz="1400" dirty="0"/>
              <a:t>  The project is completed in a manner that satisfies all stakeholders.</a:t>
            </a:r>
          </a:p>
          <a:p>
            <a:endParaRPr lang="en-US" sz="1400" dirty="0"/>
          </a:p>
          <a:p>
            <a:r>
              <a:rPr lang="en-US" sz="1400" dirty="0"/>
              <a:t>Each phase generates several project management documents.  For a small project, this could include:</a:t>
            </a:r>
          </a:p>
          <a:p>
            <a:endParaRPr lang="en-US" sz="1400" dirty="0"/>
          </a:p>
          <a:p>
            <a:r>
              <a:rPr lang="en-US" sz="1400" b="1" u="sng" dirty="0"/>
              <a:t>Phases		Document</a:t>
            </a:r>
          </a:p>
          <a:p>
            <a:r>
              <a:rPr lang="en-US" sz="1400" dirty="0"/>
              <a:t>Initiating   	Project Charter</a:t>
            </a:r>
          </a:p>
          <a:p>
            <a:r>
              <a:rPr lang="en-US" sz="1400" dirty="0"/>
              <a:t>Planning     	Project Management Plan ( It includes the schedule and budget, the two things that are often the most 	important.  The project plan is approved by the project sponsor and changes during the project must be made via the Change Log.)</a:t>
            </a:r>
          </a:p>
          <a:p>
            <a:r>
              <a:rPr lang="en-US" sz="1400" dirty="0"/>
              <a:t>Execution      	Project Status Reports, Stakeholder communication, Change Logs</a:t>
            </a:r>
          </a:p>
          <a:p>
            <a:r>
              <a:rPr lang="en-US" sz="1400" dirty="0"/>
              <a:t>Controlling     	Variance Reports (earned value analysis), Change Logs</a:t>
            </a:r>
          </a:p>
          <a:p>
            <a:r>
              <a:rPr lang="en-US" sz="1400" dirty="0"/>
              <a:t>Closing           	Project Closure Report ( important because it ensures the project manager reviews the project success criteria and scrutinizes the final cost, schedule and other factors</a:t>
            </a:r>
          </a:p>
          <a:p>
            <a:endParaRPr lang="en-US" sz="1400" dirty="0"/>
          </a:p>
          <a:p>
            <a:r>
              <a:rPr lang="en-US" sz="1400" dirty="0"/>
              <a:t>The following six action steps would represent a typical project that proceeds through those phases:</a:t>
            </a:r>
          </a:p>
          <a:p>
            <a:r>
              <a:rPr lang="en-US" sz="1400" b="1" dirty="0"/>
              <a:t>Draft the Project Charter</a:t>
            </a:r>
            <a:r>
              <a:rPr lang="en-US" sz="1400" dirty="0"/>
              <a:t> (if it hasn’t been done) which establishes the purpose for the project and gives authority to the project manager.  For small projects or where the lines of authority are obvious, the project charter is optional.</a:t>
            </a:r>
          </a:p>
          <a:p>
            <a:r>
              <a:rPr lang="en-US" sz="1400" b="1" dirty="0"/>
              <a:t>Create the Project Management Plan.</a:t>
            </a:r>
            <a:r>
              <a:rPr lang="en-US" sz="1400" dirty="0"/>
              <a:t>  Each knowledge area listed above is covered in the project management plan.  The project should be divided into tasks, and each task given a budget as well as start and finish dates.  This step should not be taken lightly.  It should take long enough to figure out all the pieces and create a coherent “project plan.”</a:t>
            </a:r>
          </a:p>
          <a:p>
            <a:r>
              <a:rPr lang="en-US" sz="1400" b="1" dirty="0"/>
              <a:t>Obtain Approval.</a:t>
            </a:r>
            <a:r>
              <a:rPr lang="en-US" sz="1400" dirty="0"/>
              <a:t>  The project management plan should be approved by the project sponsor, and initial communications with stakeholders made as required by the plan.  Notice that it is incorrect to make changes to the schedule, budget, or any other part of the project plan without the re-approval project sponsor.  For small projects, an approved schedule will suffice.</a:t>
            </a:r>
          </a:p>
          <a:p>
            <a:r>
              <a:rPr lang="en-US" sz="1400" b="1" dirty="0"/>
              <a:t>Produce Status Updates.</a:t>
            </a:r>
            <a:r>
              <a:rPr lang="en-US" sz="1400" dirty="0"/>
              <a:t>  The project manager must choose a status period and provide status updates to the project sponsor and stakeholders.  I recommend one week because it will work for any size project, but any status period length will do.  At the end of the status period, the project manager determines the “percent complete” of each task and performs earned value analysis to determine the project progress.  Other knowledge areas come into play as well, such as re-confirming the scope.</a:t>
            </a:r>
          </a:p>
          <a:p>
            <a:r>
              <a:rPr lang="en-US" sz="1400" b="1" dirty="0"/>
              <a:t>Keep a Change Log.</a:t>
            </a:r>
            <a:r>
              <a:rPr lang="en-US" sz="1400" dirty="0"/>
              <a:t>  The project plan is not fluid and available to be changed without consultation.  When changes must be made, the change log is updated and the project sponsor must re-approve the plan.  Any stakeholders that require re-approval must also be informed.</a:t>
            </a:r>
          </a:p>
          <a:p>
            <a:r>
              <a:rPr lang="en-US" sz="1400" b="1" dirty="0"/>
              <a:t>Produce a Project Closure Report. </a:t>
            </a:r>
            <a:r>
              <a:rPr lang="en-US" sz="1400" dirty="0"/>
              <a:t> The project closure report helps you to evaluate the project from the point of view of its initial success criteria and parameters.  The lessons learned will be invaluable to your future career as a project manager.</a:t>
            </a:r>
          </a:p>
          <a:p>
            <a:endParaRPr lang="en-US" dirty="0">
              <a:effectLst/>
            </a:endParaRPr>
          </a:p>
          <a:p>
            <a:br>
              <a:rPr lang="en-US" dirty="0"/>
            </a:br>
            <a:endParaRPr lang="en-US" sz="1900" dirty="0"/>
          </a:p>
          <a:p>
            <a:endParaRPr lang="en-US" dirty="0"/>
          </a:p>
        </p:txBody>
      </p:sp>
      <p:sp>
        <p:nvSpPr>
          <p:cNvPr id="4" name="Slide Number Placeholder 3"/>
          <p:cNvSpPr>
            <a:spLocks noGrp="1"/>
          </p:cNvSpPr>
          <p:nvPr>
            <p:ph type="sldNum" sz="quarter" idx="10"/>
          </p:nvPr>
        </p:nvSpPr>
        <p:spPr/>
        <p:txBody>
          <a:bodyPr/>
          <a:lstStyle/>
          <a:p>
            <a:fld id="{18E31850-D1B2-674F-8D50-7E02465BB4B7}" type="slidenum">
              <a:rPr lang="en-US" smtClean="0"/>
              <a:pPr/>
              <a:t>6</a:t>
            </a:fld>
            <a:endParaRPr lang="en-US"/>
          </a:p>
        </p:txBody>
      </p:sp>
    </p:spTree>
    <p:extLst>
      <p:ext uri="{BB962C8B-B14F-4D97-AF65-F5344CB8AC3E}">
        <p14:creationId xmlns:p14="http://schemas.microsoft.com/office/powerpoint/2010/main" val="2073488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Triple constraint : </a:t>
            </a:r>
          </a:p>
          <a:p>
            <a:endParaRPr lang="en-US" sz="1400" dirty="0"/>
          </a:p>
          <a:p>
            <a:pPr defTabSz="445277">
              <a:defRPr/>
            </a:pPr>
            <a:r>
              <a:rPr lang="en-US" sz="1400" dirty="0"/>
              <a:t>The </a:t>
            </a:r>
            <a:r>
              <a:rPr lang="en-US" sz="1400" b="1" dirty="0"/>
              <a:t>triple constraint</a:t>
            </a:r>
            <a:r>
              <a:rPr lang="en-US" sz="1400" dirty="0"/>
              <a:t> is the combination of the three most significant restrictions on any project: </a:t>
            </a:r>
            <a:r>
              <a:rPr lang="en-US" sz="1400" b="1" u="sng" dirty="0"/>
              <a:t>scope, schedule and cost</a:t>
            </a:r>
            <a:r>
              <a:rPr lang="en-US" sz="1400" dirty="0"/>
              <a:t>. The </a:t>
            </a:r>
            <a:r>
              <a:rPr lang="en-US" sz="1400" b="1" dirty="0"/>
              <a:t>triple constraint</a:t>
            </a:r>
            <a:r>
              <a:rPr lang="en-US" sz="1400" dirty="0"/>
              <a:t> is sometimes referred to as the project management triangle or the iron triangle.</a:t>
            </a:r>
          </a:p>
          <a:p>
            <a:pPr defTabSz="445277">
              <a:defRPr/>
            </a:pPr>
            <a:endParaRPr lang="en-US" sz="1400" dirty="0"/>
          </a:p>
          <a:p>
            <a:r>
              <a:rPr lang="en-US" sz="1400" b="1" dirty="0"/>
              <a:t>Time</a:t>
            </a:r>
            <a:r>
              <a:rPr lang="en-US" sz="1400" dirty="0"/>
              <a:t> – This refers to the actual time required to produce a deliverable. Which in this case, would be the end result of the project. Naturally, the amount of time required to produce the deliverable will be directly related to the amount of requirements that are part of the end result (scope) along with the amount of resources allocated to the project (cost).</a:t>
            </a:r>
          </a:p>
          <a:p>
            <a:r>
              <a:rPr lang="en-US" sz="1400" b="1" dirty="0"/>
              <a:t>Cost</a:t>
            </a:r>
            <a:r>
              <a:rPr lang="en-US" sz="1400" dirty="0"/>
              <a:t> – This is the estimation of the amount of money that will be required to complete the project. Cost itself encompasses various things, such as: resources, labor rates for contractors, risk estimates, bills of materials, et cetera. All aspects of the project that have a monetary component are made part of the overall cost structure.</a:t>
            </a:r>
          </a:p>
          <a:p>
            <a:r>
              <a:rPr lang="en-US" sz="1400" b="1" dirty="0"/>
              <a:t>Scope</a:t>
            </a:r>
            <a:r>
              <a:rPr lang="en-US" sz="1400" dirty="0"/>
              <a:t> – These are the functional elements that, when completed, make up the end deliverable for the project. The scope itself is generally identified up front so as to give the project the best chance of success. (Although scope can potentially change during the project life-cycle, a concept known as ‘scope creep’) Note that the common success measure for the scope aspect of a project is its inherent quality upon delivery.</a:t>
            </a:r>
          </a:p>
          <a:p>
            <a:r>
              <a:rPr lang="en-US" sz="1400" dirty="0"/>
              <a:t>The major take-away from the Triple Constraint, being that it is a triangle, is that one cannot adjust or alter one side of it without in effect, altering the other sides. So for example, if there is a request for a scope change mid-way through the execution of the project, the other two attributes (cost and time) will be affected in some manner. How much or how little is dictated by the nature and complexity of the scope change. As an added example, if the schedule appears to be tight and the project manager determines that the scoped requirements cannot be accomplished within the allotted time, both cost AND time are affected.</a:t>
            </a:r>
          </a:p>
          <a:p>
            <a:r>
              <a:rPr lang="en-US" sz="1400" dirty="0"/>
              <a:t>Based on the aforementioned definitions and examples, how does the project manager stay on top of the triple constraint? What steps can one take to ensure successful project rollout knowing how the three attributes affect each other?</a:t>
            </a:r>
          </a:p>
          <a:p>
            <a:r>
              <a:rPr lang="en-US" sz="1400" b="1" u="sng" dirty="0"/>
              <a:t>Understand the Triple Constraint</a:t>
            </a:r>
            <a:endParaRPr lang="en-US" sz="1400" dirty="0"/>
          </a:p>
          <a:p>
            <a:r>
              <a:rPr lang="en-US" sz="1400" dirty="0"/>
              <a:t>For starters, the project manager MUST be fully cognizant of the fact that scope, time and cost are fully inter-related and that the triple constraint dictates any adjustment to any of those items MUST affect the other. In many cases, a project manager may be somewhat aloof about adding scope to a project or accepting a budget cut without taking the effort to determine what the consequences of that change will be. Denial of the potential repercussions of adjustments to the scope, time or cost of a project are only going to lead to issues down the road and may also cause the project to fail.</a:t>
            </a:r>
          </a:p>
          <a:p>
            <a:r>
              <a:rPr lang="en-US" sz="1400" b="1" u="sng" dirty="0"/>
              <a:t>Convey the Triple Constraint</a:t>
            </a:r>
            <a:endParaRPr lang="en-US" sz="1400" dirty="0"/>
          </a:p>
          <a:p>
            <a:r>
              <a:rPr lang="en-US" sz="1400" dirty="0"/>
              <a:t>Along with recognizing how the triple constraint functions, it is imperative that the project manager convey that information to the project stakeholders. Making sure everyone who is involved with the project recognizes the importance of the constraint will make discussions regarding the scope, time and cost far easier. In many cases, the stakeholders are likely to be the main reasons for scope creep or budget adjustments in a project. Having them aware up front of what the ramifications might be for any requested or mandated changes will make dialog easier in follow-up meetings and will also make them scrutinize their change requests more thoroughly rather than assuming that any change will have no issue on the project release cycle. Note that conveyance of the triple constraint to the stakeholders is best performed at the outset, likely during the formation of the initial project plan.</a:t>
            </a:r>
          </a:p>
          <a:p>
            <a:pPr defTabSz="445277">
              <a:defRPr/>
            </a:pPr>
            <a:endParaRPr lang="en-US" sz="2000" dirty="0"/>
          </a:p>
          <a:p>
            <a:endParaRPr lang="en-US" dirty="0"/>
          </a:p>
        </p:txBody>
      </p:sp>
      <p:sp>
        <p:nvSpPr>
          <p:cNvPr id="4" name="Slide Number Placeholder 3"/>
          <p:cNvSpPr>
            <a:spLocks noGrp="1"/>
          </p:cNvSpPr>
          <p:nvPr>
            <p:ph type="sldNum" sz="quarter" idx="10"/>
          </p:nvPr>
        </p:nvSpPr>
        <p:spPr/>
        <p:txBody>
          <a:bodyPr/>
          <a:lstStyle/>
          <a:p>
            <a:fld id="{18E31850-D1B2-674F-8D50-7E02465BB4B7}" type="slidenum">
              <a:rPr lang="en-US" smtClean="0"/>
              <a:pPr/>
              <a:t>7</a:t>
            </a:fld>
            <a:endParaRPr lang="en-US"/>
          </a:p>
        </p:txBody>
      </p:sp>
    </p:spTree>
    <p:extLst>
      <p:ext uri="{BB962C8B-B14F-4D97-AF65-F5344CB8AC3E}">
        <p14:creationId xmlns:p14="http://schemas.microsoft.com/office/powerpoint/2010/main" val="4030243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E31850-D1B2-674F-8D50-7E02465BB4B7}" type="slidenum">
              <a:rPr lang="en-US" smtClean="0"/>
              <a:pPr/>
              <a:t>8</a:t>
            </a:fld>
            <a:endParaRPr lang="en-US"/>
          </a:p>
        </p:txBody>
      </p:sp>
    </p:spTree>
    <p:extLst>
      <p:ext uri="{BB962C8B-B14F-4D97-AF65-F5344CB8AC3E}">
        <p14:creationId xmlns:p14="http://schemas.microsoft.com/office/powerpoint/2010/main" val="4212585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video… ask student to describe each of them!</a:t>
            </a:r>
          </a:p>
        </p:txBody>
      </p:sp>
      <p:sp>
        <p:nvSpPr>
          <p:cNvPr id="4" name="Slide Number Placeholder 3"/>
          <p:cNvSpPr>
            <a:spLocks noGrp="1"/>
          </p:cNvSpPr>
          <p:nvPr>
            <p:ph type="sldNum" sz="quarter" idx="10"/>
          </p:nvPr>
        </p:nvSpPr>
        <p:spPr/>
        <p:txBody>
          <a:bodyPr/>
          <a:lstStyle/>
          <a:p>
            <a:fld id="{18E31850-D1B2-674F-8D50-7E02465BB4B7}" type="slidenum">
              <a:rPr lang="en-US" smtClean="0"/>
              <a:pPr/>
              <a:t>9</a:t>
            </a:fld>
            <a:endParaRPr lang="en-US"/>
          </a:p>
        </p:txBody>
      </p:sp>
    </p:spTree>
    <p:extLst>
      <p:ext uri="{BB962C8B-B14F-4D97-AF65-F5344CB8AC3E}">
        <p14:creationId xmlns:p14="http://schemas.microsoft.com/office/powerpoint/2010/main" val="2066530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7200"/>
            <a:ext cx="7772400" cy="4343399"/>
          </a:xfrm>
        </p:spPr>
        <p:txBody>
          <a:bodyPr anchor="ctr">
            <a:noAutofit/>
          </a:bodyPr>
          <a:lstStyle>
            <a:lvl1pPr>
              <a:lnSpc>
                <a:spcPct val="100000"/>
              </a:lnSpc>
              <a:defRPr sz="8800" spc="-8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457200" y="4800600"/>
            <a:ext cx="77724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800600" y="5791200"/>
            <a:ext cx="3429000" cy="304800"/>
          </a:xfrm>
        </p:spPr>
        <p:txBody>
          <a:bodyPr/>
          <a:lstStyle/>
          <a:p>
            <a:fld id="{C2A359D1-A1C5-473F-AFCA-C92300299581}" type="datetimeFigureOut">
              <a:rPr lang="en-US" smtClean="0"/>
              <a:t>7/20/2024</a:t>
            </a:fld>
            <a:endParaRPr lang="en-US" dirty="0"/>
          </a:p>
        </p:txBody>
      </p:sp>
      <p:sp>
        <p:nvSpPr>
          <p:cNvPr id="5" name="Footer Placeholder 4"/>
          <p:cNvSpPr>
            <a:spLocks noGrp="1"/>
          </p:cNvSpPr>
          <p:nvPr>
            <p:ph type="ftr" sz="quarter" idx="11"/>
          </p:nvPr>
        </p:nvSpPr>
        <p:spPr>
          <a:xfrm>
            <a:off x="4800600" y="6201727"/>
            <a:ext cx="3429000" cy="28384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027EEFF-BB7A-4911-8AC2-B29144801651}" type="slidenum">
              <a:rPr lang="en-US" smtClean="0"/>
              <a:t>‹#›</a:t>
            </a:fld>
            <a:endParaRPr lang="en-US" dirty="0"/>
          </a:p>
        </p:txBody>
      </p:sp>
      <p:sp>
        <p:nvSpPr>
          <p:cNvPr id="11" name="Rectangle 10"/>
          <p:cNvSpPr/>
          <p:nvPr userDrawn="1"/>
        </p:nvSpPr>
        <p:spPr>
          <a:xfrm>
            <a:off x="0" y="6629400"/>
            <a:ext cx="9144000" cy="228600"/>
          </a:xfrm>
          <a:prstGeom prst="rect">
            <a:avLst/>
          </a:prstGeom>
          <a:gradFill flip="none" rotWithShape="1">
            <a:gsLst>
              <a:gs pos="0">
                <a:srgbClr val="A32638">
                  <a:shade val="30000"/>
                  <a:satMod val="115000"/>
                </a:srgbClr>
              </a:gs>
              <a:gs pos="50000">
                <a:srgbClr val="A32638">
                  <a:shade val="67500"/>
                  <a:satMod val="115000"/>
                </a:srgbClr>
              </a:gs>
              <a:gs pos="100000">
                <a:srgbClr val="A32638">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752" y="6137911"/>
            <a:ext cx="2125766" cy="274320"/>
          </a:xfrm>
          <a:prstGeom prst="rect">
            <a:avLst/>
          </a:prstGeom>
        </p:spPr>
      </p:pic>
      <p:sp>
        <p:nvSpPr>
          <p:cNvPr id="13" name="Rectangle 12"/>
          <p:cNvSpPr/>
          <p:nvPr userDrawn="1"/>
        </p:nvSpPr>
        <p:spPr>
          <a:xfrm>
            <a:off x="0" y="0"/>
            <a:ext cx="9144000" cy="2286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martArt Image Sqr">
    <p:spTree>
      <p:nvGrpSpPr>
        <p:cNvPr id="1" name=""/>
        <p:cNvGrpSpPr/>
        <p:nvPr/>
      </p:nvGrpSpPr>
      <p:grpSpPr>
        <a:xfrm>
          <a:off x="0" y="0"/>
          <a:ext cx="0" cy="0"/>
          <a:chOff x="0" y="0"/>
          <a:chExt cx="0" cy="0"/>
        </a:xfrm>
      </p:grpSpPr>
      <p:sp>
        <p:nvSpPr>
          <p:cNvPr id="4" name="Content Placeholder 2"/>
          <p:cNvSpPr>
            <a:spLocks noGrp="1"/>
          </p:cNvSpPr>
          <p:nvPr>
            <p:ph idx="1"/>
          </p:nvPr>
        </p:nvSpPr>
        <p:spPr>
          <a:xfrm>
            <a:off x="468313" y="1500173"/>
            <a:ext cx="3743647" cy="4592651"/>
          </a:xfrm>
          <a:prstGeom prst="rect">
            <a:avLst/>
          </a:prstGeom>
        </p:spPr>
        <p:txBody>
          <a:bodyPr/>
          <a:lstStyle>
            <a:lvl1pPr>
              <a:buNone/>
              <a:defRPr sz="200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sz="1600">
                <a:solidFill>
                  <a:schemeClr val="tx2"/>
                </a:solidFill>
              </a:defRPr>
            </a:lvl5pPr>
          </a:lstStyle>
          <a:p>
            <a:pPr lvl="0"/>
            <a:endParaRPr lang="en-US" dirty="0"/>
          </a:p>
        </p:txBody>
      </p:sp>
      <p:sp>
        <p:nvSpPr>
          <p:cNvPr id="6" name="Picture Placeholder 7"/>
          <p:cNvSpPr>
            <a:spLocks noGrp="1"/>
          </p:cNvSpPr>
          <p:nvPr>
            <p:ph type="pic" sz="quarter" idx="11"/>
          </p:nvPr>
        </p:nvSpPr>
        <p:spPr>
          <a:xfrm>
            <a:off x="4427983" y="1484784"/>
            <a:ext cx="4360461" cy="4515984"/>
          </a:xfrm>
          <a:prstGeom prst="roundRect">
            <a:avLst>
              <a:gd name="adj" fmla="val 7123"/>
            </a:avLst>
          </a:prstGeom>
          <a:gradFill>
            <a:gsLst>
              <a:gs pos="0">
                <a:schemeClr val="accent1"/>
              </a:gs>
              <a:gs pos="71000">
                <a:schemeClr val="accent1">
                  <a:lumMod val="60000"/>
                  <a:lumOff val="40000"/>
                </a:schemeClr>
              </a:gs>
            </a:gsLst>
            <a:lin ang="21540000" scaled="0"/>
          </a:gradFill>
          <a:ln w="28575">
            <a:solidFill>
              <a:schemeClr val="accent1">
                <a:lumMod val="40000"/>
                <a:lumOff val="60000"/>
              </a:schemeClr>
            </a:solidFill>
          </a:ln>
          <a:effectLst>
            <a:outerShdw blurRad="50800" dist="38100" dir="10800000" algn="r"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81000" indent="-381000" algn="ctr" defTabSz="914400" rtl="0" eaLnBrk="1" fontAlgn="base" latinLnBrk="0" hangingPunct="1">
              <a:lnSpc>
                <a:spcPct val="95000"/>
              </a:lnSpc>
              <a:spcBef>
                <a:spcPct val="0"/>
              </a:spcBef>
              <a:spcAft>
                <a:spcPct val="0"/>
              </a:spcAft>
              <a:buClr>
                <a:schemeClr val="accent1"/>
              </a:buClr>
              <a:buSzPct val="80000"/>
              <a:buFont typeface="Wingdings" pitchFamily="2" charset="2"/>
              <a:buNone/>
              <a:defRPr lang="en-US" sz="2000" kern="1200">
                <a:solidFill>
                  <a:schemeClr val="lt1"/>
                </a:solidFill>
                <a:latin typeface="+mn-lt"/>
                <a:ea typeface="+mn-ea"/>
                <a:cs typeface="+mn-cs"/>
              </a:defRPr>
            </a:lvl1pPr>
          </a:lstStyle>
          <a:p>
            <a:endParaRPr lang="en-US"/>
          </a:p>
        </p:txBody>
      </p:sp>
      <p:sp>
        <p:nvSpPr>
          <p:cNvPr id="7" name="Title 1"/>
          <p:cNvSpPr>
            <a:spLocks noGrp="1"/>
          </p:cNvSpPr>
          <p:nvPr>
            <p:ph type="title"/>
          </p:nvPr>
        </p:nvSpPr>
        <p:spPr>
          <a:xfrm>
            <a:off x="457200" y="116632"/>
            <a:ext cx="8229600" cy="850106"/>
          </a:xfrm>
          <a:prstGeom prst="rect">
            <a:avLst/>
          </a:prstGeom>
        </p:spPr>
        <p:txBody>
          <a:bodyPr anchor="b" anchorCtr="0"/>
          <a:lstStyle>
            <a:lvl1pPr algn="l">
              <a:defRPr sz="3200" b="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1924346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8" name="Slide Number Placeholder 7"/>
          <p:cNvSpPr>
            <a:spLocks noGrp="1"/>
          </p:cNvSpPr>
          <p:nvPr>
            <p:ph type="sldNum" sz="quarter" idx="11"/>
          </p:nvPr>
        </p:nvSpPr>
        <p:spPr/>
        <p:txBody>
          <a:bodyPr/>
          <a:lstStyle/>
          <a:p>
            <a:fld id="{5027EEFF-BB7A-4911-8AC2-B29144801651}"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27EEFF-BB7A-4911-8AC2-B2914480165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27EEFF-BB7A-4911-8AC2-B29144801651}"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8610600"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A359D1-A1C5-473F-AFCA-C92300299581}" type="datetimeFigureOut">
              <a:rPr lang="en-US" smtClean="0"/>
              <a:t>7/20/2024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027EEFF-BB7A-4911-8AC2-B29144801651}"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dirty="0"/>
              <a:t>Click to edit Master title style</a:t>
            </a:r>
          </a:p>
        </p:txBody>
      </p:sp>
      <p:sp>
        <p:nvSpPr>
          <p:cNvPr id="14" name="Rectangle 13"/>
          <p:cNvSpPr/>
          <p:nvPr userDrawn="1"/>
        </p:nvSpPr>
        <p:spPr>
          <a:xfrm>
            <a:off x="8822889" y="4846320"/>
            <a:ext cx="321111" cy="2011680"/>
          </a:xfrm>
          <a:prstGeom prst="rect">
            <a:avLst/>
          </a:prstGeom>
          <a:gradFill flip="none" rotWithShape="1">
            <a:gsLst>
              <a:gs pos="0">
                <a:srgbClr val="A32638">
                  <a:shade val="30000"/>
                  <a:satMod val="115000"/>
                </a:srgbClr>
              </a:gs>
              <a:gs pos="50000">
                <a:srgbClr val="A32638">
                  <a:shade val="67500"/>
                  <a:satMod val="115000"/>
                </a:srgbClr>
              </a:gs>
              <a:gs pos="100000">
                <a:srgbClr val="A32638">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8822889" y="365760"/>
            <a:ext cx="321111" cy="4480560"/>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8822889" y="0"/>
            <a:ext cx="318370" cy="3657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66800"/>
            <a:ext cx="7620000" cy="48006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648200" y="5867400"/>
            <a:ext cx="3429000" cy="304800"/>
          </a:xfrm>
          <a:prstGeom prst="rect">
            <a:avLst/>
          </a:prstGeom>
        </p:spPr>
        <p:txBody>
          <a:bodyPr vert="horz" lIns="91440" tIns="45720" rIns="91440" bIns="0" rtlCol="0" anchor="b"/>
          <a:lstStyle>
            <a:lvl1pPr algn="l">
              <a:defRPr sz="1000">
                <a:solidFill>
                  <a:schemeClr val="tx1"/>
                </a:solidFill>
              </a:defRPr>
            </a:lvl1pPr>
          </a:lstStyle>
          <a:p>
            <a:fld id="{C2A359D1-A1C5-473F-AFCA-C92300299581}" type="datetimeFigureOut">
              <a:rPr lang="en-US" smtClean="0"/>
              <a:t>7/20/2024</a:t>
            </a:fld>
            <a:endParaRPr lang="en-US" dirty="0"/>
          </a:p>
        </p:txBody>
      </p:sp>
      <p:sp>
        <p:nvSpPr>
          <p:cNvPr id="5" name="Footer Placeholder 4"/>
          <p:cNvSpPr>
            <a:spLocks noGrp="1"/>
          </p:cNvSpPr>
          <p:nvPr>
            <p:ph type="ftr" sz="quarter" idx="3"/>
          </p:nvPr>
        </p:nvSpPr>
        <p:spPr>
          <a:xfrm>
            <a:off x="4648200" y="6172200"/>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7906702" y="5580698"/>
            <a:ext cx="1315721" cy="365125"/>
          </a:xfrm>
          <a:prstGeom prst="rect">
            <a:avLst/>
          </a:prstGeom>
        </p:spPr>
        <p:txBody>
          <a:bodyPr vert="horz" lIns="91440" tIns="45720" rIns="91440" bIns="45720" rtlCol="0" anchor="ctr"/>
          <a:lstStyle>
            <a:lvl1pPr algn="l">
              <a:defRPr sz="2400" b="1">
                <a:solidFill>
                  <a:schemeClr val="tx2"/>
                </a:solidFill>
              </a:defRPr>
            </a:lvl1pPr>
          </a:lstStyle>
          <a:p>
            <a:fld id="{5027EEFF-BB7A-4911-8AC2-B29144801651}" type="slidenum">
              <a:rPr lang="en-US" smtClean="0"/>
              <a:t>‹#›</a:t>
            </a:fld>
            <a:endParaRPr lang="en-US" dirty="0"/>
          </a:p>
        </p:txBody>
      </p:sp>
      <p:sp>
        <p:nvSpPr>
          <p:cNvPr id="9" name="Rectangle 8"/>
          <p:cNvSpPr/>
          <p:nvPr userDrawn="1"/>
        </p:nvSpPr>
        <p:spPr>
          <a:xfrm>
            <a:off x="1" y="6553200"/>
            <a:ext cx="9144000" cy="304800"/>
          </a:xfrm>
          <a:prstGeom prst="rect">
            <a:avLst/>
          </a:prstGeom>
          <a:gradFill flip="none" rotWithShape="1">
            <a:gsLst>
              <a:gs pos="0">
                <a:srgbClr val="A32638">
                  <a:shade val="30000"/>
                  <a:satMod val="115000"/>
                </a:srgbClr>
              </a:gs>
              <a:gs pos="50000">
                <a:srgbClr val="A32638">
                  <a:shade val="67500"/>
                  <a:satMod val="115000"/>
                </a:srgbClr>
              </a:gs>
              <a:gs pos="100000">
                <a:srgbClr val="A32638">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7752" y="6137910"/>
            <a:ext cx="2125766" cy="274320"/>
          </a:xfrm>
          <a:prstGeom prst="rect">
            <a:avLst/>
          </a:prstGeom>
        </p:spPr>
      </p:pic>
      <p:sp>
        <p:nvSpPr>
          <p:cNvPr id="12" name="Rectangle 11"/>
          <p:cNvSpPr/>
          <p:nvPr userDrawn="1"/>
        </p:nvSpPr>
        <p:spPr>
          <a:xfrm>
            <a:off x="1" y="0"/>
            <a:ext cx="9144000" cy="4572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8625" y="0"/>
            <a:ext cx="7620000" cy="457200"/>
          </a:xfrm>
          <a:prstGeom prst="rect">
            <a:avLst/>
          </a:prstGeom>
        </p:spPr>
        <p:txBody>
          <a:bodyPr vert="horz" lIns="91440" tIns="45720" rIns="91440" bIns="45720" rtlCol="0" anchor="ctr">
            <a:noAutofit/>
          </a:bodyPr>
          <a:lstStyle/>
          <a:p>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914400" rtl="0" eaLnBrk="1" latinLnBrk="0" hangingPunct="1">
        <a:spcBef>
          <a:spcPct val="0"/>
        </a:spcBef>
        <a:buNone/>
        <a:defRPr sz="2400" kern="1200" cap="none" spc="-60" baseline="0">
          <a:solidFill>
            <a:schemeClr val="bg1"/>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Wingdings" pitchFamily="2" charset="2"/>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Wingdings" pitchFamily="2" charset="2"/>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hbr.org/2016/05/embracing-agile"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www.differencebetween.net/technology/software-technology/difference-between-agile-and-waterfal/" TargetMode="External"/><Relationship Id="rId4" Type="http://schemas.openxmlformats.org/officeDocument/2006/relationships/hyperlink" Target="https://www.infoworld.com/article/3237508/what-is-agile-methodology-modern-software-development-explained.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81134"/>
            <a:ext cx="9144000" cy="2259794"/>
          </a:xfrm>
        </p:spPr>
        <p:txBody>
          <a:bodyPr>
            <a:noAutofit/>
          </a:bodyPr>
          <a:lstStyle/>
          <a:p>
            <a:pPr>
              <a:spcBef>
                <a:spcPts val="9600"/>
              </a:spcBef>
            </a:pPr>
            <a:r>
              <a:rPr lang="en-US" sz="4400" dirty="0">
                <a:solidFill>
                  <a:schemeClr val="tx1">
                    <a:lumMod val="65000"/>
                    <a:lumOff val="35000"/>
                  </a:schemeClr>
                </a:solidFill>
              </a:rPr>
              <a:t>Introduction to Product Management</a:t>
            </a:r>
            <a:br>
              <a:rPr lang="en-US" sz="4400" dirty="0">
                <a:solidFill>
                  <a:schemeClr val="tx1">
                    <a:lumMod val="65000"/>
                    <a:lumOff val="35000"/>
                  </a:schemeClr>
                </a:solidFill>
              </a:rPr>
            </a:br>
            <a:r>
              <a:rPr lang="en-US" sz="3600" dirty="0">
                <a:solidFill>
                  <a:schemeClr val="bg1">
                    <a:lumMod val="65000"/>
                  </a:schemeClr>
                </a:solidFill>
              </a:rPr>
              <a:t>MIS3535 | LEAD GLOBAL DIGITAL PROJECTS</a:t>
            </a:r>
            <a:endParaRPr lang="en-US" sz="700" dirty="0">
              <a:solidFill>
                <a:schemeClr val="bg1">
                  <a:lumMod val="65000"/>
                </a:schemeClr>
              </a:solidFill>
            </a:endParaRPr>
          </a:p>
        </p:txBody>
      </p:sp>
      <p:cxnSp>
        <p:nvCxnSpPr>
          <p:cNvPr id="7" name="Straight Connector 6"/>
          <p:cNvCxnSpPr/>
          <p:nvPr/>
        </p:nvCxnSpPr>
        <p:spPr>
          <a:xfrm>
            <a:off x="426720" y="2640793"/>
            <a:ext cx="813816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Top Courses to Kick-Start Your Product Management Career | by ...">
            <a:extLst>
              <a:ext uri="{FF2B5EF4-FFF2-40B4-BE49-F238E27FC236}">
                <a16:creationId xmlns:a16="http://schemas.microsoft.com/office/drawing/2014/main" id="{A35DDB8A-573B-4855-B6ED-FD20CBE3750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14800" y="3423912"/>
            <a:ext cx="4471416" cy="2402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5465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113" y="430601"/>
            <a:ext cx="8613774" cy="1522151"/>
          </a:xfrm>
        </p:spPr>
        <p:txBody>
          <a:bodyPr/>
          <a:lstStyle/>
          <a:p>
            <a:r>
              <a:rPr lang="en-US" sz="4800" dirty="0"/>
              <a:t>PRODUCT MANAGER – 3 ASPECTS</a:t>
            </a:r>
          </a:p>
        </p:txBody>
      </p:sp>
      <p:graphicFrame>
        <p:nvGraphicFramePr>
          <p:cNvPr id="8" name="Diagram 7">
            <a:extLst>
              <a:ext uri="{FF2B5EF4-FFF2-40B4-BE49-F238E27FC236}">
                <a16:creationId xmlns:a16="http://schemas.microsoft.com/office/drawing/2014/main" id="{584AC6DA-1DDD-4BC3-AFD3-FA477454414A}"/>
              </a:ext>
            </a:extLst>
          </p:cNvPr>
          <p:cNvGraphicFramePr/>
          <p:nvPr>
            <p:extLst>
              <p:ext uri="{D42A27DB-BD31-4B8C-83A1-F6EECF244321}">
                <p14:modId xmlns:p14="http://schemas.microsoft.com/office/powerpoint/2010/main" val="2959013940"/>
              </p:ext>
            </p:extLst>
          </p:nvPr>
        </p:nvGraphicFramePr>
        <p:xfrm>
          <a:off x="838200" y="1828800"/>
          <a:ext cx="6781800" cy="43872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67500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620000" cy="4800601"/>
          </a:xfrm>
        </p:spPr>
        <p:txBody>
          <a:bodyPr>
            <a:normAutofit fontScale="92500"/>
          </a:bodyPr>
          <a:lstStyle/>
          <a:p>
            <a:pPr marL="514350" indent="-514350">
              <a:buFont typeface="+mj-lt"/>
              <a:buAutoNum type="arabicPeriod"/>
            </a:pPr>
            <a:r>
              <a:rPr lang="en-US" sz="2800" dirty="0"/>
              <a:t>conducting customer interviews and user testing</a:t>
            </a:r>
          </a:p>
          <a:p>
            <a:pPr marL="514350" indent="-514350">
              <a:buFont typeface="+mj-lt"/>
              <a:buAutoNum type="arabicPeriod"/>
            </a:pPr>
            <a:r>
              <a:rPr lang="en-US" sz="2800" dirty="0"/>
              <a:t>running design sprints</a:t>
            </a:r>
          </a:p>
          <a:p>
            <a:pPr marL="514350" indent="-514350">
              <a:buFont typeface="+mj-lt"/>
              <a:buAutoNum type="arabicPeriod"/>
            </a:pPr>
            <a:r>
              <a:rPr lang="en-US" sz="2800" dirty="0"/>
              <a:t>feature prioritization and road map planning</a:t>
            </a:r>
          </a:p>
          <a:p>
            <a:pPr marL="514350" indent="-514350">
              <a:buFont typeface="+mj-lt"/>
              <a:buAutoNum type="arabicPeriod"/>
            </a:pPr>
            <a:r>
              <a:rPr lang="en-US" sz="2800" dirty="0"/>
              <a:t>the art of resource allocation (it is not a science!)</a:t>
            </a:r>
          </a:p>
          <a:p>
            <a:pPr marL="514350" indent="-514350">
              <a:buFont typeface="+mj-lt"/>
              <a:buAutoNum type="arabicPeriod"/>
            </a:pPr>
            <a:r>
              <a:rPr lang="en-US" sz="2800" b="0" dirty="0"/>
              <a:t>performing market assessments</a:t>
            </a:r>
          </a:p>
          <a:p>
            <a:pPr marL="514350" indent="-514350">
              <a:buFont typeface="+mj-lt"/>
              <a:buAutoNum type="arabicPeriod"/>
            </a:pPr>
            <a:r>
              <a:rPr lang="en-US" sz="2800" b="0" dirty="0"/>
              <a:t>translating business-to-technical requirements, and vice versa</a:t>
            </a:r>
          </a:p>
          <a:p>
            <a:pPr marL="514350" indent="-514350">
              <a:buFont typeface="+mj-lt"/>
              <a:buAutoNum type="arabicPeriod"/>
            </a:pPr>
            <a:r>
              <a:rPr lang="en-US" sz="2800" b="0" dirty="0"/>
              <a:t>pricing and revenue modeling</a:t>
            </a:r>
          </a:p>
          <a:p>
            <a:pPr marL="514350" indent="-514350">
              <a:buFont typeface="+mj-lt"/>
              <a:buAutoNum type="arabicPeriod"/>
            </a:pPr>
            <a:r>
              <a:rPr lang="en-US" sz="2800" b="0" dirty="0"/>
              <a:t>defining and tracking success metrics</a:t>
            </a:r>
          </a:p>
        </p:txBody>
      </p:sp>
      <p:sp>
        <p:nvSpPr>
          <p:cNvPr id="7" name="TextBox 6">
            <a:extLst>
              <a:ext uri="{FF2B5EF4-FFF2-40B4-BE49-F238E27FC236}">
                <a16:creationId xmlns:a16="http://schemas.microsoft.com/office/drawing/2014/main" id="{A1DD498A-CE5D-417C-91DC-A5DE39C8882F}"/>
              </a:ext>
            </a:extLst>
          </p:cNvPr>
          <p:cNvSpPr txBox="1"/>
          <p:nvPr/>
        </p:nvSpPr>
        <p:spPr>
          <a:xfrm>
            <a:off x="457200" y="576589"/>
            <a:ext cx="4572000" cy="523220"/>
          </a:xfrm>
          <a:prstGeom prst="rect">
            <a:avLst/>
          </a:prstGeom>
          <a:noFill/>
        </p:spPr>
        <p:txBody>
          <a:bodyPr wrap="square">
            <a:spAutoFit/>
          </a:bodyPr>
          <a:lstStyle/>
          <a:p>
            <a:r>
              <a:rPr lang="en-US" sz="2800" b="1" u="sng" dirty="0"/>
              <a:t>A. CORE COMPETENCIES</a:t>
            </a:r>
          </a:p>
        </p:txBody>
      </p:sp>
      <p:sp>
        <p:nvSpPr>
          <p:cNvPr id="2" name="Oval 1">
            <a:extLst>
              <a:ext uri="{FF2B5EF4-FFF2-40B4-BE49-F238E27FC236}">
                <a16:creationId xmlns:a16="http://schemas.microsoft.com/office/drawing/2014/main" id="{D9C138A1-1EEB-434F-ABEC-144AADE90126}"/>
              </a:ext>
            </a:extLst>
          </p:cNvPr>
          <p:cNvSpPr/>
          <p:nvPr/>
        </p:nvSpPr>
        <p:spPr>
          <a:xfrm>
            <a:off x="457200" y="1219200"/>
            <a:ext cx="609600" cy="2209800"/>
          </a:xfrm>
          <a:prstGeom prst="ellipse">
            <a:avLst/>
          </a:prstGeom>
          <a:noFill/>
          <a:ln>
            <a:solidFill>
              <a:srgbClr val="A32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89266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wipe(down)">
                                      <p:cBhvr>
                                        <p:cTn id="5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0621" y="3429000"/>
            <a:ext cx="7620000" cy="2407860"/>
          </a:xfrm>
        </p:spPr>
        <p:txBody>
          <a:bodyPr>
            <a:normAutofit/>
          </a:bodyPr>
          <a:lstStyle/>
          <a:p>
            <a:pPr marL="514350" indent="-514350">
              <a:buFont typeface="+mj-lt"/>
              <a:buAutoNum type="arabicPeriod"/>
            </a:pPr>
            <a:r>
              <a:rPr lang="en-US" sz="2400" b="0" dirty="0"/>
              <a:t>Relationship management</a:t>
            </a:r>
          </a:p>
          <a:p>
            <a:pPr marL="514350" indent="-514350">
              <a:buFont typeface="+mj-lt"/>
              <a:buAutoNum type="arabicPeriod"/>
            </a:pPr>
            <a:r>
              <a:rPr lang="en-US" sz="2400" b="0" dirty="0"/>
              <a:t>Self-awareness</a:t>
            </a:r>
          </a:p>
          <a:p>
            <a:pPr marL="514350" indent="-514350">
              <a:buFont typeface="+mj-lt"/>
              <a:buAutoNum type="arabicPeriod"/>
            </a:pPr>
            <a:r>
              <a:rPr lang="en-US" sz="2400" b="0" dirty="0"/>
              <a:t>Self-management</a:t>
            </a:r>
          </a:p>
          <a:p>
            <a:pPr marL="514350" indent="-514350">
              <a:buFont typeface="+mj-lt"/>
              <a:buAutoNum type="arabicPeriod"/>
            </a:pPr>
            <a:r>
              <a:rPr lang="en-US" sz="2400" b="0" dirty="0"/>
              <a:t>Social awareness</a:t>
            </a:r>
          </a:p>
        </p:txBody>
      </p:sp>
      <p:sp>
        <p:nvSpPr>
          <p:cNvPr id="7" name="TextBox 6">
            <a:extLst>
              <a:ext uri="{FF2B5EF4-FFF2-40B4-BE49-F238E27FC236}">
                <a16:creationId xmlns:a16="http://schemas.microsoft.com/office/drawing/2014/main" id="{A1DD498A-CE5D-417C-91DC-A5DE39C8882F}"/>
              </a:ext>
            </a:extLst>
          </p:cNvPr>
          <p:cNvSpPr txBox="1"/>
          <p:nvPr/>
        </p:nvSpPr>
        <p:spPr>
          <a:xfrm>
            <a:off x="228600" y="838199"/>
            <a:ext cx="8686800" cy="523220"/>
          </a:xfrm>
          <a:prstGeom prst="rect">
            <a:avLst/>
          </a:prstGeom>
          <a:noFill/>
        </p:spPr>
        <p:txBody>
          <a:bodyPr wrap="square">
            <a:spAutoFit/>
          </a:bodyPr>
          <a:lstStyle/>
          <a:p>
            <a:r>
              <a:rPr lang="en-US" sz="2800" b="1" u="sng" dirty="0"/>
              <a:t>B. EMOTIONAL INTELLIGENCE (or emotional quotient EQ)</a:t>
            </a:r>
          </a:p>
        </p:txBody>
      </p:sp>
      <p:sp>
        <p:nvSpPr>
          <p:cNvPr id="2" name="TextBox 1">
            <a:extLst>
              <a:ext uri="{FF2B5EF4-FFF2-40B4-BE49-F238E27FC236}">
                <a16:creationId xmlns:a16="http://schemas.microsoft.com/office/drawing/2014/main" id="{0B65E558-5483-47AE-B754-38A024EB28B3}"/>
              </a:ext>
            </a:extLst>
          </p:cNvPr>
          <p:cNvSpPr txBox="1"/>
          <p:nvPr/>
        </p:nvSpPr>
        <p:spPr>
          <a:xfrm>
            <a:off x="609600" y="1676400"/>
            <a:ext cx="7162800" cy="1569660"/>
          </a:xfrm>
          <a:prstGeom prst="rect">
            <a:avLst/>
          </a:prstGeom>
          <a:noFill/>
        </p:spPr>
        <p:txBody>
          <a:bodyPr wrap="square" rtlCol="0">
            <a:spAutoFit/>
          </a:bodyPr>
          <a:lstStyle/>
          <a:p>
            <a:r>
              <a:rPr lang="en-US" sz="2400" b="1" dirty="0"/>
              <a:t>Definition: </a:t>
            </a:r>
            <a:r>
              <a:rPr lang="en-US" sz="2400" dirty="0"/>
              <a:t>Ability to understand, use, and manage your own emotions in positive ways to relieve stress, communicate effectively, empathize with others, overcome challenges and defuse conflict</a:t>
            </a:r>
          </a:p>
        </p:txBody>
      </p:sp>
    </p:spTree>
    <p:extLst>
      <p:ext uri="{BB962C8B-B14F-4D97-AF65-F5344CB8AC3E}">
        <p14:creationId xmlns:p14="http://schemas.microsoft.com/office/powerpoint/2010/main" val="27119218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09800"/>
            <a:ext cx="7620000" cy="3810001"/>
          </a:xfrm>
        </p:spPr>
        <p:txBody>
          <a:bodyPr>
            <a:normAutofit/>
          </a:bodyPr>
          <a:lstStyle/>
          <a:p>
            <a:pPr marL="514350" indent="-514350">
              <a:buFont typeface="+mj-lt"/>
              <a:buAutoNum type="arabicPeriod"/>
            </a:pPr>
            <a:r>
              <a:rPr lang="en-US" sz="2800" dirty="0"/>
              <a:t>Technical skill</a:t>
            </a:r>
          </a:p>
          <a:p>
            <a:pPr marL="514350" indent="-514350">
              <a:buFont typeface="+mj-lt"/>
              <a:buAutoNum type="arabicPeriod"/>
            </a:pPr>
            <a:r>
              <a:rPr lang="en-US" sz="2800" dirty="0"/>
              <a:t>Company philosophy about PM</a:t>
            </a:r>
          </a:p>
          <a:p>
            <a:pPr marL="514350" indent="-514350">
              <a:buFont typeface="+mj-lt"/>
              <a:buAutoNum type="arabicPeriod"/>
            </a:pPr>
            <a:r>
              <a:rPr lang="en-US" sz="2800" dirty="0"/>
              <a:t>Stage of company</a:t>
            </a:r>
          </a:p>
          <a:p>
            <a:pPr marL="514350" indent="-514350">
              <a:buFont typeface="+mj-lt"/>
              <a:buAutoNum type="arabicPeriod"/>
            </a:pPr>
            <a:r>
              <a:rPr lang="en-US" sz="2800" dirty="0"/>
              <a:t>Founder/CTO/CEO relationship with PM</a:t>
            </a:r>
          </a:p>
        </p:txBody>
      </p:sp>
      <p:sp>
        <p:nvSpPr>
          <p:cNvPr id="7" name="TextBox 6">
            <a:extLst>
              <a:ext uri="{FF2B5EF4-FFF2-40B4-BE49-F238E27FC236}">
                <a16:creationId xmlns:a16="http://schemas.microsoft.com/office/drawing/2014/main" id="{A1DD498A-CE5D-417C-91DC-A5DE39C8882F}"/>
              </a:ext>
            </a:extLst>
          </p:cNvPr>
          <p:cNvSpPr txBox="1"/>
          <p:nvPr/>
        </p:nvSpPr>
        <p:spPr>
          <a:xfrm>
            <a:off x="457200" y="576589"/>
            <a:ext cx="6324600" cy="523220"/>
          </a:xfrm>
          <a:prstGeom prst="rect">
            <a:avLst/>
          </a:prstGeom>
          <a:noFill/>
        </p:spPr>
        <p:txBody>
          <a:bodyPr wrap="square">
            <a:spAutoFit/>
          </a:bodyPr>
          <a:lstStyle/>
          <a:p>
            <a:r>
              <a:rPr lang="en-US" sz="2800" b="1" u="sng" dirty="0"/>
              <a:t>C. COMPANY FIT</a:t>
            </a:r>
          </a:p>
        </p:txBody>
      </p:sp>
    </p:spTree>
    <p:extLst>
      <p:ext uri="{BB962C8B-B14F-4D97-AF65-F5344CB8AC3E}">
        <p14:creationId xmlns:p14="http://schemas.microsoft.com/office/powerpoint/2010/main" val="38960251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7620000" cy="4495801"/>
          </a:xfrm>
        </p:spPr>
        <p:txBody>
          <a:bodyPr>
            <a:normAutofit fontScale="92500" lnSpcReduction="10000"/>
          </a:bodyPr>
          <a:lstStyle/>
          <a:p>
            <a:r>
              <a:rPr lang="en-US" sz="2800" dirty="0"/>
              <a:t>Broad process or method for bringing products to market which involves many teams across a company, including:</a:t>
            </a:r>
          </a:p>
          <a:p>
            <a:pPr marL="457200" indent="-457200">
              <a:buFont typeface="Arial" panose="020B0604020202020204" pitchFamily="34" charset="0"/>
              <a:buChar char="•"/>
            </a:pPr>
            <a:r>
              <a:rPr lang="en-US" sz="2800" b="0" dirty="0"/>
              <a:t>Product management</a:t>
            </a:r>
          </a:p>
          <a:p>
            <a:pPr marL="457200" indent="-457200">
              <a:buFont typeface="Arial" panose="020B0604020202020204" pitchFamily="34" charset="0"/>
              <a:buChar char="•"/>
            </a:pPr>
            <a:r>
              <a:rPr lang="en-US" sz="2800" b="0" dirty="0"/>
              <a:t>Marketing</a:t>
            </a:r>
          </a:p>
          <a:p>
            <a:pPr marL="457200" indent="-457200">
              <a:buFont typeface="Arial" panose="020B0604020202020204" pitchFamily="34" charset="0"/>
              <a:buChar char="•"/>
            </a:pPr>
            <a:r>
              <a:rPr lang="en-US" sz="2800" b="0" dirty="0"/>
              <a:t>Development (or manufacturing)</a:t>
            </a:r>
          </a:p>
          <a:p>
            <a:pPr marL="457200" indent="-457200">
              <a:buFont typeface="Arial" panose="020B0604020202020204" pitchFamily="34" charset="0"/>
              <a:buChar char="•"/>
            </a:pPr>
            <a:r>
              <a:rPr lang="en-US" sz="2800" b="0" dirty="0"/>
              <a:t>Design</a:t>
            </a:r>
          </a:p>
          <a:p>
            <a:pPr marL="457200" indent="-457200">
              <a:buFont typeface="Arial" panose="020B0604020202020204" pitchFamily="34" charset="0"/>
              <a:buChar char="•"/>
            </a:pPr>
            <a:r>
              <a:rPr lang="en-US" sz="2800" b="0" dirty="0"/>
              <a:t>Testing or QA</a:t>
            </a:r>
          </a:p>
          <a:p>
            <a:pPr marL="457200" indent="-457200">
              <a:buFont typeface="Arial" panose="020B0604020202020204" pitchFamily="34" charset="0"/>
              <a:buChar char="•"/>
            </a:pPr>
            <a:r>
              <a:rPr lang="en-US" sz="2800" b="0" dirty="0"/>
              <a:t>Shipping or distribution</a:t>
            </a:r>
          </a:p>
        </p:txBody>
      </p:sp>
      <p:sp>
        <p:nvSpPr>
          <p:cNvPr id="7" name="TextBox 6">
            <a:extLst>
              <a:ext uri="{FF2B5EF4-FFF2-40B4-BE49-F238E27FC236}">
                <a16:creationId xmlns:a16="http://schemas.microsoft.com/office/drawing/2014/main" id="{A1DD498A-CE5D-417C-91DC-A5DE39C8882F}"/>
              </a:ext>
            </a:extLst>
          </p:cNvPr>
          <p:cNvSpPr txBox="1"/>
          <p:nvPr/>
        </p:nvSpPr>
        <p:spPr>
          <a:xfrm>
            <a:off x="457200" y="576589"/>
            <a:ext cx="6324600" cy="523220"/>
          </a:xfrm>
          <a:prstGeom prst="rect">
            <a:avLst/>
          </a:prstGeom>
          <a:noFill/>
        </p:spPr>
        <p:txBody>
          <a:bodyPr wrap="square">
            <a:spAutoFit/>
          </a:bodyPr>
          <a:lstStyle/>
          <a:p>
            <a:r>
              <a:rPr lang="en-US" sz="2800" b="1" u="sng" dirty="0"/>
              <a:t>WHAT IS PRODUCT DEVELOPMENT?</a:t>
            </a:r>
          </a:p>
        </p:txBody>
      </p:sp>
      <p:sp>
        <p:nvSpPr>
          <p:cNvPr id="2" name="Rectangle: Rounded Corners 1">
            <a:extLst>
              <a:ext uri="{FF2B5EF4-FFF2-40B4-BE49-F238E27FC236}">
                <a16:creationId xmlns:a16="http://schemas.microsoft.com/office/drawing/2014/main" id="{F0552C6D-014C-4752-9A4C-E9656D2E8BC7}"/>
              </a:ext>
            </a:extLst>
          </p:cNvPr>
          <p:cNvSpPr/>
          <p:nvPr/>
        </p:nvSpPr>
        <p:spPr>
          <a:xfrm>
            <a:off x="457200" y="2743200"/>
            <a:ext cx="4495800" cy="52322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30568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620000" cy="4191001"/>
          </a:xfrm>
        </p:spPr>
        <p:txBody>
          <a:bodyPr>
            <a:normAutofit fontScale="92500" lnSpcReduction="20000"/>
          </a:bodyPr>
          <a:lstStyle/>
          <a:p>
            <a:r>
              <a:rPr lang="en-US" sz="2800" dirty="0"/>
              <a:t>Customer development is a </a:t>
            </a:r>
            <a:r>
              <a:rPr lang="en-US" sz="2800" dirty="0">
                <a:solidFill>
                  <a:srgbClr val="A32638"/>
                </a:solidFill>
              </a:rPr>
              <a:t>four-step framework</a:t>
            </a:r>
            <a:r>
              <a:rPr lang="en-US" sz="2800" dirty="0"/>
              <a:t>, originally identified by Steve Blank, to discover and validate that you have:</a:t>
            </a:r>
          </a:p>
          <a:p>
            <a:pPr marL="514350" indent="-514350">
              <a:buFont typeface="Arial" panose="020B0604020202020204" pitchFamily="34" charset="0"/>
              <a:buChar char="•"/>
            </a:pPr>
            <a:r>
              <a:rPr lang="en-US" sz="2800" dirty="0">
                <a:solidFill>
                  <a:srgbClr val="A32638"/>
                </a:solidFill>
              </a:rPr>
              <a:t>identified a need(s) </a:t>
            </a:r>
            <a:r>
              <a:rPr lang="en-US" sz="2800" dirty="0"/>
              <a:t>that customers have</a:t>
            </a:r>
          </a:p>
          <a:p>
            <a:pPr marL="514350" indent="-514350">
              <a:buFont typeface="Arial" panose="020B0604020202020204" pitchFamily="34" charset="0"/>
              <a:buChar char="•"/>
            </a:pPr>
            <a:r>
              <a:rPr lang="en-US" sz="2800" dirty="0">
                <a:solidFill>
                  <a:srgbClr val="A32638"/>
                </a:solidFill>
              </a:rPr>
              <a:t>built the right product </a:t>
            </a:r>
            <a:r>
              <a:rPr lang="en-US" sz="2800" dirty="0"/>
              <a:t>to satisfy that customer’s need(s), </a:t>
            </a:r>
          </a:p>
          <a:p>
            <a:pPr marL="514350" indent="-514350">
              <a:buFont typeface="Arial" panose="020B0604020202020204" pitchFamily="34" charset="0"/>
              <a:buChar char="•"/>
            </a:pPr>
            <a:r>
              <a:rPr lang="en-US" sz="2800" dirty="0">
                <a:solidFill>
                  <a:srgbClr val="A32638"/>
                </a:solidFill>
              </a:rPr>
              <a:t>tested the correct methods </a:t>
            </a:r>
            <a:r>
              <a:rPr lang="en-US" sz="2800" dirty="0"/>
              <a:t>for acquiring and converting customers, and </a:t>
            </a:r>
          </a:p>
          <a:p>
            <a:pPr marL="514350" indent="-514350">
              <a:buFont typeface="Arial" panose="020B0604020202020204" pitchFamily="34" charset="0"/>
              <a:buChar char="•"/>
            </a:pPr>
            <a:r>
              <a:rPr lang="en-US" sz="2800" dirty="0">
                <a:solidFill>
                  <a:srgbClr val="A32638"/>
                </a:solidFill>
              </a:rPr>
              <a:t>deployed the right resources </a:t>
            </a:r>
            <a:r>
              <a:rPr lang="en-US" sz="2800" dirty="0"/>
              <a:t>in the organization to meet the demand for the product. </a:t>
            </a:r>
          </a:p>
        </p:txBody>
      </p:sp>
      <p:sp>
        <p:nvSpPr>
          <p:cNvPr id="7" name="TextBox 6">
            <a:extLst>
              <a:ext uri="{FF2B5EF4-FFF2-40B4-BE49-F238E27FC236}">
                <a16:creationId xmlns:a16="http://schemas.microsoft.com/office/drawing/2014/main" id="{A1DD498A-CE5D-417C-91DC-A5DE39C8882F}"/>
              </a:ext>
            </a:extLst>
          </p:cNvPr>
          <p:cNvSpPr txBox="1"/>
          <p:nvPr/>
        </p:nvSpPr>
        <p:spPr>
          <a:xfrm>
            <a:off x="457200" y="576589"/>
            <a:ext cx="6324600" cy="523220"/>
          </a:xfrm>
          <a:prstGeom prst="rect">
            <a:avLst/>
          </a:prstGeom>
          <a:noFill/>
        </p:spPr>
        <p:txBody>
          <a:bodyPr wrap="square">
            <a:spAutoFit/>
          </a:bodyPr>
          <a:lstStyle/>
          <a:p>
            <a:r>
              <a:rPr lang="en-US" sz="2800" b="1" u="sng" dirty="0"/>
              <a:t>WHAT IS CUSTOMER DEVELOPMENT?</a:t>
            </a:r>
          </a:p>
        </p:txBody>
      </p:sp>
    </p:spTree>
    <p:extLst>
      <p:ext uri="{BB962C8B-B14F-4D97-AF65-F5344CB8AC3E}">
        <p14:creationId xmlns:p14="http://schemas.microsoft.com/office/powerpoint/2010/main" val="18592131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094" y="1295400"/>
            <a:ext cx="8126506" cy="4986011"/>
          </a:xfrm>
        </p:spPr>
        <p:txBody>
          <a:bodyPr>
            <a:normAutofit fontScale="77500" lnSpcReduction="20000"/>
          </a:bodyPr>
          <a:lstStyle/>
          <a:p>
            <a:r>
              <a:rPr lang="en-US" sz="3100" dirty="0">
                <a:solidFill>
                  <a:srgbClr val="A32638"/>
                </a:solidFill>
              </a:rPr>
              <a:t>The four steps of the framework are:</a:t>
            </a:r>
          </a:p>
          <a:p>
            <a:r>
              <a:rPr lang="en-US" sz="2800" dirty="0"/>
              <a:t>1) Customer discovery – </a:t>
            </a:r>
            <a:r>
              <a:rPr lang="en-US" sz="2800" b="0" dirty="0"/>
              <a:t>Understand customers and their needs that you may be able to satisfy.</a:t>
            </a:r>
          </a:p>
          <a:p>
            <a:r>
              <a:rPr lang="en-US" sz="2800" dirty="0"/>
              <a:t>2) Customer validation – </a:t>
            </a:r>
            <a:r>
              <a:rPr lang="en-US" sz="2800" b="0" dirty="0"/>
              <a:t>You have a product that will satisfy your customer’s needs.</a:t>
            </a:r>
          </a:p>
          <a:p>
            <a:r>
              <a:rPr lang="en-US" sz="2800" dirty="0"/>
              <a:t>3) Company creation – </a:t>
            </a:r>
            <a:r>
              <a:rPr lang="en-US" sz="2800" b="0" dirty="0"/>
              <a:t>You determine whether your product will satisfy all the customers needs</a:t>
            </a:r>
          </a:p>
          <a:p>
            <a:r>
              <a:rPr lang="en-US" sz="2800" dirty="0"/>
              <a:t>4) Company building – </a:t>
            </a:r>
            <a:r>
              <a:rPr lang="en-US" sz="2800" b="0" dirty="0"/>
              <a:t>You can grow your organization in order to support the demand for your product.</a:t>
            </a:r>
          </a:p>
          <a:p>
            <a:r>
              <a:rPr lang="en-US" sz="2800" b="0" dirty="0"/>
              <a:t>We will </a:t>
            </a:r>
            <a:r>
              <a:rPr lang="en-US" sz="2800" dirty="0">
                <a:solidFill>
                  <a:schemeClr val="tx2"/>
                </a:solidFill>
              </a:rPr>
              <a:t>combine customer development</a:t>
            </a:r>
            <a:r>
              <a:rPr lang="en-US" sz="2800" b="0" dirty="0"/>
              <a:t>, which is helpful when you don’t know the problem, and </a:t>
            </a:r>
            <a:r>
              <a:rPr lang="en-US" sz="2800" dirty="0">
                <a:solidFill>
                  <a:schemeClr val="tx2"/>
                </a:solidFill>
              </a:rPr>
              <a:t>agile development</a:t>
            </a:r>
            <a:r>
              <a:rPr lang="en-US" sz="2800" b="0" dirty="0"/>
              <a:t>, which is helpful when you don’t know the solution. </a:t>
            </a:r>
          </a:p>
          <a:p>
            <a:r>
              <a:rPr lang="en-US" sz="2800" b="0" dirty="0"/>
              <a:t>Both approaches provide ways to </a:t>
            </a:r>
            <a:r>
              <a:rPr lang="en-US" sz="2800" dirty="0">
                <a:solidFill>
                  <a:srgbClr val="A32638"/>
                </a:solidFill>
              </a:rPr>
              <a:t>iteratively validate assumptions and learn through feedback.</a:t>
            </a:r>
          </a:p>
        </p:txBody>
      </p:sp>
      <p:sp>
        <p:nvSpPr>
          <p:cNvPr id="7" name="TextBox 6">
            <a:extLst>
              <a:ext uri="{FF2B5EF4-FFF2-40B4-BE49-F238E27FC236}">
                <a16:creationId xmlns:a16="http://schemas.microsoft.com/office/drawing/2014/main" id="{A1DD498A-CE5D-417C-91DC-A5DE39C8882F}"/>
              </a:ext>
            </a:extLst>
          </p:cNvPr>
          <p:cNvSpPr txBox="1"/>
          <p:nvPr/>
        </p:nvSpPr>
        <p:spPr>
          <a:xfrm>
            <a:off x="457200" y="576589"/>
            <a:ext cx="6324600" cy="523220"/>
          </a:xfrm>
          <a:prstGeom prst="rect">
            <a:avLst/>
          </a:prstGeom>
          <a:noFill/>
        </p:spPr>
        <p:txBody>
          <a:bodyPr wrap="square">
            <a:spAutoFit/>
          </a:bodyPr>
          <a:lstStyle/>
          <a:p>
            <a:r>
              <a:rPr lang="en-US" sz="2800" b="1" u="sng" dirty="0"/>
              <a:t>WHAT IS CUSTOMER DEVELOPMENT?</a:t>
            </a:r>
          </a:p>
        </p:txBody>
      </p:sp>
      <p:sp>
        <p:nvSpPr>
          <p:cNvPr id="4" name="Flowchart: Terminator 3">
            <a:extLst>
              <a:ext uri="{FF2B5EF4-FFF2-40B4-BE49-F238E27FC236}">
                <a16:creationId xmlns:a16="http://schemas.microsoft.com/office/drawing/2014/main" id="{6B86398D-924C-4E27-B10C-0F6242A36DF0}"/>
              </a:ext>
            </a:extLst>
          </p:cNvPr>
          <p:cNvSpPr/>
          <p:nvPr/>
        </p:nvSpPr>
        <p:spPr>
          <a:xfrm>
            <a:off x="457200" y="1676400"/>
            <a:ext cx="2971800" cy="1447800"/>
          </a:xfrm>
          <a:prstGeom prst="flowChartTerminator">
            <a:avLst/>
          </a:prstGeom>
          <a:noFill/>
          <a:ln>
            <a:solidFill>
              <a:srgbClr val="A32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5653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2338"/>
            <a:ext cx="7620000" cy="4919992"/>
          </a:xfrm>
        </p:spPr>
        <p:txBody>
          <a:bodyPr>
            <a:noAutofit/>
          </a:bodyPr>
          <a:lstStyle/>
          <a:p>
            <a:r>
              <a:rPr lang="en-US" sz="2400" dirty="0"/>
              <a:t>Customer discovery can be described as:</a:t>
            </a:r>
          </a:p>
          <a:p>
            <a:r>
              <a:rPr lang="en-US" sz="2400" dirty="0"/>
              <a:t>1. Identify the need.</a:t>
            </a:r>
          </a:p>
          <a:p>
            <a:r>
              <a:rPr lang="en-US" sz="2400" b="0" dirty="0"/>
              <a:t>You may not always immediately know the actual need you are trying to satisfy. In some cases, you start with a solution (product idea), at which point you need to work backward to figure out the need you are really trying to satisfy.</a:t>
            </a:r>
          </a:p>
          <a:p>
            <a:r>
              <a:rPr lang="en-US" sz="2400" dirty="0"/>
              <a:t>2. Hypothesize potential solutions.</a:t>
            </a:r>
          </a:p>
          <a:p>
            <a:r>
              <a:rPr lang="en-US" sz="2400" b="0" dirty="0"/>
              <a:t>Once you have an understanding of the true need, hypothesize a potential solution. If you were initially handed a solution to deliver, you can include that as a candidate, but you may find that the need you’re satisfying requires a completely different solution.</a:t>
            </a:r>
          </a:p>
        </p:txBody>
      </p:sp>
      <p:sp>
        <p:nvSpPr>
          <p:cNvPr id="7" name="TextBox 6">
            <a:extLst>
              <a:ext uri="{FF2B5EF4-FFF2-40B4-BE49-F238E27FC236}">
                <a16:creationId xmlns:a16="http://schemas.microsoft.com/office/drawing/2014/main" id="{A1DD498A-CE5D-417C-91DC-A5DE39C8882F}"/>
              </a:ext>
            </a:extLst>
          </p:cNvPr>
          <p:cNvSpPr txBox="1"/>
          <p:nvPr/>
        </p:nvSpPr>
        <p:spPr>
          <a:xfrm>
            <a:off x="457200" y="576589"/>
            <a:ext cx="8305800" cy="523220"/>
          </a:xfrm>
          <a:prstGeom prst="rect">
            <a:avLst/>
          </a:prstGeom>
          <a:noFill/>
        </p:spPr>
        <p:txBody>
          <a:bodyPr wrap="square">
            <a:spAutoFit/>
          </a:bodyPr>
          <a:lstStyle/>
          <a:p>
            <a:r>
              <a:rPr lang="en-US" sz="2800" b="1" u="sng" dirty="0"/>
              <a:t>DEEP DIVE ON CUSTOMER DISCOVERY (First step)</a:t>
            </a:r>
          </a:p>
        </p:txBody>
      </p:sp>
    </p:spTree>
    <p:extLst>
      <p:ext uri="{BB962C8B-B14F-4D97-AF65-F5344CB8AC3E}">
        <p14:creationId xmlns:p14="http://schemas.microsoft.com/office/powerpoint/2010/main" val="10417063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3568" y="1181099"/>
            <a:ext cx="8763000" cy="4914901"/>
          </a:xfrm>
        </p:spPr>
        <p:txBody>
          <a:bodyPr>
            <a:noAutofit/>
          </a:bodyPr>
          <a:lstStyle/>
          <a:p>
            <a:r>
              <a:rPr lang="en-US" sz="2400" dirty="0"/>
              <a:t>3. Identify assumptions.</a:t>
            </a:r>
          </a:p>
          <a:p>
            <a:r>
              <a:rPr lang="en-US" sz="2400" b="0" dirty="0"/>
              <a:t>Identify assumptions that are central to your hypothesized solution, including assumptions about:</a:t>
            </a:r>
          </a:p>
          <a:p>
            <a:pPr lvl="1"/>
            <a:r>
              <a:rPr lang="en-US" sz="2400" b="0" dirty="0"/>
              <a:t>Business environment</a:t>
            </a:r>
          </a:p>
          <a:p>
            <a:pPr lvl="1"/>
            <a:r>
              <a:rPr lang="en-US" sz="2400" b="0" dirty="0"/>
              <a:t>Dependencies</a:t>
            </a:r>
          </a:p>
          <a:p>
            <a:pPr lvl="1"/>
            <a:r>
              <a:rPr lang="en-US" sz="2400" b="0" dirty="0"/>
              <a:t>Minimum requirements for a solution</a:t>
            </a:r>
          </a:p>
          <a:p>
            <a:pPr lvl="1"/>
            <a:r>
              <a:rPr lang="en-US" sz="2400" b="0" dirty="0"/>
              <a:t>Change management required</a:t>
            </a:r>
          </a:p>
          <a:p>
            <a:r>
              <a:rPr lang="en-US" sz="2400" dirty="0"/>
              <a:t>4. Validate assumptions.</a:t>
            </a:r>
          </a:p>
          <a:p>
            <a:r>
              <a:rPr lang="en-US" sz="2400" b="0" dirty="0"/>
              <a:t>Talk to customers and gather data to validate your assumptions and test your solution. There are many different ways you can go about validating assumptions.</a:t>
            </a:r>
          </a:p>
        </p:txBody>
      </p:sp>
      <p:sp>
        <p:nvSpPr>
          <p:cNvPr id="7" name="TextBox 6">
            <a:extLst>
              <a:ext uri="{FF2B5EF4-FFF2-40B4-BE49-F238E27FC236}">
                <a16:creationId xmlns:a16="http://schemas.microsoft.com/office/drawing/2014/main" id="{A1DD498A-CE5D-417C-91DC-A5DE39C8882F}"/>
              </a:ext>
            </a:extLst>
          </p:cNvPr>
          <p:cNvSpPr txBox="1"/>
          <p:nvPr/>
        </p:nvSpPr>
        <p:spPr>
          <a:xfrm>
            <a:off x="0" y="576589"/>
            <a:ext cx="8229600" cy="523220"/>
          </a:xfrm>
          <a:prstGeom prst="rect">
            <a:avLst/>
          </a:prstGeom>
          <a:noFill/>
        </p:spPr>
        <p:txBody>
          <a:bodyPr wrap="square">
            <a:spAutoFit/>
          </a:bodyPr>
          <a:lstStyle/>
          <a:p>
            <a:r>
              <a:rPr lang="en-US" sz="2800" b="1" u="sng" dirty="0"/>
              <a:t>DEEP DIVE ON CUSTOMER DISCOVERY (continued)</a:t>
            </a:r>
          </a:p>
        </p:txBody>
      </p:sp>
    </p:spTree>
    <p:extLst>
      <p:ext uri="{BB962C8B-B14F-4D97-AF65-F5344CB8AC3E}">
        <p14:creationId xmlns:p14="http://schemas.microsoft.com/office/powerpoint/2010/main" val="9060235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80114"/>
            <a:ext cx="8382000" cy="4495801"/>
          </a:xfrm>
        </p:spPr>
        <p:txBody>
          <a:bodyPr>
            <a:noAutofit/>
          </a:bodyPr>
          <a:lstStyle/>
          <a:p>
            <a:r>
              <a:rPr lang="en-US" sz="2400" dirty="0"/>
              <a:t>5. Start delivering.</a:t>
            </a:r>
          </a:p>
          <a:p>
            <a:r>
              <a:rPr lang="en-US" sz="2400" b="0" dirty="0"/>
              <a:t>Once you feel you have validated a sufficient number of assumptions, </a:t>
            </a:r>
            <a:r>
              <a:rPr lang="en-US" sz="2400" dirty="0">
                <a:solidFill>
                  <a:srgbClr val="A32638"/>
                </a:solidFill>
              </a:rPr>
              <a:t>start delivering a minimal, yet viable, solution and get frequent feedback from your customers </a:t>
            </a:r>
            <a:r>
              <a:rPr lang="en-US" sz="2400" b="0" dirty="0"/>
              <a:t>on whether the solution meets their needs.</a:t>
            </a:r>
          </a:p>
          <a:p>
            <a:r>
              <a:rPr lang="en-US" sz="2400" dirty="0"/>
              <a:t>6. Constantly reevaluate your solution.</a:t>
            </a:r>
          </a:p>
          <a:p>
            <a:r>
              <a:rPr lang="en-US" sz="2400" b="0" dirty="0"/>
              <a:t>Constantly reevaluate your solution to make sure it is still worthwhile based on new information that comes to light. Regularly ask whether you should commit to, transform, or kill the solution.</a:t>
            </a:r>
          </a:p>
        </p:txBody>
      </p:sp>
      <p:sp>
        <p:nvSpPr>
          <p:cNvPr id="7" name="TextBox 6">
            <a:extLst>
              <a:ext uri="{FF2B5EF4-FFF2-40B4-BE49-F238E27FC236}">
                <a16:creationId xmlns:a16="http://schemas.microsoft.com/office/drawing/2014/main" id="{A1DD498A-CE5D-417C-91DC-A5DE39C8882F}"/>
              </a:ext>
            </a:extLst>
          </p:cNvPr>
          <p:cNvSpPr txBox="1"/>
          <p:nvPr/>
        </p:nvSpPr>
        <p:spPr>
          <a:xfrm>
            <a:off x="457200" y="576589"/>
            <a:ext cx="6324600" cy="954107"/>
          </a:xfrm>
          <a:prstGeom prst="rect">
            <a:avLst/>
          </a:prstGeom>
          <a:noFill/>
        </p:spPr>
        <p:txBody>
          <a:bodyPr wrap="square">
            <a:spAutoFit/>
          </a:bodyPr>
          <a:lstStyle/>
          <a:p>
            <a:r>
              <a:rPr lang="en-US" sz="2800" b="1" u="sng" dirty="0"/>
              <a:t>DEEP DIVE ON CUSTOMER DISCOVERY (continued)</a:t>
            </a:r>
          </a:p>
        </p:txBody>
      </p:sp>
    </p:spTree>
    <p:extLst>
      <p:ext uri="{BB962C8B-B14F-4D97-AF65-F5344CB8AC3E}">
        <p14:creationId xmlns:p14="http://schemas.microsoft.com/office/powerpoint/2010/main" val="38614016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863" y="457200"/>
            <a:ext cx="8041439" cy="4724400"/>
          </a:xfrm>
        </p:spPr>
        <p:txBody>
          <a:bodyPr>
            <a:normAutofit/>
          </a:bodyPr>
          <a:lstStyle/>
          <a:p>
            <a:r>
              <a:rPr lang="en-US" sz="2400" dirty="0"/>
              <a:t>What is a “project”?</a:t>
            </a:r>
            <a:br>
              <a:rPr lang="en-US" sz="2400" dirty="0"/>
            </a:br>
            <a:br>
              <a:rPr lang="en-US" sz="2400" dirty="0"/>
            </a:br>
            <a:br>
              <a:rPr lang="en-US" sz="2400" dirty="0"/>
            </a:br>
            <a:br>
              <a:rPr lang="en-US" sz="2400" dirty="0"/>
            </a:br>
            <a:r>
              <a:rPr lang="en-US" sz="2400" dirty="0"/>
              <a:t>What differentiates a project from operational work activities?</a:t>
            </a:r>
            <a:br>
              <a:rPr lang="en-US" sz="2400" dirty="0"/>
            </a:br>
            <a:br>
              <a:rPr lang="en-US" sz="2400" dirty="0"/>
            </a:br>
            <a:br>
              <a:rPr lang="en-US" sz="2400" dirty="0"/>
            </a:br>
            <a:br>
              <a:rPr lang="en-US" sz="2400" dirty="0"/>
            </a:br>
            <a:r>
              <a:rPr lang="en-US" sz="2400" dirty="0"/>
              <a:t>What differentiates a project from a product?</a:t>
            </a:r>
            <a:br>
              <a:rPr lang="en-US" sz="2400" dirty="0"/>
            </a:br>
            <a:endParaRPr lang="en-US" sz="2400" dirty="0"/>
          </a:p>
        </p:txBody>
      </p:sp>
      <p:sp>
        <p:nvSpPr>
          <p:cNvPr id="3" name="TextBox 2"/>
          <p:cNvSpPr txBox="1"/>
          <p:nvPr/>
        </p:nvSpPr>
        <p:spPr>
          <a:xfrm>
            <a:off x="870447" y="1322457"/>
            <a:ext cx="5934075" cy="707886"/>
          </a:xfrm>
          <a:prstGeom prst="rect">
            <a:avLst/>
          </a:prstGeom>
          <a:noFill/>
        </p:spPr>
        <p:txBody>
          <a:bodyPr wrap="square" rtlCol="0">
            <a:spAutoFit/>
          </a:bodyPr>
          <a:lstStyle/>
          <a:p>
            <a:r>
              <a:rPr lang="en-US" sz="2000" u="sng" dirty="0"/>
              <a:t>unique</a:t>
            </a:r>
            <a:r>
              <a:rPr lang="en-US" sz="2000" dirty="0"/>
              <a:t> endeavor with </a:t>
            </a:r>
            <a:r>
              <a:rPr lang="en-US" sz="2000" u="sng" dirty="0"/>
              <a:t>clear-cut objectives</a:t>
            </a:r>
            <a:r>
              <a:rPr lang="en-US" sz="2000" dirty="0"/>
              <a:t>, a </a:t>
            </a:r>
            <a:r>
              <a:rPr lang="en-US" sz="2000" u="sng" dirty="0"/>
              <a:t>starting point</a:t>
            </a:r>
            <a:r>
              <a:rPr lang="en-US" sz="2000" dirty="0"/>
              <a:t>, an </a:t>
            </a:r>
            <a:r>
              <a:rPr lang="en-US" sz="2000" u="sng" dirty="0"/>
              <a:t>ending point</a:t>
            </a:r>
            <a:r>
              <a:rPr lang="en-US" sz="2000" dirty="0"/>
              <a:t>, and usually a budget.</a:t>
            </a:r>
          </a:p>
        </p:txBody>
      </p:sp>
      <p:sp>
        <p:nvSpPr>
          <p:cNvPr id="4" name="TextBox 3"/>
          <p:cNvSpPr txBox="1"/>
          <p:nvPr/>
        </p:nvSpPr>
        <p:spPr>
          <a:xfrm>
            <a:off x="870448" y="3034104"/>
            <a:ext cx="5934075" cy="707886"/>
          </a:xfrm>
          <a:prstGeom prst="rect">
            <a:avLst/>
          </a:prstGeom>
          <a:noFill/>
        </p:spPr>
        <p:txBody>
          <a:bodyPr wrap="square" rtlCol="0">
            <a:spAutoFit/>
          </a:bodyPr>
          <a:lstStyle/>
          <a:p>
            <a:r>
              <a:rPr lang="en-US" sz="2000" dirty="0"/>
              <a:t>Operations is work done to </a:t>
            </a:r>
            <a:r>
              <a:rPr lang="en-US" sz="2000" b="1" u="sng" dirty="0"/>
              <a:t>sustain the business</a:t>
            </a:r>
            <a:r>
              <a:rPr lang="en-US" sz="2000" dirty="0"/>
              <a:t>, same work or task </a:t>
            </a:r>
            <a:r>
              <a:rPr lang="en-US" sz="2000" b="1" u="sng" dirty="0"/>
              <a:t>day after day</a:t>
            </a:r>
            <a:r>
              <a:rPr lang="en-US" sz="2000" dirty="0"/>
              <a:t>, producing the same result.</a:t>
            </a:r>
          </a:p>
        </p:txBody>
      </p:sp>
      <p:sp>
        <p:nvSpPr>
          <p:cNvPr id="6" name="TextBox 5"/>
          <p:cNvSpPr txBox="1"/>
          <p:nvPr/>
        </p:nvSpPr>
        <p:spPr>
          <a:xfrm>
            <a:off x="952499" y="4424984"/>
            <a:ext cx="6752168" cy="1323439"/>
          </a:xfrm>
          <a:prstGeom prst="rect">
            <a:avLst/>
          </a:prstGeom>
          <a:noFill/>
        </p:spPr>
        <p:txBody>
          <a:bodyPr wrap="square" rtlCol="0">
            <a:spAutoFit/>
          </a:bodyPr>
          <a:lstStyle/>
          <a:p>
            <a:r>
              <a:rPr lang="en-US" sz="2000" dirty="0"/>
              <a:t>A product is </a:t>
            </a:r>
            <a:r>
              <a:rPr lang="en-US" sz="2000" b="1" u="sng" dirty="0"/>
              <a:t>offered to the market to solve a problem </a:t>
            </a:r>
            <a:r>
              <a:rPr lang="en-US" sz="2000" dirty="0"/>
              <a:t>or satisfy a need. A product does not have a specific end point but rather </a:t>
            </a:r>
            <a:r>
              <a:rPr lang="en-US" sz="2000" b="1" u="sng" dirty="0"/>
              <a:t>lifecycles and stages </a:t>
            </a:r>
            <a:r>
              <a:rPr lang="en-US" sz="2000" dirty="0"/>
              <a:t>it goes through. Multiple projects can exist during a product’s life.  </a:t>
            </a:r>
          </a:p>
        </p:txBody>
      </p:sp>
    </p:spTree>
    <p:extLst>
      <p:ext uri="{BB962C8B-B14F-4D97-AF65-F5344CB8AC3E}">
        <p14:creationId xmlns:p14="http://schemas.microsoft.com/office/powerpoint/2010/main" val="23370512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57400"/>
            <a:ext cx="8382000" cy="4218515"/>
          </a:xfrm>
        </p:spPr>
        <p:txBody>
          <a:bodyPr>
            <a:noAutofit/>
          </a:bodyPr>
          <a:lstStyle/>
          <a:p>
            <a:pPr marL="457200" indent="-457200">
              <a:buFont typeface="+mj-lt"/>
              <a:buAutoNum type="arabicPeriod"/>
            </a:pPr>
            <a:r>
              <a:rPr lang="en-US" sz="2800" dirty="0"/>
              <a:t>Exploratory </a:t>
            </a:r>
          </a:p>
          <a:p>
            <a:pPr marL="457200" indent="-457200">
              <a:buFont typeface="+mj-lt"/>
              <a:buAutoNum type="arabicPeriod"/>
            </a:pPr>
            <a:r>
              <a:rPr lang="en-US" sz="2800" dirty="0"/>
              <a:t>Validation</a:t>
            </a:r>
          </a:p>
          <a:p>
            <a:pPr marL="457200" indent="-457200">
              <a:buFont typeface="+mj-lt"/>
              <a:buAutoNum type="arabicPeriod"/>
            </a:pPr>
            <a:r>
              <a:rPr lang="en-US" sz="2800" dirty="0"/>
              <a:t>Satisfaction</a:t>
            </a:r>
          </a:p>
          <a:p>
            <a:pPr marL="457200" indent="-457200">
              <a:buFont typeface="+mj-lt"/>
              <a:buAutoNum type="arabicPeriod"/>
            </a:pPr>
            <a:r>
              <a:rPr lang="en-US" sz="2800" dirty="0"/>
              <a:t>Efficiency </a:t>
            </a:r>
          </a:p>
          <a:p>
            <a:pPr marL="457200" indent="-457200">
              <a:buFont typeface="+mj-lt"/>
              <a:buAutoNum type="arabicPeriod"/>
            </a:pPr>
            <a:endParaRPr lang="en-US" sz="2800" b="0" dirty="0"/>
          </a:p>
        </p:txBody>
      </p:sp>
      <p:sp>
        <p:nvSpPr>
          <p:cNvPr id="7" name="TextBox 6">
            <a:extLst>
              <a:ext uri="{FF2B5EF4-FFF2-40B4-BE49-F238E27FC236}">
                <a16:creationId xmlns:a16="http://schemas.microsoft.com/office/drawing/2014/main" id="{A1DD498A-CE5D-417C-91DC-A5DE39C8882F}"/>
              </a:ext>
            </a:extLst>
          </p:cNvPr>
          <p:cNvSpPr txBox="1"/>
          <p:nvPr/>
        </p:nvSpPr>
        <p:spPr>
          <a:xfrm>
            <a:off x="381000" y="838200"/>
            <a:ext cx="6324600" cy="523220"/>
          </a:xfrm>
          <a:prstGeom prst="rect">
            <a:avLst/>
          </a:prstGeom>
          <a:noFill/>
        </p:spPr>
        <p:txBody>
          <a:bodyPr wrap="square">
            <a:spAutoFit/>
          </a:bodyPr>
          <a:lstStyle/>
          <a:p>
            <a:r>
              <a:rPr lang="en-US" sz="2800" b="1" u="sng" dirty="0"/>
              <a:t>4 TYPES OF INTERVIEW</a:t>
            </a:r>
          </a:p>
        </p:txBody>
      </p:sp>
      <p:pic>
        <p:nvPicPr>
          <p:cNvPr id="1026" name="Picture 2" descr="8 Open-Ended Questions to Ask in Customer Interviews | UserVoice Blog">
            <a:extLst>
              <a:ext uri="{FF2B5EF4-FFF2-40B4-BE49-F238E27FC236}">
                <a16:creationId xmlns:a16="http://schemas.microsoft.com/office/drawing/2014/main" id="{18E4F4D1-B866-4A31-8A02-9959AB2A8D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057400"/>
            <a:ext cx="3429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06928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7924800" cy="5562600"/>
          </a:xfrm>
        </p:spPr>
        <p:txBody>
          <a:bodyPr>
            <a:normAutofit fontScale="77500" lnSpcReduction="20000"/>
          </a:bodyPr>
          <a:lstStyle/>
          <a:p>
            <a:r>
              <a:rPr lang="en-US" sz="3200" u="sng" dirty="0"/>
              <a:t>TO DO:</a:t>
            </a:r>
          </a:p>
          <a:p>
            <a:endParaRPr lang="en-US" dirty="0"/>
          </a:p>
          <a:p>
            <a:r>
              <a:rPr lang="en-US" sz="2800" dirty="0"/>
              <a:t>Get ready for our </a:t>
            </a:r>
            <a:r>
              <a:rPr lang="en-US" sz="2800" dirty="0">
                <a:solidFill>
                  <a:srgbClr val="A32638"/>
                </a:solidFill>
              </a:rPr>
              <a:t>first quiz on Tuesday</a:t>
            </a:r>
            <a:r>
              <a:rPr lang="en-US" sz="2800" dirty="0"/>
              <a:t>!</a:t>
            </a:r>
          </a:p>
          <a:p>
            <a:r>
              <a:rPr lang="en-US" sz="2200" dirty="0"/>
              <a:t>You will be taking the quiz in class at the start of class (first 10 minutes). </a:t>
            </a:r>
          </a:p>
          <a:p>
            <a:r>
              <a:rPr lang="en-US" sz="2200" dirty="0"/>
              <a:t>Quiz is opened book.</a:t>
            </a:r>
          </a:p>
          <a:p>
            <a:r>
              <a:rPr lang="en-US" sz="2200" dirty="0"/>
              <a:t>Make sure to bring your laptop to class and be on time!</a:t>
            </a:r>
          </a:p>
          <a:p>
            <a:endParaRPr lang="en-US" sz="2100" dirty="0"/>
          </a:p>
          <a:p>
            <a:r>
              <a:rPr lang="en-US" sz="2100" dirty="0"/>
              <a:t>Quiz will cover </a:t>
            </a:r>
            <a:r>
              <a:rPr lang="en-US" sz="2100" dirty="0">
                <a:solidFill>
                  <a:srgbClr val="A32638"/>
                </a:solidFill>
              </a:rPr>
              <a:t>the content listed for week 2 Day 1 </a:t>
            </a:r>
            <a:r>
              <a:rPr lang="en-US" sz="2100" dirty="0"/>
              <a:t>on our community site:</a:t>
            </a:r>
          </a:p>
          <a:p>
            <a:endParaRPr lang="en-US" sz="1400" dirty="0"/>
          </a:p>
          <a:p>
            <a:pPr algn="l"/>
            <a:r>
              <a:rPr lang="en-US" sz="1400" i="0" dirty="0">
                <a:solidFill>
                  <a:srgbClr val="666666"/>
                </a:solidFill>
                <a:effectLst/>
                <a:latin typeface="Raleway"/>
              </a:rPr>
              <a:t>Class Discussion (day 1) </a:t>
            </a:r>
            <a:r>
              <a:rPr lang="en-US" sz="1400" b="0" i="0" dirty="0">
                <a:solidFill>
                  <a:srgbClr val="666666"/>
                </a:solidFill>
                <a:effectLst/>
                <a:latin typeface="Raleway"/>
              </a:rPr>
              <a:t>– Intro to Agile Product Management</a:t>
            </a:r>
          </a:p>
          <a:p>
            <a:pPr algn="l"/>
            <a:r>
              <a:rPr lang="en-US" sz="1400" b="0" i="0" u="none" strike="noStrike" dirty="0">
                <a:solidFill>
                  <a:schemeClr val="accent3"/>
                </a:solidFill>
                <a:effectLst/>
                <a:latin typeface="Raleway"/>
                <a:hlinkClick r:id="rId3"/>
              </a:rPr>
              <a:t>https://hbr.org/2016/05/embracing-agile</a:t>
            </a:r>
            <a:r>
              <a:rPr lang="en-US" sz="1400" b="0" i="0" dirty="0">
                <a:solidFill>
                  <a:schemeClr val="accent3"/>
                </a:solidFill>
                <a:effectLst/>
                <a:latin typeface="Raleway"/>
              </a:rPr>
              <a:t> </a:t>
            </a:r>
            <a:br>
              <a:rPr lang="en-US" sz="1400" b="0" i="0" dirty="0">
                <a:solidFill>
                  <a:schemeClr val="accent3"/>
                </a:solidFill>
                <a:effectLst/>
                <a:latin typeface="Raleway"/>
              </a:rPr>
            </a:br>
            <a:r>
              <a:rPr lang="en-US" sz="1400" b="0" i="0" u="none" strike="noStrike" dirty="0">
                <a:solidFill>
                  <a:schemeClr val="accent3"/>
                </a:solidFill>
                <a:effectLst/>
                <a:latin typeface="Raleway"/>
                <a:hlinkClick r:id="rId4"/>
              </a:rPr>
              <a:t>https://www.infoworld.com/article/3237508/what-is-agile-methodology-modern-software-development-explained.html</a:t>
            </a:r>
            <a:br>
              <a:rPr lang="en-US" sz="1400" b="0" i="0" dirty="0">
                <a:solidFill>
                  <a:schemeClr val="accent3"/>
                </a:solidFill>
                <a:effectLst/>
                <a:latin typeface="Raleway"/>
              </a:rPr>
            </a:br>
            <a:r>
              <a:rPr lang="en-US" sz="1400" b="0" i="0" u="none" strike="noStrike" dirty="0">
                <a:solidFill>
                  <a:schemeClr val="accent3"/>
                </a:solidFill>
                <a:effectLst/>
                <a:latin typeface="Raleway"/>
                <a:hlinkClick r:id="rId5"/>
              </a:rPr>
              <a:t>http://www.differencebetween.net/technology/software-technology/difference-between-agile-and-waterfal/</a:t>
            </a:r>
            <a:endParaRPr lang="en-US" sz="1400" b="0" i="0" dirty="0">
              <a:solidFill>
                <a:schemeClr val="accent3"/>
              </a:solidFill>
              <a:effectLst/>
              <a:latin typeface="Raleway"/>
            </a:endParaRPr>
          </a:p>
          <a:p>
            <a:pPr algn="l"/>
            <a:r>
              <a:rPr lang="en-US" sz="1400" i="0" dirty="0">
                <a:solidFill>
                  <a:srgbClr val="666666"/>
                </a:solidFill>
                <a:effectLst/>
                <a:latin typeface="Raleway"/>
              </a:rPr>
              <a:t>Web Research (day 1): </a:t>
            </a:r>
          </a:p>
          <a:p>
            <a:pPr algn="l">
              <a:buFont typeface="Arial" panose="020B0604020202020204" pitchFamily="34" charset="0"/>
              <a:buChar char="•"/>
            </a:pPr>
            <a:r>
              <a:rPr lang="en-US" sz="1400" b="0" i="0" dirty="0">
                <a:solidFill>
                  <a:srgbClr val="666666"/>
                </a:solidFill>
                <a:effectLst/>
                <a:latin typeface="Raleway"/>
              </a:rPr>
              <a:t>What are the “Agile Principles”?</a:t>
            </a:r>
          </a:p>
          <a:p>
            <a:pPr algn="l">
              <a:buFont typeface="Arial" panose="020B0604020202020204" pitchFamily="34" charset="0"/>
              <a:buChar char="•"/>
            </a:pPr>
            <a:r>
              <a:rPr lang="en-US" sz="1400" b="0" i="0" dirty="0">
                <a:solidFill>
                  <a:srgbClr val="666666"/>
                </a:solidFill>
                <a:effectLst/>
                <a:latin typeface="Raleway"/>
              </a:rPr>
              <a:t>What is the “Agile Manifesto”?</a:t>
            </a:r>
          </a:p>
          <a:p>
            <a:pPr algn="l">
              <a:buFont typeface="Arial" panose="020B0604020202020204" pitchFamily="34" charset="0"/>
              <a:buChar char="•"/>
            </a:pPr>
            <a:r>
              <a:rPr lang="en-US" sz="1400" b="0" i="0" dirty="0">
                <a:solidFill>
                  <a:srgbClr val="666666"/>
                </a:solidFill>
                <a:effectLst/>
                <a:latin typeface="Raleway"/>
              </a:rPr>
              <a:t>What is a “stakeholder”?</a:t>
            </a:r>
          </a:p>
          <a:p>
            <a:pPr algn="l">
              <a:buFont typeface="Arial" panose="020B0604020202020204" pitchFamily="34" charset="0"/>
              <a:buChar char="•"/>
            </a:pPr>
            <a:r>
              <a:rPr lang="en-US" sz="1400" b="0" i="0" dirty="0">
                <a:solidFill>
                  <a:srgbClr val="666666"/>
                </a:solidFill>
                <a:effectLst/>
                <a:latin typeface="Raleway"/>
              </a:rPr>
              <a:t>What is a stakeholder register?</a:t>
            </a:r>
            <a:endParaRPr lang="en-US" sz="1400" dirty="0"/>
          </a:p>
        </p:txBody>
      </p:sp>
      <p:pic>
        <p:nvPicPr>
          <p:cNvPr id="1026" name="Picture 2" descr="The 9 Best Online Quiz Makers For 2021">
            <a:extLst>
              <a:ext uri="{FF2B5EF4-FFF2-40B4-BE49-F238E27FC236}">
                <a16:creationId xmlns:a16="http://schemas.microsoft.com/office/drawing/2014/main" id="{2A5C28C0-11A5-48E1-B662-DE65E0C8E6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62600" y="4648200"/>
            <a:ext cx="2962275" cy="1543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58823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600200"/>
            <a:ext cx="8534400" cy="4038600"/>
          </a:xfrm>
        </p:spPr>
        <p:txBody>
          <a:bodyPr/>
          <a:lstStyle/>
          <a:p>
            <a:r>
              <a:rPr lang="en-US" sz="2800" b="0" dirty="0"/>
              <a:t>Send me your </a:t>
            </a:r>
            <a:r>
              <a:rPr lang="en-US" sz="2800" b="0" u="sng" dirty="0"/>
              <a:t>team list </a:t>
            </a:r>
            <a:r>
              <a:rPr lang="en-US" sz="2800" b="0" dirty="0"/>
              <a:t>and </a:t>
            </a:r>
            <a:r>
              <a:rPr lang="en-US" sz="2800" b="0" u="sng" dirty="0"/>
              <a:t>team name </a:t>
            </a:r>
            <a:r>
              <a:rPr lang="en-US" sz="2800" b="0" dirty="0"/>
              <a:t>by EOD TUESDAY</a:t>
            </a:r>
            <a:br>
              <a:rPr lang="en-US" sz="2800" b="0" dirty="0"/>
            </a:br>
            <a:br>
              <a:rPr lang="en-US" sz="2800" b="0" dirty="0"/>
            </a:br>
            <a:r>
              <a:rPr lang="en-US" sz="2800" b="0" dirty="0"/>
              <a:t> 	</a:t>
            </a:r>
            <a:r>
              <a:rPr lang="en-US" sz="2800" b="0" i="1" dirty="0">
                <a:solidFill>
                  <a:srgbClr val="A32638"/>
                </a:solidFill>
              </a:rPr>
              <a:t>one EMAIL PER TEAM </a:t>
            </a:r>
            <a:br>
              <a:rPr lang="en-US" sz="2800" b="0" i="1" dirty="0">
                <a:solidFill>
                  <a:srgbClr val="A32638"/>
                </a:solidFill>
              </a:rPr>
            </a:br>
            <a:r>
              <a:rPr lang="en-US" sz="2800" b="0" i="1" dirty="0">
                <a:solidFill>
                  <a:srgbClr val="A32638"/>
                </a:solidFill>
              </a:rPr>
              <a:t>	3 T</a:t>
            </a:r>
            <a:r>
              <a:rPr lang="en-US" sz="2800" i="1" dirty="0">
                <a:solidFill>
                  <a:srgbClr val="A32638"/>
                </a:solidFill>
              </a:rPr>
              <a:t>o 4 team members</a:t>
            </a:r>
            <a:br>
              <a:rPr lang="en-US" sz="2800" i="1" dirty="0">
                <a:solidFill>
                  <a:srgbClr val="A32638"/>
                </a:solidFill>
              </a:rPr>
            </a:br>
            <a:br>
              <a:rPr lang="en-US" sz="2800" i="1" dirty="0">
                <a:solidFill>
                  <a:srgbClr val="A32638"/>
                </a:solidFill>
              </a:rPr>
            </a:br>
            <a:r>
              <a:rPr lang="en-US" sz="2800" i="1" dirty="0">
                <a:solidFill>
                  <a:srgbClr val="A32638"/>
                </a:solidFill>
              </a:rPr>
              <a:t>	include the name you selected for your team!</a:t>
            </a:r>
            <a:br>
              <a:rPr lang="en-US" sz="2800" i="1" dirty="0">
                <a:solidFill>
                  <a:srgbClr val="A32638"/>
                </a:solidFill>
              </a:rPr>
            </a:br>
            <a:br>
              <a:rPr lang="en-US" sz="2800" b="0" i="1" dirty="0">
                <a:solidFill>
                  <a:srgbClr val="A32638"/>
                </a:solidFill>
              </a:rPr>
            </a:br>
            <a:endParaRPr lang="en-US" sz="4800" i="1" dirty="0">
              <a:solidFill>
                <a:srgbClr val="A32638"/>
              </a:solidFill>
            </a:endParaRPr>
          </a:p>
        </p:txBody>
      </p:sp>
      <p:sp>
        <p:nvSpPr>
          <p:cNvPr id="6" name="Title 1">
            <a:extLst>
              <a:ext uri="{FF2B5EF4-FFF2-40B4-BE49-F238E27FC236}">
                <a16:creationId xmlns:a16="http://schemas.microsoft.com/office/drawing/2014/main" id="{68FE16C5-B9FB-4259-8B1C-5D8BB447D854}"/>
              </a:ext>
            </a:extLst>
          </p:cNvPr>
          <p:cNvSpPr txBox="1">
            <a:spLocks/>
          </p:cNvSpPr>
          <p:nvPr/>
        </p:nvSpPr>
        <p:spPr>
          <a:xfrm>
            <a:off x="228600" y="838200"/>
            <a:ext cx="7620000" cy="457200"/>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8800" b="0" kern="1200" cap="all" spc="-80" baseline="0">
                <a:solidFill>
                  <a:schemeClr val="tx1"/>
                </a:solidFill>
                <a:latin typeface="+mj-lt"/>
                <a:ea typeface="+mj-ea"/>
                <a:cs typeface="+mj-cs"/>
              </a:defRPr>
            </a:lvl1pPr>
          </a:lstStyle>
          <a:p>
            <a:r>
              <a:rPr lang="en-US" sz="3200" b="1" u="sng" dirty="0"/>
              <a:t>to do:</a:t>
            </a:r>
          </a:p>
        </p:txBody>
      </p:sp>
    </p:spTree>
    <p:extLst>
      <p:ext uri="{BB962C8B-B14F-4D97-AF65-F5344CB8AC3E}">
        <p14:creationId xmlns:p14="http://schemas.microsoft.com/office/powerpoint/2010/main" val="18873100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17" y="809011"/>
            <a:ext cx="7590494" cy="5399891"/>
          </a:xfrm>
        </p:spPr>
        <p:txBody>
          <a:bodyPr>
            <a:normAutofit/>
          </a:bodyPr>
          <a:lstStyle/>
          <a:p>
            <a:r>
              <a:rPr lang="en-US" sz="3200" b="1" dirty="0">
                <a:solidFill>
                  <a:srgbClr val="A32638"/>
                </a:solidFill>
              </a:rPr>
              <a:t>Next Tuesday (day 1) : First Change Leadership day!</a:t>
            </a:r>
            <a:br>
              <a:rPr lang="en-US" b="1" dirty="0"/>
            </a:br>
            <a:br>
              <a:rPr lang="en-US" dirty="0"/>
            </a:br>
            <a:r>
              <a:rPr lang="en-US" sz="2200" dirty="0">
                <a:solidFill>
                  <a:srgbClr val="333333"/>
                </a:solidFill>
              </a:rPr>
              <a:t>After reading the </a:t>
            </a:r>
            <a:r>
              <a:rPr lang="en-US" sz="2200" b="1" u="sng" dirty="0">
                <a:solidFill>
                  <a:srgbClr val="333333"/>
                </a:solidFill>
              </a:rPr>
              <a:t>introduction chapter</a:t>
            </a:r>
            <a:r>
              <a:rPr lang="en-US" sz="2200" dirty="0">
                <a:solidFill>
                  <a:srgbClr val="333333"/>
                </a:solidFill>
              </a:rPr>
              <a:t>, The Heart of Change, come to class prepared to : </a:t>
            </a:r>
            <a:br>
              <a:rPr lang="en-US" sz="2200" dirty="0">
                <a:solidFill>
                  <a:srgbClr val="333333"/>
                </a:solidFill>
              </a:rPr>
            </a:br>
            <a:br>
              <a:rPr lang="en-US" sz="2200" dirty="0">
                <a:solidFill>
                  <a:srgbClr val="333333"/>
                </a:solidFill>
              </a:rPr>
            </a:br>
            <a:r>
              <a:rPr lang="en-US" sz="2200" dirty="0">
                <a:solidFill>
                  <a:srgbClr val="333333"/>
                </a:solidFill>
              </a:rPr>
              <a:t>1) Compare and contrast the difference in the techniques and the relative strengths/weaknesses of </a:t>
            </a:r>
            <a:r>
              <a:rPr lang="en-US" sz="2200" b="1" dirty="0">
                <a:solidFill>
                  <a:srgbClr val="333333"/>
                </a:solidFill>
              </a:rPr>
              <a:t>See-Feel-Change vs. Analysis-Think-Change.</a:t>
            </a:r>
            <a:br>
              <a:rPr lang="en-US" sz="2200" dirty="0">
                <a:solidFill>
                  <a:srgbClr val="333333"/>
                </a:solidFill>
              </a:rPr>
            </a:br>
            <a:br>
              <a:rPr lang="en-US" sz="2200" dirty="0"/>
            </a:br>
            <a:r>
              <a:rPr lang="en-US" sz="2200" dirty="0">
                <a:solidFill>
                  <a:srgbClr val="333333"/>
                </a:solidFill>
              </a:rPr>
              <a:t>2) Discuss at a very high level the </a:t>
            </a:r>
            <a:r>
              <a:rPr lang="en-US" sz="2200" b="1" u="sng" dirty="0">
                <a:solidFill>
                  <a:srgbClr val="333333"/>
                </a:solidFill>
              </a:rPr>
              <a:t>eight steps </a:t>
            </a:r>
            <a:r>
              <a:rPr lang="en-US" sz="2200" dirty="0">
                <a:solidFill>
                  <a:srgbClr val="333333"/>
                </a:solidFill>
              </a:rPr>
              <a:t>of successful large-scale change.</a:t>
            </a:r>
            <a:br>
              <a:rPr lang="en-US" sz="2200" dirty="0">
                <a:solidFill>
                  <a:srgbClr val="333333"/>
                </a:solidFill>
              </a:rPr>
            </a:br>
            <a:br>
              <a:rPr lang="en-US" sz="2200" dirty="0">
                <a:solidFill>
                  <a:srgbClr val="333333"/>
                </a:solidFill>
                <a:latin typeface="Arial" panose="020B0604020202020204" pitchFamily="34" charset="0"/>
              </a:rPr>
            </a:br>
            <a:endParaRPr lang="en-US" sz="2200" dirty="0">
              <a:solidFill>
                <a:schemeClr val="tx1"/>
              </a:solidFill>
            </a:endParaRPr>
          </a:p>
        </p:txBody>
      </p:sp>
    </p:spTree>
    <p:extLst>
      <p:ext uri="{BB962C8B-B14F-4D97-AF65-F5344CB8AC3E}">
        <p14:creationId xmlns:p14="http://schemas.microsoft.com/office/powerpoint/2010/main" val="6168083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7590494" cy="5399891"/>
          </a:xfrm>
        </p:spPr>
        <p:txBody>
          <a:bodyPr>
            <a:normAutofit/>
          </a:bodyPr>
          <a:lstStyle/>
          <a:p>
            <a:r>
              <a:rPr lang="en-US" sz="3200" b="1" dirty="0">
                <a:solidFill>
                  <a:srgbClr val="A32638"/>
                </a:solidFill>
              </a:rPr>
              <a:t>Next Thursday (day 2): First Client Interview!</a:t>
            </a:r>
            <a:br>
              <a:rPr lang="en-US" sz="3200" b="1" dirty="0">
                <a:solidFill>
                  <a:srgbClr val="A32638"/>
                </a:solidFill>
              </a:rPr>
            </a:br>
            <a:br>
              <a:rPr lang="en-US" b="1" dirty="0"/>
            </a:br>
            <a:br>
              <a:rPr lang="en-US" dirty="0"/>
            </a:br>
            <a:r>
              <a:rPr lang="en-US" sz="2800" dirty="0">
                <a:solidFill>
                  <a:srgbClr val="333333"/>
                </a:solidFill>
              </a:rPr>
              <a:t>Make sure to read the project details on our community site</a:t>
            </a:r>
            <a:br>
              <a:rPr lang="en-US" sz="2800" dirty="0">
                <a:solidFill>
                  <a:srgbClr val="333333"/>
                </a:solidFill>
              </a:rPr>
            </a:br>
            <a:br>
              <a:rPr lang="en-US" sz="2800" dirty="0">
                <a:solidFill>
                  <a:srgbClr val="333333"/>
                </a:solidFill>
              </a:rPr>
            </a:br>
            <a:r>
              <a:rPr lang="en-US" sz="2800" dirty="0">
                <a:solidFill>
                  <a:srgbClr val="333333"/>
                </a:solidFill>
              </a:rPr>
              <a:t>Once you have your team, you will need to prepare questions for the interview</a:t>
            </a:r>
            <a:br>
              <a:rPr lang="en-US" sz="2200" dirty="0">
                <a:solidFill>
                  <a:srgbClr val="333333"/>
                </a:solidFill>
                <a:latin typeface="Arial" panose="020B0604020202020204" pitchFamily="34" charset="0"/>
              </a:rPr>
            </a:br>
            <a:br>
              <a:rPr lang="en-US" sz="2200" dirty="0">
                <a:solidFill>
                  <a:srgbClr val="333333"/>
                </a:solidFill>
                <a:latin typeface="Arial" panose="020B0604020202020204" pitchFamily="34" charset="0"/>
              </a:rPr>
            </a:br>
            <a:br>
              <a:rPr lang="en-US" sz="2200" dirty="0">
                <a:solidFill>
                  <a:srgbClr val="333333"/>
                </a:solidFill>
                <a:latin typeface="Arial" panose="020B0604020202020204" pitchFamily="34" charset="0"/>
              </a:rPr>
            </a:br>
            <a:br>
              <a:rPr lang="en-US" sz="2200" dirty="0">
                <a:solidFill>
                  <a:srgbClr val="333333"/>
                </a:solidFill>
                <a:latin typeface="Arial" panose="020B0604020202020204" pitchFamily="34" charset="0"/>
              </a:rPr>
            </a:br>
            <a:endParaRPr lang="en-US" sz="2200" dirty="0">
              <a:solidFill>
                <a:schemeClr val="tx1"/>
              </a:solidFill>
            </a:endParaRPr>
          </a:p>
        </p:txBody>
      </p:sp>
    </p:spTree>
    <p:extLst>
      <p:ext uri="{BB962C8B-B14F-4D97-AF65-F5344CB8AC3E}">
        <p14:creationId xmlns:p14="http://schemas.microsoft.com/office/powerpoint/2010/main" val="16911841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7590494" cy="5399891"/>
          </a:xfrm>
        </p:spPr>
        <p:txBody>
          <a:bodyPr>
            <a:normAutofit fontScale="90000"/>
          </a:bodyPr>
          <a:lstStyle/>
          <a:p>
            <a:r>
              <a:rPr lang="en-US" sz="3200" b="1" dirty="0">
                <a:solidFill>
                  <a:srgbClr val="A32638"/>
                </a:solidFill>
              </a:rPr>
              <a:t>On all future leadership day : </a:t>
            </a:r>
            <a:br>
              <a:rPr lang="en-US" sz="2200" dirty="0">
                <a:solidFill>
                  <a:srgbClr val="333333"/>
                </a:solidFill>
              </a:rPr>
            </a:br>
            <a:r>
              <a:rPr lang="en-US" dirty="0">
                <a:solidFill>
                  <a:srgbClr val="333333"/>
                </a:solidFill>
                <a:cs typeface="Arial" panose="020B0604020202020204" pitchFamily="34" charset="0"/>
              </a:rPr>
              <a:t>Prepare a brief PowerPoint presentation (2-5 slides) for </a:t>
            </a:r>
            <a:r>
              <a:rPr lang="en-US" b="1" u="sng" dirty="0">
                <a:solidFill>
                  <a:srgbClr val="A32638"/>
                </a:solidFill>
                <a:cs typeface="Arial" panose="020B0604020202020204" pitchFamily="34" charset="0"/>
              </a:rPr>
              <a:t>your 3 favorite short stories</a:t>
            </a:r>
            <a:r>
              <a:rPr lang="en-US" b="1" dirty="0">
                <a:solidFill>
                  <a:srgbClr val="A32638"/>
                </a:solidFill>
                <a:cs typeface="Arial" panose="020B0604020202020204" pitchFamily="34" charset="0"/>
              </a:rPr>
              <a:t>. </a:t>
            </a:r>
            <a:br>
              <a:rPr lang="en-US" dirty="0">
                <a:solidFill>
                  <a:srgbClr val="333333"/>
                </a:solidFill>
                <a:cs typeface="Arial" panose="020B0604020202020204" pitchFamily="34" charset="0"/>
              </a:rPr>
            </a:br>
            <a:br>
              <a:rPr lang="en-US" dirty="0">
                <a:solidFill>
                  <a:srgbClr val="333333"/>
                </a:solidFill>
                <a:cs typeface="Arial" panose="020B0604020202020204" pitchFamily="34" charset="0"/>
              </a:rPr>
            </a:br>
            <a:r>
              <a:rPr lang="en-US" dirty="0">
                <a:solidFill>
                  <a:srgbClr val="333333"/>
                </a:solidFill>
                <a:cs typeface="Arial" panose="020B0604020202020204" pitchFamily="34" charset="0"/>
              </a:rPr>
              <a:t>1) The first slide will “tell the story”. </a:t>
            </a:r>
            <a:br>
              <a:rPr lang="en-US" dirty="0">
                <a:solidFill>
                  <a:srgbClr val="333333"/>
                </a:solidFill>
                <a:cs typeface="Arial" panose="020B0604020202020204" pitchFamily="34" charset="0"/>
              </a:rPr>
            </a:br>
            <a:br>
              <a:rPr lang="en-US" dirty="0">
                <a:solidFill>
                  <a:srgbClr val="333333"/>
                </a:solidFill>
                <a:cs typeface="Arial" panose="020B0604020202020204" pitchFamily="34" charset="0"/>
              </a:rPr>
            </a:br>
            <a:r>
              <a:rPr lang="en-US" dirty="0">
                <a:solidFill>
                  <a:srgbClr val="333333"/>
                </a:solidFill>
                <a:cs typeface="Arial" panose="020B0604020202020204" pitchFamily="34" charset="0"/>
              </a:rPr>
              <a:t>2) The following slide will include </a:t>
            </a:r>
            <a:r>
              <a:rPr lang="en-US" b="1" dirty="0">
                <a:solidFill>
                  <a:srgbClr val="333333"/>
                </a:solidFill>
                <a:cs typeface="Arial" panose="020B0604020202020204" pitchFamily="34" charset="0"/>
              </a:rPr>
              <a:t>key lessons learned </a:t>
            </a:r>
            <a:r>
              <a:rPr lang="en-US" dirty="0">
                <a:solidFill>
                  <a:srgbClr val="333333"/>
                </a:solidFill>
                <a:cs typeface="Arial" panose="020B0604020202020204" pitchFamily="34" charset="0"/>
              </a:rPr>
              <a:t>the reader should take away from the case.</a:t>
            </a:r>
            <a:br>
              <a:rPr lang="en-US" dirty="0">
                <a:solidFill>
                  <a:srgbClr val="333333"/>
                </a:solidFill>
                <a:cs typeface="Arial" panose="020B0604020202020204" pitchFamily="34" charset="0"/>
              </a:rPr>
            </a:br>
            <a:br>
              <a:rPr lang="en-US" dirty="0">
                <a:solidFill>
                  <a:srgbClr val="333333"/>
                </a:solidFill>
                <a:cs typeface="Arial" panose="020B0604020202020204" pitchFamily="34" charset="0"/>
              </a:rPr>
            </a:br>
            <a:r>
              <a:rPr lang="en-US" dirty="0">
                <a:solidFill>
                  <a:srgbClr val="333333"/>
                </a:solidFill>
                <a:cs typeface="Arial" panose="020B0604020202020204" pitchFamily="34" charset="0"/>
              </a:rPr>
              <a:t>3) The last slide will include a real-life example that relates to the stories (from your past experience or your current project)</a:t>
            </a:r>
            <a:br>
              <a:rPr lang="en-US" dirty="0">
                <a:solidFill>
                  <a:srgbClr val="333333"/>
                </a:solidFill>
                <a:cs typeface="Arial" panose="020B0604020202020204" pitchFamily="34" charset="0"/>
              </a:rPr>
            </a:br>
            <a:br>
              <a:rPr lang="en-US" dirty="0">
                <a:solidFill>
                  <a:srgbClr val="333333"/>
                </a:solidFill>
                <a:cs typeface="Arial" panose="020B0604020202020204" pitchFamily="34" charset="0"/>
              </a:rPr>
            </a:br>
            <a:r>
              <a:rPr lang="en-US" dirty="0">
                <a:solidFill>
                  <a:srgbClr val="333333"/>
                </a:solidFill>
                <a:cs typeface="Arial" panose="020B0604020202020204" pitchFamily="34" charset="0"/>
              </a:rPr>
              <a:t>Students will be selected at random to lead the class discussion on one of these short stories and will use this slide deck to add structure to their discussion.</a:t>
            </a:r>
            <a:endParaRPr lang="en-US" sz="2200" dirty="0">
              <a:solidFill>
                <a:schemeClr val="tx1"/>
              </a:solidFill>
              <a:cs typeface="Arial" panose="020B0604020202020204" pitchFamily="34" charset="0"/>
            </a:endParaRPr>
          </a:p>
        </p:txBody>
      </p:sp>
    </p:spTree>
    <p:extLst>
      <p:ext uri="{BB962C8B-B14F-4D97-AF65-F5344CB8AC3E}">
        <p14:creationId xmlns:p14="http://schemas.microsoft.com/office/powerpoint/2010/main" val="5428790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826" y="844480"/>
            <a:ext cx="8388348" cy="1522151"/>
          </a:xfrm>
        </p:spPr>
        <p:txBody>
          <a:bodyPr/>
          <a:lstStyle/>
          <a:p>
            <a:r>
              <a:rPr lang="en-US" sz="4800" dirty="0"/>
              <a:t>What is “project management”?</a:t>
            </a:r>
          </a:p>
        </p:txBody>
      </p:sp>
      <p:sp>
        <p:nvSpPr>
          <p:cNvPr id="3" name="TextBox 2"/>
          <p:cNvSpPr txBox="1"/>
          <p:nvPr/>
        </p:nvSpPr>
        <p:spPr>
          <a:xfrm>
            <a:off x="1066800" y="2590800"/>
            <a:ext cx="7543800" cy="954107"/>
          </a:xfrm>
          <a:prstGeom prst="rect">
            <a:avLst/>
          </a:prstGeom>
          <a:noFill/>
        </p:spPr>
        <p:txBody>
          <a:bodyPr wrap="square" rtlCol="0">
            <a:spAutoFit/>
          </a:bodyPr>
          <a:lstStyle/>
          <a:p>
            <a:r>
              <a:rPr lang="en-US" sz="2800" dirty="0"/>
              <a:t>The art of balancing project objectives against the constraints of time, budget, quality &amp; scope</a:t>
            </a:r>
          </a:p>
        </p:txBody>
      </p:sp>
      <p:pic>
        <p:nvPicPr>
          <p:cNvPr id="4" name="Picture 3">
            <a:extLst>
              <a:ext uri="{FF2B5EF4-FFF2-40B4-BE49-F238E27FC236}">
                <a16:creationId xmlns:a16="http://schemas.microsoft.com/office/drawing/2014/main" id="{BF8F236B-6437-42D7-A32F-0A1D2EA5CC22}"/>
              </a:ext>
            </a:extLst>
          </p:cNvPr>
          <p:cNvPicPr>
            <a:picLocks noChangeAspect="1"/>
          </p:cNvPicPr>
          <p:nvPr/>
        </p:nvPicPr>
        <p:blipFill>
          <a:blip r:embed="rId3"/>
          <a:stretch>
            <a:fillRect/>
          </a:stretch>
        </p:blipFill>
        <p:spPr>
          <a:xfrm>
            <a:off x="4956174" y="3657600"/>
            <a:ext cx="3810000" cy="2766060"/>
          </a:xfrm>
          <a:prstGeom prst="rect">
            <a:avLst/>
          </a:prstGeom>
        </p:spPr>
      </p:pic>
    </p:spTree>
    <p:extLst>
      <p:ext uri="{BB962C8B-B14F-4D97-AF65-F5344CB8AC3E}">
        <p14:creationId xmlns:p14="http://schemas.microsoft.com/office/powerpoint/2010/main" val="2596035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49276" y="752135"/>
            <a:ext cx="8041440" cy="1202228"/>
          </a:xfrm>
        </p:spPr>
        <p:txBody>
          <a:bodyPr>
            <a:normAutofit/>
          </a:bodyPr>
          <a:lstStyle/>
          <a:p>
            <a:pPr eaLnBrk="1" hangingPunct="1">
              <a:defRPr/>
            </a:pPr>
            <a:r>
              <a:rPr lang="en-US" dirty="0"/>
              <a:t>Project Management Framework </a:t>
            </a:r>
            <a:br>
              <a:rPr lang="en-US" dirty="0"/>
            </a:br>
            <a:r>
              <a:rPr lang="en-US" dirty="0"/>
              <a:t>The 10 Knowledge Areas – Need to master ALL!</a:t>
            </a:r>
          </a:p>
        </p:txBody>
      </p:sp>
      <p:pic>
        <p:nvPicPr>
          <p:cNvPr id="26629" name="Picture 6" descr="86921_01_02.jpg"/>
          <p:cNvPicPr>
            <a:picLocks noChangeAspect="1"/>
          </p:cNvPicPr>
          <p:nvPr/>
        </p:nvPicPr>
        <p:blipFill>
          <a:blip r:embed="rId3" cstate="print"/>
          <a:srcRect/>
          <a:stretch>
            <a:fillRect/>
          </a:stretch>
        </p:blipFill>
        <p:spPr bwMode="auto">
          <a:xfrm>
            <a:off x="78042" y="1734344"/>
            <a:ext cx="9032706" cy="3523456"/>
          </a:xfrm>
          <a:prstGeom prst="rect">
            <a:avLst/>
          </a:prstGeom>
          <a:noFill/>
          <a:ln w="9525">
            <a:noFill/>
            <a:miter lim="800000"/>
            <a:headEnd/>
            <a:tailEnd/>
          </a:ln>
        </p:spPr>
      </p:pic>
      <p:sp>
        <p:nvSpPr>
          <p:cNvPr id="6" name="Oval 5">
            <a:extLst>
              <a:ext uri="{FF2B5EF4-FFF2-40B4-BE49-F238E27FC236}">
                <a16:creationId xmlns:a16="http://schemas.microsoft.com/office/drawing/2014/main" id="{0CB75FDB-5DB2-4FE2-9BC0-C9E09D3536FD}"/>
              </a:ext>
            </a:extLst>
          </p:cNvPr>
          <p:cNvSpPr/>
          <p:nvPr/>
        </p:nvSpPr>
        <p:spPr>
          <a:xfrm>
            <a:off x="2114722" y="3610637"/>
            <a:ext cx="3170342" cy="432333"/>
          </a:xfrm>
          <a:prstGeom prst="ellipse">
            <a:avLst/>
          </a:prstGeom>
          <a:noFill/>
          <a:ln>
            <a:solidFill>
              <a:srgbClr val="A32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Down 2">
            <a:extLst>
              <a:ext uri="{FF2B5EF4-FFF2-40B4-BE49-F238E27FC236}">
                <a16:creationId xmlns:a16="http://schemas.microsoft.com/office/drawing/2014/main" id="{400703E4-DD69-4139-A235-B2CF05D4F512}"/>
              </a:ext>
            </a:extLst>
          </p:cNvPr>
          <p:cNvSpPr/>
          <p:nvPr/>
        </p:nvSpPr>
        <p:spPr>
          <a:xfrm>
            <a:off x="370306" y="2828139"/>
            <a:ext cx="258869" cy="377504"/>
          </a:xfrm>
          <a:prstGeom prst="downArrow">
            <a:avLst/>
          </a:prstGeom>
          <a:solidFill>
            <a:srgbClr val="A32638"/>
          </a:solidFill>
          <a:ln>
            <a:solidFill>
              <a:srgbClr val="A32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B31A7DE-DCC5-49E3-B1BF-9244D2EA8B60}"/>
              </a:ext>
            </a:extLst>
          </p:cNvPr>
          <p:cNvSpPr txBox="1"/>
          <p:nvPr/>
        </p:nvSpPr>
        <p:spPr>
          <a:xfrm>
            <a:off x="56977" y="2232244"/>
            <a:ext cx="1055802" cy="461665"/>
          </a:xfrm>
          <a:prstGeom prst="rect">
            <a:avLst/>
          </a:prstGeom>
          <a:noFill/>
        </p:spPr>
        <p:txBody>
          <a:bodyPr wrap="square" rtlCol="0">
            <a:spAutoFit/>
          </a:bodyPr>
          <a:lstStyle/>
          <a:p>
            <a:r>
              <a:rPr lang="en-US" sz="1200" dirty="0"/>
              <a:t>Stakeholder Management</a:t>
            </a:r>
          </a:p>
        </p:txBody>
      </p:sp>
      <p:sp>
        <p:nvSpPr>
          <p:cNvPr id="7" name="TextBox 6">
            <a:extLst>
              <a:ext uri="{FF2B5EF4-FFF2-40B4-BE49-F238E27FC236}">
                <a16:creationId xmlns:a16="http://schemas.microsoft.com/office/drawing/2014/main" id="{85D8D7B3-B171-43FF-BC34-CC5D5E5B74B2}"/>
              </a:ext>
            </a:extLst>
          </p:cNvPr>
          <p:cNvSpPr txBox="1"/>
          <p:nvPr/>
        </p:nvSpPr>
        <p:spPr>
          <a:xfrm>
            <a:off x="2290194" y="2335782"/>
            <a:ext cx="358739" cy="261610"/>
          </a:xfrm>
          <a:prstGeom prst="rect">
            <a:avLst/>
          </a:prstGeom>
          <a:solidFill>
            <a:schemeClr val="bg1"/>
          </a:solidFill>
        </p:spPr>
        <p:txBody>
          <a:bodyPr wrap="square" rtlCol="0">
            <a:spAutoFit/>
          </a:bodyPr>
          <a:lstStyle/>
          <a:p>
            <a:r>
              <a:rPr lang="en-US" sz="1100" b="1" dirty="0"/>
              <a:t>10</a:t>
            </a:r>
          </a:p>
        </p:txBody>
      </p:sp>
      <p:sp>
        <p:nvSpPr>
          <p:cNvPr id="10" name="Oval 9">
            <a:extLst>
              <a:ext uri="{FF2B5EF4-FFF2-40B4-BE49-F238E27FC236}">
                <a16:creationId xmlns:a16="http://schemas.microsoft.com/office/drawing/2014/main" id="{318C51D0-7794-4EE6-A3CA-279299949AA8}"/>
              </a:ext>
            </a:extLst>
          </p:cNvPr>
          <p:cNvSpPr/>
          <p:nvPr/>
        </p:nvSpPr>
        <p:spPr>
          <a:xfrm>
            <a:off x="56977" y="2179638"/>
            <a:ext cx="1055802" cy="514270"/>
          </a:xfrm>
          <a:prstGeom prst="ellipse">
            <a:avLst/>
          </a:prstGeom>
          <a:noFill/>
          <a:ln>
            <a:solidFill>
              <a:srgbClr val="A32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2">
            <a:extLst>
              <a:ext uri="{FF2B5EF4-FFF2-40B4-BE49-F238E27FC236}">
                <a16:creationId xmlns:a16="http://schemas.microsoft.com/office/drawing/2014/main" id="{DD4EB497-C0EF-4840-B6E7-84BD43D29C03}"/>
              </a:ext>
            </a:extLst>
          </p:cNvPr>
          <p:cNvSpPr txBox="1">
            <a:spLocks noChangeArrowheads="1"/>
          </p:cNvSpPr>
          <p:nvPr/>
        </p:nvSpPr>
        <p:spPr>
          <a:xfrm>
            <a:off x="249276" y="388240"/>
            <a:ext cx="8041440" cy="1202228"/>
          </a:xfrm>
          <a:prstGeom prst="rect">
            <a:avLst/>
          </a:prstGeom>
        </p:spPr>
        <p:txBody>
          <a:bodyPr vert="horz" lIns="0" tIns="45720" rIns="91440" bIns="45720" rtlCol="0" anchor="ctr">
            <a:normAutofit/>
          </a:bodyPr>
          <a:lstStyle>
            <a:lvl1pPr algn="l" defTabSz="914400" rtl="0" eaLnBrk="1" latinLnBrk="0" hangingPunct="1">
              <a:spcBef>
                <a:spcPct val="0"/>
              </a:spcBef>
              <a:buNone/>
              <a:defRPr sz="2400" kern="1200" cap="none" spc="-60" baseline="0">
                <a:solidFill>
                  <a:schemeClr val="bg1"/>
                </a:solidFill>
                <a:latin typeface="+mj-lt"/>
                <a:ea typeface="+mj-ea"/>
                <a:cs typeface="+mj-cs"/>
              </a:defRPr>
            </a:lvl1pPr>
          </a:lstStyle>
          <a:p>
            <a:pPr>
              <a:defRPr/>
            </a:pPr>
            <a:r>
              <a:rPr lang="en-US" sz="2800" dirty="0">
                <a:solidFill>
                  <a:schemeClr val="tx1"/>
                </a:solidFill>
              </a:rPr>
              <a:t>Project Management Framework </a:t>
            </a:r>
            <a:br>
              <a:rPr lang="en-US" sz="2800" dirty="0">
                <a:solidFill>
                  <a:schemeClr val="tx1"/>
                </a:solidFill>
              </a:rPr>
            </a:br>
            <a:r>
              <a:rPr lang="en-US" sz="2800" dirty="0">
                <a:solidFill>
                  <a:schemeClr val="tx1"/>
                </a:solidFill>
              </a:rPr>
              <a:t>The 10 Knowledge Areas – </a:t>
            </a:r>
            <a:r>
              <a:rPr lang="en-US" sz="2800" dirty="0">
                <a:solidFill>
                  <a:srgbClr val="A32638"/>
                </a:solidFill>
              </a:rPr>
              <a:t>Need to master ALL!</a:t>
            </a:r>
          </a:p>
        </p:txBody>
      </p:sp>
    </p:spTree>
    <p:extLst>
      <p:ext uri="{BB962C8B-B14F-4D97-AF65-F5344CB8AC3E}">
        <p14:creationId xmlns:p14="http://schemas.microsoft.com/office/powerpoint/2010/main" val="35824289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BF085-E0B9-44B7-943A-669371A84F3C}"/>
              </a:ext>
            </a:extLst>
          </p:cNvPr>
          <p:cNvSpPr>
            <a:spLocks noGrp="1"/>
          </p:cNvSpPr>
          <p:nvPr>
            <p:ph type="title"/>
          </p:nvPr>
        </p:nvSpPr>
        <p:spPr/>
        <p:txBody>
          <a:bodyPr/>
          <a:lstStyle/>
          <a:p>
            <a:r>
              <a:rPr lang="en-US" b="1" dirty="0"/>
              <a:t>In Class Activity</a:t>
            </a:r>
          </a:p>
        </p:txBody>
      </p:sp>
      <p:sp>
        <p:nvSpPr>
          <p:cNvPr id="3" name="Content Placeholder 2">
            <a:extLst>
              <a:ext uri="{FF2B5EF4-FFF2-40B4-BE49-F238E27FC236}">
                <a16:creationId xmlns:a16="http://schemas.microsoft.com/office/drawing/2014/main" id="{CCBDE74B-9968-489C-B327-9D08806AE1FF}"/>
              </a:ext>
            </a:extLst>
          </p:cNvPr>
          <p:cNvSpPr>
            <a:spLocks noGrp="1"/>
          </p:cNvSpPr>
          <p:nvPr>
            <p:ph idx="1"/>
          </p:nvPr>
        </p:nvSpPr>
        <p:spPr>
          <a:xfrm>
            <a:off x="457200" y="838200"/>
            <a:ext cx="8458200" cy="5181600"/>
          </a:xfrm>
        </p:spPr>
        <p:txBody>
          <a:bodyPr>
            <a:normAutofit fontScale="92500" lnSpcReduction="10000"/>
          </a:bodyPr>
          <a:lstStyle/>
          <a:p>
            <a:r>
              <a:rPr lang="en-US" sz="2400" dirty="0"/>
              <a:t>In your group </a:t>
            </a:r>
            <a:r>
              <a:rPr lang="en-US" sz="2400" dirty="0">
                <a:solidFill>
                  <a:srgbClr val="A32638"/>
                </a:solidFill>
              </a:rPr>
              <a:t>research</a:t>
            </a:r>
            <a:r>
              <a:rPr lang="en-US" sz="2400" dirty="0"/>
              <a:t> your assigned PM knowledge area </a:t>
            </a:r>
          </a:p>
          <a:p>
            <a:r>
              <a:rPr lang="en-US" sz="2400" dirty="0"/>
              <a:t>Research: Definition, important items to consider &amp; any document created:</a:t>
            </a:r>
          </a:p>
          <a:p>
            <a:pPr marL="914400" lvl="1" indent="-457200">
              <a:buFont typeface="+mj-lt"/>
              <a:buAutoNum type="arabicParenR"/>
            </a:pPr>
            <a:r>
              <a:rPr lang="en-US" dirty="0"/>
              <a:t>Scope Management (…1)</a:t>
            </a:r>
          </a:p>
          <a:p>
            <a:pPr marL="914400" lvl="1" indent="-457200">
              <a:buFont typeface="+mj-lt"/>
              <a:buAutoNum type="arabicParenR"/>
            </a:pPr>
            <a:r>
              <a:rPr lang="en-US" dirty="0"/>
              <a:t>Time Management (… 2)</a:t>
            </a:r>
          </a:p>
          <a:p>
            <a:pPr marL="914400" lvl="1" indent="-457200">
              <a:buFont typeface="+mj-lt"/>
              <a:buAutoNum type="arabicParenR"/>
            </a:pPr>
            <a:r>
              <a:rPr lang="en-US" dirty="0"/>
              <a:t>Cost Management (… 3)</a:t>
            </a:r>
          </a:p>
          <a:p>
            <a:pPr marL="914400" lvl="1" indent="-457200">
              <a:buFont typeface="+mj-lt"/>
              <a:buAutoNum type="arabicParenR"/>
            </a:pPr>
            <a:r>
              <a:rPr lang="en-US" dirty="0"/>
              <a:t>Quality Management (… 4)</a:t>
            </a:r>
          </a:p>
          <a:p>
            <a:pPr marL="914400" lvl="1" indent="-457200">
              <a:buFont typeface="+mj-lt"/>
              <a:buAutoNum type="arabicParenR"/>
            </a:pPr>
            <a:r>
              <a:rPr lang="en-US" dirty="0"/>
              <a:t>Human Resource Management (… 5)</a:t>
            </a:r>
          </a:p>
          <a:p>
            <a:pPr marL="914400" lvl="1" indent="-457200">
              <a:buFont typeface="+mj-lt"/>
              <a:buAutoNum type="arabicParenR"/>
            </a:pPr>
            <a:r>
              <a:rPr lang="en-US" dirty="0"/>
              <a:t>Communications Management (… 6)</a:t>
            </a:r>
          </a:p>
          <a:p>
            <a:pPr marL="914400" lvl="1" indent="-457200">
              <a:buFont typeface="+mj-lt"/>
              <a:buAutoNum type="arabicParenR"/>
            </a:pPr>
            <a:r>
              <a:rPr lang="en-US" dirty="0"/>
              <a:t>Risk Management (… 7)</a:t>
            </a:r>
          </a:p>
          <a:p>
            <a:pPr marL="914400" lvl="1" indent="-457200">
              <a:buFont typeface="+mj-lt"/>
              <a:buAutoNum type="arabicParenR"/>
            </a:pPr>
            <a:r>
              <a:rPr lang="en-US" dirty="0"/>
              <a:t>Procurement Management (… 8)</a:t>
            </a:r>
          </a:p>
          <a:p>
            <a:pPr marL="914400" lvl="1" indent="-457200">
              <a:buFont typeface="+mj-lt"/>
              <a:buAutoNum type="arabicParenR"/>
            </a:pPr>
            <a:r>
              <a:rPr lang="en-US" dirty="0"/>
              <a:t>Project Integration Management (… 9)</a:t>
            </a:r>
          </a:p>
          <a:p>
            <a:pPr marL="914400" lvl="1" indent="-457200">
              <a:buFont typeface="+mj-lt"/>
              <a:buAutoNum type="arabicParenR"/>
            </a:pPr>
            <a:r>
              <a:rPr lang="en-US" dirty="0"/>
              <a:t>Stakeholder Management (… 10)</a:t>
            </a:r>
          </a:p>
          <a:p>
            <a:pPr lvl="1" indent="0">
              <a:buNone/>
            </a:pPr>
            <a:endParaRPr lang="en-US" dirty="0"/>
          </a:p>
          <a:p>
            <a:r>
              <a:rPr lang="en-US" sz="2400" dirty="0"/>
              <a:t>Select a speaker who will share your findings with the class</a:t>
            </a:r>
          </a:p>
          <a:p>
            <a:pPr marL="914400" lvl="1" indent="-457200">
              <a:buFont typeface="+mj-lt"/>
              <a:buAutoNum type="arabicParenR"/>
            </a:pPr>
            <a:endParaRPr lang="en-US" dirty="0"/>
          </a:p>
          <a:p>
            <a:pPr marL="914400" lvl="1" indent="-457200">
              <a:buFont typeface="+mj-lt"/>
              <a:buAutoNum type="arabicParenR"/>
            </a:pPr>
            <a:endParaRPr lang="en-US" dirty="0"/>
          </a:p>
          <a:p>
            <a:pPr marL="914400" lvl="1" indent="-457200">
              <a:buFont typeface="+mj-lt"/>
              <a:buAutoNum type="arabicParenR"/>
            </a:pPr>
            <a:endParaRPr lang="en-US" dirty="0"/>
          </a:p>
        </p:txBody>
      </p:sp>
    </p:spTree>
    <p:extLst>
      <p:ext uri="{BB962C8B-B14F-4D97-AF65-F5344CB8AC3E}">
        <p14:creationId xmlns:p14="http://schemas.microsoft.com/office/powerpoint/2010/main" val="15283263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0448"/>
            <a:ext cx="7788273" cy="1522151"/>
          </a:xfrm>
        </p:spPr>
        <p:txBody>
          <a:bodyPr/>
          <a:lstStyle/>
          <a:p>
            <a:r>
              <a:rPr lang="en-US" sz="3200" dirty="0"/>
              <a:t>What are the five phases of project management IN A TRADITIONAL APPROACH (EX: Waterfall)?</a:t>
            </a:r>
          </a:p>
        </p:txBody>
      </p:sp>
      <p:sp>
        <p:nvSpPr>
          <p:cNvPr id="3" name="TextBox 2"/>
          <p:cNvSpPr txBox="1"/>
          <p:nvPr/>
        </p:nvSpPr>
        <p:spPr>
          <a:xfrm>
            <a:off x="685800" y="2438400"/>
            <a:ext cx="8008937" cy="3539430"/>
          </a:xfrm>
          <a:prstGeom prst="rect">
            <a:avLst/>
          </a:prstGeom>
          <a:noFill/>
        </p:spPr>
        <p:txBody>
          <a:bodyPr wrap="square" rtlCol="0">
            <a:spAutoFit/>
          </a:bodyPr>
          <a:lstStyle/>
          <a:p>
            <a:pPr marL="342900" indent="-342900">
              <a:buFont typeface="+mj-lt"/>
              <a:buAutoNum type="arabicPeriod"/>
            </a:pPr>
            <a:r>
              <a:rPr lang="en-US" sz="2800" dirty="0"/>
              <a:t>Initiating</a:t>
            </a:r>
          </a:p>
          <a:p>
            <a:pPr marL="342900" indent="-342900">
              <a:buFont typeface="+mj-lt"/>
              <a:buAutoNum type="arabicPeriod"/>
            </a:pPr>
            <a:r>
              <a:rPr lang="en-US" sz="2800" dirty="0"/>
              <a:t>Planning (what? how? How will we know that we are done?)</a:t>
            </a:r>
          </a:p>
          <a:p>
            <a:pPr marL="342900" indent="-342900">
              <a:buFont typeface="+mj-lt"/>
              <a:buAutoNum type="arabicPeriod"/>
            </a:pPr>
            <a:r>
              <a:rPr lang="en-US" sz="2800" dirty="0"/>
              <a:t>Executing</a:t>
            </a:r>
          </a:p>
          <a:p>
            <a:pPr marL="342900" indent="-342900">
              <a:buFont typeface="+mj-lt"/>
              <a:buAutoNum type="arabicPeriod"/>
            </a:pPr>
            <a:r>
              <a:rPr lang="en-US" sz="2800" dirty="0"/>
              <a:t>Monitoring &amp; Controlling</a:t>
            </a:r>
          </a:p>
          <a:p>
            <a:pPr marL="342900" indent="-342900">
              <a:buFont typeface="+mj-lt"/>
              <a:buAutoNum type="arabicPeriod"/>
            </a:pPr>
            <a:r>
              <a:rPr lang="en-US" sz="2800" dirty="0"/>
              <a:t>Closing : client accept, document &amp; gather lessons learned</a:t>
            </a:r>
          </a:p>
          <a:p>
            <a:pPr marL="342900" indent="-342900">
              <a:buFont typeface="+mj-lt"/>
              <a:buAutoNum type="arabicPeriod"/>
            </a:pPr>
            <a:endParaRPr lang="en-US" sz="2800" dirty="0"/>
          </a:p>
        </p:txBody>
      </p:sp>
    </p:spTree>
    <p:extLst>
      <p:ext uri="{BB962C8B-B14F-4D97-AF65-F5344CB8AC3E}">
        <p14:creationId xmlns:p14="http://schemas.microsoft.com/office/powerpoint/2010/main" val="5553702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1522151"/>
          </a:xfrm>
        </p:spPr>
        <p:txBody>
          <a:bodyPr/>
          <a:lstStyle/>
          <a:p>
            <a:r>
              <a:rPr lang="en-US" sz="4400" dirty="0"/>
              <a:t>What is the “triple constraint” </a:t>
            </a:r>
            <a:r>
              <a:rPr lang="en-US" sz="3200" dirty="0"/>
              <a:t>(i.e. PM triangle)?</a:t>
            </a:r>
          </a:p>
        </p:txBody>
      </p:sp>
      <p:pic>
        <p:nvPicPr>
          <p:cNvPr id="1026" name="Picture 2" descr="https://programsuccess.files.wordpress.com/2011/04/triple-constrai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335523"/>
            <a:ext cx="2708713" cy="218695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AF35F91-5BD2-AD5E-0D96-B965A40416A6}"/>
              </a:ext>
            </a:extLst>
          </p:cNvPr>
          <p:cNvSpPr txBox="1"/>
          <p:nvPr/>
        </p:nvSpPr>
        <p:spPr>
          <a:xfrm>
            <a:off x="1676400" y="4953000"/>
            <a:ext cx="5791200" cy="707886"/>
          </a:xfrm>
          <a:prstGeom prst="rect">
            <a:avLst/>
          </a:prstGeom>
          <a:noFill/>
        </p:spPr>
        <p:txBody>
          <a:bodyPr wrap="square" rtlCol="0">
            <a:spAutoFit/>
          </a:bodyPr>
          <a:lstStyle/>
          <a:p>
            <a:pPr algn="ctr"/>
            <a:r>
              <a:rPr lang="en-US" sz="2000" b="1" dirty="0"/>
              <a:t>What happens if your budget is cut in half?</a:t>
            </a:r>
          </a:p>
          <a:p>
            <a:pPr algn="ctr"/>
            <a:r>
              <a:rPr lang="en-US" sz="2000" b="1" dirty="0"/>
              <a:t>What happens if your scope is reduced?</a:t>
            </a:r>
          </a:p>
        </p:txBody>
      </p:sp>
    </p:spTree>
    <p:extLst>
      <p:ext uri="{BB962C8B-B14F-4D97-AF65-F5344CB8AC3E}">
        <p14:creationId xmlns:p14="http://schemas.microsoft.com/office/powerpoint/2010/main" val="20811276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826" y="844480"/>
            <a:ext cx="8388348" cy="1522151"/>
          </a:xfrm>
        </p:spPr>
        <p:txBody>
          <a:bodyPr/>
          <a:lstStyle/>
          <a:p>
            <a:r>
              <a:rPr lang="en-US" sz="4800" dirty="0"/>
              <a:t>What is A “product MANAGER”?</a:t>
            </a:r>
          </a:p>
        </p:txBody>
      </p:sp>
      <p:sp>
        <p:nvSpPr>
          <p:cNvPr id="5" name="TextBox 4">
            <a:extLst>
              <a:ext uri="{FF2B5EF4-FFF2-40B4-BE49-F238E27FC236}">
                <a16:creationId xmlns:a16="http://schemas.microsoft.com/office/drawing/2014/main" id="{6FB26F19-F2E0-491D-972B-E69F91D98243}"/>
              </a:ext>
            </a:extLst>
          </p:cNvPr>
          <p:cNvSpPr txBox="1"/>
          <p:nvPr/>
        </p:nvSpPr>
        <p:spPr>
          <a:xfrm>
            <a:off x="762000" y="2590800"/>
            <a:ext cx="7239000" cy="3108543"/>
          </a:xfrm>
          <a:prstGeom prst="rect">
            <a:avLst/>
          </a:prstGeom>
          <a:noFill/>
        </p:spPr>
        <p:txBody>
          <a:bodyPr wrap="square" rtlCol="0">
            <a:spAutoFit/>
          </a:bodyPr>
          <a:lstStyle/>
          <a:p>
            <a:r>
              <a:rPr lang="en-US" sz="2800" dirty="0"/>
              <a:t>The product manager is responsible for defining the release process and coordinating all of the activities required to </a:t>
            </a:r>
            <a:r>
              <a:rPr lang="en-US" sz="2800" dirty="0">
                <a:solidFill>
                  <a:srgbClr val="A32638"/>
                </a:solidFill>
              </a:rPr>
              <a:t>bring the product to market</a:t>
            </a:r>
            <a:r>
              <a:rPr lang="en-US" sz="2800" dirty="0"/>
              <a:t>. This involves</a:t>
            </a:r>
            <a:r>
              <a:rPr lang="en-US" sz="2800" dirty="0">
                <a:solidFill>
                  <a:srgbClr val="C00000"/>
                </a:solidFill>
              </a:rPr>
              <a:t> </a:t>
            </a:r>
            <a:r>
              <a:rPr lang="en-US" sz="2800" dirty="0">
                <a:solidFill>
                  <a:srgbClr val="A32638"/>
                </a:solidFill>
              </a:rPr>
              <a:t>bridging gaps between different functions</a:t>
            </a:r>
            <a:r>
              <a:rPr lang="en-US" sz="2800" dirty="0"/>
              <a:t> within the company and aligning all of the teams involved — namely marketing, sales, and customer support.</a:t>
            </a:r>
          </a:p>
        </p:txBody>
      </p:sp>
      <p:pic>
        <p:nvPicPr>
          <p:cNvPr id="3" name="Picture 2">
            <a:extLst>
              <a:ext uri="{FF2B5EF4-FFF2-40B4-BE49-F238E27FC236}">
                <a16:creationId xmlns:a16="http://schemas.microsoft.com/office/drawing/2014/main" id="{C4E4C1F0-E5C8-4AF1-860F-E3AAB251E252}"/>
              </a:ext>
            </a:extLst>
          </p:cNvPr>
          <p:cNvPicPr>
            <a:picLocks noChangeAspect="1"/>
          </p:cNvPicPr>
          <p:nvPr/>
        </p:nvPicPr>
        <p:blipFill>
          <a:blip r:embed="rId3"/>
          <a:stretch>
            <a:fillRect/>
          </a:stretch>
        </p:blipFill>
        <p:spPr>
          <a:xfrm>
            <a:off x="6237858" y="614793"/>
            <a:ext cx="2628900" cy="1733550"/>
          </a:xfrm>
          <a:prstGeom prst="rect">
            <a:avLst/>
          </a:prstGeom>
        </p:spPr>
      </p:pic>
    </p:spTree>
    <p:extLst>
      <p:ext uri="{BB962C8B-B14F-4D97-AF65-F5344CB8AC3E}">
        <p14:creationId xmlns:p14="http://schemas.microsoft.com/office/powerpoint/2010/main" val="34676271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826" y="844480"/>
            <a:ext cx="8388348" cy="1522151"/>
          </a:xfrm>
        </p:spPr>
        <p:txBody>
          <a:bodyPr/>
          <a:lstStyle/>
          <a:p>
            <a:r>
              <a:rPr lang="en-US" sz="4800" dirty="0"/>
              <a:t>What ARE THE 3 TYPES OF  “product MANAGER”?</a:t>
            </a:r>
          </a:p>
        </p:txBody>
      </p:sp>
      <p:sp>
        <p:nvSpPr>
          <p:cNvPr id="5" name="TextBox 4">
            <a:extLst>
              <a:ext uri="{FF2B5EF4-FFF2-40B4-BE49-F238E27FC236}">
                <a16:creationId xmlns:a16="http://schemas.microsoft.com/office/drawing/2014/main" id="{6FB26F19-F2E0-491D-972B-E69F91D98243}"/>
              </a:ext>
            </a:extLst>
          </p:cNvPr>
          <p:cNvSpPr txBox="1"/>
          <p:nvPr/>
        </p:nvSpPr>
        <p:spPr>
          <a:xfrm>
            <a:off x="952500" y="2971800"/>
            <a:ext cx="7239000" cy="2062103"/>
          </a:xfrm>
          <a:prstGeom prst="rect">
            <a:avLst/>
          </a:prstGeom>
          <a:noFill/>
        </p:spPr>
        <p:txBody>
          <a:bodyPr wrap="square" rtlCol="0">
            <a:spAutoFit/>
          </a:bodyPr>
          <a:lstStyle/>
          <a:p>
            <a:pPr marL="514350" indent="-514350">
              <a:buFont typeface="+mj-lt"/>
              <a:buAutoNum type="arabicPeriod"/>
            </a:pPr>
            <a:r>
              <a:rPr lang="en-US" sz="3200" dirty="0"/>
              <a:t>Internal PM</a:t>
            </a:r>
          </a:p>
          <a:p>
            <a:pPr marL="514350" indent="-514350">
              <a:buFont typeface="+mj-lt"/>
              <a:buAutoNum type="arabicPeriod"/>
            </a:pPr>
            <a:r>
              <a:rPr lang="en-US" sz="3200" dirty="0"/>
              <a:t>Business to Business PM (SaaS PM)</a:t>
            </a:r>
          </a:p>
          <a:p>
            <a:pPr marL="514350" indent="-514350">
              <a:buFont typeface="+mj-lt"/>
              <a:buAutoNum type="arabicPeriod"/>
            </a:pPr>
            <a:r>
              <a:rPr lang="en-US" sz="3200" dirty="0"/>
              <a:t>Business to Consumer</a:t>
            </a:r>
          </a:p>
          <a:p>
            <a:pPr marL="514350" indent="-514350">
              <a:buFont typeface="+mj-lt"/>
              <a:buAutoNum type="arabicPeriod"/>
            </a:pPr>
            <a:endParaRPr lang="en-US" sz="3200" dirty="0"/>
          </a:p>
        </p:txBody>
      </p:sp>
    </p:spTree>
    <p:extLst>
      <p:ext uri="{BB962C8B-B14F-4D97-AF65-F5344CB8AC3E}">
        <p14:creationId xmlns:p14="http://schemas.microsoft.com/office/powerpoint/2010/main" val="6888031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Temple Red">
      <a:dk1>
        <a:srgbClr val="000000"/>
      </a:dk1>
      <a:lt1>
        <a:srgbClr val="FFFFFF"/>
      </a:lt1>
      <a:dk2>
        <a:srgbClr val="A32638"/>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22314</TotalTime>
  <Words>3872</Words>
  <Application>Microsoft Office PowerPoint</Application>
  <PresentationFormat>On-screen Show (4:3)</PresentationFormat>
  <Paragraphs>249</Paragraphs>
  <Slides>25</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Raleway</vt:lpstr>
      <vt:lpstr>Roboto</vt:lpstr>
      <vt:lpstr>Wingdings</vt:lpstr>
      <vt:lpstr>Essential</vt:lpstr>
      <vt:lpstr>Introduction to Product Management MIS3535 | LEAD GLOBAL DIGITAL PROJECTS</vt:lpstr>
      <vt:lpstr>What is a “project”?    What differentiates a project from operational work activities?    What differentiates a project from a product? </vt:lpstr>
      <vt:lpstr>What is “project management”?</vt:lpstr>
      <vt:lpstr>Project Management Framework  The 10 Knowledge Areas – Need to master ALL!</vt:lpstr>
      <vt:lpstr>In Class Activity</vt:lpstr>
      <vt:lpstr>What are the five phases of project management IN A TRADITIONAL APPROACH (EX: Waterfall)?</vt:lpstr>
      <vt:lpstr>What is the “triple constraint” (i.e. PM triangle)?</vt:lpstr>
      <vt:lpstr>What is A “product MANAGER”?</vt:lpstr>
      <vt:lpstr>What ARE THE 3 TYPES OF  “product MANAGER”?</vt:lpstr>
      <vt:lpstr>PRODUCT MANAGER – 3 ASPECTS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Send me your team list and team name by EOD TUESDAY    one EMAIL PER TEAM   3 To 4 team members   include the name you selected for your team!  </vt:lpstr>
      <vt:lpstr>Next Tuesday (day 1) : First Change Leadership day!  After reading the introduction chapter, The Heart of Change, come to class prepared to :   1) Compare and contrast the difference in the techniques and the relative strengths/weaknesses of See-Feel-Change vs. Analysis-Think-Change.  2) Discuss at a very high level the eight steps of successful large-scale change.  </vt:lpstr>
      <vt:lpstr>Next Thursday (day 2): First Client Interview!   Make sure to read the project details on our community site  Once you have your team, you will need to prepare questions for the interview    </vt:lpstr>
      <vt:lpstr>On all future leadership day :  Prepare a brief PowerPoint presentation (2-5 slides) for your 3 favorite short stories.   1) The first slide will “tell the story”.   2) The following slide will include key lessons learned the reader should take away from the case.  3) The last slide will include a real-life example that relates to the stories (from your past experience or your current project)  Students will be selected at random to lead the class discussion on one of these short stories and will use this slide deck to add structure to their discussion.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dc:title>
  <dc:creator>Munir Mandviwalla</dc:creator>
  <cp:lastModifiedBy>Marie-Christine Martin</cp:lastModifiedBy>
  <cp:revision>763</cp:revision>
  <cp:lastPrinted>2024-01-11T17:43:49Z</cp:lastPrinted>
  <dcterms:created xsi:type="dcterms:W3CDTF">2010-09-28T21:04:40Z</dcterms:created>
  <dcterms:modified xsi:type="dcterms:W3CDTF">2024-07-20T15:48:15Z</dcterms:modified>
</cp:coreProperties>
</file>