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313" r:id="rId2"/>
    <p:sldId id="413" r:id="rId3"/>
    <p:sldId id="408" r:id="rId4"/>
    <p:sldId id="422" r:id="rId5"/>
    <p:sldId id="423" r:id="rId6"/>
    <p:sldId id="415" r:id="rId7"/>
    <p:sldId id="419" r:id="rId8"/>
    <p:sldId id="397" r:id="rId9"/>
    <p:sldId id="412" r:id="rId10"/>
    <p:sldId id="268" r:id="rId11"/>
    <p:sldId id="269" r:id="rId12"/>
    <p:sldId id="270" r:id="rId13"/>
    <p:sldId id="278" r:id="rId14"/>
    <p:sldId id="274" r:id="rId15"/>
    <p:sldId id="282" r:id="rId16"/>
    <p:sldId id="424" r:id="rId17"/>
    <p:sldId id="275" r:id="rId1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D640AE5-5E4A-B79C-7107-4EA19F8246C5}" name="Jeremy J. Shafer" initials="JS" userId="S::jeremy@temple.edu::f30d0f33-f51f-4c86-b918-fe42d899c948" providerId="AD"/>
  <p188:author id="{5C9322FA-A6D8-309A-9B3C-3B3F687515C1}" name="Marie-Christine Martin" initials="MM" userId="S::tug32928@temple.edu::3f04a9e6-8652-4b3c-b462-956eaf9c05a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2638"/>
    <a:srgbClr val="5D301D"/>
    <a:srgbClr val="5A91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C6334A-1A88-44A4-9339-8B2AFCF1BBE1}" v="17" dt="2025-01-08T17:41:36.3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0252" autoAdjust="0"/>
  </p:normalViewPr>
  <p:slideViewPr>
    <p:cSldViewPr>
      <p:cViewPr varScale="1">
        <p:scale>
          <a:sx n="67" d="100"/>
          <a:sy n="67" d="100"/>
        </p:scale>
        <p:origin x="1396" y="56"/>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Christine Martin" userId="3f04a9e6-8652-4b3c-b462-956eaf9c05a8" providerId="ADAL" clId="{9EC6334A-1A88-44A4-9339-8B2AFCF1BBE1}"/>
    <pc:docChg chg="undo redo custSel modSld">
      <pc:chgData name="Marie-Christine Martin" userId="3f04a9e6-8652-4b3c-b462-956eaf9c05a8" providerId="ADAL" clId="{9EC6334A-1A88-44A4-9339-8B2AFCF1BBE1}" dt="2025-01-08T17:41:43.203" v="131" actId="20577"/>
      <pc:docMkLst>
        <pc:docMk/>
      </pc:docMkLst>
      <pc:sldChg chg="modSp mod">
        <pc:chgData name="Marie-Christine Martin" userId="3f04a9e6-8652-4b3c-b462-956eaf9c05a8" providerId="ADAL" clId="{9EC6334A-1A88-44A4-9339-8B2AFCF1BBE1}" dt="2025-01-08T17:41:43.203" v="131" actId="20577"/>
        <pc:sldMkLst>
          <pc:docMk/>
          <pc:sldMk cId="0" sldId="275"/>
        </pc:sldMkLst>
        <pc:spChg chg="mod">
          <ac:chgData name="Marie-Christine Martin" userId="3f04a9e6-8652-4b3c-b462-956eaf9c05a8" providerId="ADAL" clId="{9EC6334A-1A88-44A4-9339-8B2AFCF1BBE1}" dt="2025-01-08T17:41:43.203" v="131" actId="20577"/>
          <ac:spMkLst>
            <pc:docMk/>
            <pc:sldMk cId="0" sldId="275"/>
            <ac:spMk id="2" creationId="{00000000-0000-0000-0000-000000000000}"/>
          </ac:spMkLst>
        </pc:spChg>
      </pc:sldChg>
      <pc:sldChg chg="modAnim">
        <pc:chgData name="Marie-Christine Martin" userId="3f04a9e6-8652-4b3c-b462-956eaf9c05a8" providerId="ADAL" clId="{9EC6334A-1A88-44A4-9339-8B2AFCF1BBE1}" dt="2025-01-08T17:34:48.054" v="2"/>
        <pc:sldMkLst>
          <pc:docMk/>
          <pc:sldMk cId="3436571657" sldId="408"/>
        </pc:sldMkLst>
      </pc:sldChg>
      <pc:sldChg chg="addSp delSp modSp mod modClrScheme chgLayout">
        <pc:chgData name="Marie-Christine Martin" userId="3f04a9e6-8652-4b3c-b462-956eaf9c05a8" providerId="ADAL" clId="{9EC6334A-1A88-44A4-9339-8B2AFCF1BBE1}" dt="2025-01-08T17:39:41.991" v="120" actId="113"/>
        <pc:sldMkLst>
          <pc:docMk/>
          <pc:sldMk cId="1945634170" sldId="423"/>
        </pc:sldMkLst>
        <pc:spChg chg="mod">
          <ac:chgData name="Marie-Christine Martin" userId="3f04a9e6-8652-4b3c-b462-956eaf9c05a8" providerId="ADAL" clId="{9EC6334A-1A88-44A4-9339-8B2AFCF1BBE1}" dt="2025-01-08T17:39:28.817" v="117" actId="20577"/>
          <ac:spMkLst>
            <pc:docMk/>
            <pc:sldMk cId="1945634170" sldId="423"/>
            <ac:spMk id="2" creationId="{63C4F7C3-87E5-4830-B5BF-462D6370A5F0}"/>
          </ac:spMkLst>
        </pc:spChg>
        <pc:spChg chg="mod ord">
          <ac:chgData name="Marie-Christine Martin" userId="3f04a9e6-8652-4b3c-b462-956eaf9c05a8" providerId="ADAL" clId="{9EC6334A-1A88-44A4-9339-8B2AFCF1BBE1}" dt="2025-01-08T17:39:41.991" v="120" actId="113"/>
          <ac:spMkLst>
            <pc:docMk/>
            <pc:sldMk cId="1945634170" sldId="423"/>
            <ac:spMk id="7" creationId="{00000000-0000-0000-0000-000000000000}"/>
          </ac:spMkLst>
        </pc:spChg>
        <pc:picChg chg="add mod">
          <ac:chgData name="Marie-Christine Martin" userId="3f04a9e6-8652-4b3c-b462-956eaf9c05a8" providerId="ADAL" clId="{9EC6334A-1A88-44A4-9339-8B2AFCF1BBE1}" dt="2025-01-08T17:39:33.279" v="118" actId="1076"/>
          <ac:picMkLst>
            <pc:docMk/>
            <pc:sldMk cId="1945634170" sldId="423"/>
            <ac:picMk id="3" creationId="{7BED3DE7-9656-C16F-952F-7A5239FFFD75}"/>
          </ac:picMkLst>
        </pc:picChg>
        <pc:picChg chg="del">
          <ac:chgData name="Marie-Christine Martin" userId="3f04a9e6-8652-4b3c-b462-956eaf9c05a8" providerId="ADAL" clId="{9EC6334A-1A88-44A4-9339-8B2AFCF1BBE1}" dt="2025-01-08T17:35:50.522" v="60" actId="478"/>
          <ac:picMkLst>
            <pc:docMk/>
            <pc:sldMk cId="1945634170" sldId="423"/>
            <ac:picMk id="1026" creationId="{C3C5B74E-B88E-6E27-B531-7343CD34FB36}"/>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48" cy="468803"/>
          </a:xfrm>
          <a:prstGeom prst="rect">
            <a:avLst/>
          </a:prstGeom>
        </p:spPr>
        <p:txBody>
          <a:bodyPr vert="horz" lIns="89136" tIns="44568" rIns="89136" bIns="44568" rtlCol="0"/>
          <a:lstStyle>
            <a:lvl1pPr algn="l">
              <a:defRPr sz="1200"/>
            </a:lvl1pPr>
          </a:lstStyle>
          <a:p>
            <a:endParaRPr lang="en-US"/>
          </a:p>
        </p:txBody>
      </p:sp>
      <p:sp>
        <p:nvSpPr>
          <p:cNvPr id="3" name="Date Placeholder 2"/>
          <p:cNvSpPr>
            <a:spLocks noGrp="1"/>
          </p:cNvSpPr>
          <p:nvPr>
            <p:ph type="dt" sz="quarter" idx="1"/>
          </p:nvPr>
        </p:nvSpPr>
        <p:spPr>
          <a:xfrm>
            <a:off x="4022886" y="0"/>
            <a:ext cx="3078048" cy="468803"/>
          </a:xfrm>
          <a:prstGeom prst="rect">
            <a:avLst/>
          </a:prstGeom>
        </p:spPr>
        <p:txBody>
          <a:bodyPr vert="horz" lIns="89136" tIns="44568" rIns="89136" bIns="44568" rtlCol="0"/>
          <a:lstStyle>
            <a:lvl1pPr algn="r">
              <a:defRPr sz="1200"/>
            </a:lvl1pPr>
          </a:lstStyle>
          <a:p>
            <a:fld id="{F3AF817D-CF8D-4461-8D1F-E5717598B261}" type="datetimeFigureOut">
              <a:rPr lang="en-US" smtClean="0"/>
              <a:t>1/8/2025</a:t>
            </a:fld>
            <a:endParaRPr lang="en-US"/>
          </a:p>
        </p:txBody>
      </p:sp>
      <p:sp>
        <p:nvSpPr>
          <p:cNvPr id="4" name="Footer Placeholder 3"/>
          <p:cNvSpPr>
            <a:spLocks noGrp="1"/>
          </p:cNvSpPr>
          <p:nvPr>
            <p:ph type="ftr" sz="quarter" idx="2"/>
          </p:nvPr>
        </p:nvSpPr>
        <p:spPr>
          <a:xfrm>
            <a:off x="0" y="8918121"/>
            <a:ext cx="3078048" cy="468803"/>
          </a:xfrm>
          <a:prstGeom prst="rect">
            <a:avLst/>
          </a:prstGeom>
        </p:spPr>
        <p:txBody>
          <a:bodyPr vert="horz" lIns="89136" tIns="44568" rIns="89136" bIns="44568" rtlCol="0" anchor="b"/>
          <a:lstStyle>
            <a:lvl1pPr algn="l">
              <a:defRPr sz="1200"/>
            </a:lvl1pPr>
          </a:lstStyle>
          <a:p>
            <a:endParaRPr lang="en-US"/>
          </a:p>
        </p:txBody>
      </p:sp>
      <p:sp>
        <p:nvSpPr>
          <p:cNvPr id="5" name="Slide Number Placeholder 4"/>
          <p:cNvSpPr>
            <a:spLocks noGrp="1"/>
          </p:cNvSpPr>
          <p:nvPr>
            <p:ph type="sldNum" sz="quarter" idx="3"/>
          </p:nvPr>
        </p:nvSpPr>
        <p:spPr>
          <a:xfrm>
            <a:off x="4022886" y="8918121"/>
            <a:ext cx="3078048" cy="468803"/>
          </a:xfrm>
          <a:prstGeom prst="rect">
            <a:avLst/>
          </a:prstGeom>
        </p:spPr>
        <p:txBody>
          <a:bodyPr vert="horz" lIns="89136" tIns="44568" rIns="89136" bIns="44568" rtlCol="0" anchor="b"/>
          <a:lstStyle>
            <a:lvl1pPr algn="r">
              <a:defRPr sz="1200"/>
            </a:lvl1pPr>
          </a:lstStyle>
          <a:p>
            <a:fld id="{8E8A0D4E-B9B1-4737-AA40-97DD2C5F75FB}" type="slidenum">
              <a:rPr lang="en-US" smtClean="0"/>
              <a:t>‹#›</a:t>
            </a:fld>
            <a:endParaRPr lang="en-US"/>
          </a:p>
        </p:txBody>
      </p:sp>
    </p:spTree>
    <p:extLst>
      <p:ext uri="{BB962C8B-B14F-4D97-AF65-F5344CB8AC3E}">
        <p14:creationId xmlns:p14="http://schemas.microsoft.com/office/powerpoint/2010/main" val="24965201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469424"/>
          </a:xfrm>
          <a:prstGeom prst="rect">
            <a:avLst/>
          </a:prstGeom>
        </p:spPr>
        <p:txBody>
          <a:bodyPr vert="horz" lIns="94215" tIns="47108" rIns="94215" bIns="47108" rtlCol="0"/>
          <a:lstStyle>
            <a:lvl1pPr algn="l">
              <a:defRPr sz="1300"/>
            </a:lvl1pPr>
          </a:lstStyle>
          <a:p>
            <a:endParaRPr lang="en-US" dirty="0"/>
          </a:p>
        </p:txBody>
      </p:sp>
      <p:sp>
        <p:nvSpPr>
          <p:cNvPr id="3" name="Date Placeholder 2"/>
          <p:cNvSpPr>
            <a:spLocks noGrp="1"/>
          </p:cNvSpPr>
          <p:nvPr>
            <p:ph type="dt" idx="1"/>
          </p:nvPr>
        </p:nvSpPr>
        <p:spPr>
          <a:xfrm>
            <a:off x="4023092" y="1"/>
            <a:ext cx="3077739" cy="469424"/>
          </a:xfrm>
          <a:prstGeom prst="rect">
            <a:avLst/>
          </a:prstGeom>
        </p:spPr>
        <p:txBody>
          <a:bodyPr vert="horz" lIns="94215" tIns="47108" rIns="94215" bIns="47108" rtlCol="0"/>
          <a:lstStyle>
            <a:lvl1pPr algn="r">
              <a:defRPr sz="1300"/>
            </a:lvl1pPr>
          </a:lstStyle>
          <a:p>
            <a:fld id="{3D001412-9042-462B-87CE-AF1E3127FF21}" type="datetimeFigureOut">
              <a:rPr lang="en-US" smtClean="0"/>
              <a:t>1/8/2025</a:t>
            </a:fld>
            <a:endParaRPr lang="en-US" dirty="0"/>
          </a:p>
        </p:txBody>
      </p:sp>
      <p:sp>
        <p:nvSpPr>
          <p:cNvPr id="4" name="Slide Image Placeholder 3"/>
          <p:cNvSpPr>
            <a:spLocks noGrp="1" noRot="1" noChangeAspect="1"/>
          </p:cNvSpPr>
          <p:nvPr>
            <p:ph type="sldImg" idx="2"/>
          </p:nvPr>
        </p:nvSpPr>
        <p:spPr>
          <a:xfrm>
            <a:off x="1204913" y="704850"/>
            <a:ext cx="4692650" cy="3521075"/>
          </a:xfrm>
          <a:prstGeom prst="rect">
            <a:avLst/>
          </a:prstGeom>
          <a:noFill/>
          <a:ln w="12700">
            <a:solidFill>
              <a:prstClr val="black"/>
            </a:solidFill>
          </a:ln>
        </p:spPr>
        <p:txBody>
          <a:bodyPr vert="horz" lIns="94215" tIns="47108" rIns="94215" bIns="47108"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15" tIns="47108" rIns="94215" bIns="471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69424"/>
          </a:xfrm>
          <a:prstGeom prst="rect">
            <a:avLst/>
          </a:prstGeom>
        </p:spPr>
        <p:txBody>
          <a:bodyPr vert="horz" lIns="94215" tIns="47108" rIns="94215" bIns="47108" rtlCol="0" anchor="b"/>
          <a:lstStyle>
            <a:lvl1pPr algn="l">
              <a:defRPr sz="1300"/>
            </a:lvl1pPr>
          </a:lstStyle>
          <a:p>
            <a:endParaRPr lang="en-US" dirty="0"/>
          </a:p>
        </p:txBody>
      </p:sp>
      <p:sp>
        <p:nvSpPr>
          <p:cNvPr id="7" name="Slide Number Placeholder 6"/>
          <p:cNvSpPr>
            <a:spLocks noGrp="1"/>
          </p:cNvSpPr>
          <p:nvPr>
            <p:ph type="sldNum" sz="quarter" idx="5"/>
          </p:nvPr>
        </p:nvSpPr>
        <p:spPr>
          <a:xfrm>
            <a:off x="4023092" y="8917423"/>
            <a:ext cx="3077739" cy="469424"/>
          </a:xfrm>
          <a:prstGeom prst="rect">
            <a:avLst/>
          </a:prstGeom>
        </p:spPr>
        <p:txBody>
          <a:bodyPr vert="horz" lIns="94215" tIns="47108" rIns="94215" bIns="47108" rtlCol="0" anchor="b"/>
          <a:lstStyle>
            <a:lvl1pPr algn="r">
              <a:defRPr sz="1300"/>
            </a:lvl1pPr>
          </a:lstStyle>
          <a:p>
            <a:fld id="{57B364F1-7988-44A9-9AEE-C93F42B2633E}" type="slidenum">
              <a:rPr lang="en-US" smtClean="0"/>
              <a:t>‹#›</a:t>
            </a:fld>
            <a:endParaRPr lang="en-US" dirty="0"/>
          </a:p>
        </p:txBody>
      </p:sp>
    </p:spTree>
    <p:extLst>
      <p:ext uri="{BB962C8B-B14F-4D97-AF65-F5344CB8AC3E}">
        <p14:creationId xmlns:p14="http://schemas.microsoft.com/office/powerpoint/2010/main" val="3359984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B364F1-7988-44A9-9AEE-C93F42B2633E}" type="slidenum">
              <a:rPr lang="en-US" smtClean="0"/>
              <a:t>1</a:t>
            </a:fld>
            <a:endParaRPr lang="en-US" dirty="0"/>
          </a:p>
        </p:txBody>
      </p:sp>
    </p:spTree>
    <p:extLst>
      <p:ext uri="{BB962C8B-B14F-4D97-AF65-F5344CB8AC3E}">
        <p14:creationId xmlns:p14="http://schemas.microsoft.com/office/powerpoint/2010/main" val="3653724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61D82F-B532-4648-8F60-A0981D4E9702}" type="slidenum">
              <a:rPr lang="en-US" smtClean="0"/>
              <a:t>16</a:t>
            </a:fld>
            <a:endParaRPr lang="en-US"/>
          </a:p>
        </p:txBody>
      </p:sp>
    </p:spTree>
    <p:extLst>
      <p:ext uri="{BB962C8B-B14F-4D97-AF65-F5344CB8AC3E}">
        <p14:creationId xmlns:p14="http://schemas.microsoft.com/office/powerpoint/2010/main" val="1125888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Focus on those tabs : </a:t>
            </a:r>
          </a:p>
          <a:p>
            <a:pPr marL="167129" indent="-167129">
              <a:buFontTx/>
              <a:buChar char="-"/>
            </a:pPr>
            <a:r>
              <a:rPr lang="en-US" dirty="0"/>
              <a:t>Schedule (home page)</a:t>
            </a:r>
          </a:p>
          <a:p>
            <a:pPr marL="167129" indent="-167129">
              <a:buFontTx/>
              <a:buChar char="-"/>
            </a:pPr>
            <a:r>
              <a:rPr lang="en-US" dirty="0"/>
              <a:t>Team Project</a:t>
            </a:r>
          </a:p>
          <a:p>
            <a:pPr marL="167129" indent="-167129">
              <a:buFontTx/>
              <a:buChar char="-"/>
            </a:pPr>
            <a:r>
              <a:rPr lang="en-US" dirty="0"/>
              <a:t>Assignments</a:t>
            </a:r>
          </a:p>
        </p:txBody>
      </p:sp>
      <p:sp>
        <p:nvSpPr>
          <p:cNvPr id="4" name="Slide Number Placeholder 3"/>
          <p:cNvSpPr>
            <a:spLocks noGrp="1"/>
          </p:cNvSpPr>
          <p:nvPr>
            <p:ph type="sldNum" sz="quarter" idx="10"/>
          </p:nvPr>
        </p:nvSpPr>
        <p:spPr/>
        <p:txBody>
          <a:bodyPr/>
          <a:lstStyle/>
          <a:p>
            <a:fld id="{D88CB75D-8124-48BC-9E7D-61A7FF23BEAF}" type="slidenum">
              <a:rPr lang="en-US" smtClean="0"/>
              <a:pPr/>
              <a:t>17</a:t>
            </a:fld>
            <a:endParaRPr lang="en-US"/>
          </a:p>
        </p:txBody>
      </p:sp>
    </p:spTree>
    <p:extLst>
      <p:ext uri="{BB962C8B-B14F-4D97-AF65-F5344CB8AC3E}">
        <p14:creationId xmlns:p14="http://schemas.microsoft.com/office/powerpoint/2010/main" val="2969845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1093788" y="669925"/>
            <a:ext cx="4470400" cy="3354388"/>
          </a:xfrm>
          <a:ln/>
        </p:spPr>
      </p:sp>
      <p:sp>
        <p:nvSpPr>
          <p:cNvPr id="27651" name="Notes Placeholder 2"/>
          <p:cNvSpPr>
            <a:spLocks noGrp="1"/>
          </p:cNvSpPr>
          <p:nvPr>
            <p:ph type="body" idx="1"/>
          </p:nvPr>
        </p:nvSpPr>
        <p:spPr>
          <a:noFill/>
          <a:ln/>
        </p:spPr>
        <p:txBody>
          <a:bodyPr/>
          <a:lstStyle/>
          <a:p>
            <a:pPr eaLnBrk="1" hangingPunct="1"/>
            <a:endParaRPr lang="en-US"/>
          </a:p>
        </p:txBody>
      </p:sp>
      <p:sp>
        <p:nvSpPr>
          <p:cNvPr id="27652" name="Slide Number Placeholder 3"/>
          <p:cNvSpPr>
            <a:spLocks noGrp="1"/>
          </p:cNvSpPr>
          <p:nvPr>
            <p:ph type="sldNum" sz="quarter" idx="5"/>
          </p:nvPr>
        </p:nvSpPr>
        <p:spPr>
          <a:noFill/>
        </p:spPr>
        <p:txBody>
          <a:bodyPr/>
          <a:lstStyle/>
          <a:p>
            <a:fld id="{7F8B2D4D-1606-4188-A3DB-179068CB34AA}" type="slidenum">
              <a:rPr lang="en-US" smtClean="0"/>
              <a:pPr/>
              <a:t>2</a:t>
            </a:fld>
            <a:endParaRPr lang="en-US"/>
          </a:p>
        </p:txBody>
      </p:sp>
    </p:spTree>
    <p:extLst>
      <p:ext uri="{BB962C8B-B14F-4D97-AF65-F5344CB8AC3E}">
        <p14:creationId xmlns:p14="http://schemas.microsoft.com/office/powerpoint/2010/main" val="2174242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B364F1-7988-44A9-9AEE-C93F42B2633E}" type="slidenum">
              <a:rPr lang="en-US" smtClean="0"/>
              <a:t>3</a:t>
            </a:fld>
            <a:endParaRPr lang="en-US" dirty="0"/>
          </a:p>
        </p:txBody>
      </p:sp>
    </p:spTree>
    <p:extLst>
      <p:ext uri="{BB962C8B-B14F-4D97-AF65-F5344CB8AC3E}">
        <p14:creationId xmlns:p14="http://schemas.microsoft.com/office/powerpoint/2010/main" val="3696506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CF5080-8326-984D-BBD4-3730791A39F5}" type="slidenum">
              <a:rPr lang="en-US" smtClean="0"/>
              <a:t>5</a:t>
            </a:fld>
            <a:endParaRPr lang="en-US"/>
          </a:p>
        </p:txBody>
      </p:sp>
    </p:spTree>
    <p:extLst>
      <p:ext uri="{BB962C8B-B14F-4D97-AF65-F5344CB8AC3E}">
        <p14:creationId xmlns:p14="http://schemas.microsoft.com/office/powerpoint/2010/main" val="3804139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what about you?</a:t>
            </a:r>
          </a:p>
          <a:p>
            <a:r>
              <a:rPr lang="en-US" dirty="0"/>
              <a:t>Everyone introduce yourself:</a:t>
            </a:r>
          </a:p>
          <a:p>
            <a:r>
              <a:rPr lang="en-US" dirty="0"/>
              <a:t>1) Name</a:t>
            </a:r>
          </a:p>
          <a:p>
            <a:r>
              <a:rPr lang="en-US" dirty="0"/>
              <a:t>2) Undergrade Major</a:t>
            </a:r>
          </a:p>
          <a:p>
            <a:r>
              <a:rPr lang="en-US" dirty="0"/>
              <a:t>3) Experience</a:t>
            </a:r>
          </a:p>
          <a:p>
            <a:r>
              <a:rPr lang="en-US" dirty="0"/>
              <a:t>4) One interesting fact about you?</a:t>
            </a:r>
          </a:p>
        </p:txBody>
      </p:sp>
      <p:sp>
        <p:nvSpPr>
          <p:cNvPr id="4" name="Slide Number Placeholder 3"/>
          <p:cNvSpPr>
            <a:spLocks noGrp="1"/>
          </p:cNvSpPr>
          <p:nvPr>
            <p:ph type="sldNum" sz="quarter" idx="5"/>
          </p:nvPr>
        </p:nvSpPr>
        <p:spPr/>
        <p:txBody>
          <a:bodyPr/>
          <a:lstStyle/>
          <a:p>
            <a:fld id="{57B364F1-7988-44A9-9AEE-C93F42B2633E}" type="slidenum">
              <a:rPr lang="en-US" smtClean="0"/>
              <a:t>6</a:t>
            </a:fld>
            <a:endParaRPr lang="en-US" dirty="0"/>
          </a:p>
        </p:txBody>
      </p:sp>
    </p:spTree>
    <p:extLst>
      <p:ext uri="{BB962C8B-B14F-4D97-AF65-F5344CB8AC3E}">
        <p14:creationId xmlns:p14="http://schemas.microsoft.com/office/powerpoint/2010/main" val="3937631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https://www.weforum.org/reports/the-future-of-jobs-report-2020/in-full/infographics-e4e69e4de7</a:t>
            </a:r>
          </a:p>
          <a:p>
            <a:endParaRPr lang="en-US" dirty="0"/>
          </a:p>
        </p:txBody>
      </p:sp>
      <p:sp>
        <p:nvSpPr>
          <p:cNvPr id="4" name="Slide Number Placeholder 3"/>
          <p:cNvSpPr>
            <a:spLocks noGrp="1"/>
          </p:cNvSpPr>
          <p:nvPr>
            <p:ph type="sldNum" sz="quarter" idx="10"/>
          </p:nvPr>
        </p:nvSpPr>
        <p:spPr/>
        <p:txBody>
          <a:bodyPr/>
          <a:lstStyle/>
          <a:p>
            <a:fld id="{57B364F1-7988-44A9-9AEE-C93F42B2633E}" type="slidenum">
              <a:rPr lang="en-US" smtClean="0"/>
              <a:t>7</a:t>
            </a:fld>
            <a:endParaRPr lang="en-US" dirty="0"/>
          </a:p>
        </p:txBody>
      </p:sp>
    </p:spTree>
    <p:extLst>
      <p:ext uri="{BB962C8B-B14F-4D97-AF65-F5344CB8AC3E}">
        <p14:creationId xmlns:p14="http://schemas.microsoft.com/office/powerpoint/2010/main" val="3392669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a:t>
            </a:r>
            <a:r>
              <a:rPr lang="en-US" b="1" dirty="0"/>
              <a:t>change agent</a:t>
            </a:r>
            <a:r>
              <a:rPr lang="en-US" dirty="0"/>
              <a:t> is a person from inside or outside the organization who helps an organization transform itself by focusing on such matters as organizational effectiveness, improvement, and development. ... The focus is on the people in the organization and their interactions.</a:t>
            </a:r>
          </a:p>
          <a:p>
            <a:endParaRPr lang="en-US" dirty="0"/>
          </a:p>
          <a:p>
            <a:r>
              <a:rPr lang="en-US" dirty="0"/>
              <a:t>The central challenge is changing people’s behavior. “What people do” and the need for significant shifts in what people do.</a:t>
            </a:r>
          </a:p>
          <a:p>
            <a:endParaRPr lang="en-US" dirty="0"/>
          </a:p>
          <a:p>
            <a:r>
              <a:rPr lang="en-US" dirty="0"/>
              <a:t>The heart of change is in the emotion!</a:t>
            </a:r>
          </a:p>
        </p:txBody>
      </p:sp>
      <p:sp>
        <p:nvSpPr>
          <p:cNvPr id="4" name="Slide Number Placeholder 3"/>
          <p:cNvSpPr>
            <a:spLocks noGrp="1"/>
          </p:cNvSpPr>
          <p:nvPr>
            <p:ph type="sldNum" sz="quarter" idx="10"/>
          </p:nvPr>
        </p:nvSpPr>
        <p:spPr/>
        <p:txBody>
          <a:bodyPr/>
          <a:lstStyle/>
          <a:p>
            <a:fld id="{D88CB75D-8124-48BC-9E7D-61A7FF23BEAF}" type="slidenum">
              <a:rPr lang="en-US" smtClean="0"/>
              <a:pPr/>
              <a:t>9</a:t>
            </a:fld>
            <a:endParaRPr lang="en-US"/>
          </a:p>
        </p:txBody>
      </p:sp>
    </p:spTree>
    <p:extLst>
      <p:ext uri="{BB962C8B-B14F-4D97-AF65-F5344CB8AC3E}">
        <p14:creationId xmlns:p14="http://schemas.microsoft.com/office/powerpoint/2010/main" val="4232957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1357">
              <a:defRPr/>
            </a:pPr>
            <a:r>
              <a:rPr lang="en-US" dirty="0"/>
              <a:t>Change Leadership : </a:t>
            </a:r>
            <a:r>
              <a:rPr lang="en-US" sz="1900" dirty="0"/>
              <a:t>You can deliver a product efficiently, within the client’s budget, and in perfect working order and still have a complete failure (no adoption)</a:t>
            </a:r>
          </a:p>
          <a:p>
            <a:pPr lvl="1">
              <a:buFont typeface="Wingdings" panose="05000000000000000000" pitchFamily="2" charset="2"/>
              <a:buChar char="Ø"/>
            </a:pPr>
            <a:r>
              <a:rPr lang="en-US" sz="1900" dirty="0"/>
              <a:t>This is the hard part!</a:t>
            </a:r>
          </a:p>
          <a:p>
            <a:pPr defTabSz="891357">
              <a:defRPr/>
            </a:pPr>
            <a:endParaRPr lang="en-US" dirty="0"/>
          </a:p>
          <a:p>
            <a:endParaRPr lang="en-US" dirty="0"/>
          </a:p>
        </p:txBody>
      </p:sp>
      <p:sp>
        <p:nvSpPr>
          <p:cNvPr id="4" name="Slide Number Placeholder 3"/>
          <p:cNvSpPr>
            <a:spLocks noGrp="1"/>
          </p:cNvSpPr>
          <p:nvPr>
            <p:ph type="sldNum" sz="quarter" idx="5"/>
          </p:nvPr>
        </p:nvSpPr>
        <p:spPr/>
        <p:txBody>
          <a:bodyPr/>
          <a:lstStyle/>
          <a:p>
            <a:fld id="{D88CB75D-8124-48BC-9E7D-61A7FF23BEAF}" type="slidenum">
              <a:rPr lang="en-US" smtClean="0"/>
              <a:pPr/>
              <a:t>11</a:t>
            </a:fld>
            <a:endParaRPr lang="en-US"/>
          </a:p>
        </p:txBody>
      </p:sp>
    </p:spTree>
    <p:extLst>
      <p:ext uri="{BB962C8B-B14F-4D97-AF65-F5344CB8AC3E}">
        <p14:creationId xmlns:p14="http://schemas.microsoft.com/office/powerpoint/2010/main" val="3755241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Class discussion : discuss readings/videos/web</a:t>
            </a:r>
            <a:r>
              <a:rPr lang="en-US" baseline="0" dirty="0"/>
              <a:t> research</a:t>
            </a:r>
            <a:endParaRPr lang="en-US" dirty="0"/>
          </a:p>
          <a:p>
            <a:r>
              <a:rPr lang="en-US" dirty="0"/>
              <a:t>Studio day : work on specific documents for their team project,</a:t>
            </a:r>
            <a:r>
              <a:rPr lang="en-US" baseline="0" dirty="0"/>
              <a:t> compare to each other, review/critics</a:t>
            </a:r>
          </a:p>
          <a:p>
            <a:r>
              <a:rPr lang="en-US" baseline="0" dirty="0"/>
              <a:t>Change leadership day: student get ready to discuss / present 3 topics including how it relates to their project, I will call 3 students (each present a topic)</a:t>
            </a:r>
            <a:endParaRPr lang="en-US" dirty="0"/>
          </a:p>
        </p:txBody>
      </p:sp>
      <p:sp>
        <p:nvSpPr>
          <p:cNvPr id="4" name="Slide Number Placeholder 3"/>
          <p:cNvSpPr>
            <a:spLocks noGrp="1"/>
          </p:cNvSpPr>
          <p:nvPr>
            <p:ph type="sldNum" sz="quarter" idx="10"/>
          </p:nvPr>
        </p:nvSpPr>
        <p:spPr/>
        <p:txBody>
          <a:bodyPr/>
          <a:lstStyle/>
          <a:p>
            <a:fld id="{D88CB75D-8124-48BC-9E7D-61A7FF23BEAF}" type="slidenum">
              <a:rPr lang="en-US" smtClean="0"/>
              <a:pPr/>
              <a:t>13</a:t>
            </a:fld>
            <a:endParaRPr lang="en-US"/>
          </a:p>
        </p:txBody>
      </p:sp>
    </p:spTree>
    <p:extLst>
      <p:ext uri="{BB962C8B-B14F-4D97-AF65-F5344CB8AC3E}">
        <p14:creationId xmlns:p14="http://schemas.microsoft.com/office/powerpoint/2010/main" val="7147775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7772400" cy="4343399"/>
          </a:xfrm>
        </p:spPr>
        <p:txBody>
          <a:bodyPr anchor="ctr">
            <a:noAutofit/>
          </a:bodyPr>
          <a:lstStyle>
            <a:lvl1pPr>
              <a:lnSpc>
                <a:spcPct val="100000"/>
              </a:lnSpc>
              <a:defRPr sz="8800" spc="-8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457200" y="4800600"/>
            <a:ext cx="77724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800600" y="5791200"/>
            <a:ext cx="3429000" cy="304800"/>
          </a:xfrm>
        </p:spPr>
        <p:txBody>
          <a:bodyPr/>
          <a:lstStyle/>
          <a:p>
            <a:fld id="{C2A359D1-A1C5-473F-AFCA-C92300299581}" type="datetimeFigureOut">
              <a:rPr lang="en-US" smtClean="0"/>
              <a:t>1/8/2025</a:t>
            </a:fld>
            <a:endParaRPr lang="en-US" dirty="0"/>
          </a:p>
        </p:txBody>
      </p:sp>
      <p:sp>
        <p:nvSpPr>
          <p:cNvPr id="5" name="Footer Placeholder 4"/>
          <p:cNvSpPr>
            <a:spLocks noGrp="1"/>
          </p:cNvSpPr>
          <p:nvPr>
            <p:ph type="ftr" sz="quarter" idx="11"/>
          </p:nvPr>
        </p:nvSpPr>
        <p:spPr>
          <a:xfrm>
            <a:off x="4800600" y="6201727"/>
            <a:ext cx="3429000" cy="28384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027EEFF-BB7A-4911-8AC2-B29144801651}" type="slidenum">
              <a:rPr lang="en-US" smtClean="0"/>
              <a:t>‹#›</a:t>
            </a:fld>
            <a:endParaRPr lang="en-US" dirty="0"/>
          </a:p>
        </p:txBody>
      </p:sp>
      <p:sp>
        <p:nvSpPr>
          <p:cNvPr id="11" name="Rectangle 10"/>
          <p:cNvSpPr/>
          <p:nvPr userDrawn="1"/>
        </p:nvSpPr>
        <p:spPr>
          <a:xfrm>
            <a:off x="0" y="6629400"/>
            <a:ext cx="9144000" cy="228600"/>
          </a:xfrm>
          <a:prstGeom prst="rect">
            <a:avLst/>
          </a:prstGeom>
          <a:gradFill flip="none" rotWithShape="1">
            <a:gsLst>
              <a:gs pos="0">
                <a:srgbClr val="A32638">
                  <a:shade val="30000"/>
                  <a:satMod val="115000"/>
                </a:srgbClr>
              </a:gs>
              <a:gs pos="50000">
                <a:srgbClr val="A32638">
                  <a:shade val="67500"/>
                  <a:satMod val="115000"/>
                </a:srgbClr>
              </a:gs>
              <a:gs pos="100000">
                <a:srgbClr val="A32638">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752" y="6137911"/>
            <a:ext cx="2125766" cy="274320"/>
          </a:xfrm>
          <a:prstGeom prst="rect">
            <a:avLst/>
          </a:prstGeom>
        </p:spPr>
      </p:pic>
      <p:sp>
        <p:nvSpPr>
          <p:cNvPr id="13" name="Rectangle 12"/>
          <p:cNvSpPr/>
          <p:nvPr userDrawn="1"/>
        </p:nvSpPr>
        <p:spPr>
          <a:xfrm>
            <a:off x="0" y="0"/>
            <a:ext cx="9144000" cy="2286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A359D1-A1C5-473F-AFCA-C92300299581}" type="datetimeFigureOut">
              <a:rPr lang="en-US" smtClean="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A359D1-A1C5-473F-AFCA-C92300299581}" type="datetimeFigureOut">
              <a:rPr lang="en-US" smtClean="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martArt Image Sqr">
    <p:spTree>
      <p:nvGrpSpPr>
        <p:cNvPr id="1" name=""/>
        <p:cNvGrpSpPr/>
        <p:nvPr/>
      </p:nvGrpSpPr>
      <p:grpSpPr>
        <a:xfrm>
          <a:off x="0" y="0"/>
          <a:ext cx="0" cy="0"/>
          <a:chOff x="0" y="0"/>
          <a:chExt cx="0" cy="0"/>
        </a:xfrm>
      </p:grpSpPr>
      <p:sp>
        <p:nvSpPr>
          <p:cNvPr id="4" name="Content Placeholder 2"/>
          <p:cNvSpPr>
            <a:spLocks noGrp="1"/>
          </p:cNvSpPr>
          <p:nvPr>
            <p:ph idx="1"/>
          </p:nvPr>
        </p:nvSpPr>
        <p:spPr>
          <a:xfrm>
            <a:off x="468313" y="1500173"/>
            <a:ext cx="3743647" cy="4592651"/>
          </a:xfrm>
          <a:prstGeom prst="rect">
            <a:avLst/>
          </a:prstGeom>
        </p:spPr>
        <p:txBody>
          <a:bodyPr/>
          <a:lstStyle>
            <a:lvl1pPr>
              <a:buNone/>
              <a:defRPr sz="200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sz="1600">
                <a:solidFill>
                  <a:schemeClr val="tx2"/>
                </a:solidFill>
              </a:defRPr>
            </a:lvl5pPr>
          </a:lstStyle>
          <a:p>
            <a:pPr lvl="0"/>
            <a:endParaRPr lang="en-US" dirty="0"/>
          </a:p>
        </p:txBody>
      </p:sp>
      <p:sp>
        <p:nvSpPr>
          <p:cNvPr id="6" name="Picture Placeholder 7"/>
          <p:cNvSpPr>
            <a:spLocks noGrp="1"/>
          </p:cNvSpPr>
          <p:nvPr>
            <p:ph type="pic" sz="quarter" idx="11"/>
          </p:nvPr>
        </p:nvSpPr>
        <p:spPr>
          <a:xfrm>
            <a:off x="4427983" y="1484784"/>
            <a:ext cx="4360461" cy="4515984"/>
          </a:xfrm>
          <a:prstGeom prst="roundRect">
            <a:avLst>
              <a:gd name="adj" fmla="val 7123"/>
            </a:avLst>
          </a:prstGeom>
          <a:gradFill>
            <a:gsLst>
              <a:gs pos="0">
                <a:schemeClr val="accent1"/>
              </a:gs>
              <a:gs pos="71000">
                <a:schemeClr val="accent1">
                  <a:lumMod val="60000"/>
                  <a:lumOff val="40000"/>
                </a:schemeClr>
              </a:gs>
            </a:gsLst>
            <a:lin ang="21540000" scaled="0"/>
          </a:gradFill>
          <a:ln w="28575">
            <a:solidFill>
              <a:schemeClr val="accent1">
                <a:lumMod val="40000"/>
                <a:lumOff val="60000"/>
              </a:schemeClr>
            </a:solidFill>
          </a:ln>
          <a:effectLst>
            <a:outerShdw blurRad="50800" dist="38100" dir="10800000" algn="r"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381000" indent="-381000" algn="ctr" defTabSz="914400" rtl="0" eaLnBrk="1" fontAlgn="base" latinLnBrk="0" hangingPunct="1">
              <a:lnSpc>
                <a:spcPct val="95000"/>
              </a:lnSpc>
              <a:spcBef>
                <a:spcPct val="0"/>
              </a:spcBef>
              <a:spcAft>
                <a:spcPct val="0"/>
              </a:spcAft>
              <a:buClr>
                <a:schemeClr val="accent1"/>
              </a:buClr>
              <a:buSzPct val="80000"/>
              <a:buFont typeface="Wingdings" pitchFamily="2" charset="2"/>
              <a:buNone/>
              <a:defRPr lang="en-US" sz="2000" kern="1200">
                <a:solidFill>
                  <a:schemeClr val="lt1"/>
                </a:solidFill>
                <a:latin typeface="+mn-lt"/>
                <a:ea typeface="+mn-ea"/>
                <a:cs typeface="+mn-cs"/>
              </a:defRPr>
            </a:lvl1pPr>
          </a:lstStyle>
          <a:p>
            <a:endParaRPr lang="en-US"/>
          </a:p>
        </p:txBody>
      </p:sp>
      <p:sp>
        <p:nvSpPr>
          <p:cNvPr id="7" name="Title 1"/>
          <p:cNvSpPr>
            <a:spLocks noGrp="1"/>
          </p:cNvSpPr>
          <p:nvPr>
            <p:ph type="title"/>
          </p:nvPr>
        </p:nvSpPr>
        <p:spPr>
          <a:xfrm>
            <a:off x="457200" y="116632"/>
            <a:ext cx="8229600" cy="850106"/>
          </a:xfrm>
          <a:prstGeom prst="rect">
            <a:avLst/>
          </a:prstGeom>
        </p:spPr>
        <p:txBody>
          <a:bodyPr anchor="b" anchorCtr="0"/>
          <a:lstStyle>
            <a:lvl1pPr algn="l">
              <a:defRPr sz="3200" b="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1924346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A359D1-A1C5-473F-AFCA-C92300299581}" type="datetimeFigureOut">
              <a:rPr lang="en-US" smtClean="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C2A359D1-A1C5-473F-AFCA-C92300299581}" type="datetimeFigureOut">
              <a:rPr lang="en-US" smtClean="0"/>
              <a:t>1/8/2025</a:t>
            </a:fld>
            <a:endParaRPr lang="en-US" dirty="0"/>
          </a:p>
        </p:txBody>
      </p:sp>
      <p:sp>
        <p:nvSpPr>
          <p:cNvPr id="8" name="Slide Number Placeholder 7"/>
          <p:cNvSpPr>
            <a:spLocks noGrp="1"/>
          </p:cNvSpPr>
          <p:nvPr>
            <p:ph type="sldNum" sz="quarter" idx="11"/>
          </p:nvPr>
        </p:nvSpPr>
        <p:spPr/>
        <p:txBody>
          <a:bodyPr/>
          <a:lstStyle/>
          <a:p>
            <a:fld id="{5027EEFF-BB7A-4911-8AC2-B29144801651}"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A359D1-A1C5-473F-AFCA-C92300299581}" type="datetimeFigureOut">
              <a:rPr lang="en-US" smtClean="0"/>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A359D1-A1C5-473F-AFCA-C92300299581}" type="datetimeFigureOut">
              <a:rPr lang="en-US" smtClean="0"/>
              <a:t>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2A359D1-A1C5-473F-AFCA-C92300299581}" type="datetimeFigureOut">
              <a:rPr lang="en-US" smtClean="0"/>
              <a:t>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A359D1-A1C5-473F-AFCA-C92300299581}" type="datetimeFigureOut">
              <a:rPr lang="en-US" smtClean="0"/>
              <a:t>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A359D1-A1C5-473F-AFCA-C92300299581}" type="datetimeFigureOut">
              <a:rPr lang="en-US" smtClean="0"/>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7EEFF-BB7A-4911-8AC2-B29144801651}" type="slidenum">
              <a:rPr lang="en-US" smtClean="0"/>
              <a:t>‹#›</a:t>
            </a:fld>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8610600"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A359D1-A1C5-473F-AFCA-C92300299581}" type="datetimeFigureOut">
              <a:rPr lang="en-US" smtClean="0"/>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027EEFF-BB7A-4911-8AC2-B29144801651}" type="slidenum">
              <a:rPr lang="en-US" smtClean="0"/>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dirty="0"/>
              <a:t>Click to edit Master title style</a:t>
            </a:r>
          </a:p>
        </p:txBody>
      </p:sp>
      <p:sp>
        <p:nvSpPr>
          <p:cNvPr id="14" name="Rectangle 13"/>
          <p:cNvSpPr/>
          <p:nvPr userDrawn="1"/>
        </p:nvSpPr>
        <p:spPr>
          <a:xfrm>
            <a:off x="8822889" y="4846320"/>
            <a:ext cx="321111" cy="2011680"/>
          </a:xfrm>
          <a:prstGeom prst="rect">
            <a:avLst/>
          </a:prstGeom>
          <a:gradFill flip="none" rotWithShape="1">
            <a:gsLst>
              <a:gs pos="0">
                <a:srgbClr val="A32638">
                  <a:shade val="30000"/>
                  <a:satMod val="115000"/>
                </a:srgbClr>
              </a:gs>
              <a:gs pos="50000">
                <a:srgbClr val="A32638">
                  <a:shade val="67500"/>
                  <a:satMod val="115000"/>
                </a:srgbClr>
              </a:gs>
              <a:gs pos="100000">
                <a:srgbClr val="A32638">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8822889" y="365760"/>
            <a:ext cx="321111" cy="448056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8822889" y="0"/>
            <a:ext cx="318370" cy="3657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66800"/>
            <a:ext cx="7620000" cy="48006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648200" y="5867400"/>
            <a:ext cx="3429000" cy="304800"/>
          </a:xfrm>
          <a:prstGeom prst="rect">
            <a:avLst/>
          </a:prstGeom>
        </p:spPr>
        <p:txBody>
          <a:bodyPr vert="horz" lIns="91440" tIns="45720" rIns="91440" bIns="0" rtlCol="0" anchor="b"/>
          <a:lstStyle>
            <a:lvl1pPr algn="l">
              <a:defRPr sz="1000">
                <a:solidFill>
                  <a:schemeClr val="tx1"/>
                </a:solidFill>
              </a:defRPr>
            </a:lvl1pPr>
          </a:lstStyle>
          <a:p>
            <a:fld id="{C2A359D1-A1C5-473F-AFCA-C92300299581}" type="datetimeFigureOut">
              <a:rPr lang="en-US" smtClean="0"/>
              <a:t>1/8/2025</a:t>
            </a:fld>
            <a:endParaRPr lang="en-US" dirty="0"/>
          </a:p>
        </p:txBody>
      </p:sp>
      <p:sp>
        <p:nvSpPr>
          <p:cNvPr id="5" name="Footer Placeholder 4"/>
          <p:cNvSpPr>
            <a:spLocks noGrp="1"/>
          </p:cNvSpPr>
          <p:nvPr>
            <p:ph type="ftr" sz="quarter" idx="3"/>
          </p:nvPr>
        </p:nvSpPr>
        <p:spPr>
          <a:xfrm>
            <a:off x="4648200" y="6172200"/>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7906702" y="5580698"/>
            <a:ext cx="1315721" cy="365125"/>
          </a:xfrm>
          <a:prstGeom prst="rect">
            <a:avLst/>
          </a:prstGeom>
        </p:spPr>
        <p:txBody>
          <a:bodyPr vert="horz" lIns="91440" tIns="45720" rIns="91440" bIns="45720" rtlCol="0" anchor="ctr"/>
          <a:lstStyle>
            <a:lvl1pPr algn="l">
              <a:defRPr sz="2400" b="1">
                <a:solidFill>
                  <a:schemeClr val="tx2"/>
                </a:solidFill>
              </a:defRPr>
            </a:lvl1pPr>
          </a:lstStyle>
          <a:p>
            <a:fld id="{5027EEFF-BB7A-4911-8AC2-B29144801651}" type="slidenum">
              <a:rPr lang="en-US" smtClean="0"/>
              <a:t>‹#›</a:t>
            </a:fld>
            <a:endParaRPr lang="en-US" dirty="0"/>
          </a:p>
        </p:txBody>
      </p:sp>
      <p:sp>
        <p:nvSpPr>
          <p:cNvPr id="9" name="Rectangle 8"/>
          <p:cNvSpPr/>
          <p:nvPr userDrawn="1"/>
        </p:nvSpPr>
        <p:spPr>
          <a:xfrm>
            <a:off x="1" y="6553200"/>
            <a:ext cx="9144000" cy="304800"/>
          </a:xfrm>
          <a:prstGeom prst="rect">
            <a:avLst/>
          </a:prstGeom>
          <a:gradFill flip="none" rotWithShape="1">
            <a:gsLst>
              <a:gs pos="0">
                <a:srgbClr val="A32638">
                  <a:shade val="30000"/>
                  <a:satMod val="115000"/>
                </a:srgbClr>
              </a:gs>
              <a:gs pos="50000">
                <a:srgbClr val="A32638">
                  <a:shade val="67500"/>
                  <a:satMod val="115000"/>
                </a:srgbClr>
              </a:gs>
              <a:gs pos="100000">
                <a:srgbClr val="A32638">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57752" y="6137910"/>
            <a:ext cx="2125766" cy="274320"/>
          </a:xfrm>
          <a:prstGeom prst="rect">
            <a:avLst/>
          </a:prstGeom>
        </p:spPr>
      </p:pic>
      <p:sp>
        <p:nvSpPr>
          <p:cNvPr id="12" name="Rectangle 11"/>
          <p:cNvSpPr/>
          <p:nvPr userDrawn="1"/>
        </p:nvSpPr>
        <p:spPr>
          <a:xfrm>
            <a:off x="1" y="0"/>
            <a:ext cx="9144000" cy="4572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8625" y="0"/>
            <a:ext cx="7620000" cy="457200"/>
          </a:xfrm>
          <a:prstGeom prst="rect">
            <a:avLst/>
          </a:prstGeom>
        </p:spPr>
        <p:txBody>
          <a:bodyPr vert="horz" lIns="91440" tIns="45720" rIns="91440" bIns="45720" rtlCol="0" anchor="ctr">
            <a:noAutofit/>
          </a:bodyPr>
          <a:lstStyle/>
          <a:p>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914400" rtl="0" eaLnBrk="1" latinLnBrk="0" hangingPunct="1">
        <a:spcBef>
          <a:spcPct val="0"/>
        </a:spcBef>
        <a:buNone/>
        <a:defRPr sz="2400" kern="1200" cap="none" spc="-60" baseline="0">
          <a:solidFill>
            <a:schemeClr val="bg1"/>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Wingdings" pitchFamily="2" charset="2"/>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Wingdings" pitchFamily="2" charset="2"/>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community.mis.temple.edu/mis3535sec001spring2025/"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templeu.instructure.com/courses/150212"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mcmartin@temple.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hyperlink" Target="https://community.mis.temple.edu/etaraborelli/"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7.jpg"/><Relationship Id="rId4" Type="http://schemas.openxmlformats.org/officeDocument/2006/relationships/image" Target="../media/image16.jp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838200"/>
            <a:ext cx="9144000" cy="2756416"/>
          </a:xfrm>
        </p:spPr>
        <p:txBody>
          <a:bodyPr>
            <a:noAutofit/>
          </a:bodyPr>
          <a:lstStyle/>
          <a:p>
            <a:pPr>
              <a:spcBef>
                <a:spcPts val="9600"/>
              </a:spcBef>
            </a:pPr>
            <a:r>
              <a:rPr lang="en-US" sz="4400" dirty="0">
                <a:solidFill>
                  <a:schemeClr val="tx1">
                    <a:lumMod val="65000"/>
                    <a:lumOff val="35000"/>
                  </a:schemeClr>
                </a:solidFill>
              </a:rPr>
              <a:t>Course overview</a:t>
            </a:r>
            <a:br>
              <a:rPr lang="en-US" sz="4400" dirty="0">
                <a:solidFill>
                  <a:schemeClr val="tx1">
                    <a:lumMod val="65000"/>
                    <a:lumOff val="35000"/>
                  </a:schemeClr>
                </a:solidFill>
              </a:rPr>
            </a:br>
            <a:r>
              <a:rPr lang="en-US" sz="3600" dirty="0">
                <a:solidFill>
                  <a:schemeClr val="bg1">
                    <a:lumMod val="65000"/>
                  </a:schemeClr>
                </a:solidFill>
              </a:rPr>
              <a:t>MIS3535 | LEAD GLOBAL DIGITAL PROJECTS</a:t>
            </a:r>
            <a:endParaRPr lang="en-US" sz="700" dirty="0">
              <a:solidFill>
                <a:schemeClr val="bg1">
                  <a:lumMod val="65000"/>
                </a:schemeClr>
              </a:solidFill>
            </a:endParaRPr>
          </a:p>
        </p:txBody>
      </p:sp>
      <p:cxnSp>
        <p:nvCxnSpPr>
          <p:cNvPr id="7" name="Straight Connector 6"/>
          <p:cNvCxnSpPr/>
          <p:nvPr/>
        </p:nvCxnSpPr>
        <p:spPr>
          <a:xfrm>
            <a:off x="457200" y="3429000"/>
            <a:ext cx="813816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640080" y="3810000"/>
            <a:ext cx="7772400" cy="1230868"/>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8800" kern="1200" cap="none" spc="-80" baseline="0">
                <a:solidFill>
                  <a:schemeClr val="tx1"/>
                </a:solidFill>
                <a:latin typeface="+mj-lt"/>
                <a:ea typeface="+mj-ea"/>
                <a:cs typeface="+mj-cs"/>
              </a:defRPr>
            </a:lvl1pPr>
          </a:lstStyle>
          <a:p>
            <a:r>
              <a:rPr lang="en-US" sz="3600" dirty="0">
                <a:solidFill>
                  <a:schemeClr val="tx1">
                    <a:lumMod val="75000"/>
                    <a:lumOff val="25000"/>
                  </a:schemeClr>
                </a:solidFill>
              </a:rPr>
              <a:t>Marie-Christine Martin</a:t>
            </a:r>
          </a:p>
        </p:txBody>
      </p:sp>
      <p:pic>
        <p:nvPicPr>
          <p:cNvPr id="9" name="Picture 8">
            <a:extLst>
              <a:ext uri="{FF2B5EF4-FFF2-40B4-BE49-F238E27FC236}">
                <a16:creationId xmlns:a16="http://schemas.microsoft.com/office/drawing/2014/main" id="{7B15558D-534B-490D-8146-580CE4A49A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1200" y="3987787"/>
            <a:ext cx="2204716" cy="2032013"/>
          </a:xfrm>
          <a:prstGeom prst="rect">
            <a:avLst/>
          </a:prstGeom>
        </p:spPr>
      </p:pic>
    </p:spTree>
    <p:extLst>
      <p:ext uri="{BB962C8B-B14F-4D97-AF65-F5344CB8AC3E}">
        <p14:creationId xmlns:p14="http://schemas.microsoft.com/office/powerpoint/2010/main" val="37015465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0"/>
            <a:ext cx="7620000" cy="457200"/>
          </a:xfrm>
        </p:spPr>
        <p:txBody>
          <a:bodyPr anchor="ctr">
            <a:normAutofit/>
          </a:bodyPr>
          <a:lstStyle/>
          <a:p>
            <a:r>
              <a:rPr lang="en-US" b="1" dirty="0"/>
              <a:t>Consistent Message from Advisory Board Members</a:t>
            </a:r>
          </a:p>
        </p:txBody>
      </p:sp>
      <p:sp>
        <p:nvSpPr>
          <p:cNvPr id="3" name="Content Placeholder 2"/>
          <p:cNvSpPr>
            <a:spLocks noGrp="1"/>
          </p:cNvSpPr>
          <p:nvPr>
            <p:ph sz="half" idx="1"/>
          </p:nvPr>
        </p:nvSpPr>
        <p:spPr>
          <a:xfrm>
            <a:off x="762000" y="838200"/>
            <a:ext cx="7619999" cy="4525963"/>
          </a:xfrm>
        </p:spPr>
        <p:txBody>
          <a:bodyPr>
            <a:normAutofit/>
          </a:bodyPr>
          <a:lstStyle/>
          <a:p>
            <a:pPr lvl="1"/>
            <a:endParaRPr lang="en-US" sz="2800" dirty="0"/>
          </a:p>
          <a:p>
            <a:pPr marL="457200" indent="-457200">
              <a:buFont typeface="Wingdings" panose="05000000000000000000" pitchFamily="2" charset="2"/>
              <a:buChar char="Ø"/>
            </a:pPr>
            <a:r>
              <a:rPr lang="en-US" b="0" dirty="0"/>
              <a:t>Leading change is one of the biggest challenge in IT today</a:t>
            </a:r>
          </a:p>
          <a:p>
            <a:pPr marL="457200" indent="-457200">
              <a:buFont typeface="Wingdings" panose="05000000000000000000" pitchFamily="2" charset="2"/>
              <a:buChar char="Ø"/>
            </a:pPr>
            <a:r>
              <a:rPr lang="en-US" b="0" dirty="0"/>
              <a:t>We need MIS graduates capable of doing this!</a:t>
            </a:r>
          </a:p>
        </p:txBody>
      </p:sp>
      <p:pic>
        <p:nvPicPr>
          <p:cNvPr id="2050" name="Picture 2" descr="Leading Change in Associations - Tecker International Consulting">
            <a:extLst>
              <a:ext uri="{FF2B5EF4-FFF2-40B4-BE49-F238E27FC236}">
                <a16:creationId xmlns:a16="http://schemas.microsoft.com/office/drawing/2014/main" id="{45C1CB4B-B6B1-474A-A0B1-6E85245541D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905000" y="3429000"/>
            <a:ext cx="5027113" cy="2133600"/>
          </a:xfrm>
          <a:prstGeom prst="rect">
            <a:avLst/>
          </a:prstGeom>
          <a:solidFill>
            <a:srgbClr val="FFFFFF"/>
          </a:solidFill>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90600"/>
            <a:ext cx="7543800" cy="952500"/>
          </a:xfrm>
        </p:spPr>
        <p:txBody>
          <a:bodyPr/>
          <a:lstStyle/>
          <a:p>
            <a:r>
              <a:rPr lang="en-US" dirty="0"/>
              <a:t>Three Major Objectives for this course</a:t>
            </a:r>
          </a:p>
        </p:txBody>
      </p:sp>
      <p:sp>
        <p:nvSpPr>
          <p:cNvPr id="3" name="Content Placeholder 2"/>
          <p:cNvSpPr>
            <a:spLocks noGrp="1"/>
          </p:cNvSpPr>
          <p:nvPr>
            <p:ph idx="1"/>
          </p:nvPr>
        </p:nvSpPr>
        <p:spPr>
          <a:xfrm>
            <a:off x="304800" y="990599"/>
            <a:ext cx="8458200" cy="4876801"/>
          </a:xfrm>
        </p:spPr>
        <p:txBody>
          <a:bodyPr>
            <a:normAutofit/>
          </a:bodyPr>
          <a:lstStyle/>
          <a:p>
            <a:r>
              <a:rPr lang="en-US" sz="2800" dirty="0"/>
              <a:t>1) IT Product Management</a:t>
            </a:r>
            <a:endParaRPr lang="en-US" sz="2400" dirty="0"/>
          </a:p>
          <a:p>
            <a:pPr lvl="1">
              <a:buFont typeface="Wingdings" panose="05000000000000000000" pitchFamily="2" charset="2"/>
              <a:buChar char="v"/>
            </a:pPr>
            <a:r>
              <a:rPr lang="en-US" sz="2400" dirty="0"/>
              <a:t>Understand how to develop &amp; manage digital products</a:t>
            </a:r>
          </a:p>
          <a:p>
            <a:pPr lvl="1">
              <a:buFont typeface="Wingdings" panose="05000000000000000000" pitchFamily="2" charset="2"/>
              <a:buChar char="v"/>
            </a:pPr>
            <a:r>
              <a:rPr lang="en-US" sz="2400" dirty="0"/>
              <a:t>Learn the Agile approach and the SCRUM framework such as values, roles and events</a:t>
            </a:r>
          </a:p>
          <a:p>
            <a:endParaRPr lang="en-US" sz="2800" dirty="0"/>
          </a:p>
          <a:p>
            <a:r>
              <a:rPr lang="en-US" sz="2800" dirty="0"/>
              <a:t>2) Change Leadership</a:t>
            </a:r>
          </a:p>
          <a:p>
            <a:pPr lvl="1">
              <a:buFont typeface="Wingdings" panose="05000000000000000000" pitchFamily="2" charset="2"/>
              <a:buChar char="v"/>
            </a:pPr>
            <a:r>
              <a:rPr lang="en-US" sz="2400" dirty="0"/>
              <a:t>Develop an understanding of process thinking and key management strategies that support IT-enabled business transformation</a:t>
            </a:r>
          </a:p>
          <a:p>
            <a:pPr lvl="1">
              <a:buFont typeface="Wingdings" panose="05000000000000000000" pitchFamily="2" charset="2"/>
              <a:buChar char="v"/>
            </a:pPr>
            <a:r>
              <a:rPr lang="en-US" sz="2400" dirty="0"/>
              <a:t> Learn how to plan, manage, and lead business change</a:t>
            </a:r>
          </a:p>
        </p:txBody>
      </p:sp>
      <p:sp>
        <p:nvSpPr>
          <p:cNvPr id="4" name="Title 1">
            <a:extLst>
              <a:ext uri="{FF2B5EF4-FFF2-40B4-BE49-F238E27FC236}">
                <a16:creationId xmlns:a16="http://schemas.microsoft.com/office/drawing/2014/main" id="{0A3C2D9F-414A-4A06-A262-AA14B233F46F}"/>
              </a:ext>
            </a:extLst>
          </p:cNvPr>
          <p:cNvSpPr txBox="1">
            <a:spLocks/>
          </p:cNvSpPr>
          <p:nvPr/>
        </p:nvSpPr>
        <p:spPr>
          <a:xfrm>
            <a:off x="428625" y="0"/>
            <a:ext cx="7620000" cy="457200"/>
          </a:xfrm>
          <a:prstGeom prst="rect">
            <a:avLst/>
          </a:prstGeom>
        </p:spPr>
        <p:txBody>
          <a:bodyPr vert="horz" lIns="0" tIns="45720" rIns="91440" bIns="45720" rtlCol="0" anchor="ctr">
            <a:normAutofit/>
          </a:bodyPr>
          <a:lstStyle>
            <a:lvl1pPr algn="l" defTabSz="914400" rtl="0" eaLnBrk="1" latinLnBrk="0" hangingPunct="1">
              <a:spcBef>
                <a:spcPct val="0"/>
              </a:spcBef>
              <a:buNone/>
              <a:defRPr sz="2400" kern="1200" cap="none" spc="-60" baseline="0">
                <a:solidFill>
                  <a:schemeClr val="bg1"/>
                </a:solidFill>
                <a:latin typeface="+mj-lt"/>
                <a:ea typeface="+mj-ea"/>
                <a:cs typeface="+mj-cs"/>
              </a:defRPr>
            </a:lvl1pPr>
          </a:lstStyle>
          <a:p>
            <a:r>
              <a:rPr lang="en-US" b="1" dirty="0"/>
              <a:t>Two Major Objectives for this course</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down)">
                                      <p:cBhvr>
                                        <p:cTn id="25" dur="500"/>
                                        <p:tgtEl>
                                          <p:spTgt spid="3">
                                            <p:txEl>
                                              <p:pRg st="5" end="5"/>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down)">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Course Materials</a:t>
            </a:r>
          </a:p>
        </p:txBody>
      </p:sp>
      <p:sp>
        <p:nvSpPr>
          <p:cNvPr id="3" name="Content Placeholder 2"/>
          <p:cNvSpPr>
            <a:spLocks noGrp="1"/>
          </p:cNvSpPr>
          <p:nvPr>
            <p:ph idx="1"/>
          </p:nvPr>
        </p:nvSpPr>
        <p:spPr>
          <a:xfrm>
            <a:off x="428624" y="1066800"/>
            <a:ext cx="8258175" cy="4800600"/>
          </a:xfrm>
        </p:spPr>
        <p:txBody>
          <a:bodyPr>
            <a:noAutofit/>
          </a:bodyPr>
          <a:lstStyle/>
          <a:p>
            <a:pPr>
              <a:buFont typeface="Wingdings" panose="05000000000000000000" pitchFamily="2" charset="2"/>
              <a:buChar char="v"/>
            </a:pPr>
            <a:r>
              <a:rPr lang="en-US" sz="2800" b="0" dirty="0"/>
              <a:t>One book to purchase: “The Heart of Change: Real-Life Stories of How People Change Their Organizations”</a:t>
            </a:r>
          </a:p>
          <a:p>
            <a:pPr>
              <a:buFont typeface="Wingdings" panose="05000000000000000000" pitchFamily="2" charset="2"/>
              <a:buChar char="v"/>
            </a:pPr>
            <a:r>
              <a:rPr lang="en-US" sz="2800" b="0" dirty="0"/>
              <a:t>Online articles</a:t>
            </a:r>
          </a:p>
          <a:p>
            <a:pPr>
              <a:buFont typeface="Wingdings" panose="05000000000000000000" pitchFamily="2" charset="2"/>
              <a:buChar char="v"/>
            </a:pPr>
            <a:r>
              <a:rPr lang="en-US" sz="2800" b="0" dirty="0"/>
              <a:t>Videos on LinkedIn Learning</a:t>
            </a:r>
          </a:p>
          <a:p>
            <a:pPr>
              <a:buFont typeface="Wingdings" panose="05000000000000000000" pitchFamily="2" charset="2"/>
              <a:buChar char="v"/>
            </a:pPr>
            <a:r>
              <a:rPr lang="en-US" sz="2800" b="0" dirty="0"/>
              <a:t>Simulation: purchase the Harvard course pack (15$) – see link on our course site</a:t>
            </a:r>
            <a:endParaRPr lang="en-US" sz="2800" b="0" dirty="0">
              <a:solidFill>
                <a:srgbClr val="A32638"/>
              </a:solidFill>
            </a:endParaRPr>
          </a:p>
          <a:p>
            <a:pPr>
              <a:buFont typeface="Wingdings" panose="05000000000000000000" pitchFamily="2" charset="2"/>
              <a:buChar char="v"/>
            </a:pPr>
            <a:r>
              <a:rPr lang="en-US" sz="2800" b="0" dirty="0"/>
              <a:t>Each week you will also be required to spend some time searching the Internet to learn more about topics covered in class</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371600"/>
            <a:ext cx="7924800" cy="3600986"/>
          </a:xfrm>
          <a:prstGeom prst="rect">
            <a:avLst/>
          </a:prstGeom>
          <a:noFill/>
        </p:spPr>
        <p:txBody>
          <a:bodyPr wrap="square" rtlCol="0">
            <a:spAutoFit/>
          </a:bodyPr>
          <a:lstStyle/>
          <a:p>
            <a:r>
              <a:rPr lang="en-US" sz="4800" u="sng" dirty="0"/>
              <a:t>Course Structure :</a:t>
            </a:r>
          </a:p>
          <a:p>
            <a:endParaRPr lang="en-US" sz="4800" u="sng" dirty="0"/>
          </a:p>
          <a:p>
            <a:pPr marL="914400" indent="-914400">
              <a:buFont typeface="+mj-lt"/>
              <a:buAutoNum type="arabicPeriod"/>
            </a:pPr>
            <a:r>
              <a:rPr lang="en-US" sz="4400" dirty="0"/>
              <a:t>Class discussion days: 1/3</a:t>
            </a:r>
          </a:p>
          <a:p>
            <a:pPr marL="914400" indent="-914400">
              <a:buFont typeface="+mj-lt"/>
              <a:buAutoNum type="arabicPeriod"/>
            </a:pPr>
            <a:r>
              <a:rPr lang="en-US" sz="4400" dirty="0"/>
              <a:t>Studio days : 1/3</a:t>
            </a:r>
          </a:p>
          <a:p>
            <a:pPr marL="914400" indent="-914400">
              <a:buFont typeface="+mj-lt"/>
              <a:buAutoNum type="arabicPeriod"/>
            </a:pPr>
            <a:r>
              <a:rPr lang="en-US" sz="4400" dirty="0"/>
              <a:t>Change Leadership days: 1/3</a:t>
            </a:r>
          </a:p>
        </p:txBody>
      </p:sp>
    </p:spTree>
    <p:extLst>
      <p:ext uri="{BB962C8B-B14F-4D97-AF65-F5344CB8AC3E}">
        <p14:creationId xmlns:p14="http://schemas.microsoft.com/office/powerpoint/2010/main" val="7866671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Want to earn an “A” in this class?</a:t>
            </a:r>
          </a:p>
        </p:txBody>
      </p:sp>
      <p:sp>
        <p:nvSpPr>
          <p:cNvPr id="3" name="Content Placeholder 2"/>
          <p:cNvSpPr>
            <a:spLocks noGrp="1"/>
          </p:cNvSpPr>
          <p:nvPr>
            <p:ph idx="1"/>
          </p:nvPr>
        </p:nvSpPr>
        <p:spPr>
          <a:xfrm>
            <a:off x="304800" y="1371600"/>
            <a:ext cx="8610600" cy="4419600"/>
          </a:xfrm>
        </p:spPr>
        <p:txBody>
          <a:bodyPr>
            <a:normAutofit/>
          </a:bodyPr>
          <a:lstStyle/>
          <a:p>
            <a:r>
              <a:rPr lang="en-US" sz="2800" dirty="0"/>
              <a:t>Plan to spend 6-8 hours per week outside the classroom:</a:t>
            </a:r>
          </a:p>
          <a:p>
            <a:pPr lvl="1">
              <a:buFont typeface="Wingdings" panose="05000000000000000000" pitchFamily="2" charset="2"/>
              <a:buChar char="v"/>
            </a:pPr>
            <a:r>
              <a:rPr lang="en-US" sz="2400" dirty="0"/>
              <a:t>Complete your readings and take notes</a:t>
            </a:r>
          </a:p>
          <a:p>
            <a:pPr lvl="1">
              <a:buFont typeface="Wingdings" panose="05000000000000000000" pitchFamily="2" charset="2"/>
              <a:buChar char="v"/>
            </a:pPr>
            <a:r>
              <a:rPr lang="en-US" sz="2400" dirty="0"/>
              <a:t>Watch the videos and take notes</a:t>
            </a:r>
          </a:p>
          <a:p>
            <a:pPr lvl="1">
              <a:buFont typeface="Wingdings" panose="05000000000000000000" pitchFamily="2" charset="2"/>
              <a:buChar char="v"/>
            </a:pPr>
            <a:r>
              <a:rPr lang="en-US" sz="2400" dirty="0"/>
              <a:t>Complete your web research</a:t>
            </a:r>
          </a:p>
          <a:p>
            <a:pPr lvl="1">
              <a:buFont typeface="Wingdings" panose="05000000000000000000" pitchFamily="2" charset="2"/>
              <a:buChar char="v"/>
            </a:pPr>
            <a:r>
              <a:rPr lang="en-US" sz="2400" dirty="0"/>
              <a:t>Work diligently with your team on your team project</a:t>
            </a:r>
          </a:p>
          <a:p>
            <a:pPr marL="150876" lvl="1" indent="0">
              <a:buNone/>
            </a:pPr>
            <a:r>
              <a:rPr lang="en-US" sz="2400" dirty="0"/>
              <a:t>And :</a:t>
            </a:r>
          </a:p>
          <a:p>
            <a:pPr lvl="1">
              <a:buFont typeface="Wingdings" panose="05000000000000000000" pitchFamily="2" charset="2"/>
              <a:buChar char="v"/>
            </a:pPr>
            <a:r>
              <a:rPr lang="en-US" sz="2400" dirty="0"/>
              <a:t>Actively participate in class discussion!</a:t>
            </a:r>
          </a:p>
          <a:p>
            <a:pPr lvl="1">
              <a:buFont typeface="Wingdings" panose="05000000000000000000" pitchFamily="2" charset="2"/>
              <a:buChar char="v"/>
            </a:pP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Grading Components</a:t>
            </a:r>
          </a:p>
        </p:txBody>
      </p:sp>
      <p:graphicFrame>
        <p:nvGraphicFramePr>
          <p:cNvPr id="3" name="Table 2"/>
          <p:cNvGraphicFramePr>
            <a:graphicFrameLocks noGrp="1"/>
          </p:cNvGraphicFramePr>
          <p:nvPr>
            <p:extLst>
              <p:ext uri="{D42A27DB-BD31-4B8C-83A1-F6EECF244321}">
                <p14:modId xmlns:p14="http://schemas.microsoft.com/office/powerpoint/2010/main" val="827901414"/>
              </p:ext>
            </p:extLst>
          </p:nvPr>
        </p:nvGraphicFramePr>
        <p:xfrm>
          <a:off x="693738" y="1524000"/>
          <a:ext cx="7756524" cy="3317275"/>
        </p:xfrm>
        <a:graphic>
          <a:graphicData uri="http://schemas.openxmlformats.org/drawingml/2006/table">
            <a:tbl>
              <a:tblPr/>
              <a:tblGrid>
                <a:gridCol w="5249862">
                  <a:extLst>
                    <a:ext uri="{9D8B030D-6E8A-4147-A177-3AD203B41FA5}">
                      <a16:colId xmlns:a16="http://schemas.microsoft.com/office/drawing/2014/main" val="20000"/>
                    </a:ext>
                  </a:extLst>
                </a:gridCol>
                <a:gridCol w="2506662">
                  <a:extLst>
                    <a:ext uri="{9D8B030D-6E8A-4147-A177-3AD203B41FA5}">
                      <a16:colId xmlns:a16="http://schemas.microsoft.com/office/drawing/2014/main" val="20001"/>
                    </a:ext>
                  </a:extLst>
                </a:gridCol>
              </a:tblGrid>
              <a:tr h="554167">
                <a:tc>
                  <a:txBody>
                    <a:bodyPr/>
                    <a:lstStyle/>
                    <a:p>
                      <a:pPr algn="l" fontAlgn="t"/>
                      <a:r>
                        <a:rPr lang="en-US" sz="2400" b="1" dirty="0">
                          <a:effectLst/>
                        </a:rPr>
                        <a:t>Component</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tc>
                  <a:txBody>
                    <a:bodyPr/>
                    <a:lstStyle/>
                    <a:p>
                      <a:pPr algn="ctr" fontAlgn="t"/>
                      <a:r>
                        <a:rPr lang="en-US" sz="2400" b="1" dirty="0">
                          <a:effectLst/>
                        </a:rPr>
                        <a:t>Percentage</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extLst>
                  <a:ext uri="{0D108BD9-81ED-4DB2-BD59-A6C34878D82A}">
                    <a16:rowId xmlns:a16="http://schemas.microsoft.com/office/drawing/2014/main" val="10000"/>
                  </a:ext>
                </a:extLst>
              </a:tr>
              <a:tr h="460518">
                <a:tc>
                  <a:txBody>
                    <a:bodyPr/>
                    <a:lstStyle/>
                    <a:p>
                      <a:pPr algn="l" fontAlgn="t"/>
                      <a:r>
                        <a:rPr lang="en-US" sz="2000" dirty="0">
                          <a:effectLst/>
                        </a:rPr>
                        <a:t>Weekly quizzes (5)</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tc>
                  <a:txBody>
                    <a:bodyPr/>
                    <a:lstStyle/>
                    <a:p>
                      <a:pPr algn="ctr" fontAlgn="t"/>
                      <a:r>
                        <a:rPr lang="en-US" sz="2000" dirty="0">
                          <a:effectLst/>
                        </a:rPr>
                        <a:t>15%</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extLst>
                  <a:ext uri="{0D108BD9-81ED-4DB2-BD59-A6C34878D82A}">
                    <a16:rowId xmlns:a16="http://schemas.microsoft.com/office/drawing/2014/main" val="3956704145"/>
                  </a:ext>
                </a:extLst>
              </a:tr>
              <a:tr h="460518">
                <a:tc>
                  <a:txBody>
                    <a:bodyPr/>
                    <a:lstStyle/>
                    <a:p>
                      <a:pPr algn="l" fontAlgn="t"/>
                      <a:r>
                        <a:rPr lang="en-US" sz="2000" dirty="0">
                          <a:effectLst/>
                        </a:rPr>
                        <a:t> Exam 1</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tc>
                  <a:txBody>
                    <a:bodyPr/>
                    <a:lstStyle/>
                    <a:p>
                      <a:pPr algn="ctr" fontAlgn="t"/>
                      <a:r>
                        <a:rPr lang="en-US" sz="2000" dirty="0">
                          <a:effectLst/>
                        </a:rPr>
                        <a:t> 20%</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extLst>
                  <a:ext uri="{0D108BD9-81ED-4DB2-BD59-A6C34878D82A}">
                    <a16:rowId xmlns:a16="http://schemas.microsoft.com/office/drawing/2014/main" val="10001"/>
                  </a:ext>
                </a:extLst>
              </a:tr>
              <a:tr h="460518">
                <a:tc>
                  <a:txBody>
                    <a:bodyPr/>
                    <a:lstStyle/>
                    <a:p>
                      <a:pPr algn="l" fontAlgn="t"/>
                      <a:r>
                        <a:rPr lang="en-US" sz="2000" dirty="0">
                          <a:effectLst/>
                        </a:rPr>
                        <a:t> Exam 2</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tc>
                  <a:txBody>
                    <a:bodyPr/>
                    <a:lstStyle/>
                    <a:p>
                      <a:pPr algn="ctr" fontAlgn="t"/>
                      <a:r>
                        <a:rPr lang="en-US" sz="2000" dirty="0">
                          <a:effectLst/>
                        </a:rPr>
                        <a:t> 20%</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extLst>
                  <a:ext uri="{0D108BD9-81ED-4DB2-BD59-A6C34878D82A}">
                    <a16:rowId xmlns:a16="http://schemas.microsoft.com/office/drawing/2014/main" val="10002"/>
                  </a:ext>
                </a:extLst>
              </a:tr>
              <a:tr h="460518">
                <a:tc>
                  <a:txBody>
                    <a:bodyPr/>
                    <a:lstStyle/>
                    <a:p>
                      <a:pPr algn="l" fontAlgn="t"/>
                      <a:r>
                        <a:rPr lang="en-US" sz="2000" dirty="0">
                          <a:effectLst/>
                        </a:rPr>
                        <a:t> Project (team grade)</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tc>
                  <a:txBody>
                    <a:bodyPr/>
                    <a:lstStyle/>
                    <a:p>
                      <a:pPr algn="ctr" fontAlgn="t"/>
                      <a:r>
                        <a:rPr lang="en-US" sz="2000" dirty="0">
                          <a:effectLst/>
                        </a:rPr>
                        <a:t> 20%</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extLst>
                  <a:ext uri="{0D108BD9-81ED-4DB2-BD59-A6C34878D82A}">
                    <a16:rowId xmlns:a16="http://schemas.microsoft.com/office/drawing/2014/main" val="10004"/>
                  </a:ext>
                </a:extLst>
              </a:tr>
              <a:tr h="460518">
                <a:tc>
                  <a:txBody>
                    <a:bodyPr/>
                    <a:lstStyle/>
                    <a:p>
                      <a:pPr algn="l" fontAlgn="t"/>
                      <a:r>
                        <a:rPr lang="en-US" sz="2000" dirty="0">
                          <a:effectLst/>
                        </a:rPr>
                        <a:t> Assignments (4)</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tc>
                  <a:txBody>
                    <a:bodyPr/>
                    <a:lstStyle/>
                    <a:p>
                      <a:pPr algn="ctr" fontAlgn="t"/>
                      <a:r>
                        <a:rPr lang="en-US" sz="2000" dirty="0">
                          <a:effectLst/>
                        </a:rPr>
                        <a:t> 15%</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extLst>
                  <a:ext uri="{0D108BD9-81ED-4DB2-BD59-A6C34878D82A}">
                    <a16:rowId xmlns:a16="http://schemas.microsoft.com/office/drawing/2014/main" val="3364236183"/>
                  </a:ext>
                </a:extLst>
              </a:tr>
              <a:tr h="460518">
                <a:tc>
                  <a:txBody>
                    <a:bodyPr/>
                    <a:lstStyle/>
                    <a:p>
                      <a:pPr algn="l" fontAlgn="t"/>
                      <a:r>
                        <a:rPr lang="en-US" sz="2000" dirty="0">
                          <a:effectLst/>
                        </a:rPr>
                        <a:t> Class Contributions &amp; Team feedback (5% each)</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tc>
                  <a:txBody>
                    <a:bodyPr/>
                    <a:lstStyle/>
                    <a:p>
                      <a:pPr algn="ctr" fontAlgn="t"/>
                      <a:r>
                        <a:rPr lang="en-US" sz="2000" dirty="0">
                          <a:effectLst/>
                        </a:rPr>
                        <a:t> 10%</a:t>
                      </a:r>
                    </a:p>
                  </a:txBody>
                  <a:tcPr marL="19050" marR="19050" marT="19050" marB="19050">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4" name="TextBox 3">
            <a:extLst>
              <a:ext uri="{FF2B5EF4-FFF2-40B4-BE49-F238E27FC236}">
                <a16:creationId xmlns:a16="http://schemas.microsoft.com/office/drawing/2014/main" id="{B605818C-EFED-4AB5-8D2B-CDC129BA1AC6}"/>
              </a:ext>
            </a:extLst>
          </p:cNvPr>
          <p:cNvSpPr txBox="1"/>
          <p:nvPr/>
        </p:nvSpPr>
        <p:spPr>
          <a:xfrm>
            <a:off x="746968" y="5245671"/>
            <a:ext cx="4648200" cy="338554"/>
          </a:xfrm>
          <a:prstGeom prst="rect">
            <a:avLst/>
          </a:prstGeom>
          <a:noFill/>
        </p:spPr>
        <p:txBody>
          <a:bodyPr wrap="square" rtlCol="0">
            <a:spAutoFit/>
          </a:bodyPr>
          <a:lstStyle/>
          <a:p>
            <a:r>
              <a:rPr lang="en-US" sz="1600" dirty="0"/>
              <a:t>Note: Exams are not cumulative</a:t>
            </a:r>
          </a:p>
        </p:txBody>
      </p:sp>
    </p:spTree>
    <p:extLst>
      <p:ext uri="{BB962C8B-B14F-4D97-AF65-F5344CB8AC3E}">
        <p14:creationId xmlns:p14="http://schemas.microsoft.com/office/powerpoint/2010/main" val="25044054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Content Placeholder 19" descr="A diagram of a student quality - it shows intersecting spheres of Critical Thinking, Perseverance, and Curiosity">
            <a:extLst>
              <a:ext uri="{FF2B5EF4-FFF2-40B4-BE49-F238E27FC236}">
                <a16:creationId xmlns:a16="http://schemas.microsoft.com/office/drawing/2014/main" id="{72BF8092-0116-D276-3A07-A885ED7623D2}"/>
              </a:ext>
            </a:extLst>
          </p:cNvPr>
          <p:cNvPicPr>
            <a:picLocks noGrp="1" noChangeAspect="1"/>
          </p:cNvPicPr>
          <p:nvPr>
            <p:ph idx="1"/>
          </p:nvPr>
        </p:nvPicPr>
        <p:blipFill>
          <a:blip r:embed="rId3"/>
          <a:srcRect t="60" r="1331" b="163"/>
          <a:stretch/>
        </p:blipFill>
        <p:spPr>
          <a:xfrm>
            <a:off x="2057400" y="1352835"/>
            <a:ext cx="4093908" cy="3752565"/>
          </a:xfrm>
        </p:spPr>
      </p:pic>
      <p:sp>
        <p:nvSpPr>
          <p:cNvPr id="6" name="TextBox 5">
            <a:extLst>
              <a:ext uri="{FF2B5EF4-FFF2-40B4-BE49-F238E27FC236}">
                <a16:creationId xmlns:a16="http://schemas.microsoft.com/office/drawing/2014/main" id="{66BD8296-3C40-E8C1-D2A0-A6612053D96B}"/>
              </a:ext>
            </a:extLst>
          </p:cNvPr>
          <p:cNvSpPr txBox="1"/>
          <p:nvPr/>
        </p:nvSpPr>
        <p:spPr>
          <a:xfrm>
            <a:off x="6151308" y="825045"/>
            <a:ext cx="2739573" cy="1818447"/>
          </a:xfrm>
          <a:prstGeom prst="rect">
            <a:avLst/>
          </a:prstGeom>
          <a:noFill/>
        </p:spPr>
        <p:txBody>
          <a:bodyPr wrap="square" rtlCol="0">
            <a:spAutoFit/>
          </a:bodyPr>
          <a:lstStyle/>
          <a:p>
            <a:pPr marL="214313" indent="-214313">
              <a:spcBef>
                <a:spcPts val="450"/>
              </a:spcBef>
              <a:buFont typeface="Arial" panose="020B0604020202020204" pitchFamily="34" charset="0"/>
              <a:buChar char="•"/>
            </a:pPr>
            <a:r>
              <a:rPr lang="en-US" dirty="0"/>
              <a:t>Break large tasks down into smaller tasks &amp; plan (Project Management!)</a:t>
            </a:r>
          </a:p>
          <a:p>
            <a:pPr marL="214313" indent="-214313">
              <a:spcBef>
                <a:spcPts val="450"/>
              </a:spcBef>
              <a:buFont typeface="Arial" panose="020B0604020202020204" pitchFamily="34" charset="0"/>
              <a:buChar char="•"/>
            </a:pPr>
            <a:r>
              <a:rPr lang="en-US" dirty="0"/>
              <a:t>Relate the course concepts to your team project work</a:t>
            </a:r>
          </a:p>
        </p:txBody>
      </p:sp>
      <p:sp>
        <p:nvSpPr>
          <p:cNvPr id="7" name="TextBox 6">
            <a:extLst>
              <a:ext uri="{FF2B5EF4-FFF2-40B4-BE49-F238E27FC236}">
                <a16:creationId xmlns:a16="http://schemas.microsoft.com/office/drawing/2014/main" id="{2C50819D-AD38-E671-2A5B-623105211DC5}"/>
              </a:ext>
            </a:extLst>
          </p:cNvPr>
          <p:cNvSpPr txBox="1"/>
          <p:nvPr/>
        </p:nvSpPr>
        <p:spPr>
          <a:xfrm>
            <a:off x="253119" y="1062103"/>
            <a:ext cx="2140385" cy="2159566"/>
          </a:xfrm>
          <a:prstGeom prst="rect">
            <a:avLst/>
          </a:prstGeom>
          <a:noFill/>
        </p:spPr>
        <p:txBody>
          <a:bodyPr wrap="square" rtlCol="0">
            <a:spAutoFit/>
          </a:bodyPr>
          <a:lstStyle/>
          <a:p>
            <a:pPr marL="214313" indent="-214313">
              <a:spcBef>
                <a:spcPts val="450"/>
              </a:spcBef>
              <a:buFont typeface="Arial" panose="020B0604020202020204" pitchFamily="34" charset="0"/>
              <a:buChar char="•"/>
            </a:pPr>
            <a:r>
              <a:rPr lang="en-US" dirty="0"/>
              <a:t>Ask questions in class</a:t>
            </a:r>
          </a:p>
          <a:p>
            <a:pPr marL="214313" indent="-214313">
              <a:spcBef>
                <a:spcPts val="450"/>
              </a:spcBef>
              <a:buFont typeface="Arial" panose="020B0604020202020204" pitchFamily="34" charset="0"/>
              <a:buChar char="•"/>
            </a:pPr>
            <a:r>
              <a:rPr lang="en-US" dirty="0"/>
              <a:t>Independently experiment to discover answers</a:t>
            </a:r>
          </a:p>
          <a:p>
            <a:pPr marL="214313" indent="-214313">
              <a:spcBef>
                <a:spcPts val="450"/>
              </a:spcBef>
              <a:buFont typeface="Arial" panose="020B0604020202020204" pitchFamily="34" charset="0"/>
              <a:buChar char="•"/>
            </a:pPr>
            <a:r>
              <a:rPr lang="en-US" dirty="0"/>
              <a:t>Engage in your team project work</a:t>
            </a:r>
          </a:p>
        </p:txBody>
      </p:sp>
      <p:sp>
        <p:nvSpPr>
          <p:cNvPr id="8" name="TextBox 7">
            <a:extLst>
              <a:ext uri="{FF2B5EF4-FFF2-40B4-BE49-F238E27FC236}">
                <a16:creationId xmlns:a16="http://schemas.microsoft.com/office/drawing/2014/main" id="{CCD6D617-397B-BEB4-FCB0-6AC3C013F888}"/>
              </a:ext>
            </a:extLst>
          </p:cNvPr>
          <p:cNvSpPr txBox="1"/>
          <p:nvPr/>
        </p:nvSpPr>
        <p:spPr>
          <a:xfrm>
            <a:off x="6781800" y="3526951"/>
            <a:ext cx="2040128" cy="2754600"/>
          </a:xfrm>
          <a:prstGeom prst="rect">
            <a:avLst/>
          </a:prstGeom>
          <a:noFill/>
        </p:spPr>
        <p:txBody>
          <a:bodyPr wrap="square" lIns="68580" tIns="34290" rIns="68580" bIns="34290" rtlCol="0" anchor="t">
            <a:spAutoFit/>
          </a:bodyPr>
          <a:lstStyle/>
          <a:p>
            <a:pPr marL="214313" indent="-214313">
              <a:spcBef>
                <a:spcPts val="450"/>
              </a:spcBef>
              <a:buFont typeface="Arial" panose="020B0604020202020204" pitchFamily="34" charset="0"/>
              <a:buChar char="•"/>
            </a:pPr>
            <a:r>
              <a:rPr lang="en-US" dirty="0"/>
              <a:t>Come to class prepared </a:t>
            </a:r>
          </a:p>
          <a:p>
            <a:pPr marL="214313" indent="-214313">
              <a:spcBef>
                <a:spcPts val="450"/>
              </a:spcBef>
              <a:buFont typeface="Arial" panose="020B0604020202020204" pitchFamily="34" charset="0"/>
              <a:buChar char="•"/>
            </a:pPr>
            <a:r>
              <a:rPr lang="en-US" dirty="0"/>
              <a:t>Take notes </a:t>
            </a:r>
            <a:r>
              <a:rPr lang="en-US" dirty="0">
                <a:sym typeface="Wingdings" panose="05000000000000000000" pitchFamily="2" charset="2"/>
              </a:rPr>
              <a:t></a:t>
            </a:r>
            <a:endParaRPr lang="en-US" dirty="0"/>
          </a:p>
          <a:p>
            <a:pPr marL="214313" indent="-214313">
              <a:spcBef>
                <a:spcPts val="450"/>
              </a:spcBef>
              <a:buFont typeface="Arial" panose="020B0604020202020204" pitchFamily="34" charset="0"/>
              <a:buChar char="•"/>
            </a:pPr>
            <a:r>
              <a:rPr lang="en-US" dirty="0"/>
              <a:t>If you fail, get back up and try again – don’t hesitate to seek for help!</a:t>
            </a:r>
          </a:p>
          <a:p>
            <a:pPr marL="214313" indent="-214313">
              <a:spcBef>
                <a:spcPts val="450"/>
              </a:spcBef>
              <a:buFont typeface="Arial" panose="020B0604020202020204" pitchFamily="34" charset="0"/>
              <a:buChar char="•"/>
            </a:pPr>
            <a:endParaRPr lang="en-US" dirty="0"/>
          </a:p>
        </p:txBody>
      </p:sp>
      <p:cxnSp>
        <p:nvCxnSpPr>
          <p:cNvPr id="3" name="Straight Arrow Connector 2">
            <a:extLst>
              <a:ext uri="{FF2B5EF4-FFF2-40B4-BE49-F238E27FC236}">
                <a16:creationId xmlns:a16="http://schemas.microsoft.com/office/drawing/2014/main" id="{29D9F05C-2394-59A5-C11E-CE31C4423D70}"/>
              </a:ext>
              <a:ext uri="{C183D7F6-B498-43B3-948B-1728B52AA6E4}">
                <adec:decorative xmlns:adec="http://schemas.microsoft.com/office/drawing/2017/decorative" val="1"/>
              </a:ext>
            </a:extLst>
          </p:cNvPr>
          <p:cNvCxnSpPr>
            <a:cxnSpLocks/>
          </p:cNvCxnSpPr>
          <p:nvPr/>
        </p:nvCxnSpPr>
        <p:spPr>
          <a:xfrm>
            <a:off x="1219200" y="3229117"/>
            <a:ext cx="838200" cy="460130"/>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CE1BB90D-BD1F-B963-E4EF-4548A2B9A496}"/>
              </a:ext>
              <a:ext uri="{C183D7F6-B498-43B3-948B-1728B52AA6E4}">
                <adec:decorative xmlns:adec="http://schemas.microsoft.com/office/drawing/2017/decorative" val="1"/>
              </a:ext>
            </a:extLst>
          </p:cNvPr>
          <p:cNvCxnSpPr>
            <a:cxnSpLocks/>
          </p:cNvCxnSpPr>
          <p:nvPr/>
        </p:nvCxnSpPr>
        <p:spPr>
          <a:xfrm flipH="1">
            <a:off x="5410200" y="1947376"/>
            <a:ext cx="626437" cy="338624"/>
          </a:xfrm>
          <a:prstGeom prst="straightConnector1">
            <a:avLst/>
          </a:prstGeom>
          <a:ln w="57150">
            <a:solidFill>
              <a:schemeClr val="accent5">
                <a:lumMod val="40000"/>
                <a:lumOff val="6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F631FF39-2503-7747-29CC-B05D2E756A01}"/>
              </a:ext>
              <a:ext uri="{C183D7F6-B498-43B3-948B-1728B52AA6E4}">
                <adec:decorative xmlns:adec="http://schemas.microsoft.com/office/drawing/2017/decorative" val="1"/>
              </a:ext>
            </a:extLst>
          </p:cNvPr>
          <p:cNvCxnSpPr>
            <a:cxnSpLocks/>
          </p:cNvCxnSpPr>
          <p:nvPr/>
        </p:nvCxnSpPr>
        <p:spPr>
          <a:xfrm flipH="1" flipV="1">
            <a:off x="6036637" y="4214509"/>
            <a:ext cx="628239" cy="216244"/>
          </a:xfrm>
          <a:prstGeom prst="straightConnector1">
            <a:avLst/>
          </a:prstGeom>
          <a:ln w="57150">
            <a:solidFill>
              <a:schemeClr val="accent6"/>
            </a:solidFill>
            <a:tailEnd type="triangle"/>
          </a:ln>
        </p:spPr>
        <p:style>
          <a:lnRef idx="1">
            <a:schemeClr val="accent2"/>
          </a:lnRef>
          <a:fillRef idx="0">
            <a:schemeClr val="accent2"/>
          </a:fillRef>
          <a:effectRef idx="0">
            <a:schemeClr val="accent2"/>
          </a:effectRef>
          <a:fontRef idx="minor">
            <a:schemeClr val="tx1"/>
          </a:fontRef>
        </p:style>
      </p:cxnSp>
      <p:sp>
        <p:nvSpPr>
          <p:cNvPr id="2" name="Title 1">
            <a:extLst>
              <a:ext uri="{FF2B5EF4-FFF2-40B4-BE49-F238E27FC236}">
                <a16:creationId xmlns:a16="http://schemas.microsoft.com/office/drawing/2014/main" id="{4F949374-C4E4-FCB3-BCF6-7D7DF903DDF2}"/>
              </a:ext>
            </a:extLst>
          </p:cNvPr>
          <p:cNvSpPr>
            <a:spLocks noGrp="1"/>
          </p:cNvSpPr>
          <p:nvPr>
            <p:ph type="title"/>
          </p:nvPr>
        </p:nvSpPr>
        <p:spPr>
          <a:xfrm>
            <a:off x="84924" y="-272378"/>
            <a:ext cx="8306601" cy="994172"/>
          </a:xfrm>
        </p:spPr>
        <p:txBody>
          <a:bodyPr/>
          <a:lstStyle/>
          <a:p>
            <a:r>
              <a:rPr lang="en-US" b="1" dirty="0"/>
              <a:t>MIS Department Instructional Practices</a:t>
            </a:r>
          </a:p>
        </p:txBody>
      </p:sp>
    </p:spTree>
    <p:extLst>
      <p:ext uri="{BB962C8B-B14F-4D97-AF65-F5344CB8AC3E}">
        <p14:creationId xmlns:p14="http://schemas.microsoft.com/office/powerpoint/2010/main" val="8058685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534400" cy="4419600"/>
          </a:xfrm>
        </p:spPr>
        <p:txBody>
          <a:bodyPr/>
          <a:lstStyle/>
          <a:p>
            <a:pPr algn="ctr" fontAlgn="base"/>
            <a:r>
              <a:rPr lang="en-US" sz="4000" dirty="0"/>
              <a:t>Class Sites Review</a:t>
            </a:r>
            <a:br>
              <a:rPr lang="en-US" sz="2000" dirty="0"/>
            </a:br>
            <a:br>
              <a:rPr lang="en-US" sz="2000" dirty="0"/>
            </a:br>
            <a:r>
              <a:rPr lang="en-US" sz="2000" dirty="0">
                <a:solidFill>
                  <a:srgbClr val="A32638"/>
                </a:solidFill>
                <a:hlinkClick r:id="rId3">
                  <a:extLst>
                    <a:ext uri="{A12FA001-AC4F-418D-AE19-62706E023703}">
                      <ahyp:hlinkClr xmlns:ahyp="http://schemas.microsoft.com/office/drawing/2018/hyperlinkcolor" val="tx"/>
                    </a:ext>
                  </a:extLst>
                </a:hlinkClick>
              </a:rPr>
              <a:t>https://community.mis.temple.edu/mis3535sec001spring2025/</a:t>
            </a:r>
            <a:br>
              <a:rPr lang="en-US" sz="2000" dirty="0">
                <a:solidFill>
                  <a:srgbClr val="A32638"/>
                </a:solidFill>
              </a:rPr>
            </a:br>
            <a:br>
              <a:rPr lang="en-US" sz="2000" dirty="0">
                <a:solidFill>
                  <a:srgbClr val="A32638"/>
                </a:solidFill>
              </a:rPr>
            </a:br>
            <a:r>
              <a:rPr lang="en-US" sz="2000" dirty="0">
                <a:solidFill>
                  <a:srgbClr val="A32638"/>
                </a:solidFill>
                <a:hlinkClick r:id="rId4">
                  <a:extLst>
                    <a:ext uri="{A12FA001-AC4F-418D-AE19-62706E023703}">
                      <ahyp:hlinkClr xmlns:ahyp="http://schemas.microsoft.com/office/drawing/2018/hyperlinkcolor" val="tx"/>
                    </a:ext>
                  </a:extLst>
                </a:hlinkClick>
              </a:rPr>
              <a:t>https://templeu.instructure.com/courses/150212</a:t>
            </a:r>
            <a:br>
              <a:rPr lang="en-US" sz="2000" dirty="0">
                <a:solidFill>
                  <a:srgbClr val="A32638"/>
                </a:solidFill>
              </a:rPr>
            </a:br>
            <a:br>
              <a:rPr lang="en-US" sz="2000" dirty="0"/>
            </a:br>
            <a:br>
              <a:rPr lang="en-US" sz="1800" b="0" i="0" dirty="0">
                <a:solidFill>
                  <a:srgbClr val="000000"/>
                </a:solidFill>
                <a:effectLst/>
                <a:latin typeface="Aptos" panose="020B0004020202020204" pitchFamily="34" charset="0"/>
              </a:rPr>
            </a:br>
            <a:br>
              <a:rPr lang="en-US" sz="2000" b="0" i="0" dirty="0">
                <a:solidFill>
                  <a:srgbClr val="201F1E"/>
                </a:solidFill>
                <a:effectLst/>
                <a:latin typeface="Calibri" panose="020F0502020204030204" pitchFamily="34" charset="0"/>
              </a:rPr>
            </a:br>
            <a:endParaRPr lang="en-US" sz="7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b="1" dirty="0"/>
              <a:t>ABOUT THE INSTRUCTOR</a:t>
            </a:r>
          </a:p>
        </p:txBody>
      </p:sp>
      <p:sp>
        <p:nvSpPr>
          <p:cNvPr id="6147" name="Rectangle 3"/>
          <p:cNvSpPr>
            <a:spLocks noGrp="1" noChangeArrowheads="1"/>
          </p:cNvSpPr>
          <p:nvPr>
            <p:ph idx="1"/>
          </p:nvPr>
        </p:nvSpPr>
        <p:spPr>
          <a:xfrm>
            <a:off x="838200" y="1905000"/>
            <a:ext cx="7924800" cy="3187700"/>
          </a:xfrm>
        </p:spPr>
        <p:txBody>
          <a:bodyPr>
            <a:normAutofit/>
          </a:bodyPr>
          <a:lstStyle/>
          <a:p>
            <a:pPr>
              <a:buFont typeface="Wingdings" panose="05000000000000000000" pitchFamily="2" charset="2"/>
              <a:buChar char="v"/>
            </a:pPr>
            <a:r>
              <a:rPr lang="en-US" sz="2400" dirty="0"/>
              <a:t>20+ years of experience in the IT industry</a:t>
            </a:r>
          </a:p>
          <a:p>
            <a:pPr>
              <a:buFont typeface="Wingdings" panose="05000000000000000000" pitchFamily="2" charset="2"/>
              <a:buChar char="v"/>
            </a:pPr>
            <a:r>
              <a:rPr lang="en-US" sz="2400" dirty="0"/>
              <a:t>E-mail: </a:t>
            </a:r>
            <a:r>
              <a:rPr lang="en-US" sz="2400" dirty="0">
                <a:solidFill>
                  <a:srgbClr val="00B0F0"/>
                </a:solidFill>
                <a:hlinkClick r:id="rId3">
                  <a:extLst>
                    <a:ext uri="{A12FA001-AC4F-418D-AE19-62706E023703}">
                      <ahyp:hlinkClr xmlns:ahyp="http://schemas.microsoft.com/office/drawing/2018/hyperlinkcolor" val="tx"/>
                    </a:ext>
                  </a:extLst>
                </a:hlinkClick>
              </a:rPr>
              <a:t>mcmartin@temple.edu</a:t>
            </a:r>
            <a:endParaRPr lang="en-US" sz="2400" dirty="0">
              <a:solidFill>
                <a:srgbClr val="00B0F0"/>
              </a:solidFill>
            </a:endParaRPr>
          </a:p>
          <a:p>
            <a:pPr>
              <a:buFont typeface="Wingdings" panose="05000000000000000000" pitchFamily="2" charset="2"/>
              <a:buChar char="v"/>
            </a:pPr>
            <a:r>
              <a:rPr lang="en-US" sz="2400" dirty="0"/>
              <a:t>Office: </a:t>
            </a:r>
            <a:r>
              <a:rPr lang="en-US" sz="2400"/>
              <a:t>Speakman 206 B</a:t>
            </a:r>
            <a:endParaRPr lang="en-US" sz="2400" dirty="0"/>
          </a:p>
          <a:p>
            <a:pPr>
              <a:buFont typeface="Wingdings" panose="05000000000000000000" pitchFamily="2" charset="2"/>
              <a:buChar char="v"/>
            </a:pPr>
            <a:r>
              <a:rPr lang="en-US" sz="2400" dirty="0"/>
              <a:t>Office Hours: </a:t>
            </a:r>
          </a:p>
          <a:p>
            <a:pPr lvl="1">
              <a:buFont typeface="Arial" panose="020B0604020202020204" pitchFamily="34" charset="0"/>
              <a:buChar char="•"/>
            </a:pPr>
            <a:r>
              <a:rPr lang="en-US" sz="2400" dirty="0"/>
              <a:t>    By appointment</a:t>
            </a:r>
          </a:p>
        </p:txBody>
      </p:sp>
      <p:sp>
        <p:nvSpPr>
          <p:cNvPr id="2" name="TextBox 1">
            <a:extLst>
              <a:ext uri="{FF2B5EF4-FFF2-40B4-BE49-F238E27FC236}">
                <a16:creationId xmlns:a16="http://schemas.microsoft.com/office/drawing/2014/main" id="{C2C692E2-D632-4266-A281-B0916D658CEB}"/>
              </a:ext>
            </a:extLst>
          </p:cNvPr>
          <p:cNvSpPr txBox="1"/>
          <p:nvPr/>
        </p:nvSpPr>
        <p:spPr>
          <a:xfrm>
            <a:off x="2209800" y="888712"/>
            <a:ext cx="4876800" cy="584775"/>
          </a:xfrm>
          <a:prstGeom prst="rect">
            <a:avLst/>
          </a:prstGeom>
          <a:noFill/>
        </p:spPr>
        <p:txBody>
          <a:bodyPr wrap="square" rtlCol="0">
            <a:spAutoFit/>
          </a:bodyPr>
          <a:lstStyle/>
          <a:p>
            <a:pPr algn="ctr"/>
            <a:r>
              <a:rPr lang="en-US" sz="3200" b="1" i="1" dirty="0"/>
              <a:t>Marie-Christine Martin</a:t>
            </a:r>
          </a:p>
        </p:txBody>
      </p:sp>
      <p:pic>
        <p:nvPicPr>
          <p:cNvPr id="2050" name="Picture 2" descr="Image result for montreal french canadian logo">
            <a:extLst>
              <a:ext uri="{FF2B5EF4-FFF2-40B4-BE49-F238E27FC236}">
                <a16:creationId xmlns:a16="http://schemas.microsoft.com/office/drawing/2014/main" id="{6C7929AF-0E58-4A17-8404-5F19AADB74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4836040"/>
            <a:ext cx="2286000" cy="1376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01190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additive="base">
                                        <p:cTn id="25"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47">
                                            <p:txEl>
                                              <p:pRg st="4" end="4"/>
                                            </p:txEl>
                                          </p:spTgt>
                                        </p:tgtEl>
                                        <p:attrNameLst>
                                          <p:attrName>style.visibility</p:attrName>
                                        </p:attrNameLst>
                                      </p:cBhvr>
                                      <p:to>
                                        <p:strVal val="visible"/>
                                      </p:to>
                                    </p:set>
                                    <p:anim calcmode="lin" valueType="num">
                                      <p:cBhvr additive="base">
                                        <p:cTn id="31"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MY BACKGROUND</a:t>
            </a:r>
          </a:p>
        </p:txBody>
      </p:sp>
      <p:sp>
        <p:nvSpPr>
          <p:cNvPr id="3" name="Content Placeholder 2"/>
          <p:cNvSpPr>
            <a:spLocks noGrp="1"/>
          </p:cNvSpPr>
          <p:nvPr>
            <p:ph idx="1"/>
          </p:nvPr>
        </p:nvSpPr>
        <p:spPr>
          <a:xfrm>
            <a:off x="228600" y="685801"/>
            <a:ext cx="8686800" cy="5181600"/>
          </a:xfrm>
          <a:solidFill>
            <a:schemeClr val="bg1"/>
          </a:solidFill>
        </p:spPr>
        <p:txBody>
          <a:bodyPr anchor="ctr">
            <a:normAutofit/>
          </a:bodyPr>
          <a:lstStyle/>
          <a:p>
            <a:pPr>
              <a:lnSpc>
                <a:spcPct val="80000"/>
              </a:lnSpc>
            </a:pPr>
            <a:r>
              <a:rPr lang="en-US" sz="2400" dirty="0"/>
              <a:t>Education</a:t>
            </a:r>
          </a:p>
          <a:p>
            <a:pPr lvl="1">
              <a:lnSpc>
                <a:spcPct val="80000"/>
              </a:lnSpc>
              <a:buFont typeface="Wingdings" panose="05000000000000000000" pitchFamily="2" charset="2"/>
              <a:buChar char="v"/>
            </a:pPr>
            <a:r>
              <a:rPr lang="en-US" dirty="0"/>
              <a:t>BS Industrial Engineering</a:t>
            </a:r>
          </a:p>
          <a:p>
            <a:pPr lvl="1">
              <a:lnSpc>
                <a:spcPct val="80000"/>
              </a:lnSpc>
              <a:buFont typeface="Wingdings" panose="05000000000000000000" pitchFamily="2" charset="2"/>
              <a:buChar char="v"/>
            </a:pPr>
            <a:r>
              <a:rPr lang="en-US" dirty="0"/>
              <a:t>MBA, Finance</a:t>
            </a:r>
          </a:p>
          <a:p>
            <a:pPr>
              <a:lnSpc>
                <a:spcPct val="80000"/>
              </a:lnSpc>
            </a:pPr>
            <a:r>
              <a:rPr lang="en-US" sz="2400" dirty="0"/>
              <a:t>Pre-Temple</a:t>
            </a:r>
          </a:p>
          <a:p>
            <a:pPr lvl="1">
              <a:lnSpc>
                <a:spcPct val="80000"/>
              </a:lnSpc>
              <a:buFont typeface="Wingdings" panose="05000000000000000000" pitchFamily="2" charset="2"/>
              <a:buChar char="v"/>
            </a:pPr>
            <a:r>
              <a:rPr lang="en-US" dirty="0"/>
              <a:t>IBM (Canada, USA &amp; Singapore)</a:t>
            </a:r>
          </a:p>
          <a:p>
            <a:pPr lvl="1">
              <a:lnSpc>
                <a:spcPct val="80000"/>
              </a:lnSpc>
              <a:buFont typeface="Wingdings" panose="05000000000000000000" pitchFamily="2" charset="2"/>
              <a:buChar char="v"/>
            </a:pPr>
            <a:r>
              <a:rPr lang="en-US" dirty="0"/>
              <a:t>HP Global</a:t>
            </a:r>
          </a:p>
          <a:p>
            <a:pPr lvl="1">
              <a:lnSpc>
                <a:spcPct val="80000"/>
              </a:lnSpc>
              <a:buFont typeface="Wingdings" panose="05000000000000000000" pitchFamily="2" charset="2"/>
              <a:buChar char="v"/>
            </a:pPr>
            <a:r>
              <a:rPr lang="en-US" dirty="0"/>
              <a:t>Oracle, USA</a:t>
            </a:r>
          </a:p>
          <a:p>
            <a:pPr lvl="1">
              <a:lnSpc>
                <a:spcPct val="80000"/>
              </a:lnSpc>
              <a:buFont typeface="Wingdings" panose="05000000000000000000" pitchFamily="2" charset="2"/>
              <a:buChar char="v"/>
            </a:pPr>
            <a:r>
              <a:rPr lang="en-US" dirty="0"/>
              <a:t>Self Employed Consultant</a:t>
            </a:r>
          </a:p>
          <a:p>
            <a:pPr>
              <a:lnSpc>
                <a:spcPct val="80000"/>
              </a:lnSpc>
            </a:pPr>
            <a:r>
              <a:rPr lang="en-US" sz="2400" dirty="0"/>
              <a:t>Adjunct Faculty</a:t>
            </a:r>
          </a:p>
          <a:p>
            <a:pPr lvl="1">
              <a:lnSpc>
                <a:spcPct val="80000"/>
              </a:lnSpc>
              <a:buFont typeface="Wingdings" panose="05000000000000000000" pitchFamily="2" charset="2"/>
              <a:buChar char="v"/>
            </a:pPr>
            <a:r>
              <a:rPr lang="en-US" dirty="0"/>
              <a:t>Temple University, MIS</a:t>
            </a:r>
          </a:p>
          <a:p>
            <a:pPr>
              <a:lnSpc>
                <a:spcPct val="80000"/>
              </a:lnSpc>
            </a:pPr>
            <a:r>
              <a:rPr lang="en-US" sz="2400" dirty="0"/>
              <a:t>Full-Time Faculty Temple University</a:t>
            </a:r>
          </a:p>
          <a:p>
            <a:pPr lvl="1">
              <a:lnSpc>
                <a:spcPct val="80000"/>
              </a:lnSpc>
              <a:buFont typeface="Wingdings" panose="05000000000000000000" pitchFamily="2" charset="2"/>
              <a:buChar char="v"/>
            </a:pPr>
            <a:r>
              <a:rPr lang="en-US" dirty="0"/>
              <a:t>Undergraduate - MIS</a:t>
            </a:r>
          </a:p>
          <a:p>
            <a:pPr lvl="1">
              <a:lnSpc>
                <a:spcPct val="80000"/>
              </a:lnSpc>
              <a:buFont typeface="Wingdings" panose="05000000000000000000" pitchFamily="2" charset="2"/>
              <a:buChar char="v"/>
            </a:pPr>
            <a:r>
              <a:rPr lang="en-US" dirty="0"/>
              <a:t>Graduate - FOX Business School MBA and Master In Management (</a:t>
            </a:r>
            <a:r>
              <a:rPr lang="en-US" dirty="0" err="1"/>
              <a:t>MiM</a:t>
            </a:r>
            <a:r>
              <a:rPr lang="en-US" dirty="0"/>
              <a:t>)</a:t>
            </a:r>
          </a:p>
          <a:p>
            <a:pPr lvl="1">
              <a:lnSpc>
                <a:spcPct val="80000"/>
              </a:lnSpc>
              <a:buFont typeface="Wingdings" panose="05000000000000000000" pitchFamily="2" charset="2"/>
              <a:buChar char="v"/>
            </a:pPr>
            <a:r>
              <a:rPr lang="en-US" dirty="0"/>
              <a:t>Academic Director, ITACS BNAI Master Program, MIS</a:t>
            </a:r>
          </a:p>
          <a:p>
            <a:pPr lvl="1">
              <a:lnSpc>
                <a:spcPct val="80000"/>
              </a:lnSpc>
              <a:buFont typeface="Wingdings" panose="05000000000000000000" pitchFamily="2" charset="2"/>
              <a:buChar char="v"/>
            </a:pPr>
            <a:r>
              <a:rPr lang="en-US" dirty="0"/>
              <a:t>AIS Faculty Advisor (2021-2024)</a:t>
            </a:r>
          </a:p>
        </p:txBody>
      </p:sp>
      <p:pic>
        <p:nvPicPr>
          <p:cNvPr id="1026" name="Picture 2" descr="Image result for ibm logo">
            <a:extLst>
              <a:ext uri="{FF2B5EF4-FFF2-40B4-BE49-F238E27FC236}">
                <a16:creationId xmlns:a16="http://schemas.microsoft.com/office/drawing/2014/main" id="{B06B25DC-CB62-4F98-A440-29D8AB9667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1195387"/>
            <a:ext cx="13716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HP Logo">
            <a:extLst>
              <a:ext uri="{FF2B5EF4-FFF2-40B4-BE49-F238E27FC236}">
                <a16:creationId xmlns:a16="http://schemas.microsoft.com/office/drawing/2014/main" id="{6D64F339-E890-400F-8D1B-E18E954C38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8513" y="1845219"/>
            <a:ext cx="1766887" cy="144353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Oracle Logo">
            <a:extLst>
              <a:ext uri="{FF2B5EF4-FFF2-40B4-BE49-F238E27FC236}">
                <a16:creationId xmlns:a16="http://schemas.microsoft.com/office/drawing/2014/main" id="{0B1BBB70-6FD5-4E70-9617-E6926902FA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0200" y="3631406"/>
            <a:ext cx="2343150" cy="1171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65716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fade">
                                      <p:cBhvr>
                                        <p:cTn id="73" dur="1000"/>
                                        <p:tgtEl>
                                          <p:spTgt spid="3">
                                            <p:txEl>
                                              <p:pRg st="12" end="12"/>
                                            </p:txEl>
                                          </p:spTgt>
                                        </p:tgtEl>
                                      </p:cBhvr>
                                    </p:animEffect>
                                    <p:anim calcmode="lin" valueType="num">
                                      <p:cBhvr>
                                        <p:cTn id="7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3">
                                            <p:txEl>
                                              <p:pRg st="13" end="13"/>
                                            </p:txEl>
                                          </p:spTgt>
                                        </p:tgtEl>
                                        <p:attrNameLst>
                                          <p:attrName>style.visibility</p:attrName>
                                        </p:attrNameLst>
                                      </p:cBhvr>
                                      <p:to>
                                        <p:strVal val="visible"/>
                                      </p:to>
                                    </p:set>
                                    <p:animEffect transition="in" filter="fade">
                                      <p:cBhvr>
                                        <p:cTn id="78" dur="1000"/>
                                        <p:tgtEl>
                                          <p:spTgt spid="3">
                                            <p:txEl>
                                              <p:pRg st="13" end="13"/>
                                            </p:txEl>
                                          </p:spTgt>
                                        </p:tgtEl>
                                      </p:cBhvr>
                                    </p:animEffect>
                                    <p:anim calcmode="lin" valueType="num">
                                      <p:cBhvr>
                                        <p:cTn id="7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0"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3">
                                            <p:txEl>
                                              <p:pRg st="14" end="14"/>
                                            </p:txEl>
                                          </p:spTgt>
                                        </p:tgtEl>
                                        <p:attrNameLst>
                                          <p:attrName>style.visibility</p:attrName>
                                        </p:attrNameLst>
                                      </p:cBhvr>
                                      <p:to>
                                        <p:strVal val="visible"/>
                                      </p:to>
                                    </p:set>
                                    <p:animEffect transition="in" filter="fade">
                                      <p:cBhvr>
                                        <p:cTn id="83" dur="1000"/>
                                        <p:tgtEl>
                                          <p:spTgt spid="3">
                                            <p:txEl>
                                              <p:pRg st="14" end="14"/>
                                            </p:txEl>
                                          </p:spTgt>
                                        </p:tgtEl>
                                      </p:cBhvr>
                                    </p:animEffect>
                                    <p:anim calcmode="lin" valueType="num">
                                      <p:cBhvr>
                                        <p:cTn id="84"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5"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on a beach posing for the camera&#10;&#10;Description automatically generated">
            <a:extLst>
              <a:ext uri="{FF2B5EF4-FFF2-40B4-BE49-F238E27FC236}">
                <a16:creationId xmlns:a16="http://schemas.microsoft.com/office/drawing/2014/main" id="{3D455D61-E6BC-478C-BA95-17C25F6AB7F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 b="7992"/>
          <a:stretch/>
        </p:blipFill>
        <p:spPr>
          <a:xfrm>
            <a:off x="882292" y="1781977"/>
            <a:ext cx="2211290" cy="2659410"/>
          </a:xfrm>
          <a:prstGeom prst="rect">
            <a:avLst/>
          </a:prstGeom>
          <a:noFill/>
        </p:spPr>
      </p:pic>
      <p:pic>
        <p:nvPicPr>
          <p:cNvPr id="9" name="Picture 8" descr="A person sitting on a boat in the water&#10;&#10;Description automatically generated">
            <a:extLst>
              <a:ext uri="{FF2B5EF4-FFF2-40B4-BE49-F238E27FC236}">
                <a16:creationId xmlns:a16="http://schemas.microsoft.com/office/drawing/2014/main" id="{8AF29165-8AA3-40CE-B5DE-AF741F3666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1973" y="1318143"/>
            <a:ext cx="2211289" cy="1658467"/>
          </a:xfrm>
          <a:prstGeom prst="rect">
            <a:avLst/>
          </a:prstGeom>
        </p:spPr>
      </p:pic>
      <p:pic>
        <p:nvPicPr>
          <p:cNvPr id="11" name="Picture 10" descr="A group of people posing for the camera&#10;&#10;Description automatically generated">
            <a:extLst>
              <a:ext uri="{FF2B5EF4-FFF2-40B4-BE49-F238E27FC236}">
                <a16:creationId xmlns:a16="http://schemas.microsoft.com/office/drawing/2014/main" id="{3CEBE6AC-5475-46E2-9AF3-800C5005FDA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21973" y="3615079"/>
            <a:ext cx="2298460" cy="1583064"/>
          </a:xfrm>
          <a:prstGeom prst="rect">
            <a:avLst/>
          </a:prstGeom>
        </p:spPr>
      </p:pic>
      <p:sp>
        <p:nvSpPr>
          <p:cNvPr id="6" name="Title 1"/>
          <p:cNvSpPr>
            <a:spLocks noGrp="1"/>
          </p:cNvSpPr>
          <p:nvPr>
            <p:ph type="title"/>
          </p:nvPr>
        </p:nvSpPr>
        <p:spPr>
          <a:xfrm>
            <a:off x="236082" y="152400"/>
            <a:ext cx="5715000" cy="342900"/>
          </a:xfrm>
        </p:spPr>
        <p:txBody>
          <a:bodyPr>
            <a:noAutofit/>
          </a:bodyPr>
          <a:lstStyle/>
          <a:p>
            <a:r>
              <a:rPr lang="en-US" sz="3000" b="1" dirty="0">
                <a:solidFill>
                  <a:schemeClr val="bg1"/>
                </a:solidFill>
              </a:rPr>
              <a:t>My Family</a:t>
            </a:r>
          </a:p>
        </p:txBody>
      </p:sp>
      <p:pic>
        <p:nvPicPr>
          <p:cNvPr id="2" name="Picture 6" descr="https://attachments.office.net/owa/mcmartin%40temple.edu/service.svc/s/GetAttachmentThumbnail?id=AAMkADkzNmZmM2Y2LTgzZjEtNGNjYy1iNWFmLTI5ZmFmZjYzOGZkNwBGAAAAAADoctbwc6XsRJn03BzGG4wXBwAf2tcloH9PSY%2BQSmAgzA5FAAAAAAEMAAAf2tcloH9PSY%2BQSmAgzA5FAAZN1NATAAABEgAQAFWk5VnKSvpIooxve20g9Yc%3D&amp;thumbnailType=2&amp;token=eyJhbGciOiJSUzI1NiIsImtpZCI6IjczRkI5QkJFRjYzNjc4RDRGN0U4NEI0NDBCQUJCMTJBMzM5RDlGOTgiLCJ0eXAiOiJKV1QiLCJ4NXQiOiJjX3VidnZZMmVOVDM2RXRFQzZ1eEtqT2RuNWcifQ.eyJvcmlnaW4iOiJodHRwczovL291dGxvb2sub2ZmaWNlLmNvbSIsInVjIjoiZTYxNzM3NWNjM2M0NGE3YmFhMWY1ZTZlZDkwM2RjMDMiLCJzaWduaW5fc3RhdGUiOiJbXCJrbXNpXCJdIiwidmVyIjoiRXhjaGFuZ2UuQ2FsbGJhY2suVjEiLCJhcHBjdHhzZW5kZXIiOiJPd2FEb3dubG9hZEA3MTZlODFlZi1iNTIyLTQ0NzMtOGUzMS0xMGJkMDJjY2Y2ZTUiLCJpc3NyaW5nIjoiV1ciLCJhcHBjdHgiOiJ7XCJtc2V4Y2hwcm90XCI6XCJvd2FcIixcInB1aWRcIjpcIjExNTM4MzYyOTY0NTYwNjg5OTRcIixcInNjb3BlXCI6XCJPd2FEb3dubG9hZFwiLFwib2lkXCI6XCIzZjA0YTllNi04NjUyLTRiM2MtYjQ2Mi05NTZlYWY5YzA1YThcIixcInByaW1hcnlzaWRcIjpcIlMtMS01LTIxLTEwOTMxODgzODUtMzg0OTI1MTEyMy0zMDYwNTIzODA4LTk2Nzk0OTNcIn0iLCJuYmYiOjE2OTI4MTQzOTEsImV4cCI6MTY5MjgxNDk5MSwiaXNzIjoiMDAwMDAwMDItMDAwMC0wZmYxLWNlMDAtMDAwMDAwMDAwMDAwQDcxNmU4MWVmLWI1MjItNDQ3My04ZTMxLTEwYmQwMmNjZjZlNSIsImF1ZCI6IjAwMDAwMDAyLTAwMDAtMGZmMS1jZTAwLTAwMDAwMDAwMDAwMC9hdHRhY2htZW50cy5vZmZpY2UubmV0QDcxNmU4MWVmLWI1MjItNDQ3My04ZTMxLTEwYmQwMmNjZjZlNSIsImhhcHAiOiJvd2EifQ.PhWDv90WRp-oc7EOJ4MBcQHkFp_xllfyftUiAvohQzY-keLEvAyj_XKppm2JREsaspACUb-mVvcOweIBN1KpAcNMaN9enb9usTtpLvuXUbpHe9Jkf0zNwPq8j-GZYAccuAyhUli3Ob_aW5a8yBUJwh82RmhXpBOSFGfmGzxLCnNsUZ-33GspxfmFkTVRp0ai3YOLGT2WsdYM4VB58LS7Bq6euKujy0luYUdgd3vo6tN7q74p-8U5MpTgimuNi2X_GMjiVPItXhfwUFPHACwEFKLlWQkWmBj6BMcpT-cNQhZheFSkUxV7Mk2X9AOOfzVSWILJwtsZcvIo9of6ez21uQ&amp;X-OWA-CANARY=fbyrKMoJTEuf5XdArjEkbbDTkRIFpNsYKJmxiql25upkqAdWLmErXNXd4XDOFZwMn2MEwcaVYXI.&amp;owa=outlook.office.com&amp;scriptVer=20230811007.09&amp;animation=true">
            <a:extLst>
              <a:ext uri="{FF2B5EF4-FFF2-40B4-BE49-F238E27FC236}">
                <a16:creationId xmlns:a16="http://schemas.microsoft.com/office/drawing/2014/main" id="{391C27DD-0009-7C73-2ADD-E897D38B4A4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28780" y="1781977"/>
            <a:ext cx="2079865" cy="265941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Temple Made Day">
            <a:extLst>
              <a:ext uri="{FF2B5EF4-FFF2-40B4-BE49-F238E27FC236}">
                <a16:creationId xmlns:a16="http://schemas.microsoft.com/office/drawing/2014/main" id="{46EE2A51-8783-682C-CE4F-7CBB21EC9CB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74868" y="1847214"/>
            <a:ext cx="1790034" cy="2514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0798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3C4F7C3-87E5-4830-B5BF-462D6370A5F0}"/>
              </a:ext>
            </a:extLst>
          </p:cNvPr>
          <p:cNvSpPr>
            <a:spLocks noGrp="1"/>
          </p:cNvSpPr>
          <p:nvPr>
            <p:ph idx="1"/>
          </p:nvPr>
        </p:nvSpPr>
        <p:spPr>
          <a:xfrm>
            <a:off x="152400" y="2286000"/>
            <a:ext cx="5781676" cy="2847909"/>
          </a:xfrm>
        </p:spPr>
        <p:txBody>
          <a:bodyPr vert="horz" lIns="91440" tIns="45720" rIns="91440" bIns="45720" rtlCol="0">
            <a:normAutofit/>
          </a:bodyPr>
          <a:lstStyle/>
          <a:p>
            <a:pPr marL="342900" indent="-342900">
              <a:buFont typeface="Arial" panose="020B0604020202020204" pitchFamily="34" charset="0"/>
              <a:buChar char="•"/>
            </a:pPr>
            <a:r>
              <a:rPr lang="en-US" b="1" kern="1200" dirty="0">
                <a:latin typeface="+mn-lt"/>
                <a:ea typeface="+mn-ea"/>
                <a:cs typeface="+mn-cs"/>
              </a:rPr>
              <a:t>Name: Eric Taraborelli</a:t>
            </a:r>
          </a:p>
          <a:p>
            <a:pPr marL="342900" indent="-342900">
              <a:buFont typeface="Arial" panose="020B0604020202020204" pitchFamily="34" charset="0"/>
              <a:buChar char="•"/>
            </a:pPr>
            <a:r>
              <a:rPr lang="en-US" dirty="0"/>
              <a:t>E</a:t>
            </a:r>
            <a:r>
              <a:rPr lang="en-US" b="1" kern="1200" dirty="0">
                <a:latin typeface="+mn-lt"/>
                <a:ea typeface="+mn-ea"/>
                <a:cs typeface="+mn-cs"/>
              </a:rPr>
              <a:t>mail: eric.taraborelli@temple.edu</a:t>
            </a:r>
          </a:p>
          <a:p>
            <a:pPr marL="342900" indent="-342900">
              <a:buFont typeface="Arial" panose="020B0604020202020204" pitchFamily="34" charset="0"/>
              <a:buChar char="•"/>
            </a:pPr>
            <a:r>
              <a:rPr lang="en-US" b="1" kern="1200" dirty="0">
                <a:latin typeface="+mn-lt"/>
                <a:ea typeface="+mn-ea"/>
                <a:cs typeface="+mn-cs"/>
                <a:hlinkClick r:id="rId3"/>
              </a:rPr>
              <a:t>https://community.mis.temple.edu/etaraborelli/</a:t>
            </a:r>
            <a:endParaRPr lang="en-US" b="1" kern="1200" dirty="0">
              <a:latin typeface="+mn-lt"/>
              <a:ea typeface="+mn-ea"/>
              <a:cs typeface="+mn-cs"/>
            </a:endParaRPr>
          </a:p>
          <a:p>
            <a:pPr marL="342900" indent="-342900">
              <a:buFont typeface="Arial" panose="020B0604020202020204" pitchFamily="34" charset="0"/>
              <a:buChar char="•"/>
            </a:pPr>
            <a:r>
              <a:rPr lang="en-US" b="1" kern="1200" dirty="0">
                <a:latin typeface="+mn-lt"/>
                <a:ea typeface="+mn-ea"/>
                <a:cs typeface="+mn-cs"/>
              </a:rPr>
              <a:t>Email: Office hours : by appointment</a:t>
            </a:r>
          </a:p>
        </p:txBody>
      </p:sp>
      <p:pic>
        <p:nvPicPr>
          <p:cNvPr id="3" name="Picture 2" descr="A person in a suit and tie&#10;&#10;Description automatically generated">
            <a:extLst>
              <a:ext uri="{FF2B5EF4-FFF2-40B4-BE49-F238E27FC236}">
                <a16:creationId xmlns:a16="http://schemas.microsoft.com/office/drawing/2014/main" id="{7BED3DE7-9656-C16F-952F-7A5239FFFD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889" r="2553" b="-2"/>
          <a:stretch/>
        </p:blipFill>
        <p:spPr bwMode="auto">
          <a:xfrm>
            <a:off x="6553200" y="1981200"/>
            <a:ext cx="2336049" cy="2419368"/>
          </a:xfrm>
          <a:prstGeom prst="roundRect">
            <a:avLst>
              <a:gd name="adj" fmla="val 7123"/>
            </a:avLst>
          </a:prstGeom>
          <a:solidFill>
            <a:srgbClr val="FFFFFF"/>
          </a:solidFill>
          <a:ln w="28575">
            <a:solidFill>
              <a:schemeClr val="accent1">
                <a:lumMod val="40000"/>
                <a:lumOff val="60000"/>
              </a:schemeClr>
            </a:solidFill>
          </a:ln>
          <a:effectLst>
            <a:outerShdw blurRad="50800" dist="38100" dir="10800000" algn="r" rotWithShape="0">
              <a:prstClr val="black">
                <a:alpha val="40000"/>
              </a:prstClr>
            </a:outerShdw>
            <a:reflection blurRad="6350" stA="52000" endA="300" endPos="35000" dir="5400000" sy="-100000" algn="bl" rotWithShape="0"/>
          </a:effectLst>
          <a:extLst>
            <a:ext uri="{909E8E84-426E-40DD-AFC4-6F175D3DCCD1}">
              <a14:hiddenFill xmlns:a14="http://schemas.microsoft.com/office/drawing/2010/main">
                <a:solidFill>
                  <a:srgbClr val="FFFFFF"/>
                </a:solidFill>
              </a14:hiddenFill>
            </a:ext>
          </a:extLst>
        </p:spPr>
      </p:pic>
      <p:sp>
        <p:nvSpPr>
          <p:cNvPr id="7" name="Title 2"/>
          <p:cNvSpPr txBox="1">
            <a:spLocks/>
          </p:cNvSpPr>
          <p:nvPr/>
        </p:nvSpPr>
        <p:spPr>
          <a:xfrm>
            <a:off x="457200" y="457200"/>
            <a:ext cx="8229600" cy="850106"/>
          </a:xfrm>
          <a:prstGeom prst="rect">
            <a:avLst/>
          </a:prstGeom>
        </p:spPr>
        <p:txBody>
          <a:bodyPr spcFirstLastPara="1" vert="horz" lIns="91440" tIns="45720" rIns="91440" bIns="45720" rtlCol="0" anchor="b"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spcBef>
                <a:spcPct val="0"/>
              </a:spcBef>
              <a:spcAft>
                <a:spcPts val="450"/>
              </a:spcAft>
              <a:buClr>
                <a:srgbClr val="000000"/>
              </a:buClr>
              <a:defRPr/>
            </a:pPr>
            <a:r>
              <a:rPr lang="en-US" sz="2700" b="1" i="1" kern="1200" cap="none" spc="-60" baseline="0" dirty="0">
                <a:solidFill>
                  <a:schemeClr val="tx1"/>
                </a:solidFill>
                <a:latin typeface="+mj-lt"/>
                <a:ea typeface="+mj-ea"/>
                <a:cs typeface="+mj-cs"/>
              </a:rPr>
              <a:t>Course Support: Information Technology Assistants (ITA)</a:t>
            </a:r>
          </a:p>
        </p:txBody>
      </p:sp>
    </p:spTree>
    <p:extLst>
      <p:ext uri="{BB962C8B-B14F-4D97-AF65-F5344CB8AC3E}">
        <p14:creationId xmlns:p14="http://schemas.microsoft.com/office/powerpoint/2010/main" val="19456341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86C15-97CD-48A7-9427-E14EF132486C}"/>
              </a:ext>
            </a:extLst>
          </p:cNvPr>
          <p:cNvSpPr>
            <a:spLocks noGrp="1"/>
          </p:cNvSpPr>
          <p:nvPr>
            <p:ph type="title"/>
          </p:nvPr>
        </p:nvSpPr>
        <p:spPr/>
        <p:txBody>
          <a:bodyPr/>
          <a:lstStyle/>
          <a:p>
            <a:r>
              <a:rPr lang="en-US" b="1" dirty="0"/>
              <a:t>Introductions</a:t>
            </a:r>
          </a:p>
        </p:txBody>
      </p:sp>
      <p:sp>
        <p:nvSpPr>
          <p:cNvPr id="3" name="Content Placeholder 2">
            <a:extLst>
              <a:ext uri="{FF2B5EF4-FFF2-40B4-BE49-F238E27FC236}">
                <a16:creationId xmlns:a16="http://schemas.microsoft.com/office/drawing/2014/main" id="{2D612175-6D0B-4781-B81A-963C5DF969BC}"/>
              </a:ext>
            </a:extLst>
          </p:cNvPr>
          <p:cNvSpPr>
            <a:spLocks noGrp="1"/>
          </p:cNvSpPr>
          <p:nvPr>
            <p:ph idx="1"/>
          </p:nvPr>
        </p:nvSpPr>
        <p:spPr>
          <a:xfrm>
            <a:off x="4166091" y="1712409"/>
            <a:ext cx="4977909" cy="3048001"/>
          </a:xfrm>
        </p:spPr>
        <p:txBody>
          <a:bodyPr>
            <a:normAutofit/>
          </a:bodyPr>
          <a:lstStyle/>
          <a:p>
            <a:pPr marL="742950" indent="-742950">
              <a:buFont typeface="+mj-lt"/>
              <a:buAutoNum type="arabicPeriod"/>
            </a:pPr>
            <a:r>
              <a:rPr lang="en-US" sz="3200" dirty="0"/>
              <a:t>Name</a:t>
            </a:r>
          </a:p>
          <a:p>
            <a:pPr marL="742950" indent="-742950">
              <a:buFont typeface="+mj-lt"/>
              <a:buAutoNum type="arabicPeriod"/>
            </a:pPr>
            <a:r>
              <a:rPr lang="en-US" sz="3200" dirty="0"/>
              <a:t>Any experience with Agile/Scrum?</a:t>
            </a:r>
          </a:p>
          <a:p>
            <a:pPr marL="742950" indent="-742950">
              <a:buFont typeface="+mj-lt"/>
              <a:buAutoNum type="arabicPeriod"/>
            </a:pPr>
            <a:r>
              <a:rPr lang="en-US" sz="3200" dirty="0"/>
              <a:t>One interesting fact about you!</a:t>
            </a:r>
          </a:p>
          <a:p>
            <a:pPr marL="742950" indent="-742950">
              <a:buFont typeface="+mj-lt"/>
              <a:buAutoNum type="arabicPeriod"/>
            </a:pPr>
            <a:endParaRPr lang="en-US" sz="3200" dirty="0"/>
          </a:p>
        </p:txBody>
      </p:sp>
      <p:pic>
        <p:nvPicPr>
          <p:cNvPr id="4" name="Google Shape;130;p19" descr="https://theliteraryhorse.files.wordpress.com/2013/08/the_best_hello_my_name_is_sticker_ever_by_baconoffury-d4svmp6.jpg">
            <a:extLst>
              <a:ext uri="{FF2B5EF4-FFF2-40B4-BE49-F238E27FC236}">
                <a16:creationId xmlns:a16="http://schemas.microsoft.com/office/drawing/2014/main" id="{ACAB6FDF-4952-41FD-94AC-E6D9217108C4}"/>
              </a:ext>
            </a:extLst>
          </p:cNvPr>
          <p:cNvPicPr preferRelativeResize="0"/>
          <p:nvPr/>
        </p:nvPicPr>
        <p:blipFill rotWithShape="1">
          <a:blip r:embed="rId3">
            <a:alphaModFix/>
          </a:blip>
          <a:srcRect/>
          <a:stretch/>
        </p:blipFill>
        <p:spPr>
          <a:xfrm rot="-607663">
            <a:off x="413703" y="1219201"/>
            <a:ext cx="1878833" cy="1641221"/>
          </a:xfrm>
          <a:prstGeom prst="rect">
            <a:avLst/>
          </a:prstGeom>
          <a:noFill/>
          <a:ln>
            <a:noFill/>
          </a:ln>
        </p:spPr>
      </p:pic>
      <p:pic>
        <p:nvPicPr>
          <p:cNvPr id="5" name="Google Shape;131;p19" descr="http://cdn26.printing-cdn.com/wp-content/uploads/1_batman_web2.jpg">
            <a:extLst>
              <a:ext uri="{FF2B5EF4-FFF2-40B4-BE49-F238E27FC236}">
                <a16:creationId xmlns:a16="http://schemas.microsoft.com/office/drawing/2014/main" id="{08FAC959-6D24-4D9C-82BB-479E2F89893C}"/>
              </a:ext>
            </a:extLst>
          </p:cNvPr>
          <p:cNvPicPr preferRelativeResize="0"/>
          <p:nvPr/>
        </p:nvPicPr>
        <p:blipFill rotWithShape="1">
          <a:blip r:embed="rId4">
            <a:alphaModFix/>
          </a:blip>
          <a:srcRect/>
          <a:stretch/>
        </p:blipFill>
        <p:spPr>
          <a:xfrm rot="771649">
            <a:off x="1847194" y="2891113"/>
            <a:ext cx="1833532" cy="1686392"/>
          </a:xfrm>
          <a:prstGeom prst="rect">
            <a:avLst/>
          </a:prstGeom>
          <a:noFill/>
          <a:ln>
            <a:noFill/>
          </a:ln>
        </p:spPr>
      </p:pic>
      <p:pic>
        <p:nvPicPr>
          <p:cNvPr id="6" name="Google Shape;132;p19" descr="http://cdn26.printing-cdn.com/wp-content/uploads/3_voldermort_web2.jpg">
            <a:extLst>
              <a:ext uri="{FF2B5EF4-FFF2-40B4-BE49-F238E27FC236}">
                <a16:creationId xmlns:a16="http://schemas.microsoft.com/office/drawing/2014/main" id="{F159940A-F220-4BF0-BC58-82ADE724C1FE}"/>
              </a:ext>
            </a:extLst>
          </p:cNvPr>
          <p:cNvPicPr preferRelativeResize="0"/>
          <p:nvPr/>
        </p:nvPicPr>
        <p:blipFill rotWithShape="1">
          <a:blip r:embed="rId5">
            <a:alphaModFix/>
          </a:blip>
          <a:srcRect/>
          <a:stretch/>
        </p:blipFill>
        <p:spPr>
          <a:xfrm>
            <a:off x="528116" y="4464999"/>
            <a:ext cx="1650006" cy="1597669"/>
          </a:xfrm>
          <a:prstGeom prst="rect">
            <a:avLst/>
          </a:prstGeom>
          <a:noFill/>
          <a:ln>
            <a:noFill/>
          </a:ln>
        </p:spPr>
      </p:pic>
    </p:spTree>
    <p:extLst>
      <p:ext uri="{BB962C8B-B14F-4D97-AF65-F5344CB8AC3E}">
        <p14:creationId xmlns:p14="http://schemas.microsoft.com/office/powerpoint/2010/main" val="34232482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assets.weforum.org/editor/Owql8bCujF1yltT7rLKDn52qzNCdFHuE2cJsLt9ZSDo.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33600" y="457200"/>
            <a:ext cx="5039380" cy="5610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5062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3318"/>
            <a:ext cx="8686800" cy="3507363"/>
          </a:xfrm>
          <a:solidFill>
            <a:schemeClr val="bg1"/>
          </a:solidFill>
        </p:spPr>
        <p:txBody>
          <a:bodyPr anchor="ctr">
            <a:normAutofit/>
          </a:bodyPr>
          <a:lstStyle/>
          <a:p>
            <a:pPr algn="ctr"/>
            <a:r>
              <a:rPr lang="en-GB" sz="3200" b="0" i="1" dirty="0"/>
              <a:t>“Education is what people do to you,</a:t>
            </a:r>
            <a:br>
              <a:rPr lang="en-GB" sz="3200" b="0" i="1" dirty="0"/>
            </a:br>
            <a:r>
              <a:rPr lang="en-GB" sz="3200" b="0" i="1" dirty="0"/>
              <a:t>learning is what you do to yourself.”</a:t>
            </a:r>
            <a:br>
              <a:rPr lang="en-GB" sz="3200" b="0" dirty="0"/>
            </a:br>
            <a:br>
              <a:rPr lang="en-GB" sz="3200" b="0" dirty="0"/>
            </a:br>
            <a:r>
              <a:rPr lang="en-GB" b="0" dirty="0"/>
              <a:t>Joi Ito,</a:t>
            </a:r>
            <a:br>
              <a:rPr lang="en-GB" b="0" dirty="0"/>
            </a:br>
            <a:r>
              <a:rPr lang="en-GB" b="0" dirty="0"/>
              <a:t>The Director of MIT Media Lab</a:t>
            </a:r>
            <a:endParaRPr lang="en-US" sz="1600" b="0" dirty="0"/>
          </a:p>
        </p:txBody>
      </p:sp>
      <p:pic>
        <p:nvPicPr>
          <p:cNvPr id="5" name="Picture 4">
            <a:extLst>
              <a:ext uri="{FF2B5EF4-FFF2-40B4-BE49-F238E27FC236}">
                <a16:creationId xmlns:a16="http://schemas.microsoft.com/office/drawing/2014/main" id="{1592263E-CC8D-465D-A3ED-CA6024F576FD}"/>
              </a:ext>
            </a:extLst>
          </p:cNvPr>
          <p:cNvPicPr>
            <a:picLocks noChangeAspect="1"/>
          </p:cNvPicPr>
          <p:nvPr/>
        </p:nvPicPr>
        <p:blipFill>
          <a:blip r:embed="rId2"/>
          <a:stretch>
            <a:fillRect/>
          </a:stretch>
        </p:blipFill>
        <p:spPr>
          <a:xfrm>
            <a:off x="6772275" y="4191000"/>
            <a:ext cx="2143125" cy="2143125"/>
          </a:xfrm>
          <a:prstGeom prst="rect">
            <a:avLst/>
          </a:prstGeom>
        </p:spPr>
      </p:pic>
    </p:spTree>
    <p:extLst>
      <p:ext uri="{BB962C8B-B14F-4D97-AF65-F5344CB8AC3E}">
        <p14:creationId xmlns:p14="http://schemas.microsoft.com/office/powerpoint/2010/main" val="3870684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7200" y="457200"/>
            <a:ext cx="7772400" cy="2133599"/>
          </a:xfrm>
        </p:spPr>
        <p:txBody>
          <a:bodyPr/>
          <a:lstStyle/>
          <a:p>
            <a:pPr algn="ctr"/>
            <a:r>
              <a:rPr lang="en-US" sz="6000" dirty="0"/>
              <a:t>What is a “change agent”?</a:t>
            </a:r>
          </a:p>
        </p:txBody>
      </p:sp>
      <p:sp>
        <p:nvSpPr>
          <p:cNvPr id="2" name="TextBox 1"/>
          <p:cNvSpPr txBox="1"/>
          <p:nvPr/>
        </p:nvSpPr>
        <p:spPr>
          <a:xfrm>
            <a:off x="1524000" y="2743200"/>
            <a:ext cx="6019800" cy="3139321"/>
          </a:xfrm>
          <a:prstGeom prst="rect">
            <a:avLst/>
          </a:prstGeom>
          <a:noFill/>
        </p:spPr>
        <p:txBody>
          <a:bodyPr wrap="square" rtlCol="0">
            <a:spAutoFit/>
          </a:bodyPr>
          <a:lstStyle/>
          <a:p>
            <a:r>
              <a:rPr lang="en-US" dirty="0"/>
              <a:t>A </a:t>
            </a:r>
            <a:r>
              <a:rPr lang="en-US" b="1" dirty="0"/>
              <a:t>change agent</a:t>
            </a:r>
            <a:r>
              <a:rPr lang="en-US" dirty="0"/>
              <a:t> is a person from </a:t>
            </a:r>
            <a:r>
              <a:rPr lang="en-US" b="1" dirty="0"/>
              <a:t>inside or outside </a:t>
            </a:r>
            <a:r>
              <a:rPr lang="en-US" dirty="0"/>
              <a:t>the organization who </a:t>
            </a:r>
            <a:r>
              <a:rPr lang="en-US" b="1" dirty="0">
                <a:solidFill>
                  <a:srgbClr val="A32638"/>
                </a:solidFill>
              </a:rPr>
              <a:t>helps an organization transform itself </a:t>
            </a:r>
            <a:r>
              <a:rPr lang="en-US" dirty="0"/>
              <a:t>by focusing on such matters as organizational effectiveness, improvement, and development. ... The </a:t>
            </a:r>
            <a:r>
              <a:rPr lang="en-US" b="1" dirty="0"/>
              <a:t>focus is on the people </a:t>
            </a:r>
            <a:r>
              <a:rPr lang="en-US" dirty="0"/>
              <a:t>in the organization and their interactions.</a:t>
            </a:r>
          </a:p>
          <a:p>
            <a:endParaRPr lang="en-US" dirty="0"/>
          </a:p>
          <a:p>
            <a:r>
              <a:rPr lang="en-US" b="1" dirty="0">
                <a:solidFill>
                  <a:srgbClr val="A32638"/>
                </a:solidFill>
              </a:rPr>
              <a:t>The central challenge is changing people’s behavior</a:t>
            </a:r>
            <a:r>
              <a:rPr lang="en-US" dirty="0"/>
              <a:t>. “What people do” and the need for significant shifts in what people do.</a:t>
            </a:r>
          </a:p>
          <a:p>
            <a:endParaRPr lang="en-US" dirty="0"/>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Temple Red">
      <a:dk1>
        <a:srgbClr val="000000"/>
      </a:dk1>
      <a:lt1>
        <a:srgbClr val="FFFFFF"/>
      </a:lt1>
      <a:dk2>
        <a:srgbClr val="A32638"/>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1729</TotalTime>
  <Words>914</Words>
  <Application>Microsoft Office PowerPoint</Application>
  <PresentationFormat>On-screen Show (4:3)</PresentationFormat>
  <Paragraphs>130</Paragraphs>
  <Slides>17</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Aptos</vt:lpstr>
      <vt:lpstr>Arial</vt:lpstr>
      <vt:lpstr>Calibri</vt:lpstr>
      <vt:lpstr>Wingdings</vt:lpstr>
      <vt:lpstr>Essential</vt:lpstr>
      <vt:lpstr>Course overview MIS3535 | LEAD GLOBAL DIGITAL PROJECTS</vt:lpstr>
      <vt:lpstr>ABOUT THE INSTRUCTOR</vt:lpstr>
      <vt:lpstr>MY BACKGROUND</vt:lpstr>
      <vt:lpstr>My Family</vt:lpstr>
      <vt:lpstr>PowerPoint Presentation</vt:lpstr>
      <vt:lpstr>Introductions</vt:lpstr>
      <vt:lpstr>PowerPoint Presentation</vt:lpstr>
      <vt:lpstr>PowerPoint Presentation</vt:lpstr>
      <vt:lpstr>What is a “change agent”?</vt:lpstr>
      <vt:lpstr>Consistent Message from Advisory Board Members</vt:lpstr>
      <vt:lpstr>Three Major Objectives for this course</vt:lpstr>
      <vt:lpstr>Course Materials</vt:lpstr>
      <vt:lpstr>PowerPoint Presentation</vt:lpstr>
      <vt:lpstr>Want to earn an “A” in this class?</vt:lpstr>
      <vt:lpstr>Grading Components</vt:lpstr>
      <vt:lpstr>MIS Department Instructional Practices</vt:lpstr>
      <vt:lpstr>Class Sites Review  https://community.mis.temple.edu/mis3535sec001spring2025/  https://templeu.instructure.com/courses/150212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overview MIS3535 | LEAD GLOBAL DIGITAL PROJECTS</dc:title>
  <dc:creator>MC Martin</dc:creator>
  <cp:lastModifiedBy>Marie-Christine Martin</cp:lastModifiedBy>
  <cp:revision>53</cp:revision>
  <dcterms:created xsi:type="dcterms:W3CDTF">2020-08-25T16:07:34Z</dcterms:created>
  <dcterms:modified xsi:type="dcterms:W3CDTF">2025-01-08T17:41:52Z</dcterms:modified>
</cp:coreProperties>
</file>