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479" r:id="rId2"/>
    <p:sldId id="493" r:id="rId3"/>
    <p:sldId id="313" r:id="rId4"/>
    <p:sldId id="423" r:id="rId5"/>
    <p:sldId id="450" r:id="rId6"/>
    <p:sldId id="452" r:id="rId7"/>
    <p:sldId id="453" r:id="rId8"/>
    <p:sldId id="454" r:id="rId9"/>
    <p:sldId id="455" r:id="rId10"/>
    <p:sldId id="451" r:id="rId11"/>
    <p:sldId id="457" r:id="rId12"/>
    <p:sldId id="459" r:id="rId13"/>
    <p:sldId id="460" r:id="rId14"/>
    <p:sldId id="461" r:id="rId15"/>
    <p:sldId id="419" r:id="rId16"/>
    <p:sldId id="458" r:id="rId17"/>
    <p:sldId id="462" r:id="rId18"/>
    <p:sldId id="463" r:id="rId19"/>
    <p:sldId id="464" r:id="rId20"/>
    <p:sldId id="465" r:id="rId21"/>
    <p:sldId id="466" r:id="rId22"/>
    <p:sldId id="467" r:id="rId23"/>
    <p:sldId id="468" r:id="rId24"/>
    <p:sldId id="469" r:id="rId25"/>
    <p:sldId id="470" r:id="rId26"/>
    <p:sldId id="471" r:id="rId27"/>
    <p:sldId id="472" r:id="rId28"/>
    <p:sldId id="490" r:id="rId29"/>
    <p:sldId id="477" r:id="rId30"/>
    <p:sldId id="456" r:id="rId31"/>
    <p:sldId id="478" r:id="rId32"/>
    <p:sldId id="474" r:id="rId33"/>
    <p:sldId id="473" r:id="rId34"/>
    <p:sldId id="282" r:id="rId35"/>
    <p:sldId id="334" r:id="rId36"/>
    <p:sldId id="335" r:id="rId37"/>
    <p:sldId id="258" r:id="rId38"/>
    <p:sldId id="492" r:id="rId39"/>
    <p:sldId id="257" r:id="rId40"/>
    <p:sldId id="259" r:id="rId41"/>
    <p:sldId id="358" r:id="rId42"/>
    <p:sldId id="494" r:id="rId43"/>
    <p:sldId id="495" r:id="rId44"/>
    <p:sldId id="498" r:id="rId45"/>
    <p:sldId id="509" r:id="rId46"/>
    <p:sldId id="496" r:id="rId47"/>
    <p:sldId id="501" r:id="rId48"/>
    <p:sldId id="503" r:id="rId4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a:srgbClr val="A32638"/>
    <a:srgbClr val="5D301D"/>
    <a:srgbClr val="5A9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7" autoAdjust="0"/>
    <p:restoredTop sz="86325" autoAdjust="0"/>
  </p:normalViewPr>
  <p:slideViewPr>
    <p:cSldViewPr>
      <p:cViewPr varScale="1">
        <p:scale>
          <a:sx n="109" d="100"/>
          <a:sy n="109" d="100"/>
        </p:scale>
        <p:origin x="1344" y="114"/>
      </p:cViewPr>
      <p:guideLst>
        <p:guide orient="horz" pos="2160"/>
        <p:guide pos="2880"/>
      </p:guideLst>
    </p:cSldViewPr>
  </p:slideViewPr>
  <p:notesTextViewPr>
    <p:cViewPr>
      <p:scale>
        <a:sx n="3" d="2"/>
        <a:sy n="3" d="2"/>
      </p:scale>
      <p:origin x="0" y="0"/>
    </p:cViewPr>
  </p:notesTextViewPr>
  <p:sorterViewPr>
    <p:cViewPr varScale="1">
      <p:scale>
        <a:sx n="1" d="1"/>
        <a:sy n="1" d="1"/>
      </p:scale>
      <p:origin x="0" y="-95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Christine Martin" userId="3f04a9e6-8652-4b3c-b462-956eaf9c05a8" providerId="ADAL" clId="{0873332F-2F92-45F6-A7BF-C666FE0DB90A}"/>
    <pc:docChg chg="custSel modSld">
      <pc:chgData name="Marie-Christine Martin" userId="3f04a9e6-8652-4b3c-b462-956eaf9c05a8" providerId="ADAL" clId="{0873332F-2F92-45F6-A7BF-C666FE0DB90A}" dt="2025-01-21T16:09:46.030" v="0" actId="478"/>
      <pc:docMkLst>
        <pc:docMk/>
      </pc:docMkLst>
      <pc:sldChg chg="delSp mod delAnim">
        <pc:chgData name="Marie-Christine Martin" userId="3f04a9e6-8652-4b3c-b462-956eaf9c05a8" providerId="ADAL" clId="{0873332F-2F92-45F6-A7BF-C666FE0DB90A}" dt="2025-01-21T16:09:46.030" v="0" actId="478"/>
        <pc:sldMkLst>
          <pc:docMk/>
          <pc:sldMk cId="4202357126" sldId="479"/>
        </pc:sldMkLst>
        <pc:spChg chg="del">
          <ac:chgData name="Marie-Christine Martin" userId="3f04a9e6-8652-4b3c-b462-956eaf9c05a8" providerId="ADAL" clId="{0873332F-2F92-45F6-A7BF-C666FE0DB90A}" dt="2025-01-21T16:09:46.030" v="0" actId="478"/>
          <ac:spMkLst>
            <pc:docMk/>
            <pc:sldMk cId="4202357126" sldId="479"/>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6"/>
            <a:ext cx="2972097" cy="465077"/>
          </a:xfrm>
          <a:prstGeom prst="rect">
            <a:avLst/>
          </a:prstGeom>
        </p:spPr>
        <p:txBody>
          <a:bodyPr vert="horz" lIns="87990" tIns="43996" rIns="87990" bIns="43996" rtlCol="0"/>
          <a:lstStyle>
            <a:lvl1pPr algn="l">
              <a:defRPr sz="1100"/>
            </a:lvl1pPr>
          </a:lstStyle>
          <a:p>
            <a:endParaRPr lang="en-US"/>
          </a:p>
        </p:txBody>
      </p:sp>
      <p:sp>
        <p:nvSpPr>
          <p:cNvPr id="3" name="Date Placeholder 2"/>
          <p:cNvSpPr>
            <a:spLocks noGrp="1"/>
          </p:cNvSpPr>
          <p:nvPr>
            <p:ph type="dt" sz="quarter" idx="1"/>
          </p:nvPr>
        </p:nvSpPr>
        <p:spPr>
          <a:xfrm>
            <a:off x="3884417" y="6"/>
            <a:ext cx="2972097" cy="465077"/>
          </a:xfrm>
          <a:prstGeom prst="rect">
            <a:avLst/>
          </a:prstGeom>
        </p:spPr>
        <p:txBody>
          <a:bodyPr vert="horz" lIns="87990" tIns="43996" rIns="87990" bIns="43996" rtlCol="0"/>
          <a:lstStyle>
            <a:lvl1pPr algn="r">
              <a:defRPr sz="1100"/>
            </a:lvl1pPr>
          </a:lstStyle>
          <a:p>
            <a:fld id="{F3AF817D-CF8D-4461-8D1F-E5717598B261}" type="datetimeFigureOut">
              <a:rPr lang="en-US" smtClean="0"/>
              <a:t>1/21/2025</a:t>
            </a:fld>
            <a:endParaRPr lang="en-US"/>
          </a:p>
        </p:txBody>
      </p:sp>
      <p:sp>
        <p:nvSpPr>
          <p:cNvPr id="4" name="Footer Placeholder 3"/>
          <p:cNvSpPr>
            <a:spLocks noGrp="1"/>
          </p:cNvSpPr>
          <p:nvPr>
            <p:ph type="ftr" sz="quarter" idx="2"/>
          </p:nvPr>
        </p:nvSpPr>
        <p:spPr>
          <a:xfrm>
            <a:off x="3" y="8847252"/>
            <a:ext cx="2972097" cy="465077"/>
          </a:xfrm>
          <a:prstGeom prst="rect">
            <a:avLst/>
          </a:prstGeom>
        </p:spPr>
        <p:txBody>
          <a:bodyPr vert="horz" lIns="87990" tIns="43996" rIns="87990" bIns="43996" rtlCol="0" anchor="b"/>
          <a:lstStyle>
            <a:lvl1pPr algn="l">
              <a:defRPr sz="1100"/>
            </a:lvl1pPr>
          </a:lstStyle>
          <a:p>
            <a:endParaRPr lang="en-US"/>
          </a:p>
        </p:txBody>
      </p:sp>
      <p:sp>
        <p:nvSpPr>
          <p:cNvPr id="5" name="Slide Number Placeholder 4"/>
          <p:cNvSpPr>
            <a:spLocks noGrp="1"/>
          </p:cNvSpPr>
          <p:nvPr>
            <p:ph type="sldNum" sz="quarter" idx="3"/>
          </p:nvPr>
        </p:nvSpPr>
        <p:spPr>
          <a:xfrm>
            <a:off x="3884417" y="8847252"/>
            <a:ext cx="2972097" cy="465077"/>
          </a:xfrm>
          <a:prstGeom prst="rect">
            <a:avLst/>
          </a:prstGeom>
        </p:spPr>
        <p:txBody>
          <a:bodyPr vert="horz" lIns="87990" tIns="43996" rIns="87990" bIns="43996" rtlCol="0" anchor="b"/>
          <a:lstStyle>
            <a:lvl1pPr algn="r">
              <a:defRPr sz="1100"/>
            </a:lvl1pPr>
          </a:lstStyle>
          <a:p>
            <a:fld id="{8E8A0D4E-B9B1-4737-AA40-97DD2C5F75FB}" type="slidenum">
              <a:rPr lang="en-US" smtClean="0"/>
              <a:t>‹#›</a:t>
            </a:fld>
            <a:endParaRPr lang="en-US"/>
          </a:p>
        </p:txBody>
      </p:sp>
    </p:spTree>
    <p:extLst>
      <p:ext uri="{BB962C8B-B14F-4D97-AF65-F5344CB8AC3E}">
        <p14:creationId xmlns:p14="http://schemas.microsoft.com/office/powerpoint/2010/main" val="249652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71800" cy="465694"/>
          </a:xfrm>
          <a:prstGeom prst="rect">
            <a:avLst/>
          </a:prstGeom>
        </p:spPr>
        <p:txBody>
          <a:bodyPr vert="horz" lIns="93004" tIns="46504" rIns="93004" bIns="46504" rtlCol="0"/>
          <a:lstStyle>
            <a:lvl1pPr algn="l">
              <a:defRPr sz="1200"/>
            </a:lvl1pPr>
          </a:lstStyle>
          <a:p>
            <a:endParaRPr lang="en-US" dirty="0"/>
          </a:p>
        </p:txBody>
      </p:sp>
      <p:sp>
        <p:nvSpPr>
          <p:cNvPr id="3" name="Date Placeholder 2"/>
          <p:cNvSpPr>
            <a:spLocks noGrp="1"/>
          </p:cNvSpPr>
          <p:nvPr>
            <p:ph type="dt" idx="1"/>
          </p:nvPr>
        </p:nvSpPr>
        <p:spPr>
          <a:xfrm>
            <a:off x="3884615" y="4"/>
            <a:ext cx="2971800" cy="465694"/>
          </a:xfrm>
          <a:prstGeom prst="rect">
            <a:avLst/>
          </a:prstGeom>
        </p:spPr>
        <p:txBody>
          <a:bodyPr vert="horz" lIns="93004" tIns="46504" rIns="93004" bIns="46504" rtlCol="0"/>
          <a:lstStyle>
            <a:lvl1pPr algn="r">
              <a:defRPr sz="1200"/>
            </a:lvl1pPr>
          </a:lstStyle>
          <a:p>
            <a:fld id="{3D001412-9042-462B-87CE-AF1E3127FF21}" type="datetimeFigureOut">
              <a:rPr lang="en-US" smtClean="0"/>
              <a:t>1/21/2025</a:t>
            </a:fld>
            <a:endParaRPr lang="en-US" dirty="0"/>
          </a:p>
        </p:txBody>
      </p:sp>
      <p:sp>
        <p:nvSpPr>
          <p:cNvPr id="4" name="Slide Image Placeholder 3"/>
          <p:cNvSpPr>
            <a:spLocks noGrp="1" noRot="1" noChangeAspect="1"/>
          </p:cNvSpPr>
          <p:nvPr>
            <p:ph type="sldImg" idx="2"/>
          </p:nvPr>
        </p:nvSpPr>
        <p:spPr>
          <a:xfrm>
            <a:off x="1101725" y="698500"/>
            <a:ext cx="4656138" cy="3494088"/>
          </a:xfrm>
          <a:prstGeom prst="rect">
            <a:avLst/>
          </a:prstGeom>
          <a:noFill/>
          <a:ln w="12700">
            <a:solidFill>
              <a:prstClr val="black"/>
            </a:solidFill>
          </a:ln>
        </p:spPr>
        <p:txBody>
          <a:bodyPr vert="horz" lIns="93004" tIns="46504" rIns="93004" bIns="46504" rtlCol="0" anchor="ctr"/>
          <a:lstStyle/>
          <a:p>
            <a:endParaRPr lang="en-US" dirty="0"/>
          </a:p>
        </p:txBody>
      </p:sp>
      <p:sp>
        <p:nvSpPr>
          <p:cNvPr id="5" name="Notes Placeholder 4"/>
          <p:cNvSpPr>
            <a:spLocks noGrp="1"/>
          </p:cNvSpPr>
          <p:nvPr>
            <p:ph type="body" sz="quarter" idx="3"/>
          </p:nvPr>
        </p:nvSpPr>
        <p:spPr>
          <a:xfrm>
            <a:off x="685801" y="4424089"/>
            <a:ext cx="5486400" cy="4191239"/>
          </a:xfrm>
          <a:prstGeom prst="rect">
            <a:avLst/>
          </a:prstGeom>
        </p:spPr>
        <p:txBody>
          <a:bodyPr vert="horz" lIns="93004" tIns="46504" rIns="93004" bIns="465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7"/>
            <a:ext cx="2971800" cy="465694"/>
          </a:xfrm>
          <a:prstGeom prst="rect">
            <a:avLst/>
          </a:prstGeom>
        </p:spPr>
        <p:txBody>
          <a:bodyPr vert="horz" lIns="93004" tIns="46504" rIns="93004" bIns="465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846557"/>
            <a:ext cx="2971800" cy="465694"/>
          </a:xfrm>
          <a:prstGeom prst="rect">
            <a:avLst/>
          </a:prstGeom>
        </p:spPr>
        <p:txBody>
          <a:bodyPr vert="horz" lIns="93004" tIns="46504" rIns="93004" bIns="46504" rtlCol="0" anchor="b"/>
          <a:lstStyle>
            <a:lvl1pPr algn="r">
              <a:defRPr sz="1200"/>
            </a:lvl1pPr>
          </a:lstStyle>
          <a:p>
            <a:fld id="{57B364F1-7988-44A9-9AEE-C93F42B2633E}" type="slidenum">
              <a:rPr lang="en-US" smtClean="0"/>
              <a:t>‹#›</a:t>
            </a:fld>
            <a:endParaRPr lang="en-US" dirty="0"/>
          </a:p>
        </p:txBody>
      </p:sp>
    </p:spTree>
    <p:extLst>
      <p:ext uri="{BB962C8B-B14F-4D97-AF65-F5344CB8AC3E}">
        <p14:creationId xmlns:p14="http://schemas.microsoft.com/office/powerpoint/2010/main" val="335998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mi.org/learning/library/stakeholder-management-task-project-success-7736"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364F1-7988-44A9-9AEE-C93F42B2633E}" type="slidenum">
              <a:rPr lang="en-US" smtClean="0"/>
              <a:t>1</a:t>
            </a:fld>
            <a:endParaRPr lang="en-US" dirty="0"/>
          </a:p>
        </p:txBody>
      </p:sp>
    </p:spTree>
    <p:extLst>
      <p:ext uri="{BB962C8B-B14F-4D97-AF65-F5344CB8AC3E}">
        <p14:creationId xmlns:p14="http://schemas.microsoft.com/office/powerpoint/2010/main" val="3394945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31850-D1B2-674F-8D50-7E02465BB4B7}" type="slidenum">
              <a:rPr lang="en-US" smtClean="0"/>
              <a:pPr/>
              <a:t>10</a:t>
            </a:fld>
            <a:endParaRPr lang="en-US"/>
          </a:p>
        </p:txBody>
      </p:sp>
    </p:spTree>
    <p:extLst>
      <p:ext uri="{BB962C8B-B14F-4D97-AF65-F5344CB8AC3E}">
        <p14:creationId xmlns:p14="http://schemas.microsoft.com/office/powerpoint/2010/main" val="167740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Agile principles</a:t>
            </a:r>
          </a:p>
          <a:p>
            <a:endParaRPr lang="en-US" dirty="0"/>
          </a:p>
          <a:p>
            <a:endParaRPr lang="en-US" dirty="0"/>
          </a:p>
        </p:txBody>
      </p:sp>
      <p:sp>
        <p:nvSpPr>
          <p:cNvPr id="4" name="Slide Number Placeholder 3"/>
          <p:cNvSpPr>
            <a:spLocks noGrp="1"/>
          </p:cNvSpPr>
          <p:nvPr>
            <p:ph type="sldNum" sz="quarter" idx="10"/>
          </p:nvPr>
        </p:nvSpPr>
        <p:spPr/>
        <p:txBody>
          <a:bodyPr/>
          <a:lstStyle/>
          <a:p>
            <a:fld id="{18E31850-D1B2-674F-8D50-7E02465BB4B7}" type="slidenum">
              <a:rPr lang="en-US" smtClean="0"/>
              <a:pPr/>
              <a:t>15</a:t>
            </a:fld>
            <a:endParaRPr lang="en-US"/>
          </a:p>
        </p:txBody>
      </p:sp>
    </p:spTree>
    <p:extLst>
      <p:ext uri="{BB962C8B-B14F-4D97-AF65-F5344CB8AC3E}">
        <p14:creationId xmlns:p14="http://schemas.microsoft.com/office/powerpoint/2010/main" val="243540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person with an interest or concern in something, especially a business or a person that can be impacted by a process/situation/change.</a:t>
            </a:r>
          </a:p>
          <a:p>
            <a:r>
              <a:rPr lang="en-US" dirty="0"/>
              <a:t>In a project, stakeholders give or want something from it :</a:t>
            </a:r>
          </a:p>
          <a:p>
            <a:pPr marL="465818" indent="-465818">
              <a:buFont typeface="+mj-lt"/>
              <a:buAutoNum type="arabicPeriod"/>
            </a:pPr>
            <a:endParaRPr lang="en-US" dirty="0"/>
          </a:p>
          <a:p>
            <a:pPr marL="465818" indent="-465818">
              <a:buFont typeface="+mj-lt"/>
              <a:buAutoNum type="arabicPeriod"/>
            </a:pPr>
            <a:r>
              <a:rPr lang="en-US" dirty="0"/>
              <a:t>Project sponsor</a:t>
            </a:r>
          </a:p>
          <a:p>
            <a:pPr marL="465818" indent="-465818">
              <a:buFont typeface="+mj-lt"/>
              <a:buAutoNum type="arabicPeriod"/>
            </a:pPr>
            <a:r>
              <a:rPr lang="en-US" dirty="0"/>
              <a:t>Project customers</a:t>
            </a:r>
          </a:p>
          <a:p>
            <a:pPr marL="465818" indent="-465818">
              <a:buFont typeface="+mj-lt"/>
              <a:buAutoNum type="arabicPeriod"/>
            </a:pPr>
            <a:r>
              <a:rPr lang="en-US" dirty="0"/>
              <a:t>Functional managers</a:t>
            </a:r>
          </a:p>
          <a:p>
            <a:pPr marL="465818" indent="-465818">
              <a:buFont typeface="+mj-lt"/>
              <a:buAutoNum type="arabicPeriod"/>
            </a:pPr>
            <a:r>
              <a:rPr lang="en-US" dirty="0"/>
              <a:t>Team members</a:t>
            </a:r>
          </a:p>
          <a:p>
            <a:pPr marL="465818" indent="-465818">
              <a:buFont typeface="+mj-lt"/>
              <a:buAutoNum type="arabicPeriod"/>
            </a:pPr>
            <a:r>
              <a:rPr lang="en-US" dirty="0"/>
              <a:t>End Users</a:t>
            </a:r>
          </a:p>
          <a:p>
            <a:pPr marL="465818" indent="-465818">
              <a:buFont typeface="+mj-lt"/>
              <a:buAutoNum type="arabicPeriod"/>
            </a:pPr>
            <a:endParaRPr lang="en-US" dirty="0"/>
          </a:p>
          <a:p>
            <a:pPr marL="465818" indent="-465818">
              <a:buFont typeface="+mj-lt"/>
              <a:buAutoNum type="arabicPeriod"/>
            </a:pPr>
            <a:r>
              <a:rPr lang="en-US" dirty="0"/>
              <a:t>Use a stakeholder analysis table</a:t>
            </a:r>
          </a:p>
        </p:txBody>
      </p:sp>
      <p:sp>
        <p:nvSpPr>
          <p:cNvPr id="4" name="Slide Number Placeholder 3"/>
          <p:cNvSpPr>
            <a:spLocks noGrp="1"/>
          </p:cNvSpPr>
          <p:nvPr>
            <p:ph type="sldNum" sz="quarter" idx="10"/>
          </p:nvPr>
        </p:nvSpPr>
        <p:spPr/>
        <p:txBody>
          <a:bodyPr/>
          <a:lstStyle/>
          <a:p>
            <a:fld id="{18E31850-D1B2-674F-8D50-7E02465BB4B7}" type="slidenum">
              <a:rPr lang="en-US" smtClean="0"/>
              <a:pPr/>
              <a:t>34</a:t>
            </a:fld>
            <a:endParaRPr lang="en-US"/>
          </a:p>
        </p:txBody>
      </p:sp>
    </p:spTree>
    <p:extLst>
      <p:ext uri="{BB962C8B-B14F-4D97-AF65-F5344CB8AC3E}">
        <p14:creationId xmlns:p14="http://schemas.microsoft.com/office/powerpoint/2010/main" val="41602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b="1" dirty="0"/>
              <a:t>Stakeholder register</a:t>
            </a:r>
            <a:r>
              <a:rPr lang="en-US" dirty="0"/>
              <a:t>: a public document that includes details related to the identified project stakeholders</a:t>
            </a:r>
          </a:p>
          <a:p>
            <a:pPr lvl="0" eaLnBrk="1" hangingPunct="1"/>
            <a:endParaRPr lang="en-US" b="1" dirty="0"/>
          </a:p>
          <a:p>
            <a:pPr lvl="0" eaLnBrk="1" hangingPunct="1"/>
            <a:r>
              <a:rPr lang="en-US" b="1" dirty="0"/>
              <a:t>Stakeholder management strategy</a:t>
            </a:r>
            <a:r>
              <a:rPr lang="en-US" dirty="0"/>
              <a:t>: an approach to help increase the support of stakeholders throughout the project; </a:t>
            </a:r>
            <a:r>
              <a:rPr lang="en-US" b="1" dirty="0"/>
              <a:t>often includes sensitive information </a:t>
            </a:r>
            <a:r>
              <a:rPr lang="en-US" b="0" dirty="0"/>
              <a:t>– not a public document!</a:t>
            </a:r>
            <a:endParaRPr lang="en-US" b="1" dirty="0"/>
          </a:p>
          <a:p>
            <a:endParaRPr lang="en-US" dirty="0"/>
          </a:p>
          <a:p>
            <a:pPr defTabSz="457163">
              <a:defRPr/>
            </a:pPr>
            <a:r>
              <a:rPr lang="en-US" sz="2000" dirty="0">
                <a:hlinkClick r:id="rId3"/>
              </a:rPr>
              <a:t>https://www.pmi.org/learning/library/stakeholder-management-task-project-success-7736</a:t>
            </a:r>
            <a:endParaRPr lang="en-US" sz="2000" dirty="0"/>
          </a:p>
          <a:p>
            <a:endParaRPr lang="en-US" dirty="0"/>
          </a:p>
          <a:p>
            <a:r>
              <a:rPr lang="en-US" dirty="0"/>
              <a:t>Stakeholders: those who have a stake or an interest in a project or strategy undertaken by a company or an </a:t>
            </a:r>
            <a:r>
              <a:rPr lang="en-US" dirty="0" err="1"/>
              <a:t>organisation</a:t>
            </a:r>
            <a:r>
              <a:rPr lang="en-US" dirty="0"/>
              <a:t>, they will be affected in some way by the project and so have an interest in influencing it. They may benefit from the project and so will be supportive and positive about it; conversely, the project may damage their interests or they may perceive it will have a negative outcome for them so they will seek to stop it or, at the very least, project it in a bad light</a:t>
            </a:r>
          </a:p>
          <a:p>
            <a:endParaRPr lang="en-US" dirty="0"/>
          </a:p>
        </p:txBody>
      </p:sp>
      <p:sp>
        <p:nvSpPr>
          <p:cNvPr id="4" name="Slide Number Placeholder 3"/>
          <p:cNvSpPr>
            <a:spLocks noGrp="1"/>
          </p:cNvSpPr>
          <p:nvPr>
            <p:ph type="sldNum" sz="quarter" idx="10"/>
          </p:nvPr>
        </p:nvSpPr>
        <p:spPr/>
        <p:txBody>
          <a:bodyPr/>
          <a:lstStyle/>
          <a:p>
            <a:fld id="{18E31850-D1B2-674F-8D50-7E02465BB4B7}" type="slidenum">
              <a:rPr lang="en-US" smtClean="0"/>
              <a:pPr/>
              <a:t>35</a:t>
            </a:fld>
            <a:endParaRPr lang="en-US"/>
          </a:p>
        </p:txBody>
      </p:sp>
    </p:spTree>
    <p:extLst>
      <p:ext uri="{BB962C8B-B14F-4D97-AF65-F5344CB8AC3E}">
        <p14:creationId xmlns:p14="http://schemas.microsoft.com/office/powerpoint/2010/main" val="158374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98b10a73e_2_19:notes"/>
          <p:cNvSpPr>
            <a:spLocks noGrp="1" noRot="1" noChangeAspect="1"/>
          </p:cNvSpPr>
          <p:nvPr>
            <p:ph type="sldImg" idx="2"/>
          </p:nvPr>
        </p:nvSpPr>
        <p:spPr>
          <a:xfrm>
            <a:off x="1044575" y="681038"/>
            <a:ext cx="4532313" cy="34004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98b10a73e_2_19:notes"/>
          <p:cNvSpPr txBox="1">
            <a:spLocks noGrp="1"/>
          </p:cNvSpPr>
          <p:nvPr>
            <p:ph type="body" idx="1"/>
          </p:nvPr>
        </p:nvSpPr>
        <p:spPr>
          <a:xfrm>
            <a:off x="662194" y="4308882"/>
            <a:ext cx="5297552" cy="4082099"/>
          </a:xfrm>
          <a:prstGeom prst="rect">
            <a:avLst/>
          </a:prstGeom>
        </p:spPr>
        <p:txBody>
          <a:bodyPr spcFirstLastPara="1" wrap="square" lIns="89651" tIns="89651" rIns="89651" bIns="89651"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38</a:t>
            </a:fld>
            <a:endParaRPr lang="en-US" dirty="0"/>
          </a:p>
        </p:txBody>
      </p:sp>
    </p:spTree>
    <p:extLst>
      <p:ext uri="{BB962C8B-B14F-4D97-AF65-F5344CB8AC3E}">
        <p14:creationId xmlns:p14="http://schemas.microsoft.com/office/powerpoint/2010/main" val="365372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major limitations with Analysis-Think-Change Technique:</a:t>
            </a:r>
          </a:p>
          <a:p>
            <a:endParaRPr lang="en-US" dirty="0"/>
          </a:p>
          <a:p>
            <a:pPr marL="220811" indent="-220811">
              <a:buAutoNum type="arabicParenR"/>
            </a:pPr>
            <a:r>
              <a:rPr lang="en-US" dirty="0"/>
              <a:t>In a remarkable number of cases, we don’t need 50 pages detailed report to find that the old strategy isn’t working</a:t>
            </a:r>
          </a:p>
          <a:p>
            <a:pPr marL="220811" indent="-220811">
              <a:buAutoNum type="arabicParenR"/>
            </a:pPr>
            <a:r>
              <a:rPr lang="en-US" dirty="0"/>
              <a:t>Analytical tools have their limitations in a turbulent world : these tools works best when parameters are known, assumptions are minimal and the future is not fuzzy</a:t>
            </a:r>
          </a:p>
          <a:p>
            <a:pPr marL="220811" indent="-220811">
              <a:buAutoNum type="arabicParenR"/>
            </a:pPr>
            <a:r>
              <a:rPr lang="en-US" dirty="0"/>
              <a:t>Good analysis rarely motivates people in a big way</a:t>
            </a:r>
          </a:p>
        </p:txBody>
      </p:sp>
      <p:sp>
        <p:nvSpPr>
          <p:cNvPr id="4" name="Slide Number Placeholder 3"/>
          <p:cNvSpPr>
            <a:spLocks noGrp="1"/>
          </p:cNvSpPr>
          <p:nvPr>
            <p:ph type="sldNum" sz="quarter" idx="10"/>
          </p:nvPr>
        </p:nvSpPr>
        <p:spPr/>
        <p:txBody>
          <a:bodyPr/>
          <a:lstStyle/>
          <a:p>
            <a:fld id="{60323206-68AE-4D1E-B912-CD7B96BE2DD5}" type="slidenum">
              <a:rPr lang="en-US" smtClean="0"/>
              <a:t>39</a:t>
            </a:fld>
            <a:endParaRPr lang="en-US"/>
          </a:p>
        </p:txBody>
      </p:sp>
    </p:spTree>
    <p:extLst>
      <p:ext uri="{BB962C8B-B14F-4D97-AF65-F5344CB8AC3E}">
        <p14:creationId xmlns:p14="http://schemas.microsoft.com/office/powerpoint/2010/main" val="189871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811" indent="-220811">
              <a:buAutoNum type="arabicParenR"/>
            </a:pPr>
            <a:r>
              <a:rPr lang="en-US" dirty="0"/>
              <a:t>Need to create a sense of urgency from a critical mass (relevant amount of people). Core issue is behavior of people.</a:t>
            </a:r>
          </a:p>
          <a:p>
            <a:pPr marL="220811" indent="-220811">
              <a:buAutoNum type="arabicParenR"/>
            </a:pPr>
            <a:r>
              <a:rPr lang="en-US" dirty="0"/>
              <a:t>Guiding team with credibility, skills connections, reputations and formal authority. Operate with trust and emotional commitment (no ill task force…HP!)</a:t>
            </a:r>
          </a:p>
          <a:p>
            <a:pPr marL="220811" indent="-220811">
              <a:buAutoNum type="arabicParenR"/>
            </a:pPr>
            <a:r>
              <a:rPr lang="en-US" dirty="0"/>
              <a:t>Sensible, clear, simple, uplifting vision (not only detailed budget &amp; plans)</a:t>
            </a:r>
          </a:p>
          <a:p>
            <a:pPr marL="220811" indent="-220811">
              <a:buAutoNum type="arabicParenR"/>
            </a:pPr>
            <a:r>
              <a:rPr lang="en-US" dirty="0"/>
              <a:t>Simple, Heartfelt, messages. Visual/symbols speak loudly, Repetition is key</a:t>
            </a:r>
          </a:p>
          <a:p>
            <a:pPr marL="220811" indent="-220811">
              <a:buAutoNum type="arabicParenR"/>
            </a:pPr>
            <a:r>
              <a:rPr lang="en-US" dirty="0"/>
              <a:t>Key obstacles are removed (not giving power)</a:t>
            </a:r>
          </a:p>
          <a:p>
            <a:pPr marL="220811" indent="-220811">
              <a:buAutoNum type="arabicParenR"/>
            </a:pPr>
            <a:r>
              <a:rPr lang="en-US" dirty="0"/>
              <a:t>The wins are critical : they provide credibility, resources and momentum. Visible and early/often</a:t>
            </a:r>
          </a:p>
          <a:p>
            <a:pPr marL="220811" indent="-220811">
              <a:buAutoNum type="arabicParenR"/>
            </a:pPr>
            <a:r>
              <a:rPr lang="en-US" dirty="0"/>
              <a:t>Momentum builds after the 1</a:t>
            </a:r>
            <a:r>
              <a:rPr lang="en-US" baseline="30000" dirty="0"/>
              <a:t>st</a:t>
            </a:r>
            <a:r>
              <a:rPr lang="en-US" dirty="0"/>
              <a:t> wins, create wave after wave of change until the vision is a reality</a:t>
            </a:r>
          </a:p>
          <a:p>
            <a:pPr marL="220811" indent="-220811">
              <a:buAutoNum type="arabicParenR"/>
            </a:pPr>
            <a:r>
              <a:rPr lang="en-US" dirty="0"/>
              <a:t>Make change stick by nurturing a new culture (shared values, new norms). A new culture develops through consistency of successful action over a sufficient period of time. Appropriate promotions, orientation for new employees, …</a:t>
            </a:r>
          </a:p>
          <a:p>
            <a:pPr marL="220811" indent="-220811">
              <a:buAutoNum type="arabicParenR"/>
            </a:pPr>
            <a:endParaRPr lang="en-US" dirty="0"/>
          </a:p>
          <a:p>
            <a:pPr marL="220811" indent="-220811">
              <a:buAutoNum type="arabicParenR"/>
            </a:pPr>
            <a:endParaRPr lang="en-US" dirty="0"/>
          </a:p>
        </p:txBody>
      </p:sp>
      <p:sp>
        <p:nvSpPr>
          <p:cNvPr id="4" name="Slide Number Placeholder 3"/>
          <p:cNvSpPr>
            <a:spLocks noGrp="1"/>
          </p:cNvSpPr>
          <p:nvPr>
            <p:ph type="sldNum" sz="quarter" idx="10"/>
          </p:nvPr>
        </p:nvSpPr>
        <p:spPr/>
        <p:txBody>
          <a:bodyPr/>
          <a:lstStyle/>
          <a:p>
            <a:fld id="{60323206-68AE-4D1E-B912-CD7B96BE2DD5}" type="slidenum">
              <a:rPr lang="en-US" smtClean="0"/>
              <a:t>40</a:t>
            </a:fld>
            <a:endParaRPr lang="en-US"/>
          </a:p>
        </p:txBody>
      </p:sp>
    </p:spTree>
    <p:extLst>
      <p:ext uri="{BB962C8B-B14F-4D97-AF65-F5344CB8AC3E}">
        <p14:creationId xmlns:p14="http://schemas.microsoft.com/office/powerpoint/2010/main" val="1284300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E31850-D1B2-674F-8D50-7E02465BB4B7}" type="slidenum">
              <a:rPr lang="en-US" smtClean="0"/>
              <a:pPr/>
              <a:t>41</a:t>
            </a:fld>
            <a:endParaRPr lang="en-US"/>
          </a:p>
        </p:txBody>
      </p:sp>
    </p:spTree>
    <p:extLst>
      <p:ext uri="{BB962C8B-B14F-4D97-AF65-F5344CB8AC3E}">
        <p14:creationId xmlns:p14="http://schemas.microsoft.com/office/powerpoint/2010/main" val="3267454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64F1-7988-44A9-9AEE-C93F42B2633E}" type="slidenum">
              <a:rPr lang="en-US" smtClean="0"/>
              <a:t>42</a:t>
            </a:fld>
            <a:endParaRPr lang="en-US" dirty="0"/>
          </a:p>
        </p:txBody>
      </p:sp>
    </p:spTree>
    <p:extLst>
      <p:ext uri="{BB962C8B-B14F-4D97-AF65-F5344CB8AC3E}">
        <p14:creationId xmlns:p14="http://schemas.microsoft.com/office/powerpoint/2010/main" val="133619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CB75D-8124-48BC-9E7D-61A7FF23BEAF}" type="slidenum">
              <a:rPr lang="en-US" smtClean="0"/>
              <a:pPr/>
              <a:t>2</a:t>
            </a:fld>
            <a:endParaRPr lang="en-US"/>
          </a:p>
        </p:txBody>
      </p:sp>
    </p:spTree>
    <p:extLst>
      <p:ext uri="{BB962C8B-B14F-4D97-AF65-F5344CB8AC3E}">
        <p14:creationId xmlns:p14="http://schemas.microsoft.com/office/powerpoint/2010/main" val="1759791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64F1-7988-44A9-9AEE-C93F42B2633E}" type="slidenum">
              <a:rPr lang="en-US" smtClean="0"/>
              <a:t>43</a:t>
            </a:fld>
            <a:endParaRPr lang="en-US" dirty="0"/>
          </a:p>
        </p:txBody>
      </p:sp>
    </p:spTree>
    <p:extLst>
      <p:ext uri="{BB962C8B-B14F-4D97-AF65-F5344CB8AC3E}">
        <p14:creationId xmlns:p14="http://schemas.microsoft.com/office/powerpoint/2010/main" val="3616694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19493-2FDD-AF6B-E283-FD1FC77ED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55751-26D0-05A3-1D8A-797ACED7C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951EE-94CA-6BC3-8818-8DCD1DEB12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F59582-658C-D182-B17C-55CF26907A3C}"/>
              </a:ext>
            </a:extLst>
          </p:cNvPr>
          <p:cNvSpPr>
            <a:spLocks noGrp="1"/>
          </p:cNvSpPr>
          <p:nvPr>
            <p:ph type="sldNum" sz="quarter" idx="5"/>
          </p:nvPr>
        </p:nvSpPr>
        <p:spPr/>
        <p:txBody>
          <a:bodyPr/>
          <a:lstStyle/>
          <a:p>
            <a:fld id="{57B364F1-7988-44A9-9AEE-C93F42B2633E}" type="slidenum">
              <a:rPr lang="en-US" smtClean="0"/>
              <a:t>45</a:t>
            </a:fld>
            <a:endParaRPr lang="en-US" dirty="0"/>
          </a:p>
        </p:txBody>
      </p:sp>
    </p:spTree>
    <p:extLst>
      <p:ext uri="{BB962C8B-B14F-4D97-AF65-F5344CB8AC3E}">
        <p14:creationId xmlns:p14="http://schemas.microsoft.com/office/powerpoint/2010/main" val="886847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64F1-7988-44A9-9AEE-C93F42B2633E}" type="slidenum">
              <a:rPr lang="en-US" smtClean="0"/>
              <a:t>46</a:t>
            </a:fld>
            <a:endParaRPr lang="en-US" dirty="0"/>
          </a:p>
        </p:txBody>
      </p:sp>
    </p:spTree>
    <p:extLst>
      <p:ext uri="{BB962C8B-B14F-4D97-AF65-F5344CB8AC3E}">
        <p14:creationId xmlns:p14="http://schemas.microsoft.com/office/powerpoint/2010/main" val="661106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64F1-7988-44A9-9AEE-C93F42B2633E}" type="slidenum">
              <a:rPr lang="en-US" smtClean="0"/>
              <a:t>48</a:t>
            </a:fld>
            <a:endParaRPr lang="en-US" dirty="0"/>
          </a:p>
        </p:txBody>
      </p:sp>
    </p:spTree>
    <p:extLst>
      <p:ext uri="{BB962C8B-B14F-4D97-AF65-F5344CB8AC3E}">
        <p14:creationId xmlns:p14="http://schemas.microsoft.com/office/powerpoint/2010/main" val="371044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3</a:t>
            </a:fld>
            <a:endParaRPr lang="en-US" dirty="0"/>
          </a:p>
        </p:txBody>
      </p:sp>
    </p:spTree>
    <p:extLst>
      <p:ext uri="{BB962C8B-B14F-4D97-AF65-F5344CB8AC3E}">
        <p14:creationId xmlns:p14="http://schemas.microsoft.com/office/powerpoint/2010/main" val="365372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1/21/2025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4</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61653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1/21/2025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5</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226799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1/21/2025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6</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276757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1/21/2025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7</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252339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1/21/2025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8</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r>
              <a:rPr lang="en-US" altLang="en-US" sz="1000" dirty="0">
                <a:latin typeface="Arial" charset="0"/>
              </a:rPr>
              <a:t>Agile came out formally in 2001</a:t>
            </a:r>
          </a:p>
        </p:txBody>
      </p:sp>
    </p:spTree>
    <p:extLst>
      <p:ext uri="{BB962C8B-B14F-4D97-AF65-F5344CB8AC3E}">
        <p14:creationId xmlns:p14="http://schemas.microsoft.com/office/powerpoint/2010/main" val="1181211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1/21/2025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9</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1881268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772400" cy="4343399"/>
          </a:xfrm>
        </p:spPr>
        <p:txBody>
          <a:bodyPr anchor="ctr">
            <a:noAutofit/>
          </a:bodyPr>
          <a:lstStyle>
            <a:lvl1pPr>
              <a:lnSpc>
                <a:spcPct val="100000"/>
              </a:lnSpc>
              <a:defRPr sz="8800" spc="-8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57200" y="4800600"/>
            <a:ext cx="77724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800600" y="5791200"/>
            <a:ext cx="3429000" cy="304800"/>
          </a:xfrm>
        </p:spPr>
        <p:txBody>
          <a:bodyPr/>
          <a:lstStyle/>
          <a:p>
            <a:fld id="{C2A359D1-A1C5-473F-AFCA-C92300299581}" type="datetimeFigureOut">
              <a:rPr lang="en-US" smtClean="0"/>
              <a:t>1/21/2025</a:t>
            </a:fld>
            <a:endParaRPr lang="en-US" dirty="0"/>
          </a:p>
        </p:txBody>
      </p:sp>
      <p:sp>
        <p:nvSpPr>
          <p:cNvPr id="5" name="Footer Placeholder 4"/>
          <p:cNvSpPr>
            <a:spLocks noGrp="1"/>
          </p:cNvSpPr>
          <p:nvPr>
            <p:ph type="ftr" sz="quarter" idx="11"/>
          </p:nvPr>
        </p:nvSpPr>
        <p:spPr>
          <a:xfrm>
            <a:off x="4800600" y="6201727"/>
            <a:ext cx="3429000" cy="28384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027EEFF-BB7A-4911-8AC2-B29144801651}" type="slidenum">
              <a:rPr lang="en-US" smtClean="0"/>
              <a:t>‹#›</a:t>
            </a:fld>
            <a:endParaRPr lang="en-US" dirty="0"/>
          </a:p>
        </p:txBody>
      </p:sp>
      <p:sp>
        <p:nvSpPr>
          <p:cNvPr id="11" name="Rectangle 10"/>
          <p:cNvSpPr/>
          <p:nvPr userDrawn="1"/>
        </p:nvSpPr>
        <p:spPr>
          <a:xfrm>
            <a:off x="0" y="6629400"/>
            <a:ext cx="9144000" cy="22860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752" y="6137911"/>
            <a:ext cx="2125766" cy="274320"/>
          </a:xfrm>
          <a:prstGeom prst="rect">
            <a:avLst/>
          </a:prstGeom>
        </p:spPr>
      </p:pic>
      <p:sp>
        <p:nvSpPr>
          <p:cNvPr id="13" name="Rectangle 12"/>
          <p:cNvSpPr/>
          <p:nvPr userDrawn="1"/>
        </p:nvSpPr>
        <p:spPr>
          <a:xfrm>
            <a:off x="0" y="0"/>
            <a:ext cx="9144000" cy="2286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359D1-A1C5-473F-AFCA-C92300299581}"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359D1-A1C5-473F-AFCA-C92300299581}"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martArt Image Sqr">
    <p:spTree>
      <p:nvGrpSpPr>
        <p:cNvPr id="1" name=""/>
        <p:cNvGrpSpPr/>
        <p:nvPr/>
      </p:nvGrpSpPr>
      <p:grpSpPr>
        <a:xfrm>
          <a:off x="0" y="0"/>
          <a:ext cx="0" cy="0"/>
          <a:chOff x="0" y="0"/>
          <a:chExt cx="0" cy="0"/>
        </a:xfrm>
      </p:grpSpPr>
      <p:sp>
        <p:nvSpPr>
          <p:cNvPr id="4" name="Content Placeholder 2"/>
          <p:cNvSpPr>
            <a:spLocks noGrp="1"/>
          </p:cNvSpPr>
          <p:nvPr>
            <p:ph idx="1"/>
          </p:nvPr>
        </p:nvSpPr>
        <p:spPr>
          <a:xfrm>
            <a:off x="468313" y="1500173"/>
            <a:ext cx="3743647" cy="4592651"/>
          </a:xfrm>
          <a:prstGeom prst="rect">
            <a:avLst/>
          </a:prstGeom>
        </p:spPr>
        <p:txBody>
          <a:bodyPr/>
          <a:lstStyle>
            <a:lvl1pPr>
              <a:buNone/>
              <a:defRPr sz="200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sz="1600">
                <a:solidFill>
                  <a:schemeClr val="tx2"/>
                </a:solidFill>
              </a:defRPr>
            </a:lvl5pPr>
          </a:lstStyle>
          <a:p>
            <a:pPr lvl="0"/>
            <a:endParaRPr lang="en-US" dirty="0"/>
          </a:p>
        </p:txBody>
      </p:sp>
      <p:sp>
        <p:nvSpPr>
          <p:cNvPr id="6" name="Picture Placeholder 7"/>
          <p:cNvSpPr>
            <a:spLocks noGrp="1"/>
          </p:cNvSpPr>
          <p:nvPr>
            <p:ph type="pic" sz="quarter" idx="11"/>
          </p:nvPr>
        </p:nvSpPr>
        <p:spPr>
          <a:xfrm>
            <a:off x="4427983" y="1484784"/>
            <a:ext cx="4360461" cy="4515984"/>
          </a:xfrm>
          <a:prstGeom prst="roundRect">
            <a:avLst>
              <a:gd name="adj" fmla="val 7123"/>
            </a:avLst>
          </a:prstGeom>
          <a:gradFill>
            <a:gsLst>
              <a:gs pos="0">
                <a:schemeClr val="accent1"/>
              </a:gs>
              <a:gs pos="71000">
                <a:schemeClr val="accent1">
                  <a:lumMod val="60000"/>
                  <a:lumOff val="40000"/>
                </a:schemeClr>
              </a:gs>
            </a:gsLst>
            <a:lin ang="21540000" scaled="0"/>
          </a:gradFill>
          <a:ln w="28575">
            <a:solidFill>
              <a:schemeClr val="accent1">
                <a:lumMod val="40000"/>
                <a:lumOff val="60000"/>
              </a:schemeClr>
            </a:solid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81000" indent="-381000" algn="ctr" defTabSz="914400" rtl="0" eaLnBrk="1" fontAlgn="base" latinLnBrk="0" hangingPunct="1">
              <a:lnSpc>
                <a:spcPct val="95000"/>
              </a:lnSpc>
              <a:spcBef>
                <a:spcPct val="0"/>
              </a:spcBef>
              <a:spcAft>
                <a:spcPct val="0"/>
              </a:spcAft>
              <a:buClr>
                <a:schemeClr val="accent1"/>
              </a:buClr>
              <a:buSzPct val="80000"/>
              <a:buFont typeface="Wingdings" pitchFamily="2" charset="2"/>
              <a:buNone/>
              <a:defRPr lang="en-US" sz="2000" kern="1200">
                <a:solidFill>
                  <a:schemeClr val="lt1"/>
                </a:solidFill>
                <a:latin typeface="+mn-lt"/>
                <a:ea typeface="+mn-ea"/>
                <a:cs typeface="+mn-cs"/>
              </a:defRPr>
            </a:lvl1pPr>
          </a:lstStyle>
          <a:p>
            <a:endParaRPr lang="en-US"/>
          </a:p>
        </p:txBody>
      </p:sp>
      <p:sp>
        <p:nvSpPr>
          <p:cNvPr id="7" name="Title 1"/>
          <p:cNvSpPr>
            <a:spLocks noGrp="1"/>
          </p:cNvSpPr>
          <p:nvPr>
            <p:ph type="title"/>
          </p:nvPr>
        </p:nvSpPr>
        <p:spPr>
          <a:xfrm>
            <a:off x="457200" y="116632"/>
            <a:ext cx="8229600" cy="850106"/>
          </a:xfrm>
          <a:prstGeom prst="rect">
            <a:avLst/>
          </a:prstGeom>
        </p:spPr>
        <p:txBody>
          <a:bodyPr anchor="b" anchorCtr="0"/>
          <a:lstStyle>
            <a:lvl1pPr algn="l">
              <a:defRPr sz="3200"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924346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52"/>
        <p:cNvGrpSpPr/>
        <p:nvPr/>
      </p:nvGrpSpPr>
      <p:grpSpPr>
        <a:xfrm>
          <a:off x="0" y="0"/>
          <a:ext cx="0" cy="0"/>
          <a:chOff x="0" y="0"/>
          <a:chExt cx="0" cy="0"/>
        </a:xfrm>
      </p:grpSpPr>
      <p:sp>
        <p:nvSpPr>
          <p:cNvPr id="53" name="Google Shape;53;p10"/>
          <p:cNvSpPr txBox="1">
            <a:spLocks noGrp="1"/>
          </p:cNvSpPr>
          <p:nvPr>
            <p:ph type="subTitle" idx="1"/>
          </p:nvPr>
        </p:nvSpPr>
        <p:spPr>
          <a:xfrm>
            <a:off x="2206250" y="2503356"/>
            <a:ext cx="4737300" cy="15760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2200"/>
            </a:lvl1pPr>
            <a:lvl2pPr lvl="1">
              <a:spcBef>
                <a:spcPts val="1600"/>
              </a:spcBef>
              <a:spcAft>
                <a:spcPts val="0"/>
              </a:spcAft>
              <a:buSzPts val="2200"/>
              <a:buNone/>
              <a:defRPr sz="2200"/>
            </a:lvl2pPr>
            <a:lvl3pPr lvl="2">
              <a:spcBef>
                <a:spcPts val="1600"/>
              </a:spcBef>
              <a:spcAft>
                <a:spcPts val="0"/>
              </a:spcAft>
              <a:buSzPts val="2200"/>
              <a:buNone/>
              <a:defRPr sz="2200"/>
            </a:lvl3pPr>
            <a:lvl4pPr lvl="3">
              <a:spcBef>
                <a:spcPts val="1600"/>
              </a:spcBef>
              <a:spcAft>
                <a:spcPts val="0"/>
              </a:spcAft>
              <a:buSzPts val="2200"/>
              <a:buNone/>
              <a:defRPr sz="2200"/>
            </a:lvl4pPr>
            <a:lvl5pPr lvl="4">
              <a:spcBef>
                <a:spcPts val="1600"/>
              </a:spcBef>
              <a:spcAft>
                <a:spcPts val="0"/>
              </a:spcAft>
              <a:buSzPts val="2200"/>
              <a:buNone/>
              <a:defRPr sz="2200"/>
            </a:lvl5pPr>
            <a:lvl6pPr lvl="5">
              <a:spcBef>
                <a:spcPts val="1600"/>
              </a:spcBef>
              <a:spcAft>
                <a:spcPts val="0"/>
              </a:spcAft>
              <a:buSzPts val="2200"/>
              <a:buNone/>
              <a:defRPr sz="2200"/>
            </a:lvl6pPr>
            <a:lvl7pPr lvl="6">
              <a:spcBef>
                <a:spcPts val="1600"/>
              </a:spcBef>
              <a:spcAft>
                <a:spcPts val="0"/>
              </a:spcAft>
              <a:buSzPts val="2200"/>
              <a:buNone/>
              <a:defRPr sz="2200"/>
            </a:lvl7pPr>
            <a:lvl8pPr lvl="7">
              <a:spcBef>
                <a:spcPts val="1600"/>
              </a:spcBef>
              <a:spcAft>
                <a:spcPts val="0"/>
              </a:spcAft>
              <a:buSzPts val="2200"/>
              <a:buNone/>
              <a:defRPr sz="2200"/>
            </a:lvl8pPr>
            <a:lvl9pPr lvl="8">
              <a:spcBef>
                <a:spcPts val="1600"/>
              </a:spcBef>
              <a:spcAft>
                <a:spcPts val="1600"/>
              </a:spcAft>
              <a:buSzPts val="2200"/>
              <a:buNone/>
              <a:defRPr sz="2200"/>
            </a:lvl9pPr>
          </a:lstStyle>
          <a:p>
            <a:endParaRPr/>
          </a:p>
        </p:txBody>
      </p:sp>
      <p:sp>
        <p:nvSpPr>
          <p:cNvPr id="54" name="Google Shape;54;p10"/>
          <p:cNvSpPr txBox="1">
            <a:spLocks noGrp="1"/>
          </p:cNvSpPr>
          <p:nvPr>
            <p:ph type="title"/>
          </p:nvPr>
        </p:nvSpPr>
        <p:spPr>
          <a:xfrm>
            <a:off x="3003125" y="4079356"/>
            <a:ext cx="3142800" cy="4364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1"/>
              </a:buClr>
              <a:buSzPts val="1800"/>
              <a:buNone/>
              <a:defRPr sz="1800">
                <a:solidFill>
                  <a:schemeClr val="accent1"/>
                </a:solidFill>
              </a:defRPr>
            </a:lvl1pPr>
            <a:lvl2pPr lvl="1">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2pPr>
            <a:lvl3pPr lvl="2">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3pPr>
            <a:lvl4pPr lvl="3">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4pPr>
            <a:lvl5pPr lvl="4">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5pPr>
            <a:lvl6pPr lvl="5">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6pPr>
            <a:lvl7pPr lvl="6">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7pPr>
            <a:lvl8pPr lvl="7">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8pPr>
            <a:lvl9pPr lvl="8">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9pPr>
          </a:lstStyle>
          <a:p>
            <a:endParaRPr/>
          </a:p>
        </p:txBody>
      </p:sp>
      <p:sp>
        <p:nvSpPr>
          <p:cNvPr id="55" name="Google Shape;55;p10"/>
          <p:cNvSpPr/>
          <p:nvPr/>
        </p:nvSpPr>
        <p:spPr>
          <a:xfrm rot="9387396" flipH="1">
            <a:off x="7503727" y="-571771"/>
            <a:ext cx="1802529" cy="2403372"/>
          </a:xfrm>
          <a:custGeom>
            <a:avLst/>
            <a:gdLst/>
            <a:ahLst/>
            <a:cxnLst/>
            <a:rect l="l" t="t" r="r" b="b"/>
            <a:pathLst>
              <a:path w="80403" h="80403" extrusionOk="0">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10"/>
          <p:cNvSpPr/>
          <p:nvPr/>
        </p:nvSpPr>
        <p:spPr>
          <a:xfrm rot="-900108" flipH="1">
            <a:off x="-152805" y="4890265"/>
            <a:ext cx="1802354" cy="2403139"/>
          </a:xfrm>
          <a:custGeom>
            <a:avLst/>
            <a:gdLst/>
            <a:ahLst/>
            <a:cxnLst/>
            <a:rect l="l" t="t" r="r" b="b"/>
            <a:pathLst>
              <a:path w="80403" h="80403" extrusionOk="0">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6882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359D1-A1C5-473F-AFCA-C92300299581}"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2A359D1-A1C5-473F-AFCA-C92300299581}" type="datetimeFigureOut">
              <a:rPr lang="en-US" smtClean="0"/>
              <a:t>1/21/2025</a:t>
            </a:fld>
            <a:endParaRPr lang="en-US" dirty="0"/>
          </a:p>
        </p:txBody>
      </p:sp>
      <p:sp>
        <p:nvSpPr>
          <p:cNvPr id="8" name="Slide Number Placeholder 7"/>
          <p:cNvSpPr>
            <a:spLocks noGrp="1"/>
          </p:cNvSpPr>
          <p:nvPr>
            <p:ph type="sldNum" sz="quarter" idx="11"/>
          </p:nvPr>
        </p:nvSpPr>
        <p:spPr/>
        <p:txBody>
          <a:bodyPr/>
          <a:lstStyle/>
          <a:p>
            <a:fld id="{5027EEFF-BB7A-4911-8AC2-B29144801651}"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A359D1-A1C5-473F-AFCA-C92300299581}"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A359D1-A1C5-473F-AFCA-C92300299581}" type="datetimeFigureOut">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A359D1-A1C5-473F-AFCA-C92300299581}" type="datetimeFigureOut">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359D1-A1C5-473F-AFCA-C92300299581}" type="datetimeFigureOut">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A359D1-A1C5-473F-AFCA-C92300299581}"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7EEFF-BB7A-4911-8AC2-B29144801651}"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8610600"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A359D1-A1C5-473F-AFCA-C92300299581}"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027EEFF-BB7A-4911-8AC2-B29144801651}" type="slidenum">
              <a:rPr lang="en-US" smtClean="0"/>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dirty="0"/>
              <a:t>Click to edit Master title style</a:t>
            </a:r>
          </a:p>
        </p:txBody>
      </p:sp>
      <p:sp>
        <p:nvSpPr>
          <p:cNvPr id="14" name="Rectangle 13"/>
          <p:cNvSpPr/>
          <p:nvPr userDrawn="1"/>
        </p:nvSpPr>
        <p:spPr>
          <a:xfrm>
            <a:off x="8822889" y="4846320"/>
            <a:ext cx="321111" cy="201168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8822889" y="365760"/>
            <a:ext cx="321111" cy="448056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822889" y="0"/>
            <a:ext cx="318370"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7620000" cy="48006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648200" y="5867400"/>
            <a:ext cx="3429000" cy="304800"/>
          </a:xfrm>
          <a:prstGeom prst="rect">
            <a:avLst/>
          </a:prstGeom>
        </p:spPr>
        <p:txBody>
          <a:bodyPr vert="horz" lIns="91440" tIns="45720" rIns="91440" bIns="0" rtlCol="0" anchor="b"/>
          <a:lstStyle>
            <a:lvl1pPr algn="l">
              <a:defRPr sz="1000">
                <a:solidFill>
                  <a:schemeClr val="tx1"/>
                </a:solidFill>
              </a:defRPr>
            </a:lvl1pPr>
          </a:lstStyle>
          <a:p>
            <a:fld id="{C2A359D1-A1C5-473F-AFCA-C92300299581}" type="datetimeFigureOut">
              <a:rPr lang="en-US" smtClean="0"/>
              <a:t>1/21/2025</a:t>
            </a:fld>
            <a:endParaRPr lang="en-US" dirty="0"/>
          </a:p>
        </p:txBody>
      </p:sp>
      <p:sp>
        <p:nvSpPr>
          <p:cNvPr id="5" name="Footer Placeholder 4"/>
          <p:cNvSpPr>
            <a:spLocks noGrp="1"/>
          </p:cNvSpPr>
          <p:nvPr>
            <p:ph type="ftr" sz="quarter" idx="3"/>
          </p:nvPr>
        </p:nvSpPr>
        <p:spPr>
          <a:xfrm>
            <a:off x="4648200" y="6172200"/>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7906702" y="5580698"/>
            <a:ext cx="1315721" cy="365125"/>
          </a:xfrm>
          <a:prstGeom prst="rect">
            <a:avLst/>
          </a:prstGeom>
        </p:spPr>
        <p:txBody>
          <a:bodyPr vert="horz" lIns="91440" tIns="45720" rIns="91440" bIns="45720" rtlCol="0" anchor="ctr"/>
          <a:lstStyle>
            <a:lvl1pPr algn="l">
              <a:defRPr sz="2400" b="1">
                <a:solidFill>
                  <a:schemeClr val="tx2"/>
                </a:solidFill>
              </a:defRPr>
            </a:lvl1pPr>
          </a:lstStyle>
          <a:p>
            <a:fld id="{5027EEFF-BB7A-4911-8AC2-B29144801651}" type="slidenum">
              <a:rPr lang="en-US" smtClean="0"/>
              <a:t>‹#›</a:t>
            </a:fld>
            <a:endParaRPr lang="en-US" dirty="0"/>
          </a:p>
        </p:txBody>
      </p:sp>
      <p:sp>
        <p:nvSpPr>
          <p:cNvPr id="9" name="Rectangle 8"/>
          <p:cNvSpPr/>
          <p:nvPr userDrawn="1"/>
        </p:nvSpPr>
        <p:spPr>
          <a:xfrm>
            <a:off x="1" y="6553200"/>
            <a:ext cx="9144000" cy="30480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752" y="6137910"/>
            <a:ext cx="2125766" cy="274320"/>
          </a:xfrm>
          <a:prstGeom prst="rect">
            <a:avLst/>
          </a:prstGeom>
        </p:spPr>
      </p:pic>
      <p:sp>
        <p:nvSpPr>
          <p:cNvPr id="12" name="Rectangle 11"/>
          <p:cNvSpPr/>
          <p:nvPr userDrawn="1"/>
        </p:nvSpPr>
        <p:spPr>
          <a:xfrm>
            <a:off x="1" y="0"/>
            <a:ext cx="9144000" cy="4572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8625" y="0"/>
            <a:ext cx="7620000" cy="457200"/>
          </a:xfrm>
          <a:prstGeom prst="rect">
            <a:avLst/>
          </a:prstGeom>
        </p:spPr>
        <p:txBody>
          <a:bodyPr vert="horz" lIns="91440" tIns="45720" rIns="91440" bIns="45720" rtlCol="0" anchor="ctr">
            <a:no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spcBef>
          <a:spcPct val="0"/>
        </a:spcBef>
        <a:buNone/>
        <a:defRPr sz="2400" kern="1200" cap="none" spc="-60" baseline="0">
          <a:solidFill>
            <a:schemeClr val="bg1"/>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8ABB-B283-44E2-83FF-45846DBE29DC}"/>
              </a:ext>
            </a:extLst>
          </p:cNvPr>
          <p:cNvSpPr>
            <a:spLocks noGrp="1"/>
          </p:cNvSpPr>
          <p:nvPr>
            <p:ph type="ctrTitle"/>
          </p:nvPr>
        </p:nvSpPr>
        <p:spPr>
          <a:xfrm>
            <a:off x="457200" y="381000"/>
            <a:ext cx="7772400" cy="2895600"/>
          </a:xfrm>
        </p:spPr>
        <p:txBody>
          <a:bodyPr/>
          <a:lstStyle/>
          <a:p>
            <a:r>
              <a:rPr lang="en-US" sz="5400" dirty="0"/>
              <a:t>Take Quiz #1 On Canvas</a:t>
            </a:r>
            <a:br>
              <a:rPr lang="en-US" sz="5400" dirty="0"/>
            </a:br>
            <a:r>
              <a:rPr lang="en-US" sz="4400" dirty="0"/>
              <a:t>10 min</a:t>
            </a:r>
            <a:br>
              <a:rPr lang="en-US" sz="4400" dirty="0"/>
            </a:br>
            <a:r>
              <a:rPr lang="en-US" sz="4400" dirty="0"/>
              <a:t>4 questions</a:t>
            </a:r>
            <a:br>
              <a:rPr lang="en-US" sz="4400" dirty="0"/>
            </a:br>
            <a:r>
              <a:rPr lang="en-US" sz="4400" dirty="0"/>
              <a:t>Opened Book</a:t>
            </a:r>
          </a:p>
        </p:txBody>
      </p:sp>
      <p:pic>
        <p:nvPicPr>
          <p:cNvPr id="3" name="Picture 2" descr="The 9 Best Online Quiz Makers For 2021">
            <a:extLst>
              <a:ext uri="{FF2B5EF4-FFF2-40B4-BE49-F238E27FC236}">
                <a16:creationId xmlns:a16="http://schemas.microsoft.com/office/drawing/2014/main" id="{2A5C28C0-11A5-48E1-B662-DE65E0C8E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693" y="4817645"/>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357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A41E35"/>
                </a:solidFill>
              </a:rPr>
              <a:t>What is the “Agile Manifesto”?</a:t>
            </a:r>
          </a:p>
        </p:txBody>
      </p:sp>
      <p:sp>
        <p:nvSpPr>
          <p:cNvPr id="4" name="Text Placeholder 3"/>
          <p:cNvSpPr>
            <a:spLocks noGrp="1"/>
          </p:cNvSpPr>
          <p:nvPr>
            <p:ph type="body" idx="1"/>
          </p:nvPr>
        </p:nvSpPr>
        <p:spPr>
          <a:xfrm>
            <a:off x="152400" y="1164848"/>
            <a:ext cx="7391400" cy="487876"/>
          </a:xfrm>
        </p:spPr>
        <p:txBody>
          <a:bodyPr/>
          <a:lstStyle/>
          <a:p>
            <a:r>
              <a:rPr lang="en-US" sz="1400" b="1" dirty="0"/>
              <a:t>We are uncovering better ways of developing software by doing it and helping others do it. Through this work we have come to value:</a:t>
            </a:r>
          </a:p>
        </p:txBody>
      </p:sp>
      <p:sp>
        <p:nvSpPr>
          <p:cNvPr id="6" name="Content Placeholder 5"/>
          <p:cNvSpPr>
            <a:spLocks noGrp="1"/>
          </p:cNvSpPr>
          <p:nvPr>
            <p:ph sz="half" idx="2"/>
          </p:nvPr>
        </p:nvSpPr>
        <p:spPr>
          <a:xfrm>
            <a:off x="40976" y="2302674"/>
            <a:ext cx="3825240" cy="3840480"/>
          </a:xfrm>
        </p:spPr>
        <p:txBody>
          <a:bodyPr>
            <a:normAutofit/>
          </a:bodyPr>
          <a:lstStyle/>
          <a:p>
            <a:r>
              <a:rPr lang="en-US" dirty="0"/>
              <a:t>Individuals and Interactions </a:t>
            </a:r>
          </a:p>
          <a:p>
            <a:r>
              <a:rPr lang="en-US" dirty="0"/>
              <a:t>Working Product/Software </a:t>
            </a:r>
          </a:p>
          <a:p>
            <a:r>
              <a:rPr lang="en-US" dirty="0"/>
              <a:t>Customer Collaboration </a:t>
            </a:r>
          </a:p>
          <a:p>
            <a:r>
              <a:rPr lang="en-US" dirty="0"/>
              <a:t>Responding to Change</a:t>
            </a:r>
          </a:p>
        </p:txBody>
      </p:sp>
      <p:sp>
        <p:nvSpPr>
          <p:cNvPr id="8" name="Content Placeholder 7"/>
          <p:cNvSpPr>
            <a:spLocks noGrp="1"/>
          </p:cNvSpPr>
          <p:nvPr>
            <p:ph sz="quarter" idx="4"/>
          </p:nvPr>
        </p:nvSpPr>
        <p:spPr>
          <a:xfrm>
            <a:off x="4704416" y="2302674"/>
            <a:ext cx="4282440" cy="3840480"/>
          </a:xfrm>
        </p:spPr>
        <p:txBody>
          <a:bodyPr>
            <a:normAutofit/>
          </a:bodyPr>
          <a:lstStyle/>
          <a:p>
            <a:r>
              <a:rPr lang="en-US" dirty="0"/>
              <a:t>Processes and Tools </a:t>
            </a:r>
          </a:p>
          <a:p>
            <a:r>
              <a:rPr lang="en-US" dirty="0"/>
              <a:t>Comprehensive Documentation </a:t>
            </a:r>
          </a:p>
          <a:p>
            <a:r>
              <a:rPr lang="en-US" dirty="0"/>
              <a:t>Contract Negotiation </a:t>
            </a:r>
          </a:p>
          <a:p>
            <a:r>
              <a:rPr lang="en-US" dirty="0"/>
              <a:t>Following a Plan</a:t>
            </a:r>
          </a:p>
        </p:txBody>
      </p:sp>
      <p:sp>
        <p:nvSpPr>
          <p:cNvPr id="5" name="Oval Callout 2">
            <a:extLst>
              <a:ext uri="{FF2B5EF4-FFF2-40B4-BE49-F238E27FC236}">
                <a16:creationId xmlns:a16="http://schemas.microsoft.com/office/drawing/2014/main" id="{6A4A35E0-2221-48FA-AD70-AC72B8B0EB6B}"/>
              </a:ext>
            </a:extLst>
          </p:cNvPr>
          <p:cNvSpPr/>
          <p:nvPr/>
        </p:nvSpPr>
        <p:spPr>
          <a:xfrm>
            <a:off x="7094220" y="514898"/>
            <a:ext cx="1981200" cy="704617"/>
          </a:xfrm>
          <a:prstGeom prst="wedgeEllipseCallout">
            <a:avLst>
              <a:gd name="adj1" fmla="val -30700"/>
              <a:gd name="adj2" fmla="val 95259"/>
            </a:avLst>
          </a:prstGeom>
          <a:solidFill>
            <a:srgbClr val="A32638"/>
          </a:solidFill>
          <a:ln>
            <a:solidFill>
              <a:srgbClr val="A32638"/>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t>Web research</a:t>
            </a:r>
          </a:p>
        </p:txBody>
      </p:sp>
      <p:sp>
        <p:nvSpPr>
          <p:cNvPr id="9" name="Title 1"/>
          <p:cNvSpPr txBox="1">
            <a:spLocks/>
          </p:cNvSpPr>
          <p:nvPr/>
        </p:nvSpPr>
        <p:spPr>
          <a:xfrm>
            <a:off x="76200" y="514898"/>
            <a:ext cx="6769436" cy="70418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sz="3200" b="1" dirty="0">
                <a:solidFill>
                  <a:srgbClr val="A41E35"/>
                </a:solidFill>
              </a:rPr>
              <a:t>What is the “Agile Manifesto”?</a:t>
            </a:r>
          </a:p>
        </p:txBody>
      </p:sp>
      <p:sp>
        <p:nvSpPr>
          <p:cNvPr id="10" name="TextBox 9"/>
          <p:cNvSpPr txBox="1"/>
          <p:nvPr/>
        </p:nvSpPr>
        <p:spPr>
          <a:xfrm>
            <a:off x="1098251" y="4777045"/>
            <a:ext cx="6372225" cy="707886"/>
          </a:xfrm>
          <a:prstGeom prst="rect">
            <a:avLst/>
          </a:prstGeom>
          <a:noFill/>
        </p:spPr>
        <p:txBody>
          <a:bodyPr wrap="square" rtlCol="0">
            <a:spAutoFit/>
          </a:bodyPr>
          <a:lstStyle/>
          <a:p>
            <a:pPr algn="ctr"/>
            <a:r>
              <a:rPr lang="en-US" sz="2000" b="1" i="1" dirty="0">
                <a:solidFill>
                  <a:srgbClr val="A41E35"/>
                </a:solidFill>
              </a:rPr>
              <a:t>That is, while there is value in the items on the right, we value the items on the left more</a:t>
            </a:r>
          </a:p>
        </p:txBody>
      </p:sp>
      <p:sp>
        <p:nvSpPr>
          <p:cNvPr id="11" name="TextBox 10"/>
          <p:cNvSpPr txBox="1"/>
          <p:nvPr/>
        </p:nvSpPr>
        <p:spPr>
          <a:xfrm>
            <a:off x="3850976" y="2366987"/>
            <a:ext cx="838200" cy="400110"/>
          </a:xfrm>
          <a:prstGeom prst="rect">
            <a:avLst/>
          </a:prstGeom>
          <a:noFill/>
        </p:spPr>
        <p:txBody>
          <a:bodyPr wrap="square" rtlCol="0">
            <a:spAutoFit/>
          </a:bodyPr>
          <a:lstStyle/>
          <a:p>
            <a:r>
              <a:rPr lang="en-US" sz="2000" b="1" i="1" dirty="0">
                <a:solidFill>
                  <a:srgbClr val="A41E35"/>
                </a:solidFill>
              </a:rPr>
              <a:t>OVER</a:t>
            </a:r>
          </a:p>
        </p:txBody>
      </p:sp>
      <p:sp>
        <p:nvSpPr>
          <p:cNvPr id="12" name="TextBox 11"/>
          <p:cNvSpPr txBox="1"/>
          <p:nvPr/>
        </p:nvSpPr>
        <p:spPr>
          <a:xfrm>
            <a:off x="3881456" y="2847660"/>
            <a:ext cx="838200" cy="400110"/>
          </a:xfrm>
          <a:prstGeom prst="rect">
            <a:avLst/>
          </a:prstGeom>
          <a:noFill/>
        </p:spPr>
        <p:txBody>
          <a:bodyPr wrap="square" rtlCol="0">
            <a:spAutoFit/>
          </a:bodyPr>
          <a:lstStyle/>
          <a:p>
            <a:r>
              <a:rPr lang="en-US" sz="2000" b="1" i="1" dirty="0">
                <a:solidFill>
                  <a:srgbClr val="A41E35"/>
                </a:solidFill>
              </a:rPr>
              <a:t>OVER</a:t>
            </a:r>
          </a:p>
        </p:txBody>
      </p:sp>
      <p:sp>
        <p:nvSpPr>
          <p:cNvPr id="13" name="TextBox 12"/>
          <p:cNvSpPr txBox="1"/>
          <p:nvPr/>
        </p:nvSpPr>
        <p:spPr>
          <a:xfrm>
            <a:off x="3850976" y="3339805"/>
            <a:ext cx="838200" cy="400110"/>
          </a:xfrm>
          <a:prstGeom prst="rect">
            <a:avLst/>
          </a:prstGeom>
          <a:noFill/>
        </p:spPr>
        <p:txBody>
          <a:bodyPr wrap="square" rtlCol="0">
            <a:spAutoFit/>
          </a:bodyPr>
          <a:lstStyle/>
          <a:p>
            <a:r>
              <a:rPr lang="en-US" sz="2000" b="1" i="1" dirty="0">
                <a:solidFill>
                  <a:srgbClr val="A41E35"/>
                </a:solidFill>
              </a:rPr>
              <a:t>OVER</a:t>
            </a:r>
          </a:p>
        </p:txBody>
      </p:sp>
      <p:sp>
        <p:nvSpPr>
          <p:cNvPr id="14" name="TextBox 13"/>
          <p:cNvSpPr txBox="1"/>
          <p:nvPr/>
        </p:nvSpPr>
        <p:spPr>
          <a:xfrm>
            <a:off x="3850976" y="3918767"/>
            <a:ext cx="838200" cy="400110"/>
          </a:xfrm>
          <a:prstGeom prst="rect">
            <a:avLst/>
          </a:prstGeom>
          <a:noFill/>
        </p:spPr>
        <p:txBody>
          <a:bodyPr wrap="square" rtlCol="0">
            <a:spAutoFit/>
          </a:bodyPr>
          <a:lstStyle/>
          <a:p>
            <a:r>
              <a:rPr lang="en-US" sz="2000" b="1" i="1" dirty="0">
                <a:solidFill>
                  <a:srgbClr val="A41E35"/>
                </a:solidFill>
              </a:rPr>
              <a:t>OVER</a:t>
            </a:r>
          </a:p>
        </p:txBody>
      </p:sp>
    </p:spTree>
    <p:extLst>
      <p:ext uri="{BB962C8B-B14F-4D97-AF65-F5344CB8AC3E}">
        <p14:creationId xmlns:p14="http://schemas.microsoft.com/office/powerpoint/2010/main" val="4021171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1000"/>
                                        <p:tgtEl>
                                          <p:spTgt spid="8">
                                            <p:txEl>
                                              <p:pRg st="0" end="0"/>
                                            </p:txEl>
                                          </p:spTgt>
                                        </p:tgtEl>
                                      </p:cBhvr>
                                    </p:animEffect>
                                    <p:anim calcmode="lin" valueType="num">
                                      <p:cBhvr>
                                        <p:cTn id="5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animEffect transition="in" filter="fade">
                                      <p:cBhvr>
                                        <p:cTn id="62" dur="1000"/>
                                        <p:tgtEl>
                                          <p:spTgt spid="8">
                                            <p:txEl>
                                              <p:pRg st="1" end="1"/>
                                            </p:txEl>
                                          </p:spTgt>
                                        </p:tgtEl>
                                      </p:cBhvr>
                                    </p:animEffect>
                                    <p:anim calcmode="lin" valueType="num">
                                      <p:cBhvr>
                                        <p:cTn id="6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fade">
                                      <p:cBhvr>
                                        <p:cTn id="67" dur="1000"/>
                                        <p:tgtEl>
                                          <p:spTgt spid="8">
                                            <p:txEl>
                                              <p:pRg st="2" end="2"/>
                                            </p:txEl>
                                          </p:spTgt>
                                        </p:tgtEl>
                                      </p:cBhvr>
                                    </p:animEffect>
                                    <p:anim calcmode="lin" valueType="num">
                                      <p:cBhvr>
                                        <p:cTn id="6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fade">
                                      <p:cBhvr>
                                        <p:cTn id="72" dur="1000"/>
                                        <p:tgtEl>
                                          <p:spTgt spid="8">
                                            <p:txEl>
                                              <p:pRg st="3" end="3"/>
                                            </p:txEl>
                                          </p:spTgt>
                                        </p:tgtEl>
                                      </p:cBhvr>
                                    </p:animEffect>
                                    <p:anim calcmode="lin" valueType="num">
                                      <p:cBhvr>
                                        <p:cTn id="7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7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arn(inVertical)">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manifesto - FIRST</a:t>
            </a:r>
          </a:p>
        </p:txBody>
      </p:sp>
      <p:sp>
        <p:nvSpPr>
          <p:cNvPr id="9" name="Content Placeholder 8"/>
          <p:cNvSpPr>
            <a:spLocks noGrp="1"/>
          </p:cNvSpPr>
          <p:nvPr>
            <p:ph idx="1"/>
          </p:nvPr>
        </p:nvSpPr>
        <p:spPr/>
        <p:txBody>
          <a:bodyPr/>
          <a:lstStyle/>
          <a:p>
            <a:r>
              <a:rPr lang="en-US" sz="2400" dirty="0">
                <a:solidFill>
                  <a:srgbClr val="A41E35"/>
                </a:solidFill>
              </a:rPr>
              <a:t>INDIVIDUALS AND INTERACTIONS</a:t>
            </a:r>
          </a:p>
          <a:p>
            <a:r>
              <a:rPr lang="en-US" sz="2400" dirty="0">
                <a:solidFill>
                  <a:srgbClr val="A41E35"/>
                </a:solidFill>
              </a:rPr>
              <a:t>OVER PROCESSES AND TOOLS</a:t>
            </a:r>
          </a:p>
          <a:p>
            <a:endParaRPr lang="en-US" dirty="0"/>
          </a:p>
          <a:p>
            <a:r>
              <a:rPr lang="en-US" dirty="0"/>
              <a:t>Although processes and tools help you in successfully</a:t>
            </a:r>
          </a:p>
          <a:p>
            <a:r>
              <a:rPr lang="en-US" dirty="0"/>
              <a:t>completing a project, it is people who undertake, participate</a:t>
            </a:r>
          </a:p>
          <a:p>
            <a:r>
              <a:rPr lang="en-US" dirty="0"/>
              <a:t>in, and implement a project. The </a:t>
            </a:r>
            <a:r>
              <a:rPr lang="en-US" i="1" dirty="0">
                <a:solidFill>
                  <a:srgbClr val="A41E35"/>
                </a:solidFill>
              </a:rPr>
              <a:t>key actors in any project are</a:t>
            </a:r>
          </a:p>
          <a:p>
            <a:r>
              <a:rPr lang="en-US" i="1" dirty="0">
                <a:solidFill>
                  <a:srgbClr val="A41E35"/>
                </a:solidFill>
              </a:rPr>
              <a:t>the people</a:t>
            </a:r>
            <a:r>
              <a:rPr lang="en-US" dirty="0"/>
              <a:t>, and the emphasis should be on them and their</a:t>
            </a:r>
          </a:p>
          <a:p>
            <a:r>
              <a:rPr lang="en-US" dirty="0"/>
              <a:t>interactions.</a:t>
            </a:r>
          </a:p>
        </p:txBody>
      </p:sp>
    </p:spTree>
    <p:extLst>
      <p:ext uri="{BB962C8B-B14F-4D97-AF65-F5344CB8AC3E}">
        <p14:creationId xmlns:p14="http://schemas.microsoft.com/office/powerpoint/2010/main" val="3190645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manifesto - SECOND</a:t>
            </a:r>
          </a:p>
        </p:txBody>
      </p:sp>
      <p:sp>
        <p:nvSpPr>
          <p:cNvPr id="9" name="Content Placeholder 8"/>
          <p:cNvSpPr>
            <a:spLocks noGrp="1"/>
          </p:cNvSpPr>
          <p:nvPr>
            <p:ph idx="1"/>
          </p:nvPr>
        </p:nvSpPr>
        <p:spPr/>
        <p:txBody>
          <a:bodyPr>
            <a:normAutofit/>
          </a:bodyPr>
          <a:lstStyle/>
          <a:p>
            <a:r>
              <a:rPr lang="en-US" sz="2400" dirty="0">
                <a:solidFill>
                  <a:srgbClr val="A41E35"/>
                </a:solidFill>
              </a:rPr>
              <a:t>WORKING SOFTWARE OVER</a:t>
            </a:r>
          </a:p>
          <a:p>
            <a:r>
              <a:rPr lang="en-US" sz="2400" dirty="0">
                <a:solidFill>
                  <a:srgbClr val="A41E35"/>
                </a:solidFill>
              </a:rPr>
              <a:t>COMPREHENSIVE DOCUMENTATION</a:t>
            </a:r>
          </a:p>
          <a:p>
            <a:endParaRPr lang="en-US" dirty="0"/>
          </a:p>
          <a:p>
            <a:r>
              <a:rPr lang="en-US" dirty="0"/>
              <a:t>While documentation is necessary and useful for any project,</a:t>
            </a:r>
          </a:p>
          <a:p>
            <a:r>
              <a:rPr lang="en-US" dirty="0"/>
              <a:t>the real value is delivered to the customer primarily in the form of</a:t>
            </a:r>
          </a:p>
          <a:p>
            <a:r>
              <a:rPr lang="en-US" dirty="0"/>
              <a:t>working software. The focus therefore, is on </a:t>
            </a:r>
            <a:r>
              <a:rPr lang="en-US" i="1" dirty="0">
                <a:solidFill>
                  <a:srgbClr val="A41E35"/>
                </a:solidFill>
              </a:rPr>
              <a:t>delivering</a:t>
            </a:r>
          </a:p>
          <a:p>
            <a:r>
              <a:rPr lang="en-US" i="1" dirty="0">
                <a:solidFill>
                  <a:srgbClr val="A41E35"/>
                </a:solidFill>
              </a:rPr>
              <a:t>working software in increments</a:t>
            </a:r>
            <a:r>
              <a:rPr lang="en-US" dirty="0"/>
              <a:t> throughout the lifecycle of the</a:t>
            </a:r>
          </a:p>
          <a:p>
            <a:r>
              <a:rPr lang="en-US" dirty="0"/>
              <a:t>project. </a:t>
            </a:r>
          </a:p>
        </p:txBody>
      </p:sp>
    </p:spTree>
    <p:extLst>
      <p:ext uri="{BB962C8B-B14F-4D97-AF65-F5344CB8AC3E}">
        <p14:creationId xmlns:p14="http://schemas.microsoft.com/office/powerpoint/2010/main" val="1429044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manifesto - THIRD</a:t>
            </a:r>
          </a:p>
        </p:txBody>
      </p:sp>
      <p:sp>
        <p:nvSpPr>
          <p:cNvPr id="9" name="Content Placeholder 8"/>
          <p:cNvSpPr>
            <a:spLocks noGrp="1"/>
          </p:cNvSpPr>
          <p:nvPr>
            <p:ph idx="1"/>
          </p:nvPr>
        </p:nvSpPr>
        <p:spPr/>
        <p:txBody>
          <a:bodyPr>
            <a:normAutofit/>
          </a:bodyPr>
          <a:lstStyle/>
          <a:p>
            <a:r>
              <a:rPr lang="en-US" sz="2400" dirty="0">
                <a:solidFill>
                  <a:srgbClr val="A41E35"/>
                </a:solidFill>
              </a:rPr>
              <a:t>CUSTOMER COLLABORATION OVER</a:t>
            </a:r>
          </a:p>
          <a:p>
            <a:r>
              <a:rPr lang="en-US" sz="2400" dirty="0">
                <a:solidFill>
                  <a:srgbClr val="A41E35"/>
                </a:solidFill>
              </a:rPr>
              <a:t>CONTRACT NEGOTIATION</a:t>
            </a:r>
          </a:p>
          <a:p>
            <a:endParaRPr lang="en-US" dirty="0"/>
          </a:p>
          <a:p>
            <a:r>
              <a:rPr lang="en-US" dirty="0"/>
              <a:t>Traditionally, customers were seen as outside players involved</a:t>
            </a:r>
          </a:p>
          <a:p>
            <a:r>
              <a:rPr lang="en-US" dirty="0"/>
              <a:t>mainly at the start and end of the product lifecycle and whose</a:t>
            </a:r>
          </a:p>
          <a:p>
            <a:r>
              <a:rPr lang="en-US" dirty="0"/>
              <a:t>relationships were based on contracts and their fulfillment.</a:t>
            </a:r>
          </a:p>
          <a:p>
            <a:r>
              <a:rPr lang="en-US" dirty="0"/>
              <a:t>Agile believes in a shared value approach in which customers</a:t>
            </a:r>
          </a:p>
          <a:p>
            <a:r>
              <a:rPr lang="en-US" dirty="0"/>
              <a:t>are seen as </a:t>
            </a:r>
            <a:r>
              <a:rPr lang="en-US" i="1" dirty="0">
                <a:solidFill>
                  <a:srgbClr val="A41E35"/>
                </a:solidFill>
              </a:rPr>
              <a:t>collaborators</a:t>
            </a:r>
            <a:r>
              <a:rPr lang="en-US" dirty="0"/>
              <a:t>. The </a:t>
            </a:r>
            <a:r>
              <a:rPr lang="en-US" i="1" dirty="0">
                <a:solidFill>
                  <a:srgbClr val="A41E35"/>
                </a:solidFill>
              </a:rPr>
              <a:t>team and customer work</a:t>
            </a:r>
          </a:p>
          <a:p>
            <a:r>
              <a:rPr lang="en-US" i="1" dirty="0">
                <a:solidFill>
                  <a:srgbClr val="A41E35"/>
                </a:solidFill>
              </a:rPr>
              <a:t>together to evolve and develop the product</a:t>
            </a:r>
            <a:r>
              <a:rPr lang="en-US" dirty="0"/>
              <a:t>. </a:t>
            </a:r>
          </a:p>
        </p:txBody>
      </p:sp>
    </p:spTree>
    <p:extLst>
      <p:ext uri="{BB962C8B-B14F-4D97-AF65-F5344CB8AC3E}">
        <p14:creationId xmlns:p14="http://schemas.microsoft.com/office/powerpoint/2010/main" val="3873180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manifesto - FOURTH</a:t>
            </a:r>
          </a:p>
        </p:txBody>
      </p:sp>
      <p:sp>
        <p:nvSpPr>
          <p:cNvPr id="9" name="Content Placeholder 8"/>
          <p:cNvSpPr>
            <a:spLocks noGrp="1"/>
          </p:cNvSpPr>
          <p:nvPr>
            <p:ph idx="1"/>
          </p:nvPr>
        </p:nvSpPr>
        <p:spPr/>
        <p:txBody>
          <a:bodyPr>
            <a:normAutofit/>
          </a:bodyPr>
          <a:lstStyle/>
          <a:p>
            <a:r>
              <a:rPr lang="en-US" sz="2400" dirty="0">
                <a:solidFill>
                  <a:srgbClr val="A41E35"/>
                </a:solidFill>
              </a:rPr>
              <a:t>RESPONDING TO CHANGE OVER</a:t>
            </a:r>
          </a:p>
          <a:p>
            <a:r>
              <a:rPr lang="en-US" sz="2400" dirty="0">
                <a:solidFill>
                  <a:srgbClr val="A41E35"/>
                </a:solidFill>
              </a:rPr>
              <a:t>FOLLOWING A PLAN</a:t>
            </a:r>
          </a:p>
          <a:p>
            <a:endParaRPr lang="en-US" dirty="0"/>
          </a:p>
          <a:p>
            <a:r>
              <a:rPr lang="en-US" dirty="0"/>
              <a:t>In the current market, in which customer requirements,</a:t>
            </a:r>
          </a:p>
          <a:p>
            <a:r>
              <a:rPr lang="en-US" dirty="0"/>
              <a:t>available technologies, and patterns of business keep</a:t>
            </a:r>
          </a:p>
          <a:p>
            <a:r>
              <a:rPr lang="en-US" dirty="0"/>
              <a:t>changing, it is essential to approach product development in</a:t>
            </a:r>
          </a:p>
          <a:p>
            <a:r>
              <a:rPr lang="en-US" dirty="0"/>
              <a:t>an </a:t>
            </a:r>
            <a:r>
              <a:rPr lang="en-US" i="1" dirty="0">
                <a:solidFill>
                  <a:srgbClr val="A41E35"/>
                </a:solidFill>
              </a:rPr>
              <a:t>adaptive manner</a:t>
            </a:r>
            <a:r>
              <a:rPr lang="en-US" dirty="0"/>
              <a:t>. One that </a:t>
            </a:r>
            <a:r>
              <a:rPr lang="en-US" dirty="0">
                <a:solidFill>
                  <a:srgbClr val="A41E35"/>
                </a:solidFill>
              </a:rPr>
              <a:t>enables change incorporation</a:t>
            </a:r>
          </a:p>
          <a:p>
            <a:r>
              <a:rPr lang="en-US" dirty="0">
                <a:solidFill>
                  <a:srgbClr val="A41E35"/>
                </a:solidFill>
              </a:rPr>
              <a:t>and fast product lifecycles</a:t>
            </a:r>
            <a:r>
              <a:rPr lang="en-US" dirty="0"/>
              <a:t>, rather than place emphasis on</a:t>
            </a:r>
          </a:p>
          <a:p>
            <a:r>
              <a:rPr lang="en-US" dirty="0"/>
              <a:t>following plans formed on potentially outdated data.</a:t>
            </a:r>
          </a:p>
        </p:txBody>
      </p:sp>
    </p:spTree>
    <p:extLst>
      <p:ext uri="{BB962C8B-B14F-4D97-AF65-F5344CB8AC3E}">
        <p14:creationId xmlns:p14="http://schemas.microsoft.com/office/powerpoint/2010/main" val="2082027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6769436" cy="1085181"/>
          </a:xfrm>
        </p:spPr>
        <p:txBody>
          <a:bodyPr/>
          <a:lstStyle/>
          <a:p>
            <a:r>
              <a:rPr lang="en-US" sz="3200" b="1" dirty="0">
                <a:solidFill>
                  <a:srgbClr val="A41E35"/>
                </a:solidFill>
              </a:rPr>
              <a:t>What are the “Agile Principles”?</a:t>
            </a:r>
            <a:br>
              <a:rPr lang="en-US" sz="3200" dirty="0"/>
            </a:br>
            <a:endParaRPr lang="en-US" sz="3200" b="1" dirty="0">
              <a:solidFill>
                <a:srgbClr val="A41E35"/>
              </a:solidFill>
            </a:endParaRPr>
          </a:p>
        </p:txBody>
      </p:sp>
      <p:sp>
        <p:nvSpPr>
          <p:cNvPr id="3" name="TextBox 2"/>
          <p:cNvSpPr txBox="1"/>
          <p:nvPr/>
        </p:nvSpPr>
        <p:spPr>
          <a:xfrm>
            <a:off x="685800" y="1505396"/>
            <a:ext cx="6700205" cy="3354765"/>
          </a:xfrm>
          <a:prstGeom prst="rect">
            <a:avLst/>
          </a:prstGeom>
          <a:noFill/>
        </p:spPr>
        <p:txBody>
          <a:bodyPr wrap="square" rtlCol="0">
            <a:spAutoFit/>
          </a:bodyPr>
          <a:lstStyle/>
          <a:p>
            <a:r>
              <a:rPr lang="en-US" sz="2800" b="1" dirty="0"/>
              <a:t>How many?</a:t>
            </a:r>
          </a:p>
          <a:p>
            <a:endParaRPr lang="en-US" sz="2800" b="1" dirty="0"/>
          </a:p>
          <a:p>
            <a:r>
              <a:rPr lang="en-US" sz="2800" b="1" dirty="0"/>
              <a:t>I need 12 Volunteers to:</a:t>
            </a:r>
          </a:p>
          <a:p>
            <a:endParaRPr lang="en-US" sz="3200" b="1" dirty="0"/>
          </a:p>
          <a:p>
            <a:pPr marL="514350" indent="-514350">
              <a:buAutoNum type="arabicParenR"/>
            </a:pPr>
            <a:r>
              <a:rPr lang="en-US" sz="2400" b="1" dirty="0"/>
              <a:t>Explain the principle </a:t>
            </a:r>
          </a:p>
          <a:p>
            <a:pPr marL="514350" indent="-514350">
              <a:buAutoNum type="arabicParenR"/>
            </a:pPr>
            <a:endParaRPr lang="en-US" sz="2400" b="1" dirty="0"/>
          </a:p>
          <a:p>
            <a:pPr marL="514350" indent="-514350">
              <a:buAutoNum type="arabicParenR"/>
            </a:pPr>
            <a:r>
              <a:rPr lang="en-US" sz="2400" b="1" dirty="0"/>
              <a:t>Provide an example on how you can apply it to your project this semester</a:t>
            </a:r>
          </a:p>
        </p:txBody>
      </p:sp>
      <p:sp>
        <p:nvSpPr>
          <p:cNvPr id="5" name="Oval Callout 2">
            <a:extLst>
              <a:ext uri="{FF2B5EF4-FFF2-40B4-BE49-F238E27FC236}">
                <a16:creationId xmlns:a16="http://schemas.microsoft.com/office/drawing/2014/main" id="{6A4A35E0-2221-48FA-AD70-AC72B8B0EB6B}"/>
              </a:ext>
            </a:extLst>
          </p:cNvPr>
          <p:cNvSpPr/>
          <p:nvPr/>
        </p:nvSpPr>
        <p:spPr>
          <a:xfrm>
            <a:off x="6400800" y="535305"/>
            <a:ext cx="2602523" cy="1083712"/>
          </a:xfrm>
          <a:prstGeom prst="wedgeEllipseCallout">
            <a:avLst>
              <a:gd name="adj1" fmla="val -30700"/>
              <a:gd name="adj2" fmla="val 95259"/>
            </a:avLst>
          </a:prstGeom>
          <a:solidFill>
            <a:srgbClr val="A32638"/>
          </a:solidFill>
          <a:ln>
            <a:solidFill>
              <a:srgbClr val="A32638"/>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t>Web research</a:t>
            </a:r>
          </a:p>
        </p:txBody>
      </p:sp>
    </p:spTree>
    <p:extLst>
      <p:ext uri="{BB962C8B-B14F-4D97-AF65-F5344CB8AC3E}">
        <p14:creationId xmlns:p14="http://schemas.microsoft.com/office/powerpoint/2010/main" val="2219909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16" presetClass="entr" presetSubtype="2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PRINCIPLE ONE</a:t>
            </a:r>
          </a:p>
        </p:txBody>
      </p:sp>
      <p:sp>
        <p:nvSpPr>
          <p:cNvPr id="9" name="Content Placeholder 8"/>
          <p:cNvSpPr>
            <a:spLocks noGrp="1"/>
          </p:cNvSpPr>
          <p:nvPr>
            <p:ph idx="1"/>
          </p:nvPr>
        </p:nvSpPr>
        <p:spPr>
          <a:xfrm>
            <a:off x="457200" y="1066800"/>
            <a:ext cx="8153400" cy="4800601"/>
          </a:xfrm>
        </p:spPr>
        <p:txBody>
          <a:bodyPr/>
          <a:lstStyle/>
          <a:p>
            <a:r>
              <a:rPr lang="en-US" sz="2400" dirty="0">
                <a:solidFill>
                  <a:srgbClr val="A41E35"/>
                </a:solidFill>
              </a:rPr>
              <a:t>Our highest priority is to satisfy the customer through early and continuous delivery of valuable software.</a:t>
            </a:r>
          </a:p>
          <a:p>
            <a:endParaRPr lang="en-US" sz="2400" dirty="0">
              <a:solidFill>
                <a:srgbClr val="A41E35"/>
              </a:solidFill>
            </a:endParaRPr>
          </a:p>
          <a:p>
            <a:r>
              <a:rPr lang="en-US" dirty="0"/>
              <a:t>• Satisfy the customer (not the project management office)</a:t>
            </a:r>
          </a:p>
          <a:p>
            <a:r>
              <a:rPr lang="en-US" dirty="0"/>
              <a:t>• With early and continuous delivery (to get early feedback and have time to fix issues)</a:t>
            </a:r>
          </a:p>
          <a:p>
            <a:r>
              <a:rPr lang="en-US" dirty="0"/>
              <a:t>• Offer valuable software (focus is on value and the end product; that is, software, not documentation)</a:t>
            </a:r>
          </a:p>
        </p:txBody>
      </p:sp>
    </p:spTree>
    <p:extLst>
      <p:ext uri="{BB962C8B-B14F-4D97-AF65-F5344CB8AC3E}">
        <p14:creationId xmlns:p14="http://schemas.microsoft.com/office/powerpoint/2010/main" val="3346504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PRINCIPLE TWO</a:t>
            </a:r>
          </a:p>
        </p:txBody>
      </p:sp>
      <p:sp>
        <p:nvSpPr>
          <p:cNvPr id="9" name="Content Placeholder 8"/>
          <p:cNvSpPr>
            <a:spLocks noGrp="1"/>
          </p:cNvSpPr>
          <p:nvPr>
            <p:ph idx="1"/>
          </p:nvPr>
        </p:nvSpPr>
        <p:spPr>
          <a:xfrm>
            <a:off x="457200" y="1066800"/>
            <a:ext cx="8305800" cy="4800601"/>
          </a:xfrm>
        </p:spPr>
        <p:txBody>
          <a:bodyPr>
            <a:normAutofit/>
          </a:bodyPr>
          <a:lstStyle/>
          <a:p>
            <a:r>
              <a:rPr lang="en-US" sz="2400" dirty="0">
                <a:solidFill>
                  <a:srgbClr val="A41E35"/>
                </a:solidFill>
              </a:rPr>
              <a:t>Welcome changing requirements, even late in development. Agile processes harness change for the customer’s competitive advantage.</a:t>
            </a:r>
          </a:p>
          <a:p>
            <a:endParaRPr lang="en-US" sz="2400" dirty="0">
              <a:solidFill>
                <a:srgbClr val="A41E35"/>
              </a:solidFill>
            </a:endParaRPr>
          </a:p>
          <a:p>
            <a:r>
              <a:rPr lang="en-US" dirty="0"/>
              <a:t>• Embrace change; it will happen anyway</a:t>
            </a:r>
          </a:p>
          <a:p>
            <a:r>
              <a:rPr lang="en-US" dirty="0"/>
              <a:t>• Strive to provide late-breaking, high-value functionality</a:t>
            </a:r>
          </a:p>
          <a:p>
            <a:r>
              <a:rPr lang="en-US" dirty="0"/>
              <a:t>(competitive edge)</a:t>
            </a:r>
          </a:p>
          <a:p>
            <a:r>
              <a:rPr lang="en-US" dirty="0"/>
              <a:t>• More time can be spent on the end-product by accepting</a:t>
            </a:r>
          </a:p>
          <a:p>
            <a:r>
              <a:rPr lang="en-US" dirty="0"/>
              <a:t>change rather than fighting it</a:t>
            </a:r>
          </a:p>
        </p:txBody>
      </p:sp>
    </p:spTree>
    <p:extLst>
      <p:ext uri="{BB962C8B-B14F-4D97-AF65-F5344CB8AC3E}">
        <p14:creationId xmlns:p14="http://schemas.microsoft.com/office/powerpoint/2010/main" val="462826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PRINCIPLE THREE</a:t>
            </a:r>
          </a:p>
        </p:txBody>
      </p:sp>
      <p:sp>
        <p:nvSpPr>
          <p:cNvPr id="9" name="Content Placeholder 8"/>
          <p:cNvSpPr>
            <a:spLocks noGrp="1"/>
          </p:cNvSpPr>
          <p:nvPr>
            <p:ph idx="1"/>
          </p:nvPr>
        </p:nvSpPr>
        <p:spPr/>
        <p:txBody>
          <a:bodyPr>
            <a:normAutofit/>
          </a:bodyPr>
          <a:lstStyle/>
          <a:p>
            <a:r>
              <a:rPr lang="en-US" sz="2400" dirty="0">
                <a:solidFill>
                  <a:srgbClr val="A41E35"/>
                </a:solidFill>
              </a:rPr>
              <a:t>Deliver working software frequently – from a couple of weeks to a couple of months – with preference for the shorter timescale.</a:t>
            </a:r>
          </a:p>
          <a:p>
            <a:endParaRPr lang="en-US" sz="2400" dirty="0">
              <a:solidFill>
                <a:srgbClr val="A41E35"/>
              </a:solidFill>
            </a:endParaRPr>
          </a:p>
          <a:p>
            <a:r>
              <a:rPr lang="en-US" dirty="0"/>
              <a:t>• Delivery frequently</a:t>
            </a:r>
          </a:p>
          <a:p>
            <a:r>
              <a:rPr lang="en-US" dirty="0"/>
              <a:t>• Get feedback early and often</a:t>
            </a:r>
          </a:p>
          <a:p>
            <a:r>
              <a:rPr lang="en-US" dirty="0"/>
              <a:t>• Detect whether you can proceed or need to change things</a:t>
            </a:r>
          </a:p>
          <a:p>
            <a:r>
              <a:rPr lang="en-US" dirty="0"/>
              <a:t>• Keep the business people engaged</a:t>
            </a:r>
          </a:p>
        </p:txBody>
      </p:sp>
    </p:spTree>
    <p:extLst>
      <p:ext uri="{BB962C8B-B14F-4D97-AF65-F5344CB8AC3E}">
        <p14:creationId xmlns:p14="http://schemas.microsoft.com/office/powerpoint/2010/main" val="2602199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PRINCIPLE FOUR</a:t>
            </a:r>
          </a:p>
        </p:txBody>
      </p:sp>
      <p:sp>
        <p:nvSpPr>
          <p:cNvPr id="9" name="Content Placeholder 8"/>
          <p:cNvSpPr>
            <a:spLocks noGrp="1"/>
          </p:cNvSpPr>
          <p:nvPr>
            <p:ph idx="1"/>
          </p:nvPr>
        </p:nvSpPr>
        <p:spPr/>
        <p:txBody>
          <a:bodyPr>
            <a:normAutofit/>
          </a:bodyPr>
          <a:lstStyle/>
          <a:p>
            <a:r>
              <a:rPr lang="en-US" sz="2400" dirty="0">
                <a:solidFill>
                  <a:srgbClr val="A41E35"/>
                </a:solidFill>
              </a:rPr>
              <a:t>Business people and developers must work together daily throughout the project.</a:t>
            </a:r>
          </a:p>
          <a:p>
            <a:endParaRPr lang="en-US" sz="2400" dirty="0">
              <a:solidFill>
                <a:srgbClr val="A41E35"/>
              </a:solidFill>
            </a:endParaRPr>
          </a:p>
          <a:p>
            <a:r>
              <a:rPr lang="en-US" dirty="0"/>
              <a:t>• Developers will learn about, and understand, the business</a:t>
            </a:r>
          </a:p>
          <a:p>
            <a:r>
              <a:rPr lang="en-US" dirty="0"/>
              <a:t>• Business representatives gain better understanding of what</a:t>
            </a:r>
          </a:p>
          <a:p>
            <a:r>
              <a:rPr lang="en-US" dirty="0"/>
              <a:t>is difficult/expensive to develop and what is easy/cheap</a:t>
            </a:r>
          </a:p>
          <a:p>
            <a:r>
              <a:rPr lang="en-US" dirty="0"/>
              <a:t>• Strive for daily meetings; the more frequently, the better</a:t>
            </a:r>
          </a:p>
        </p:txBody>
      </p:sp>
    </p:spTree>
    <p:extLst>
      <p:ext uri="{BB962C8B-B14F-4D97-AF65-F5344CB8AC3E}">
        <p14:creationId xmlns:p14="http://schemas.microsoft.com/office/powerpoint/2010/main" val="651812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48" y="1828800"/>
            <a:ext cx="8534400" cy="4038600"/>
          </a:xfrm>
        </p:spPr>
        <p:txBody>
          <a:bodyPr/>
          <a:lstStyle/>
          <a:p>
            <a:r>
              <a:rPr lang="en-US" sz="2800" b="0" dirty="0"/>
              <a:t>Send me your </a:t>
            </a:r>
            <a:r>
              <a:rPr lang="en-US" sz="2800" b="0" u="sng" dirty="0"/>
              <a:t>team list </a:t>
            </a:r>
            <a:r>
              <a:rPr lang="en-US" sz="2800" b="0" dirty="0"/>
              <a:t>and </a:t>
            </a:r>
            <a:r>
              <a:rPr lang="en-US" sz="2800" b="0" u="sng" dirty="0"/>
              <a:t>team name </a:t>
            </a:r>
            <a:r>
              <a:rPr lang="en-US" sz="2800" b="1" dirty="0">
                <a:solidFill>
                  <a:srgbClr val="A41E35"/>
                </a:solidFill>
              </a:rPr>
              <a:t>by EOD today</a:t>
            </a:r>
            <a:br>
              <a:rPr lang="en-US" sz="2800" b="0" dirty="0"/>
            </a:br>
            <a:r>
              <a:rPr lang="en-US" sz="2800" b="0" dirty="0"/>
              <a:t> 	</a:t>
            </a:r>
            <a:br>
              <a:rPr lang="en-US" sz="2800" b="0" dirty="0"/>
            </a:br>
            <a:r>
              <a:rPr lang="en-US" sz="2800" dirty="0"/>
              <a:t>	</a:t>
            </a:r>
            <a:r>
              <a:rPr lang="en-US" sz="2800" b="0" i="1" dirty="0">
                <a:solidFill>
                  <a:srgbClr val="A32638"/>
                </a:solidFill>
              </a:rPr>
              <a:t>one EMAIL PER TEAM :</a:t>
            </a:r>
            <a:br>
              <a:rPr lang="en-US" sz="2800" b="0" i="1" dirty="0">
                <a:solidFill>
                  <a:srgbClr val="A32638"/>
                </a:solidFill>
              </a:rPr>
            </a:br>
            <a:r>
              <a:rPr lang="en-US" sz="2800" b="0" i="1" dirty="0">
                <a:solidFill>
                  <a:srgbClr val="A32638"/>
                </a:solidFill>
              </a:rPr>
              <a:t>	</a:t>
            </a:r>
            <a:br>
              <a:rPr lang="en-US" sz="2800" b="0" i="1" dirty="0">
                <a:solidFill>
                  <a:srgbClr val="A32638"/>
                </a:solidFill>
              </a:rPr>
            </a:br>
            <a:r>
              <a:rPr lang="en-US" sz="2800" i="1" dirty="0">
                <a:solidFill>
                  <a:srgbClr val="A32638"/>
                </a:solidFill>
              </a:rPr>
              <a:t>	a) 3</a:t>
            </a:r>
            <a:r>
              <a:rPr lang="en-US" sz="2800" b="0" i="1" dirty="0">
                <a:solidFill>
                  <a:srgbClr val="A32638"/>
                </a:solidFill>
              </a:rPr>
              <a:t> T</a:t>
            </a:r>
            <a:r>
              <a:rPr lang="en-US" sz="2800" i="1" dirty="0">
                <a:solidFill>
                  <a:srgbClr val="A32638"/>
                </a:solidFill>
              </a:rPr>
              <a:t>o 4 team members</a:t>
            </a:r>
            <a:br>
              <a:rPr lang="en-US" sz="2800" i="1" dirty="0">
                <a:solidFill>
                  <a:srgbClr val="A32638"/>
                </a:solidFill>
              </a:rPr>
            </a:br>
            <a:r>
              <a:rPr lang="en-US" sz="2800" i="1" dirty="0">
                <a:solidFill>
                  <a:srgbClr val="A32638"/>
                </a:solidFill>
              </a:rPr>
              <a:t>             B) Name of your team</a:t>
            </a:r>
            <a:br>
              <a:rPr lang="en-US" sz="2800" b="0" i="1" dirty="0">
                <a:solidFill>
                  <a:srgbClr val="A32638"/>
                </a:solidFill>
              </a:rPr>
            </a:br>
            <a:endParaRPr lang="en-US" sz="4800" i="1" dirty="0">
              <a:solidFill>
                <a:srgbClr val="A32638"/>
              </a:solidFill>
            </a:endParaRPr>
          </a:p>
        </p:txBody>
      </p:sp>
      <p:sp>
        <p:nvSpPr>
          <p:cNvPr id="6" name="Title 1">
            <a:extLst>
              <a:ext uri="{FF2B5EF4-FFF2-40B4-BE49-F238E27FC236}">
                <a16:creationId xmlns:a16="http://schemas.microsoft.com/office/drawing/2014/main" id="{68FE16C5-B9FB-4259-8B1C-5D8BB447D854}"/>
              </a:ext>
            </a:extLst>
          </p:cNvPr>
          <p:cNvSpPr txBox="1">
            <a:spLocks/>
          </p:cNvSpPr>
          <p:nvPr/>
        </p:nvSpPr>
        <p:spPr>
          <a:xfrm>
            <a:off x="381000" y="838200"/>
            <a:ext cx="7620000" cy="4572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b="0" kern="1200" cap="all" spc="-80" baseline="0">
                <a:solidFill>
                  <a:schemeClr val="tx1"/>
                </a:solidFill>
                <a:latin typeface="+mj-lt"/>
                <a:ea typeface="+mj-ea"/>
                <a:cs typeface="+mj-cs"/>
              </a:defRPr>
            </a:lvl1pPr>
          </a:lstStyle>
          <a:p>
            <a:r>
              <a:rPr lang="en-US" sz="3200" b="1" u="sng" dirty="0"/>
              <a:t>REMINDER:</a:t>
            </a:r>
          </a:p>
        </p:txBody>
      </p:sp>
    </p:spTree>
    <p:extLst>
      <p:ext uri="{BB962C8B-B14F-4D97-AF65-F5344CB8AC3E}">
        <p14:creationId xmlns:p14="http://schemas.microsoft.com/office/powerpoint/2010/main" val="3448711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PRINCIPLE FIVE</a:t>
            </a:r>
          </a:p>
        </p:txBody>
      </p:sp>
      <p:sp>
        <p:nvSpPr>
          <p:cNvPr id="9" name="Content Placeholder 8"/>
          <p:cNvSpPr>
            <a:spLocks noGrp="1"/>
          </p:cNvSpPr>
          <p:nvPr>
            <p:ph idx="1"/>
          </p:nvPr>
        </p:nvSpPr>
        <p:spPr>
          <a:xfrm>
            <a:off x="457200" y="1066800"/>
            <a:ext cx="8382000" cy="4800601"/>
          </a:xfrm>
        </p:spPr>
        <p:txBody>
          <a:bodyPr>
            <a:normAutofit/>
          </a:bodyPr>
          <a:lstStyle/>
          <a:p>
            <a:r>
              <a:rPr lang="en-US" sz="2400" dirty="0">
                <a:solidFill>
                  <a:srgbClr val="A41E35"/>
                </a:solidFill>
              </a:rPr>
              <a:t>Build projects around motivated individuals.</a:t>
            </a:r>
          </a:p>
          <a:p>
            <a:r>
              <a:rPr lang="en-US" sz="2400" dirty="0">
                <a:solidFill>
                  <a:srgbClr val="A41E35"/>
                </a:solidFill>
              </a:rPr>
              <a:t>Give them the environment and support they</a:t>
            </a:r>
          </a:p>
          <a:p>
            <a:r>
              <a:rPr lang="en-US" sz="2400" dirty="0">
                <a:solidFill>
                  <a:srgbClr val="A41E35"/>
                </a:solidFill>
              </a:rPr>
              <a:t>need and trust them to get the job done.</a:t>
            </a:r>
          </a:p>
          <a:p>
            <a:endParaRPr lang="en-US" sz="2400" dirty="0">
              <a:solidFill>
                <a:srgbClr val="A41E35"/>
              </a:solidFill>
            </a:endParaRPr>
          </a:p>
          <a:p>
            <a:r>
              <a:rPr lang="en-US" dirty="0"/>
              <a:t>• The difference in the impact of “having the best people”</a:t>
            </a:r>
          </a:p>
          <a:p>
            <a:r>
              <a:rPr lang="en-US" dirty="0"/>
              <a:t>versus “having the best processes and tools” is 10:1</a:t>
            </a:r>
          </a:p>
          <a:p>
            <a:r>
              <a:rPr lang="en-US" dirty="0"/>
              <a:t>• Empowered teams: Rely on their expertise and their teamwork</a:t>
            </a:r>
          </a:p>
          <a:p>
            <a:r>
              <a:rPr lang="en-US" dirty="0"/>
              <a:t>• Provide support when needed</a:t>
            </a:r>
          </a:p>
        </p:txBody>
      </p:sp>
    </p:spTree>
    <p:extLst>
      <p:ext uri="{BB962C8B-B14F-4D97-AF65-F5344CB8AC3E}">
        <p14:creationId xmlns:p14="http://schemas.microsoft.com/office/powerpoint/2010/main" val="1624237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PRINCIPLE SIX</a:t>
            </a:r>
          </a:p>
        </p:txBody>
      </p:sp>
      <p:sp>
        <p:nvSpPr>
          <p:cNvPr id="9" name="Content Placeholder 8"/>
          <p:cNvSpPr>
            <a:spLocks noGrp="1"/>
          </p:cNvSpPr>
          <p:nvPr>
            <p:ph idx="1"/>
          </p:nvPr>
        </p:nvSpPr>
        <p:spPr>
          <a:xfrm>
            <a:off x="457200" y="1066800"/>
            <a:ext cx="8382000" cy="4800601"/>
          </a:xfrm>
        </p:spPr>
        <p:txBody>
          <a:bodyPr>
            <a:normAutofit/>
          </a:bodyPr>
          <a:lstStyle/>
          <a:p>
            <a:r>
              <a:rPr lang="en-US" sz="2400" dirty="0">
                <a:solidFill>
                  <a:srgbClr val="A41E35"/>
                </a:solidFill>
              </a:rPr>
              <a:t>The most efficient and effective method of conveying information to, and within, a development team is face-to-face</a:t>
            </a:r>
          </a:p>
          <a:p>
            <a:r>
              <a:rPr lang="en-US" sz="2400" dirty="0">
                <a:solidFill>
                  <a:srgbClr val="A41E35"/>
                </a:solidFill>
              </a:rPr>
              <a:t>conversation.</a:t>
            </a:r>
          </a:p>
          <a:p>
            <a:endParaRPr lang="en-US" sz="2400" dirty="0">
              <a:solidFill>
                <a:srgbClr val="A41E35"/>
              </a:solidFill>
            </a:endParaRPr>
          </a:p>
          <a:p>
            <a:r>
              <a:rPr lang="en-US" dirty="0"/>
              <a:t>• We all know that emotion and body language are a</a:t>
            </a:r>
          </a:p>
          <a:p>
            <a:r>
              <a:rPr lang="en-US" dirty="0"/>
              <a:t>significant part of communication.</a:t>
            </a:r>
          </a:p>
          <a:p>
            <a:r>
              <a:rPr lang="en-US" dirty="0"/>
              <a:t>• Reality (even more right now!!!) will dictate that there cannot always be face-to-face communication; do it as often as possible; when not, use</a:t>
            </a:r>
          </a:p>
          <a:p>
            <a:r>
              <a:rPr lang="en-US" dirty="0"/>
              <a:t>similar means of communication, such as zoom meetings</a:t>
            </a:r>
          </a:p>
        </p:txBody>
      </p:sp>
    </p:spTree>
    <p:extLst>
      <p:ext uri="{BB962C8B-B14F-4D97-AF65-F5344CB8AC3E}">
        <p14:creationId xmlns:p14="http://schemas.microsoft.com/office/powerpoint/2010/main" val="72659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PRINCIPLE SEVEN</a:t>
            </a:r>
          </a:p>
        </p:txBody>
      </p:sp>
      <p:sp>
        <p:nvSpPr>
          <p:cNvPr id="9" name="Content Placeholder 8"/>
          <p:cNvSpPr>
            <a:spLocks noGrp="1"/>
          </p:cNvSpPr>
          <p:nvPr>
            <p:ph idx="1"/>
          </p:nvPr>
        </p:nvSpPr>
        <p:spPr>
          <a:xfrm>
            <a:off x="457200" y="1066800"/>
            <a:ext cx="8382000" cy="4800601"/>
          </a:xfrm>
        </p:spPr>
        <p:txBody>
          <a:bodyPr>
            <a:normAutofit/>
          </a:bodyPr>
          <a:lstStyle/>
          <a:p>
            <a:r>
              <a:rPr lang="en-US" sz="2400" dirty="0">
                <a:solidFill>
                  <a:srgbClr val="A41E35"/>
                </a:solidFill>
              </a:rPr>
              <a:t>Working software is the primary measure of progress.</a:t>
            </a:r>
          </a:p>
          <a:p>
            <a:endParaRPr lang="en-US" sz="2400" dirty="0">
              <a:solidFill>
                <a:srgbClr val="A41E35"/>
              </a:solidFill>
            </a:endParaRPr>
          </a:p>
          <a:p>
            <a:r>
              <a:rPr lang="en-US" dirty="0"/>
              <a:t>• Making working software is the primary focus.</a:t>
            </a:r>
          </a:p>
          <a:p>
            <a:r>
              <a:rPr lang="en-US" dirty="0"/>
              <a:t>• Documentation and design become second priority; take a</a:t>
            </a:r>
          </a:p>
          <a:p>
            <a:r>
              <a:rPr lang="en-US" dirty="0"/>
              <a:t>support role.</a:t>
            </a:r>
          </a:p>
          <a:p>
            <a:r>
              <a:rPr lang="en-US" dirty="0"/>
              <a:t>• Measure “done” software.</a:t>
            </a:r>
          </a:p>
        </p:txBody>
      </p:sp>
    </p:spTree>
    <p:extLst>
      <p:ext uri="{BB962C8B-B14F-4D97-AF65-F5344CB8AC3E}">
        <p14:creationId xmlns:p14="http://schemas.microsoft.com/office/powerpoint/2010/main" val="683524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PRINCIPLE EIGHT</a:t>
            </a:r>
          </a:p>
        </p:txBody>
      </p:sp>
      <p:sp>
        <p:nvSpPr>
          <p:cNvPr id="9" name="Content Placeholder 8"/>
          <p:cNvSpPr>
            <a:spLocks noGrp="1"/>
          </p:cNvSpPr>
          <p:nvPr>
            <p:ph idx="1"/>
          </p:nvPr>
        </p:nvSpPr>
        <p:spPr>
          <a:xfrm>
            <a:off x="457200" y="1066800"/>
            <a:ext cx="8382000" cy="4800601"/>
          </a:xfrm>
        </p:spPr>
        <p:txBody>
          <a:bodyPr>
            <a:normAutofit/>
          </a:bodyPr>
          <a:lstStyle/>
          <a:p>
            <a:r>
              <a:rPr lang="en-US" sz="2400" dirty="0">
                <a:solidFill>
                  <a:srgbClr val="A41E35"/>
                </a:solidFill>
              </a:rPr>
              <a:t>Agile processes promote sustainable development. The sponsors, developers, and users should be able to maintain a constant pace indefinitely.</a:t>
            </a:r>
          </a:p>
          <a:p>
            <a:endParaRPr lang="en-US" sz="2400" dirty="0">
              <a:solidFill>
                <a:srgbClr val="A41E35"/>
              </a:solidFill>
            </a:endParaRPr>
          </a:p>
          <a:p>
            <a:r>
              <a:rPr lang="en-US" dirty="0"/>
              <a:t>• While Agile methodologies are geared toward short-term</a:t>
            </a:r>
          </a:p>
          <a:p>
            <a:r>
              <a:rPr lang="en-US" dirty="0"/>
              <a:t>flexibility and value, they also strive to maximize value over time.</a:t>
            </a:r>
          </a:p>
          <a:p>
            <a:r>
              <a:rPr lang="en-US" dirty="0"/>
              <a:t>• Do not burn out valuable individuals.</a:t>
            </a:r>
          </a:p>
        </p:txBody>
      </p:sp>
    </p:spTree>
    <p:extLst>
      <p:ext uri="{BB962C8B-B14F-4D97-AF65-F5344CB8AC3E}">
        <p14:creationId xmlns:p14="http://schemas.microsoft.com/office/powerpoint/2010/main" val="576609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PRINCIPLE NINE</a:t>
            </a:r>
          </a:p>
        </p:txBody>
      </p:sp>
      <p:sp>
        <p:nvSpPr>
          <p:cNvPr id="9" name="Content Placeholder 8"/>
          <p:cNvSpPr>
            <a:spLocks noGrp="1"/>
          </p:cNvSpPr>
          <p:nvPr>
            <p:ph idx="1"/>
          </p:nvPr>
        </p:nvSpPr>
        <p:spPr>
          <a:xfrm>
            <a:off x="457200" y="1066800"/>
            <a:ext cx="8382000" cy="4800601"/>
          </a:xfrm>
        </p:spPr>
        <p:txBody>
          <a:bodyPr>
            <a:normAutofit/>
          </a:bodyPr>
          <a:lstStyle/>
          <a:p>
            <a:r>
              <a:rPr lang="en-US" sz="2400" dirty="0">
                <a:solidFill>
                  <a:srgbClr val="A41E35"/>
                </a:solidFill>
              </a:rPr>
              <a:t>Continuous attention to technical excellence and</a:t>
            </a:r>
          </a:p>
          <a:p>
            <a:r>
              <a:rPr lang="en-US" sz="2400" dirty="0">
                <a:solidFill>
                  <a:srgbClr val="A41E35"/>
                </a:solidFill>
              </a:rPr>
              <a:t>good design enhances agility.</a:t>
            </a:r>
          </a:p>
          <a:p>
            <a:endParaRPr lang="en-US" sz="2400" dirty="0">
              <a:solidFill>
                <a:srgbClr val="A41E35"/>
              </a:solidFill>
            </a:endParaRPr>
          </a:p>
          <a:p>
            <a:r>
              <a:rPr lang="en-US" dirty="0"/>
              <a:t>• In the software world, once the software gets intertwined</a:t>
            </a:r>
          </a:p>
          <a:p>
            <a:r>
              <a:rPr lang="en-US" dirty="0"/>
              <a:t>heavily, it becomes resistant to change.</a:t>
            </a:r>
          </a:p>
          <a:p>
            <a:r>
              <a:rPr lang="en-US" dirty="0"/>
              <a:t>• Keep the software maintainable (similar to the previous</a:t>
            </a:r>
          </a:p>
          <a:p>
            <a:r>
              <a:rPr lang="en-US" dirty="0"/>
              <a:t>principle for people). Keep technical debt under control.</a:t>
            </a:r>
          </a:p>
          <a:p>
            <a:r>
              <a:rPr lang="en-US" dirty="0"/>
              <a:t>• Spend some effort maintaining software flexibility; if your product becomes inflexible and resistant to change, then even the best intentions will not allow you to address changing requirements quickly.</a:t>
            </a:r>
          </a:p>
        </p:txBody>
      </p:sp>
    </p:spTree>
    <p:extLst>
      <p:ext uri="{BB962C8B-B14F-4D97-AF65-F5344CB8AC3E}">
        <p14:creationId xmlns:p14="http://schemas.microsoft.com/office/powerpoint/2010/main" val="175961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PRINCIPLE TEN</a:t>
            </a:r>
          </a:p>
        </p:txBody>
      </p:sp>
      <p:sp>
        <p:nvSpPr>
          <p:cNvPr id="9" name="Content Placeholder 8"/>
          <p:cNvSpPr>
            <a:spLocks noGrp="1"/>
          </p:cNvSpPr>
          <p:nvPr>
            <p:ph idx="1"/>
          </p:nvPr>
        </p:nvSpPr>
        <p:spPr>
          <a:xfrm>
            <a:off x="457200" y="1066800"/>
            <a:ext cx="8382000" cy="4800601"/>
          </a:xfrm>
        </p:spPr>
        <p:txBody>
          <a:bodyPr>
            <a:normAutofit/>
          </a:bodyPr>
          <a:lstStyle/>
          <a:p>
            <a:r>
              <a:rPr lang="en-US" sz="2400" dirty="0">
                <a:solidFill>
                  <a:srgbClr val="A41E35"/>
                </a:solidFill>
              </a:rPr>
              <a:t>Simplicity - the art of maximizing the</a:t>
            </a:r>
          </a:p>
          <a:p>
            <a:r>
              <a:rPr lang="en-US" sz="2400" dirty="0">
                <a:solidFill>
                  <a:srgbClr val="A41E35"/>
                </a:solidFill>
              </a:rPr>
              <a:t>amount of work not done - is essential.</a:t>
            </a:r>
          </a:p>
          <a:p>
            <a:endParaRPr lang="en-US" sz="2400" dirty="0">
              <a:solidFill>
                <a:srgbClr val="A41E35"/>
              </a:solidFill>
            </a:endParaRPr>
          </a:p>
          <a:p>
            <a:r>
              <a:rPr lang="en-US" dirty="0"/>
              <a:t>• In the software world, 60 percent of the features built are</a:t>
            </a:r>
          </a:p>
          <a:p>
            <a:r>
              <a:rPr lang="en-US" dirty="0"/>
              <a:t>rarely (or never) used.</a:t>
            </a:r>
          </a:p>
          <a:p>
            <a:r>
              <a:rPr lang="en-US" dirty="0"/>
              <a:t>• Avoid dead code that wastes effort and causes problems.</a:t>
            </a:r>
          </a:p>
          <a:p>
            <a:r>
              <a:rPr lang="en-US" dirty="0"/>
              <a:t>• Use the smallest and simplest approach possible first.</a:t>
            </a:r>
          </a:p>
        </p:txBody>
      </p:sp>
    </p:spTree>
    <p:extLst>
      <p:ext uri="{BB962C8B-B14F-4D97-AF65-F5344CB8AC3E}">
        <p14:creationId xmlns:p14="http://schemas.microsoft.com/office/powerpoint/2010/main" val="3953623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PRINCIPLE ELEVEN</a:t>
            </a:r>
          </a:p>
        </p:txBody>
      </p:sp>
      <p:sp>
        <p:nvSpPr>
          <p:cNvPr id="9" name="Content Placeholder 8"/>
          <p:cNvSpPr>
            <a:spLocks noGrp="1"/>
          </p:cNvSpPr>
          <p:nvPr>
            <p:ph idx="1"/>
          </p:nvPr>
        </p:nvSpPr>
        <p:spPr>
          <a:xfrm>
            <a:off x="457200" y="1066800"/>
            <a:ext cx="8382000" cy="4800601"/>
          </a:xfrm>
        </p:spPr>
        <p:txBody>
          <a:bodyPr>
            <a:normAutofit/>
          </a:bodyPr>
          <a:lstStyle/>
          <a:p>
            <a:r>
              <a:rPr lang="en-US" sz="2400" dirty="0">
                <a:solidFill>
                  <a:srgbClr val="A41E35"/>
                </a:solidFill>
              </a:rPr>
              <a:t>The best architecture, requirements, and</a:t>
            </a:r>
          </a:p>
          <a:p>
            <a:r>
              <a:rPr lang="en-US" sz="2400" dirty="0">
                <a:solidFill>
                  <a:srgbClr val="A41E35"/>
                </a:solidFill>
              </a:rPr>
              <a:t>designs emerge from self-organizing teams.</a:t>
            </a:r>
          </a:p>
          <a:p>
            <a:endParaRPr lang="en-US" sz="2400" dirty="0">
              <a:solidFill>
                <a:srgbClr val="A41E35"/>
              </a:solidFill>
            </a:endParaRPr>
          </a:p>
          <a:p>
            <a:r>
              <a:rPr lang="en-US" dirty="0"/>
              <a:t>• To get the best out of people, let them organize their set-up</a:t>
            </a:r>
          </a:p>
          <a:p>
            <a:r>
              <a:rPr lang="en-US" dirty="0"/>
              <a:t>and teamwork themselves.</a:t>
            </a:r>
          </a:p>
          <a:p>
            <a:r>
              <a:rPr lang="en-US" dirty="0"/>
              <a:t>• It increases commitment to, and pride in, their work.</a:t>
            </a:r>
          </a:p>
          <a:p>
            <a:r>
              <a:rPr lang="en-US" dirty="0"/>
              <a:t>• The team knows best what is working and what is not.</a:t>
            </a:r>
          </a:p>
        </p:txBody>
      </p:sp>
    </p:spTree>
    <p:extLst>
      <p:ext uri="{BB962C8B-B14F-4D97-AF65-F5344CB8AC3E}">
        <p14:creationId xmlns:p14="http://schemas.microsoft.com/office/powerpoint/2010/main" val="3529477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AGILE PRINCIPLE TWELVE</a:t>
            </a:r>
          </a:p>
        </p:txBody>
      </p:sp>
      <p:sp>
        <p:nvSpPr>
          <p:cNvPr id="9" name="Content Placeholder 8"/>
          <p:cNvSpPr>
            <a:spLocks noGrp="1"/>
          </p:cNvSpPr>
          <p:nvPr>
            <p:ph idx="1"/>
          </p:nvPr>
        </p:nvSpPr>
        <p:spPr>
          <a:xfrm>
            <a:off x="304800" y="838200"/>
            <a:ext cx="8382000" cy="4800601"/>
          </a:xfrm>
        </p:spPr>
        <p:txBody>
          <a:bodyPr>
            <a:normAutofit lnSpcReduction="10000"/>
          </a:bodyPr>
          <a:lstStyle/>
          <a:p>
            <a:r>
              <a:rPr lang="en-US" sz="2400" dirty="0">
                <a:solidFill>
                  <a:srgbClr val="A41E35"/>
                </a:solidFill>
              </a:rPr>
              <a:t>At regular intervals, the team reflects on how to become more effective, then tunes and adjusts its behavior accordingly.</a:t>
            </a:r>
          </a:p>
          <a:p>
            <a:endParaRPr lang="en-US" sz="2400" dirty="0">
              <a:solidFill>
                <a:srgbClr val="A41E35"/>
              </a:solidFill>
            </a:endParaRPr>
          </a:p>
          <a:p>
            <a:r>
              <a:rPr lang="en-US" dirty="0"/>
              <a:t>• These are the lessons learnt. It is done throughout the project not</a:t>
            </a:r>
          </a:p>
          <a:p>
            <a:r>
              <a:rPr lang="en-US" dirty="0"/>
              <a:t>just at the end.</a:t>
            </a:r>
          </a:p>
          <a:p>
            <a:r>
              <a:rPr lang="en-US" dirty="0"/>
              <a:t>• Since change is embraced and possible during the project, don’t</a:t>
            </a:r>
          </a:p>
          <a:p>
            <a:r>
              <a:rPr lang="en-US" dirty="0"/>
              <a:t>wait until after the project for lessons learned; discuss them</a:t>
            </a:r>
          </a:p>
          <a:p>
            <a:r>
              <a:rPr lang="en-US" dirty="0"/>
              <a:t>regularly, and adjust during the project.</a:t>
            </a:r>
          </a:p>
          <a:p>
            <a:r>
              <a:rPr lang="en-US" dirty="0"/>
              <a:t>• The team will define necessary changes and implement them.</a:t>
            </a:r>
          </a:p>
          <a:p>
            <a:r>
              <a:rPr lang="en-US" dirty="0"/>
              <a:t>• By doing so, you can immediately benefit from the improvements</a:t>
            </a:r>
          </a:p>
          <a:p>
            <a:r>
              <a:rPr lang="en-US" dirty="0"/>
              <a:t>in your current project.</a:t>
            </a:r>
          </a:p>
        </p:txBody>
      </p:sp>
    </p:spTree>
    <p:extLst>
      <p:ext uri="{BB962C8B-B14F-4D97-AF65-F5344CB8AC3E}">
        <p14:creationId xmlns:p14="http://schemas.microsoft.com/office/powerpoint/2010/main" val="3932521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2 Agile Principles in Pictures">
            <a:extLst>
              <a:ext uri="{FF2B5EF4-FFF2-40B4-BE49-F238E27FC236}">
                <a16:creationId xmlns:a16="http://schemas.microsoft.com/office/drawing/2014/main" id="{F4476601-E3CD-4FE5-AEF6-F03E54192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609600"/>
            <a:ext cx="8305800" cy="588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22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2B6213-97CF-4688-89FA-9D82320E13E9}"/>
              </a:ext>
            </a:extLst>
          </p:cNvPr>
          <p:cNvSpPr>
            <a:spLocks noGrp="1"/>
          </p:cNvSpPr>
          <p:nvPr>
            <p:ph type="title"/>
          </p:nvPr>
        </p:nvSpPr>
        <p:spPr>
          <a:xfrm>
            <a:off x="428625" y="0"/>
            <a:ext cx="7620000" cy="457200"/>
          </a:xfrm>
        </p:spPr>
        <p:txBody>
          <a:bodyPr/>
          <a:lstStyle/>
          <a:p>
            <a:r>
              <a:rPr lang="en-US" b="1" dirty="0"/>
              <a:t>The Right Conditions for Agile</a:t>
            </a:r>
          </a:p>
        </p:txBody>
      </p:sp>
      <p:graphicFrame>
        <p:nvGraphicFramePr>
          <p:cNvPr id="6" name="Table 5">
            <a:extLst>
              <a:ext uri="{FF2B5EF4-FFF2-40B4-BE49-F238E27FC236}">
                <a16:creationId xmlns:a16="http://schemas.microsoft.com/office/drawing/2014/main" id="{AD21286B-F10B-4DD1-9A17-45F0A7409364}"/>
              </a:ext>
            </a:extLst>
          </p:cNvPr>
          <p:cNvGraphicFramePr>
            <a:graphicFrameLocks noGrp="1"/>
          </p:cNvGraphicFramePr>
          <p:nvPr>
            <p:extLst>
              <p:ext uri="{D42A27DB-BD31-4B8C-83A1-F6EECF244321}">
                <p14:modId xmlns:p14="http://schemas.microsoft.com/office/powerpoint/2010/main" val="1912435122"/>
              </p:ext>
            </p:extLst>
          </p:nvPr>
        </p:nvGraphicFramePr>
        <p:xfrm>
          <a:off x="210457" y="471714"/>
          <a:ext cx="8915400" cy="5671608"/>
        </p:xfrm>
        <a:graphic>
          <a:graphicData uri="http://schemas.openxmlformats.org/drawingml/2006/table">
            <a:tbl>
              <a:tblPr firstRow="1" bandRow="1">
                <a:noFill/>
              </a:tblPr>
              <a:tblGrid>
                <a:gridCol w="2076907">
                  <a:extLst>
                    <a:ext uri="{9D8B030D-6E8A-4147-A177-3AD203B41FA5}">
                      <a16:colId xmlns:a16="http://schemas.microsoft.com/office/drawing/2014/main" val="1154826504"/>
                    </a:ext>
                  </a:extLst>
                </a:gridCol>
                <a:gridCol w="3455073">
                  <a:extLst>
                    <a:ext uri="{9D8B030D-6E8A-4147-A177-3AD203B41FA5}">
                      <a16:colId xmlns:a16="http://schemas.microsoft.com/office/drawing/2014/main" val="2700672349"/>
                    </a:ext>
                  </a:extLst>
                </a:gridCol>
                <a:gridCol w="3383420">
                  <a:extLst>
                    <a:ext uri="{9D8B030D-6E8A-4147-A177-3AD203B41FA5}">
                      <a16:colId xmlns:a16="http://schemas.microsoft.com/office/drawing/2014/main" val="3064434161"/>
                    </a:ext>
                  </a:extLst>
                </a:gridCol>
              </a:tblGrid>
              <a:tr h="482192">
                <a:tc>
                  <a:txBody>
                    <a:bodyPr/>
                    <a:lstStyle/>
                    <a:p>
                      <a:pPr algn="l"/>
                      <a:r>
                        <a:rPr lang="en-US" sz="2000" b="0" cap="all" spc="150">
                          <a:solidFill>
                            <a:schemeClr val="lt1"/>
                          </a:solidFill>
                          <a:effectLst/>
                        </a:rPr>
                        <a:t>CONDITIONS</a:t>
                      </a:r>
                    </a:p>
                  </a:txBody>
                  <a:tcPr marL="109414" marR="109414" marT="109414" marB="109414" anchor="b">
                    <a:lnL w="12700" cmpd="sng">
                      <a:noFill/>
                    </a:lnL>
                    <a:lnR w="12700" cmpd="sng">
                      <a:noFill/>
                    </a:lnR>
                    <a:lnT w="12700" cmpd="sng">
                      <a:noFill/>
                    </a:lnT>
                    <a:lnB w="38100" cmpd="sng">
                      <a:noFill/>
                    </a:lnB>
                    <a:solidFill>
                      <a:srgbClr val="505356"/>
                    </a:solidFill>
                  </a:tcPr>
                </a:tc>
                <a:tc>
                  <a:txBody>
                    <a:bodyPr/>
                    <a:lstStyle/>
                    <a:p>
                      <a:pPr algn="l"/>
                      <a:r>
                        <a:rPr lang="en-US" sz="2000" b="0" cap="all" spc="150">
                          <a:solidFill>
                            <a:schemeClr val="lt1"/>
                          </a:solidFill>
                          <a:effectLst/>
                        </a:rPr>
                        <a:t>FAVORABLE</a:t>
                      </a:r>
                    </a:p>
                  </a:txBody>
                  <a:tcPr marL="109414" marR="109414" marT="109414" marB="109414" anchor="b">
                    <a:lnL w="12700" cmpd="sng">
                      <a:noFill/>
                    </a:lnL>
                    <a:lnR w="12700" cmpd="sng">
                      <a:noFill/>
                    </a:lnR>
                    <a:lnT w="12700" cmpd="sng">
                      <a:noFill/>
                    </a:lnT>
                    <a:lnB w="38100" cmpd="sng">
                      <a:noFill/>
                    </a:lnB>
                    <a:solidFill>
                      <a:srgbClr val="505356"/>
                    </a:solidFill>
                  </a:tcPr>
                </a:tc>
                <a:tc>
                  <a:txBody>
                    <a:bodyPr/>
                    <a:lstStyle/>
                    <a:p>
                      <a:pPr algn="l"/>
                      <a:r>
                        <a:rPr lang="en-US" sz="2000" b="0" cap="all" spc="150">
                          <a:solidFill>
                            <a:schemeClr val="lt1"/>
                          </a:solidFill>
                          <a:effectLst/>
                        </a:rPr>
                        <a:t>UNFAVORABLE</a:t>
                      </a:r>
                    </a:p>
                  </a:txBody>
                  <a:tcPr marL="109414" marR="109414" marT="109414" marB="109414" anchor="b">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1538274202"/>
                  </a:ext>
                </a:extLst>
              </a:tr>
              <a:tr h="614661">
                <a:tc>
                  <a:txBody>
                    <a:bodyPr/>
                    <a:lstStyle/>
                    <a:p>
                      <a:pPr algn="l"/>
                      <a:r>
                        <a:rPr lang="en-US" sz="1400" b="1" cap="none" spc="0">
                          <a:solidFill>
                            <a:schemeClr val="tx1"/>
                          </a:solidFill>
                          <a:effectLst/>
                        </a:rPr>
                        <a:t>Market Environment</a:t>
                      </a:r>
                    </a:p>
                  </a:txBody>
                  <a:tcPr marL="109414" marR="109414" marT="109414" marB="109414">
                    <a:lnL w="12700" cmpd="sng">
                      <a:noFill/>
                      <a:prstDash val="solid"/>
                    </a:lnL>
                    <a:lnR w="12700" cmpd="sng">
                      <a:noFill/>
                      <a:prstDash val="solid"/>
                    </a:lnR>
                    <a:lnT w="38100" cmpd="sng">
                      <a:noFill/>
                    </a:lnT>
                    <a:lnB w="12700" cmpd="sng">
                      <a:noFill/>
                      <a:prstDash val="solid"/>
                    </a:lnB>
                    <a:noFill/>
                  </a:tcPr>
                </a:tc>
                <a:tc>
                  <a:txBody>
                    <a:bodyPr/>
                    <a:lstStyle/>
                    <a:p>
                      <a:pPr algn="l"/>
                      <a:r>
                        <a:rPr lang="en-US" sz="1400" cap="none" spc="0" dirty="0">
                          <a:solidFill>
                            <a:schemeClr val="tx1"/>
                          </a:solidFill>
                          <a:effectLst/>
                        </a:rPr>
                        <a:t>Customer preferences and solution options </a:t>
                      </a:r>
                      <a:r>
                        <a:rPr lang="en-US" sz="1400" cap="none" spc="0" dirty="0">
                          <a:solidFill>
                            <a:srgbClr val="A41E35"/>
                          </a:solidFill>
                          <a:effectLst/>
                        </a:rPr>
                        <a:t>change frequently</a:t>
                      </a:r>
                      <a:r>
                        <a:rPr lang="en-US" sz="1400" cap="none" spc="0" dirty="0">
                          <a:solidFill>
                            <a:schemeClr val="tx1"/>
                          </a:solidFill>
                          <a:effectLst/>
                        </a:rPr>
                        <a:t>.</a:t>
                      </a:r>
                    </a:p>
                  </a:txBody>
                  <a:tcPr marL="109414" marR="109414" marT="109414" marB="109414">
                    <a:lnL w="12700" cmpd="sng">
                      <a:noFill/>
                      <a:prstDash val="solid"/>
                    </a:lnL>
                    <a:lnR w="12700" cmpd="sng">
                      <a:noFill/>
                      <a:prstDash val="solid"/>
                    </a:lnR>
                    <a:lnT w="38100" cmpd="sng">
                      <a:noFill/>
                    </a:lnT>
                    <a:lnB w="12700" cmpd="sng">
                      <a:noFill/>
                      <a:prstDash val="solid"/>
                    </a:lnB>
                    <a:noFill/>
                  </a:tcPr>
                </a:tc>
                <a:tc>
                  <a:txBody>
                    <a:bodyPr/>
                    <a:lstStyle/>
                    <a:p>
                      <a:pPr algn="l"/>
                      <a:r>
                        <a:rPr lang="en-US" sz="1400" cap="none" spc="0">
                          <a:solidFill>
                            <a:schemeClr val="tx1"/>
                          </a:solidFill>
                          <a:effectLst/>
                        </a:rPr>
                        <a:t>Market conditions are stable and predictable.</a:t>
                      </a:r>
                    </a:p>
                  </a:txBody>
                  <a:tcPr marL="109414" marR="109414" marT="109414" marB="109414">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4292031602"/>
                  </a:ext>
                </a:extLst>
              </a:tr>
              <a:tr h="959084">
                <a:tc>
                  <a:txBody>
                    <a:bodyPr/>
                    <a:lstStyle/>
                    <a:p>
                      <a:pPr algn="l"/>
                      <a:r>
                        <a:rPr lang="en-US" sz="1400" b="1" cap="none" spc="0">
                          <a:solidFill>
                            <a:schemeClr val="tx1"/>
                          </a:solidFill>
                          <a:effectLst/>
                        </a:rPr>
                        <a:t>Customer Involvement</a:t>
                      </a:r>
                    </a:p>
                  </a:txBody>
                  <a:tcPr marL="109414" marR="109414" marT="109414" marB="109414">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a:r>
                        <a:rPr lang="en-US" sz="1400" cap="none" spc="0" dirty="0">
                          <a:solidFill>
                            <a:schemeClr val="tx1"/>
                          </a:solidFill>
                          <a:effectLst/>
                        </a:rPr>
                        <a:t>Close </a:t>
                      </a:r>
                      <a:r>
                        <a:rPr lang="en-US" sz="1400" cap="none" spc="0" dirty="0">
                          <a:solidFill>
                            <a:srgbClr val="A41E35"/>
                          </a:solidFill>
                          <a:effectLst/>
                        </a:rPr>
                        <a:t>collaboration and rapid feedback are feasible</a:t>
                      </a:r>
                      <a:r>
                        <a:rPr lang="en-US" sz="1400" cap="none" spc="0" dirty="0">
                          <a:solidFill>
                            <a:schemeClr val="tx1"/>
                          </a:solidFill>
                          <a:effectLst/>
                        </a:rPr>
                        <a:t>.</a:t>
                      </a:r>
                      <a:endParaRPr lang="en-US" sz="1400" b="0" cap="none" spc="0" dirty="0">
                        <a:solidFill>
                          <a:schemeClr val="tx1"/>
                        </a:solidFill>
                        <a:effectLst/>
                        <a:latin typeface="GT America"/>
                      </a:endParaRPr>
                    </a:p>
                    <a:p>
                      <a:pPr algn="l"/>
                      <a:r>
                        <a:rPr lang="en-US" sz="1400" cap="none" spc="0" dirty="0">
                          <a:solidFill>
                            <a:schemeClr val="tx1"/>
                          </a:solidFill>
                          <a:effectLst/>
                        </a:rPr>
                        <a:t>Customers know better what they want as the process progresses.</a:t>
                      </a:r>
                    </a:p>
                  </a:txBody>
                  <a:tcPr marL="109414" marR="109414" marT="109414" marB="109414">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a:r>
                        <a:rPr lang="en-US" sz="1400" cap="none" spc="0">
                          <a:solidFill>
                            <a:schemeClr val="tx1"/>
                          </a:solidFill>
                          <a:effectLst/>
                        </a:rPr>
                        <a:t>Requirements are clear at the outset and will remain stable.</a:t>
                      </a:r>
                      <a:endParaRPr lang="en-US" sz="1400" b="0" cap="none" spc="0">
                        <a:solidFill>
                          <a:schemeClr val="tx1"/>
                        </a:solidFill>
                        <a:effectLst/>
                        <a:latin typeface="GT America"/>
                      </a:endParaRPr>
                    </a:p>
                    <a:p>
                      <a:pPr algn="l"/>
                      <a:r>
                        <a:rPr lang="en-US" sz="1400" cap="none" spc="0">
                          <a:solidFill>
                            <a:schemeClr val="tx1"/>
                          </a:solidFill>
                          <a:effectLst/>
                        </a:rPr>
                        <a:t>Customers are unavailable for constant collaboration.</a:t>
                      </a:r>
                    </a:p>
                  </a:txBody>
                  <a:tcPr marL="109414" marR="109414" marT="109414" marB="109414">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3217260977"/>
                  </a:ext>
                </a:extLst>
              </a:tr>
              <a:tr h="1303506">
                <a:tc>
                  <a:txBody>
                    <a:bodyPr/>
                    <a:lstStyle/>
                    <a:p>
                      <a:pPr algn="l"/>
                      <a:r>
                        <a:rPr lang="en-US" sz="1400" b="1" cap="none" spc="0">
                          <a:solidFill>
                            <a:schemeClr val="tx1"/>
                          </a:solidFill>
                          <a:effectLst/>
                        </a:rPr>
                        <a:t>Innovation Type</a:t>
                      </a:r>
                    </a:p>
                  </a:txBody>
                  <a:tcPr marL="109414" marR="109414" marT="109414" marB="109414">
                    <a:lnL w="12700" cmpd="sng">
                      <a:noFill/>
                      <a:prstDash val="solid"/>
                    </a:lnL>
                    <a:lnR w="12700" cmpd="sng">
                      <a:noFill/>
                      <a:prstDash val="solid"/>
                    </a:lnR>
                    <a:lnT w="12700" cmpd="sng">
                      <a:noFill/>
                      <a:prstDash val="solid"/>
                    </a:lnT>
                    <a:lnB w="12700" cmpd="sng">
                      <a:noFill/>
                      <a:prstDash val="solid"/>
                    </a:lnB>
                    <a:noFill/>
                  </a:tcPr>
                </a:tc>
                <a:tc>
                  <a:txBody>
                    <a:bodyPr/>
                    <a:lstStyle/>
                    <a:p>
                      <a:pPr algn="l"/>
                      <a:r>
                        <a:rPr lang="en-US" sz="1400" cap="none" spc="0" dirty="0">
                          <a:solidFill>
                            <a:srgbClr val="A41E35"/>
                          </a:solidFill>
                          <a:effectLst/>
                        </a:rPr>
                        <a:t>Problems are complex, solutions are unknown</a:t>
                      </a:r>
                      <a:r>
                        <a:rPr lang="en-US" sz="1400" cap="none" spc="0" dirty="0">
                          <a:solidFill>
                            <a:schemeClr val="tx1"/>
                          </a:solidFill>
                          <a:effectLst/>
                        </a:rPr>
                        <a:t>, and the scope isn’t clearly defined. Product specifications may change. Creative breakthroughs and time to market are important.</a:t>
                      </a:r>
                      <a:endParaRPr lang="en-US" sz="1400" b="0" cap="none" spc="0" dirty="0">
                        <a:solidFill>
                          <a:schemeClr val="tx1"/>
                        </a:solidFill>
                        <a:effectLst/>
                        <a:latin typeface="GT America"/>
                      </a:endParaRPr>
                    </a:p>
                    <a:p>
                      <a:pPr algn="l"/>
                      <a:r>
                        <a:rPr lang="en-US" sz="1400" cap="none" spc="0" dirty="0">
                          <a:solidFill>
                            <a:schemeClr val="tx1"/>
                          </a:solidFill>
                          <a:effectLst/>
                        </a:rPr>
                        <a:t>Cross-functional collaboration is vital.</a:t>
                      </a:r>
                    </a:p>
                  </a:txBody>
                  <a:tcPr marL="109414" marR="109414" marT="109414" marB="109414">
                    <a:lnL w="12700" cmpd="sng">
                      <a:noFill/>
                      <a:prstDash val="solid"/>
                    </a:lnL>
                    <a:lnR w="12700" cmpd="sng">
                      <a:noFill/>
                      <a:prstDash val="solid"/>
                    </a:lnR>
                    <a:lnT w="12700" cmpd="sng">
                      <a:noFill/>
                      <a:prstDash val="solid"/>
                    </a:lnT>
                    <a:lnB w="12700" cmpd="sng">
                      <a:noFill/>
                      <a:prstDash val="solid"/>
                    </a:lnB>
                    <a:noFill/>
                  </a:tcPr>
                </a:tc>
                <a:tc>
                  <a:txBody>
                    <a:bodyPr/>
                    <a:lstStyle/>
                    <a:p>
                      <a:pPr algn="l"/>
                      <a:r>
                        <a:rPr lang="en-US" sz="1400" cap="none" spc="0">
                          <a:solidFill>
                            <a:schemeClr val="tx1"/>
                          </a:solidFill>
                          <a:effectLst/>
                        </a:rPr>
                        <a:t>Similar work has been done before, and innovators believe the solutions are clear. Detailed specifications and work plans can be forecast with confidence and should be adhered to. Problems can be solved sequentially in functional silos.</a:t>
                      </a:r>
                    </a:p>
                  </a:txBody>
                  <a:tcPr marL="109414" marR="109414" marT="109414" marB="10941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8888823"/>
                  </a:ext>
                </a:extLst>
              </a:tr>
              <a:tr h="1131295">
                <a:tc>
                  <a:txBody>
                    <a:bodyPr/>
                    <a:lstStyle/>
                    <a:p>
                      <a:pPr algn="l"/>
                      <a:r>
                        <a:rPr lang="en-US" sz="1400" b="1" cap="none" spc="0">
                          <a:solidFill>
                            <a:schemeClr val="tx1"/>
                          </a:solidFill>
                          <a:effectLst/>
                        </a:rPr>
                        <a:t>Modularity of Work</a:t>
                      </a:r>
                    </a:p>
                  </a:txBody>
                  <a:tcPr marL="109414" marR="109414" marT="109414" marB="109414">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a:r>
                        <a:rPr lang="en-US" sz="1400" cap="none" spc="0" dirty="0">
                          <a:solidFill>
                            <a:schemeClr val="tx1"/>
                          </a:solidFill>
                          <a:effectLst/>
                        </a:rPr>
                        <a:t>Incremental developments have value, and customers can use them.</a:t>
                      </a:r>
                      <a:br>
                        <a:rPr lang="en-US" sz="1400" cap="none" spc="0" dirty="0">
                          <a:solidFill>
                            <a:schemeClr val="tx1"/>
                          </a:solidFill>
                          <a:effectLst/>
                        </a:rPr>
                      </a:br>
                      <a:r>
                        <a:rPr lang="en-US" sz="1400" cap="none" spc="0" dirty="0">
                          <a:solidFill>
                            <a:srgbClr val="A41E35"/>
                          </a:solidFill>
                          <a:effectLst/>
                        </a:rPr>
                        <a:t>Work can be broken into parts </a:t>
                      </a:r>
                      <a:r>
                        <a:rPr lang="en-US" sz="1400" cap="none" spc="0" dirty="0">
                          <a:solidFill>
                            <a:schemeClr val="tx1"/>
                          </a:solidFill>
                          <a:effectLst/>
                        </a:rPr>
                        <a:t>and conducted in rapid, iterative cycles.</a:t>
                      </a:r>
                      <a:endParaRPr lang="en-US" sz="1400" b="0" cap="none" spc="0" dirty="0">
                        <a:solidFill>
                          <a:schemeClr val="tx1"/>
                        </a:solidFill>
                        <a:effectLst/>
                        <a:latin typeface="GT America"/>
                      </a:endParaRPr>
                    </a:p>
                    <a:p>
                      <a:pPr algn="l"/>
                      <a:r>
                        <a:rPr lang="en-US" sz="1400" cap="none" spc="0" dirty="0">
                          <a:solidFill>
                            <a:schemeClr val="tx1"/>
                          </a:solidFill>
                          <a:effectLst/>
                        </a:rPr>
                        <a:t>Late changes are manageable.</a:t>
                      </a:r>
                    </a:p>
                  </a:txBody>
                  <a:tcPr marL="109414" marR="109414" marT="109414" marB="109414">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a:r>
                        <a:rPr lang="en-US" sz="1400" cap="none" spc="0">
                          <a:solidFill>
                            <a:schemeClr val="tx1"/>
                          </a:solidFill>
                          <a:effectLst/>
                        </a:rPr>
                        <a:t>Customers cannot start testing parts of the product until everything is complete.</a:t>
                      </a:r>
                      <a:endParaRPr lang="en-US" sz="1400" b="0" cap="none" spc="0">
                        <a:solidFill>
                          <a:schemeClr val="tx1"/>
                        </a:solidFill>
                        <a:effectLst/>
                        <a:latin typeface="GT America"/>
                      </a:endParaRPr>
                    </a:p>
                    <a:p>
                      <a:pPr algn="l"/>
                      <a:r>
                        <a:rPr lang="en-US" sz="1400" cap="none" spc="0">
                          <a:solidFill>
                            <a:schemeClr val="tx1"/>
                          </a:solidFill>
                          <a:effectLst/>
                        </a:rPr>
                        <a:t>Late changes are expensive or impossible.</a:t>
                      </a:r>
                    </a:p>
                  </a:txBody>
                  <a:tcPr marL="109414" marR="109414" marT="109414" marB="109414">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50487370"/>
                  </a:ext>
                </a:extLst>
              </a:tr>
              <a:tr h="614661">
                <a:tc>
                  <a:txBody>
                    <a:bodyPr/>
                    <a:lstStyle/>
                    <a:p>
                      <a:pPr algn="l"/>
                      <a:r>
                        <a:rPr lang="en-US" sz="1400" b="1" cap="none" spc="0">
                          <a:solidFill>
                            <a:schemeClr val="tx1"/>
                          </a:solidFill>
                          <a:effectLst/>
                        </a:rPr>
                        <a:t>Impact of Interim Mistakes</a:t>
                      </a:r>
                    </a:p>
                  </a:txBody>
                  <a:tcPr marL="109414" marR="109414" marT="109414" marB="109414">
                    <a:lnL w="12700" cmpd="sng">
                      <a:noFill/>
                      <a:prstDash val="solid"/>
                    </a:lnL>
                    <a:lnR w="12700" cmpd="sng">
                      <a:noFill/>
                      <a:prstDash val="solid"/>
                    </a:lnR>
                    <a:lnT w="12700" cmpd="sng">
                      <a:noFill/>
                      <a:prstDash val="solid"/>
                    </a:lnT>
                    <a:lnB w="12700" cmpd="sng">
                      <a:noFill/>
                      <a:prstDash val="solid"/>
                    </a:lnB>
                    <a:noFill/>
                  </a:tcPr>
                </a:tc>
                <a:tc>
                  <a:txBody>
                    <a:bodyPr/>
                    <a:lstStyle/>
                    <a:p>
                      <a:pPr algn="l"/>
                      <a:r>
                        <a:rPr lang="en-US" sz="1400" cap="none" spc="0">
                          <a:solidFill>
                            <a:schemeClr val="tx1"/>
                          </a:solidFill>
                          <a:effectLst/>
                        </a:rPr>
                        <a:t>They provide valuable learning.</a:t>
                      </a:r>
                    </a:p>
                  </a:txBody>
                  <a:tcPr marL="109414" marR="109414" marT="109414" marB="109414">
                    <a:lnL w="12700" cmpd="sng">
                      <a:noFill/>
                      <a:prstDash val="solid"/>
                    </a:lnL>
                    <a:lnR w="12700" cmpd="sng">
                      <a:noFill/>
                      <a:prstDash val="solid"/>
                    </a:lnR>
                    <a:lnT w="12700" cmpd="sng">
                      <a:noFill/>
                      <a:prstDash val="solid"/>
                    </a:lnT>
                    <a:lnB w="12700" cmpd="sng">
                      <a:noFill/>
                      <a:prstDash val="solid"/>
                    </a:lnB>
                    <a:noFill/>
                  </a:tcPr>
                </a:tc>
                <a:tc>
                  <a:txBody>
                    <a:bodyPr/>
                    <a:lstStyle/>
                    <a:p>
                      <a:pPr algn="l"/>
                      <a:r>
                        <a:rPr lang="en-US" sz="1400" cap="none" spc="0" dirty="0">
                          <a:solidFill>
                            <a:schemeClr val="tx1"/>
                          </a:solidFill>
                          <a:effectLst/>
                        </a:rPr>
                        <a:t>They may be catastrophic.</a:t>
                      </a:r>
                    </a:p>
                  </a:txBody>
                  <a:tcPr marL="109414" marR="109414" marT="109414" marB="10941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1060197"/>
                  </a:ext>
                </a:extLst>
              </a:tr>
            </a:tbl>
          </a:graphicData>
        </a:graphic>
      </p:graphicFrame>
      <p:sp>
        <p:nvSpPr>
          <p:cNvPr id="7" name="TextBox 6">
            <a:extLst>
              <a:ext uri="{FF2B5EF4-FFF2-40B4-BE49-F238E27FC236}">
                <a16:creationId xmlns:a16="http://schemas.microsoft.com/office/drawing/2014/main" id="{9544C6A8-83CF-40B0-B837-9F8B542A27BA}"/>
              </a:ext>
            </a:extLst>
          </p:cNvPr>
          <p:cNvSpPr txBox="1"/>
          <p:nvPr/>
        </p:nvSpPr>
        <p:spPr>
          <a:xfrm>
            <a:off x="5714999" y="6143322"/>
            <a:ext cx="3218543" cy="461665"/>
          </a:xfrm>
          <a:prstGeom prst="rect">
            <a:avLst/>
          </a:prstGeom>
          <a:noFill/>
        </p:spPr>
        <p:txBody>
          <a:bodyPr wrap="square" rtlCol="0">
            <a:spAutoFit/>
          </a:bodyPr>
          <a:lstStyle/>
          <a:p>
            <a:r>
              <a:rPr lang="en-US" sz="1200" b="1" i="0" dirty="0">
                <a:solidFill>
                  <a:srgbClr val="666666"/>
                </a:solidFill>
                <a:effectLst/>
                <a:latin typeface="GT America"/>
              </a:rPr>
              <a:t>Source</a:t>
            </a:r>
            <a:r>
              <a:rPr lang="en-US" sz="1200" b="0" i="0" dirty="0">
                <a:solidFill>
                  <a:srgbClr val="666666"/>
                </a:solidFill>
                <a:effectLst/>
                <a:latin typeface="GT America"/>
              </a:rPr>
              <a:t> Bain &amp; Company</a:t>
            </a:r>
            <a:br>
              <a:rPr lang="en-US" sz="1200" dirty="0"/>
            </a:br>
            <a:r>
              <a:rPr lang="en-US" sz="1200" b="1" i="0" dirty="0">
                <a:solidFill>
                  <a:srgbClr val="666666"/>
                </a:solidFill>
                <a:effectLst/>
                <a:latin typeface="GT America"/>
              </a:rPr>
              <a:t>From</a:t>
            </a:r>
            <a:r>
              <a:rPr lang="en-US" sz="1200" b="0" i="0" dirty="0">
                <a:solidFill>
                  <a:srgbClr val="666666"/>
                </a:solidFill>
                <a:effectLst/>
                <a:latin typeface="GT America"/>
              </a:rPr>
              <a:t> “Embracing Agile,” May 2016</a:t>
            </a:r>
            <a:endParaRPr lang="en-US" sz="1200" dirty="0"/>
          </a:p>
        </p:txBody>
      </p:sp>
    </p:spTree>
    <p:extLst>
      <p:ext uri="{BB962C8B-B14F-4D97-AF65-F5344CB8AC3E}">
        <p14:creationId xmlns:p14="http://schemas.microsoft.com/office/powerpoint/2010/main" val="3344054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95183"/>
            <a:ext cx="8763000" cy="2259794"/>
          </a:xfrm>
        </p:spPr>
        <p:txBody>
          <a:bodyPr>
            <a:noAutofit/>
          </a:bodyPr>
          <a:lstStyle/>
          <a:p>
            <a:pPr>
              <a:spcBef>
                <a:spcPts val="9600"/>
              </a:spcBef>
            </a:pPr>
            <a:r>
              <a:rPr lang="en-US" sz="4400" dirty="0">
                <a:solidFill>
                  <a:schemeClr val="tx1">
                    <a:lumMod val="65000"/>
                    <a:lumOff val="35000"/>
                  </a:schemeClr>
                </a:solidFill>
              </a:rPr>
              <a:t>Introduction to Agile</a:t>
            </a:r>
            <a:br>
              <a:rPr lang="en-US" sz="4400" dirty="0">
                <a:solidFill>
                  <a:schemeClr val="tx1">
                    <a:lumMod val="65000"/>
                    <a:lumOff val="35000"/>
                  </a:schemeClr>
                </a:solidFill>
              </a:rPr>
            </a:br>
            <a:r>
              <a:rPr lang="en-US" sz="3600" dirty="0">
                <a:solidFill>
                  <a:schemeClr val="bg1">
                    <a:lumMod val="65000"/>
                  </a:schemeClr>
                </a:solidFill>
              </a:rPr>
              <a:t>MIS3535 | LEAD GLOBAL DIGITAL PROJECTS</a:t>
            </a:r>
            <a:endParaRPr lang="en-US" sz="700" dirty="0">
              <a:solidFill>
                <a:schemeClr val="bg1">
                  <a:lumMod val="65000"/>
                </a:schemeClr>
              </a:solidFill>
            </a:endParaRPr>
          </a:p>
        </p:txBody>
      </p:sp>
      <p:cxnSp>
        <p:nvCxnSpPr>
          <p:cNvPr id="7" name="Straight Connector 6"/>
          <p:cNvCxnSpPr/>
          <p:nvPr/>
        </p:nvCxnSpPr>
        <p:spPr>
          <a:xfrm>
            <a:off x="457200" y="2971800"/>
            <a:ext cx="813816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2785110" y="3352800"/>
            <a:ext cx="5810250" cy="2446421"/>
          </a:xfrm>
          <a:prstGeom prst="rect">
            <a:avLst/>
          </a:prstGeom>
        </p:spPr>
      </p:pic>
    </p:spTree>
    <p:extLst>
      <p:ext uri="{BB962C8B-B14F-4D97-AF65-F5344CB8AC3E}">
        <p14:creationId xmlns:p14="http://schemas.microsoft.com/office/powerpoint/2010/main" val="3701546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9BA540-0AEC-4A50-8583-037EAEF4BC43}"/>
              </a:ext>
            </a:extLst>
          </p:cNvPr>
          <p:cNvSpPr txBox="1"/>
          <p:nvPr/>
        </p:nvSpPr>
        <p:spPr>
          <a:xfrm>
            <a:off x="1676400" y="2057400"/>
            <a:ext cx="5257800" cy="1938992"/>
          </a:xfrm>
          <a:prstGeom prst="rect">
            <a:avLst/>
          </a:prstGeom>
          <a:noFill/>
        </p:spPr>
        <p:txBody>
          <a:bodyPr wrap="square" rtlCol="0">
            <a:spAutoFit/>
          </a:bodyPr>
          <a:lstStyle/>
          <a:p>
            <a:pPr algn="ctr"/>
            <a:r>
              <a:rPr lang="en-US" sz="4000" b="1" dirty="0"/>
              <a:t>What are the differences between Agile &amp; Waterfall?</a:t>
            </a:r>
          </a:p>
        </p:txBody>
      </p:sp>
    </p:spTree>
    <p:extLst>
      <p:ext uri="{BB962C8B-B14F-4D97-AF65-F5344CB8AC3E}">
        <p14:creationId xmlns:p14="http://schemas.microsoft.com/office/powerpoint/2010/main" val="4124396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ifferencebetween.net/wp-content/uploads/2018/02/Agile-VERSUS-Waterf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09600"/>
            <a:ext cx="5238750" cy="555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00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1219200"/>
            <a:ext cx="8864600" cy="3324225"/>
          </a:xfrm>
          <a:prstGeom prst="rect">
            <a:avLst/>
          </a:prstGeom>
        </p:spPr>
      </p:pic>
    </p:spTree>
    <p:extLst>
      <p:ext uri="{BB962C8B-B14F-4D97-AF65-F5344CB8AC3E}">
        <p14:creationId xmlns:p14="http://schemas.microsoft.com/office/powerpoint/2010/main" val="4038132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848600" cy="3539430"/>
          </a:xfrm>
          <a:prstGeom prst="rect">
            <a:avLst/>
          </a:prstGeom>
        </p:spPr>
        <p:txBody>
          <a:bodyPr wrap="square">
            <a:spAutoFit/>
          </a:bodyPr>
          <a:lstStyle/>
          <a:p>
            <a:r>
              <a:rPr lang="en-US" sz="3200" dirty="0"/>
              <a:t>Ask this one question while making any</a:t>
            </a:r>
          </a:p>
          <a:p>
            <a:r>
              <a:rPr lang="en-US" sz="3200" dirty="0"/>
              <a:t>decision in Agile product management:</a:t>
            </a:r>
          </a:p>
          <a:p>
            <a:endParaRPr lang="en-US" sz="3200" dirty="0"/>
          </a:p>
          <a:p>
            <a:r>
              <a:rPr lang="en-US" sz="3200" dirty="0"/>
              <a:t>Is this decision going to help us</a:t>
            </a:r>
          </a:p>
          <a:p>
            <a:endParaRPr lang="en-US" sz="3200" dirty="0"/>
          </a:p>
          <a:p>
            <a:r>
              <a:rPr lang="en-US" sz="3200" b="1" i="1" dirty="0">
                <a:solidFill>
                  <a:srgbClr val="A41E35"/>
                </a:solidFill>
              </a:rPr>
              <a:t>ACHIEVE HIGHEST ECONOMIC VALUE IN</a:t>
            </a:r>
          </a:p>
          <a:p>
            <a:r>
              <a:rPr lang="en-US" sz="3200" b="1" i="1" dirty="0">
                <a:solidFill>
                  <a:srgbClr val="A41E35"/>
                </a:solidFill>
              </a:rPr>
              <a:t>THE SHORTEST POSSIBLE TIME ?</a:t>
            </a:r>
          </a:p>
        </p:txBody>
      </p:sp>
      <p:pic>
        <p:nvPicPr>
          <p:cNvPr id="3" name="Picture 2"/>
          <p:cNvPicPr>
            <a:picLocks noChangeAspect="1"/>
          </p:cNvPicPr>
          <p:nvPr/>
        </p:nvPicPr>
        <p:blipFill>
          <a:blip r:embed="rId2"/>
          <a:stretch>
            <a:fillRect/>
          </a:stretch>
        </p:blipFill>
        <p:spPr>
          <a:xfrm>
            <a:off x="2590800" y="4267200"/>
            <a:ext cx="2943225" cy="1552575"/>
          </a:xfrm>
          <a:prstGeom prst="rect">
            <a:avLst/>
          </a:prstGeom>
        </p:spPr>
      </p:pic>
    </p:spTree>
    <p:extLst>
      <p:ext uri="{BB962C8B-B14F-4D97-AF65-F5344CB8AC3E}">
        <p14:creationId xmlns:p14="http://schemas.microsoft.com/office/powerpoint/2010/main" val="2391897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7772400" cy="3505200"/>
          </a:xfrm>
        </p:spPr>
        <p:txBody>
          <a:bodyPr>
            <a:noAutofit/>
          </a:bodyPr>
          <a:lstStyle/>
          <a:p>
            <a:r>
              <a:rPr lang="en-US" sz="3200" dirty="0"/>
              <a:t>What is a “</a:t>
            </a:r>
            <a:r>
              <a:rPr lang="en-US" sz="3200" dirty="0">
                <a:solidFill>
                  <a:srgbClr val="A41E35"/>
                </a:solidFill>
              </a:rPr>
              <a:t>stakeholder</a:t>
            </a:r>
            <a:r>
              <a:rPr lang="en-US" sz="3200" dirty="0"/>
              <a:t>”? </a:t>
            </a:r>
            <a:br>
              <a:rPr lang="en-US" sz="3200" dirty="0"/>
            </a:br>
            <a:r>
              <a:rPr lang="en-US" sz="3200" dirty="0"/>
              <a:t>Can you NAME a few examples?</a:t>
            </a:r>
            <a:br>
              <a:rPr lang="en-US" sz="3200" dirty="0"/>
            </a:br>
            <a:br>
              <a:rPr lang="en-US" sz="3200" dirty="0"/>
            </a:br>
            <a:br>
              <a:rPr lang="en-US" sz="3200" dirty="0"/>
            </a:br>
            <a:r>
              <a:rPr lang="en-US" sz="3200" dirty="0"/>
              <a:t>How do you document your stakeholders? </a:t>
            </a:r>
            <a:br>
              <a:rPr lang="en-US" sz="3200" dirty="0"/>
            </a:br>
            <a:r>
              <a:rPr lang="en-US" sz="3200" dirty="0"/>
              <a:t>What do you include in your analysis?</a:t>
            </a:r>
          </a:p>
        </p:txBody>
      </p:sp>
      <p:sp>
        <p:nvSpPr>
          <p:cNvPr id="5" name="Oval Callout 2">
            <a:extLst>
              <a:ext uri="{FF2B5EF4-FFF2-40B4-BE49-F238E27FC236}">
                <a16:creationId xmlns:a16="http://schemas.microsoft.com/office/drawing/2014/main" id="{BEE581CD-07CC-4EE4-9F03-CECBA410914A}"/>
              </a:ext>
            </a:extLst>
          </p:cNvPr>
          <p:cNvSpPr/>
          <p:nvPr/>
        </p:nvSpPr>
        <p:spPr>
          <a:xfrm>
            <a:off x="6019800" y="842962"/>
            <a:ext cx="2438399" cy="752475"/>
          </a:xfrm>
          <a:prstGeom prst="wedgeEllipseCallout">
            <a:avLst>
              <a:gd name="adj1" fmla="val -30700"/>
              <a:gd name="adj2" fmla="val 95259"/>
            </a:avLst>
          </a:prstGeom>
          <a:solidFill>
            <a:schemeClr val="tx2"/>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Web research</a:t>
            </a:r>
          </a:p>
        </p:txBody>
      </p:sp>
    </p:spTree>
    <p:extLst>
      <p:ext uri="{BB962C8B-B14F-4D97-AF65-F5344CB8AC3E}">
        <p14:creationId xmlns:p14="http://schemas.microsoft.com/office/powerpoint/2010/main" val="2138976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14405"/>
            <a:ext cx="8041439" cy="6011657"/>
          </a:xfrm>
        </p:spPr>
        <p:txBody>
          <a:bodyPr>
            <a:normAutofit/>
          </a:bodyPr>
          <a:lstStyle/>
          <a:p>
            <a:r>
              <a:rPr lang="en-US" sz="2800" dirty="0"/>
              <a:t>What is a “stakeholder”?</a:t>
            </a:r>
            <a:br>
              <a:rPr lang="en-US" sz="2800" dirty="0"/>
            </a:br>
            <a:br>
              <a:rPr lang="en-US" sz="2800" dirty="0"/>
            </a:br>
            <a:br>
              <a:rPr lang="en-US" sz="2800" dirty="0"/>
            </a:br>
            <a:br>
              <a:rPr lang="en-US" sz="2800" dirty="0"/>
            </a:br>
            <a:r>
              <a:rPr lang="en-US" sz="2800" dirty="0"/>
              <a:t>What is a “stakeholder register”?</a:t>
            </a:r>
            <a:br>
              <a:rPr lang="en-US" sz="2800" dirty="0"/>
            </a:br>
            <a:br>
              <a:rPr lang="en-US" sz="2800" dirty="0"/>
            </a:br>
            <a:br>
              <a:rPr lang="en-US" sz="2800" dirty="0"/>
            </a:br>
            <a:br>
              <a:rPr lang="en-US" sz="2800" dirty="0"/>
            </a:br>
            <a:br>
              <a:rPr lang="en-US" sz="2800" dirty="0"/>
            </a:br>
            <a:r>
              <a:rPr lang="en-US" sz="2800" dirty="0"/>
              <a:t>What is a “stakeholder management strategy”?</a:t>
            </a:r>
            <a:br>
              <a:rPr lang="en-US" sz="2800" dirty="0"/>
            </a:br>
            <a:endParaRPr lang="en-US" sz="2800" dirty="0"/>
          </a:p>
        </p:txBody>
      </p:sp>
      <p:sp>
        <p:nvSpPr>
          <p:cNvPr id="7" name="TextBox 6"/>
          <p:cNvSpPr txBox="1"/>
          <p:nvPr/>
        </p:nvSpPr>
        <p:spPr>
          <a:xfrm>
            <a:off x="462331" y="990565"/>
            <a:ext cx="5615873" cy="923330"/>
          </a:xfrm>
          <a:prstGeom prst="rect">
            <a:avLst/>
          </a:prstGeom>
          <a:noFill/>
        </p:spPr>
        <p:txBody>
          <a:bodyPr wrap="square" rtlCol="0">
            <a:spAutoFit/>
          </a:bodyPr>
          <a:lstStyle/>
          <a:p>
            <a:r>
              <a:rPr lang="en-US" dirty="0"/>
              <a:t>A person with an interest in a project or strategy undertaken by a company, especially if </a:t>
            </a:r>
            <a:r>
              <a:rPr lang="en-US" b="1" dirty="0">
                <a:solidFill>
                  <a:srgbClr val="A41E35"/>
                </a:solidFill>
              </a:rPr>
              <a:t>impacted</a:t>
            </a:r>
            <a:r>
              <a:rPr lang="en-US" dirty="0"/>
              <a:t> by the process/situation/change.</a:t>
            </a:r>
          </a:p>
        </p:txBody>
      </p:sp>
      <p:sp>
        <p:nvSpPr>
          <p:cNvPr id="8" name="TextBox 7"/>
          <p:cNvSpPr txBox="1"/>
          <p:nvPr/>
        </p:nvSpPr>
        <p:spPr>
          <a:xfrm>
            <a:off x="485523" y="2646890"/>
            <a:ext cx="6667839" cy="1200329"/>
          </a:xfrm>
          <a:prstGeom prst="rect">
            <a:avLst/>
          </a:prstGeom>
          <a:noFill/>
        </p:spPr>
        <p:txBody>
          <a:bodyPr wrap="square" rtlCol="0">
            <a:spAutoFit/>
          </a:bodyPr>
          <a:lstStyle/>
          <a:p>
            <a:r>
              <a:rPr lang="en-US" dirty="0"/>
              <a:t>The stakeholder register, which records relevant information for each stakeholder or group of stakeholders, is a wonderful tool to keep information organized. It also help you appropriately </a:t>
            </a:r>
            <a:r>
              <a:rPr lang="en-US" b="1" dirty="0">
                <a:solidFill>
                  <a:srgbClr val="A41E35"/>
                </a:solidFill>
              </a:rPr>
              <a:t>manage the communication</a:t>
            </a:r>
            <a:r>
              <a:rPr lang="en-US" dirty="0"/>
              <a:t> with all your stakeholders.</a:t>
            </a:r>
          </a:p>
        </p:txBody>
      </p:sp>
      <p:sp>
        <p:nvSpPr>
          <p:cNvPr id="9" name="TextBox 8"/>
          <p:cNvSpPr txBox="1"/>
          <p:nvPr/>
        </p:nvSpPr>
        <p:spPr>
          <a:xfrm>
            <a:off x="485523" y="4696923"/>
            <a:ext cx="7379936" cy="1200329"/>
          </a:xfrm>
          <a:prstGeom prst="rect">
            <a:avLst/>
          </a:prstGeom>
          <a:noFill/>
        </p:spPr>
        <p:txBody>
          <a:bodyPr wrap="square" rtlCol="0">
            <a:spAutoFit/>
          </a:bodyPr>
          <a:lstStyle/>
          <a:p>
            <a:r>
              <a:rPr lang="en-US" dirty="0"/>
              <a:t>Stakeholder Management is the process of </a:t>
            </a:r>
            <a:r>
              <a:rPr lang="en-US" b="1" dirty="0">
                <a:solidFill>
                  <a:srgbClr val="A41E35"/>
                </a:solidFill>
              </a:rPr>
              <a:t>developing appropriate management strategies to effectively engage stakeholders </a:t>
            </a:r>
            <a:r>
              <a:rPr lang="en-US" dirty="0"/>
              <a:t>throughout the lifecycle of the project, based on the analysis of their needs, interests and potential impact on project success.</a:t>
            </a:r>
          </a:p>
        </p:txBody>
      </p:sp>
      <p:sp>
        <p:nvSpPr>
          <p:cNvPr id="10" name="Oval Callout 2">
            <a:extLst>
              <a:ext uri="{FF2B5EF4-FFF2-40B4-BE49-F238E27FC236}">
                <a16:creationId xmlns:a16="http://schemas.microsoft.com/office/drawing/2014/main" id="{7540AB10-3B49-4736-AF8A-AF6B34645260}"/>
              </a:ext>
            </a:extLst>
          </p:cNvPr>
          <p:cNvSpPr/>
          <p:nvPr/>
        </p:nvSpPr>
        <p:spPr>
          <a:xfrm>
            <a:off x="6248400" y="1219200"/>
            <a:ext cx="2438399" cy="752475"/>
          </a:xfrm>
          <a:prstGeom prst="wedgeEllipseCallout">
            <a:avLst>
              <a:gd name="adj1" fmla="val -30700"/>
              <a:gd name="adj2" fmla="val 95259"/>
            </a:avLst>
          </a:prstGeom>
          <a:solidFill>
            <a:schemeClr val="tx2"/>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Web research</a:t>
            </a:r>
          </a:p>
        </p:txBody>
      </p:sp>
    </p:spTree>
    <p:extLst>
      <p:ext uri="{BB962C8B-B14F-4D97-AF65-F5344CB8AC3E}">
        <p14:creationId xmlns:p14="http://schemas.microsoft.com/office/powerpoint/2010/main" val="377435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219200"/>
            <a:ext cx="5577604" cy="4763274"/>
          </a:xfrm>
          <a:prstGeom prst="rect">
            <a:avLst/>
          </a:prstGeom>
        </p:spPr>
      </p:pic>
      <p:sp>
        <p:nvSpPr>
          <p:cNvPr id="5" name="Title 2"/>
          <p:cNvSpPr>
            <a:spLocks noGrp="1"/>
          </p:cNvSpPr>
          <p:nvPr>
            <p:ph type="title"/>
          </p:nvPr>
        </p:nvSpPr>
        <p:spPr>
          <a:xfrm>
            <a:off x="228600" y="418326"/>
            <a:ext cx="6447501" cy="1100667"/>
          </a:xfrm>
        </p:spPr>
        <p:txBody>
          <a:bodyPr>
            <a:normAutofit/>
          </a:bodyPr>
          <a:lstStyle/>
          <a:p>
            <a:r>
              <a:rPr lang="en-US" sz="3600" dirty="0">
                <a:solidFill>
                  <a:schemeClr val="tx1"/>
                </a:solidFill>
              </a:rPr>
              <a:t>Stakeholder Management</a:t>
            </a:r>
          </a:p>
        </p:txBody>
      </p:sp>
    </p:spTree>
    <p:extLst>
      <p:ext uri="{BB962C8B-B14F-4D97-AF65-F5344CB8AC3E}">
        <p14:creationId xmlns:p14="http://schemas.microsoft.com/office/powerpoint/2010/main" val="1860647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33"/>
          <p:cNvSpPr txBox="1"/>
          <p:nvPr/>
        </p:nvSpPr>
        <p:spPr>
          <a:xfrm>
            <a:off x="997411" y="381000"/>
            <a:ext cx="7149175" cy="511200"/>
          </a:xfrm>
          <a:prstGeom prst="rect">
            <a:avLst/>
          </a:prstGeom>
          <a:noFill/>
          <a:ln>
            <a:noFill/>
          </a:ln>
        </p:spPr>
        <p:txBody>
          <a:bodyPr spcFirstLastPara="1" wrap="square" lIns="91425" tIns="91425" rIns="91425" bIns="91425" anchor="t" anchorCtr="0">
            <a:noAutofit/>
          </a:bodyPr>
          <a:lstStyle/>
          <a:p>
            <a:r>
              <a:rPr lang="en" sz="3200" b="1" dirty="0">
                <a:solidFill>
                  <a:srgbClr val="A41E35"/>
                </a:solidFill>
                <a:latin typeface="Reem Kufi"/>
                <a:ea typeface="Reem Kufi"/>
                <a:cs typeface="Reem Kufi"/>
                <a:sym typeface="Reem Kufi"/>
              </a:rPr>
              <a:t>Stakeholder Register - Example</a:t>
            </a:r>
            <a:endParaRPr sz="3200" b="1" dirty="0">
              <a:solidFill>
                <a:srgbClr val="A41E35"/>
              </a:solidFill>
              <a:latin typeface="Reem Kufi"/>
              <a:ea typeface="Reem Kufi"/>
              <a:cs typeface="Reem Kufi"/>
              <a:sym typeface="Reem Kufi"/>
            </a:endParaRPr>
          </a:p>
        </p:txBody>
      </p:sp>
      <p:graphicFrame>
        <p:nvGraphicFramePr>
          <p:cNvPr id="201" name="Google Shape;201;p33"/>
          <p:cNvGraphicFramePr/>
          <p:nvPr>
            <p:extLst>
              <p:ext uri="{D42A27DB-BD31-4B8C-83A1-F6EECF244321}">
                <p14:modId xmlns:p14="http://schemas.microsoft.com/office/powerpoint/2010/main" val="679312440"/>
              </p:ext>
            </p:extLst>
          </p:nvPr>
        </p:nvGraphicFramePr>
        <p:xfrm>
          <a:off x="380997" y="960367"/>
          <a:ext cx="8382001" cy="4887543"/>
        </p:xfrm>
        <a:graphic>
          <a:graphicData uri="http://schemas.openxmlformats.org/drawingml/2006/table">
            <a:tbl>
              <a:tblPr>
                <a:noFill/>
              </a:tblPr>
              <a:tblGrid>
                <a:gridCol w="1513984">
                  <a:extLst>
                    <a:ext uri="{9D8B030D-6E8A-4147-A177-3AD203B41FA5}">
                      <a16:colId xmlns:a16="http://schemas.microsoft.com/office/drawing/2014/main" val="20000"/>
                    </a:ext>
                  </a:extLst>
                </a:gridCol>
                <a:gridCol w="1490672">
                  <a:extLst>
                    <a:ext uri="{9D8B030D-6E8A-4147-A177-3AD203B41FA5}">
                      <a16:colId xmlns:a16="http://schemas.microsoft.com/office/drawing/2014/main" val="20001"/>
                    </a:ext>
                  </a:extLst>
                </a:gridCol>
                <a:gridCol w="3245310">
                  <a:extLst>
                    <a:ext uri="{9D8B030D-6E8A-4147-A177-3AD203B41FA5}">
                      <a16:colId xmlns:a16="http://schemas.microsoft.com/office/drawing/2014/main" val="20002"/>
                    </a:ext>
                  </a:extLst>
                </a:gridCol>
                <a:gridCol w="952708">
                  <a:extLst>
                    <a:ext uri="{9D8B030D-6E8A-4147-A177-3AD203B41FA5}">
                      <a16:colId xmlns:a16="http://schemas.microsoft.com/office/drawing/2014/main" val="20003"/>
                    </a:ext>
                  </a:extLst>
                </a:gridCol>
                <a:gridCol w="1179327">
                  <a:extLst>
                    <a:ext uri="{9D8B030D-6E8A-4147-A177-3AD203B41FA5}">
                      <a16:colId xmlns:a16="http://schemas.microsoft.com/office/drawing/2014/main" val="20004"/>
                    </a:ext>
                  </a:extLst>
                </a:gridCol>
              </a:tblGrid>
              <a:tr h="296669">
                <a:tc gridSpan="3">
                  <a:txBody>
                    <a:bodyPr/>
                    <a:lstStyle/>
                    <a:p>
                      <a:pPr marL="0" lvl="0" indent="0" algn="l" rtl="0">
                        <a:lnSpc>
                          <a:spcPct val="115000"/>
                        </a:lnSpc>
                        <a:spcBef>
                          <a:spcPts val="0"/>
                        </a:spcBef>
                        <a:spcAft>
                          <a:spcPts val="0"/>
                        </a:spcAft>
                        <a:buNone/>
                      </a:pPr>
                      <a:r>
                        <a:rPr lang="en" sz="1800" b="1" dirty="0"/>
                        <a:t>Project Title: ABC of ABC</a:t>
                      </a:r>
                      <a:endParaRPr sz="18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2">
                  <a:txBody>
                    <a:bodyPr/>
                    <a:lstStyle/>
                    <a:p>
                      <a:pPr marL="0" lvl="0" indent="0" algn="l" rtl="0">
                        <a:spcBef>
                          <a:spcPts val="0"/>
                        </a:spcBef>
                        <a:spcAft>
                          <a:spcPts val="0"/>
                        </a:spcAft>
                        <a:buNone/>
                      </a:pPr>
                      <a:r>
                        <a:rPr lang="en" sz="1400" b="1" dirty="0"/>
                        <a:t>Date: November 15, 2024</a:t>
                      </a:r>
                      <a:endParaRPr sz="14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449509">
                <a:tc>
                  <a:txBody>
                    <a:bodyPr/>
                    <a:lstStyle/>
                    <a:p>
                      <a:pPr marL="0" lvl="0" indent="0" algn="l" rtl="0">
                        <a:lnSpc>
                          <a:spcPct val="115000"/>
                        </a:lnSpc>
                        <a:spcBef>
                          <a:spcPts val="0"/>
                        </a:spcBef>
                        <a:spcAft>
                          <a:spcPts val="0"/>
                        </a:spcAft>
                        <a:buNone/>
                      </a:pPr>
                      <a:r>
                        <a:rPr lang="en" sz="1600"/>
                        <a:t>Name</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l" rtl="0">
                        <a:lnSpc>
                          <a:spcPct val="115000"/>
                        </a:lnSpc>
                        <a:spcBef>
                          <a:spcPts val="0"/>
                        </a:spcBef>
                        <a:spcAft>
                          <a:spcPts val="0"/>
                        </a:spcAft>
                        <a:buNone/>
                      </a:pPr>
                      <a:r>
                        <a:rPr lang="en" sz="1600"/>
                        <a:t>Position</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l" rtl="0">
                        <a:lnSpc>
                          <a:spcPct val="115000"/>
                        </a:lnSpc>
                        <a:spcBef>
                          <a:spcPts val="0"/>
                        </a:spcBef>
                        <a:spcAft>
                          <a:spcPts val="0"/>
                        </a:spcAft>
                        <a:buNone/>
                      </a:pPr>
                      <a:r>
                        <a:rPr lang="en" sz="1600" dirty="0"/>
                        <a:t>Role/Expectation in the project</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l" rtl="0">
                        <a:lnSpc>
                          <a:spcPct val="115000"/>
                        </a:lnSpc>
                        <a:spcBef>
                          <a:spcPts val="0"/>
                        </a:spcBef>
                        <a:spcAft>
                          <a:spcPts val="0"/>
                        </a:spcAft>
                        <a:buNone/>
                      </a:pPr>
                      <a:r>
                        <a:rPr lang="en" sz="1600"/>
                        <a:t>Influence</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l" rtl="0">
                        <a:lnSpc>
                          <a:spcPct val="115000"/>
                        </a:lnSpc>
                        <a:spcBef>
                          <a:spcPts val="0"/>
                        </a:spcBef>
                        <a:spcAft>
                          <a:spcPts val="0"/>
                        </a:spcAft>
                        <a:buNone/>
                      </a:pPr>
                      <a:r>
                        <a:rPr lang="en" sz="1600" dirty="0"/>
                        <a:t>Classification</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r h="913314">
                <a:tc>
                  <a:txBody>
                    <a:bodyPr/>
                    <a:lstStyle/>
                    <a:p>
                      <a:pPr marL="0" lvl="0" indent="0" algn="l" rtl="0">
                        <a:lnSpc>
                          <a:spcPct val="115000"/>
                        </a:lnSpc>
                        <a:spcBef>
                          <a:spcPts val="0"/>
                        </a:spcBef>
                        <a:spcAft>
                          <a:spcPts val="0"/>
                        </a:spcAft>
                        <a:buNone/>
                      </a:pPr>
                      <a:r>
                        <a:rPr lang="en" sz="1600" dirty="0"/>
                        <a:t>Jan Bastien</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t>Founder</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dirty="0"/>
                        <a:t>Manage internal and external functionality of ABC</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dirty="0"/>
                        <a:t>High</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600" dirty="0"/>
                        <a:t>Internal</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29313">
                <a:tc>
                  <a:txBody>
                    <a:bodyPr/>
                    <a:lstStyle/>
                    <a:p>
                      <a:pPr marL="0" lvl="0" indent="0" algn="l" rtl="0">
                        <a:lnSpc>
                          <a:spcPct val="115000"/>
                        </a:lnSpc>
                        <a:spcBef>
                          <a:spcPts val="0"/>
                        </a:spcBef>
                        <a:spcAft>
                          <a:spcPts val="0"/>
                        </a:spcAft>
                        <a:buNone/>
                      </a:pPr>
                      <a:r>
                        <a:rPr lang="en" sz="1600"/>
                        <a:t>Board Members</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t>Internal board members</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t>Provide insight supporting the goals of the organization</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dirty="0"/>
                        <a:t>Medium</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600" dirty="0"/>
                        <a:t>Internal</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32699">
                <a:tc>
                  <a:txBody>
                    <a:bodyPr/>
                    <a:lstStyle/>
                    <a:p>
                      <a:pPr marL="0" lvl="0" indent="0" algn="l" rtl="0">
                        <a:lnSpc>
                          <a:spcPct val="115000"/>
                        </a:lnSpc>
                        <a:spcBef>
                          <a:spcPts val="0"/>
                        </a:spcBef>
                        <a:spcAft>
                          <a:spcPts val="0"/>
                        </a:spcAft>
                        <a:buNone/>
                      </a:pPr>
                      <a:r>
                        <a:rPr lang="en" sz="1600"/>
                        <a:t>Veterans/Family Members</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t>External beneficiaries</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dirty="0"/>
                        <a:t>Receive support/services from ABC</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dirty="0"/>
                        <a:t>Medium</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600"/>
                        <a:t>External</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32699">
                <a:tc>
                  <a:txBody>
                    <a:bodyPr/>
                    <a:lstStyle/>
                    <a:p>
                      <a:pPr marL="0" lvl="0" indent="0" algn="l" rtl="0">
                        <a:lnSpc>
                          <a:spcPct val="115000"/>
                        </a:lnSpc>
                        <a:spcBef>
                          <a:spcPts val="0"/>
                        </a:spcBef>
                        <a:spcAft>
                          <a:spcPts val="0"/>
                        </a:spcAft>
                        <a:buNone/>
                      </a:pPr>
                      <a:r>
                        <a:rPr lang="en" sz="1600"/>
                        <a:t>Donors</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600"/>
                        <a:t>External support</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t>Provide financial backing to the organization to fund services</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dirty="0"/>
                        <a:t>Low</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Clr>
                          <a:schemeClr val="dk1"/>
                        </a:buClr>
                        <a:buSzPts val="1100"/>
                        <a:buFont typeface="Arial"/>
                        <a:buNone/>
                      </a:pPr>
                      <a:r>
                        <a:rPr lang="en" sz="1600">
                          <a:solidFill>
                            <a:schemeClr val="dk1"/>
                          </a:solidFill>
                        </a:rPr>
                        <a:t>External</a:t>
                      </a:r>
                      <a:endParaRPr sz="3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32699">
                <a:tc>
                  <a:txBody>
                    <a:bodyPr/>
                    <a:lstStyle/>
                    <a:p>
                      <a:pPr marL="0" lvl="0" indent="0" algn="l" rtl="0">
                        <a:lnSpc>
                          <a:spcPct val="115000"/>
                        </a:lnSpc>
                        <a:spcBef>
                          <a:spcPts val="0"/>
                        </a:spcBef>
                        <a:spcAft>
                          <a:spcPts val="0"/>
                        </a:spcAft>
                        <a:buNone/>
                      </a:pPr>
                      <a:r>
                        <a:rPr lang="en" sz="1600" dirty="0"/>
                        <a:t>Team members</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dirty="0"/>
                        <a:t>Developers</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dirty="0"/>
                        <a:t>Develop Digital Products</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dirty="0"/>
                        <a:t>High</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600" dirty="0"/>
                        <a:t>Internal</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32699">
                <a:tc>
                  <a:txBody>
                    <a:bodyPr/>
                    <a:lstStyle/>
                    <a:p>
                      <a:pPr marL="0" lvl="0" indent="0" algn="l" rtl="0">
                        <a:lnSpc>
                          <a:spcPct val="115000"/>
                        </a:lnSpc>
                        <a:spcBef>
                          <a:spcPts val="0"/>
                        </a:spcBef>
                        <a:spcAft>
                          <a:spcPts val="0"/>
                        </a:spcAft>
                        <a:buNone/>
                      </a:pPr>
                      <a:r>
                        <a:rPr lang="en" sz="1600"/>
                        <a:t>Professor Martin</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t>Advisor</a:t>
                      </a:r>
                      <a:endParaRPr sz="16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dirty="0"/>
                        <a:t>Act as liaison between client and projects teams; provides project direction</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dirty="0"/>
                        <a:t>Medium</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600" dirty="0"/>
                        <a:t>Internal</a:t>
                      </a:r>
                      <a:endParaRPr sz="16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9144000" cy="2756416"/>
          </a:xfrm>
        </p:spPr>
        <p:txBody>
          <a:bodyPr>
            <a:noAutofit/>
          </a:bodyPr>
          <a:lstStyle/>
          <a:p>
            <a:pPr>
              <a:spcBef>
                <a:spcPts val="9600"/>
              </a:spcBef>
            </a:pPr>
            <a:r>
              <a:rPr lang="en-US" sz="4400" dirty="0">
                <a:solidFill>
                  <a:schemeClr val="tx1">
                    <a:lumMod val="65000"/>
                    <a:lumOff val="35000"/>
                  </a:schemeClr>
                </a:solidFill>
              </a:rPr>
              <a:t>Change Leadership: Kotter</a:t>
            </a:r>
            <a:br>
              <a:rPr lang="en-US" sz="4400" dirty="0">
                <a:solidFill>
                  <a:schemeClr val="tx1">
                    <a:lumMod val="65000"/>
                    <a:lumOff val="35000"/>
                  </a:schemeClr>
                </a:solidFill>
              </a:rPr>
            </a:br>
            <a:r>
              <a:rPr lang="en-US" sz="3600" dirty="0">
                <a:solidFill>
                  <a:schemeClr val="bg1">
                    <a:lumMod val="65000"/>
                  </a:schemeClr>
                </a:solidFill>
              </a:rPr>
              <a:t>MIS3535 | LEAD GLOBAL DIGITAL PROJECTS</a:t>
            </a:r>
            <a:endParaRPr lang="en-US" sz="700" dirty="0">
              <a:solidFill>
                <a:schemeClr val="bg1">
                  <a:lumMod val="65000"/>
                </a:schemeClr>
              </a:solidFill>
            </a:endParaRPr>
          </a:p>
        </p:txBody>
      </p:sp>
      <p:cxnSp>
        <p:nvCxnSpPr>
          <p:cNvPr id="7" name="Straight Connector 6"/>
          <p:cNvCxnSpPr/>
          <p:nvPr/>
        </p:nvCxnSpPr>
        <p:spPr>
          <a:xfrm>
            <a:off x="457200" y="3429000"/>
            <a:ext cx="813816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40080" y="3810000"/>
            <a:ext cx="7772400" cy="1230868"/>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kern="1200" cap="none" spc="-80" baseline="0">
                <a:solidFill>
                  <a:schemeClr val="tx1"/>
                </a:solidFill>
                <a:latin typeface="+mj-lt"/>
                <a:ea typeface="+mj-ea"/>
                <a:cs typeface="+mj-cs"/>
              </a:defRPr>
            </a:lvl1pPr>
          </a:lstStyle>
          <a:p>
            <a:r>
              <a:rPr lang="en-US" sz="3600" dirty="0">
                <a:solidFill>
                  <a:schemeClr val="tx1">
                    <a:lumMod val="75000"/>
                    <a:lumOff val="25000"/>
                  </a:schemeClr>
                </a:solidFill>
              </a:rPr>
              <a:t>Marie-Christine Martin</a:t>
            </a:r>
          </a:p>
        </p:txBody>
      </p:sp>
      <p:pic>
        <p:nvPicPr>
          <p:cNvPr id="9" name="Picture 8">
            <a:extLst>
              <a:ext uri="{FF2B5EF4-FFF2-40B4-BE49-F238E27FC236}">
                <a16:creationId xmlns:a16="http://schemas.microsoft.com/office/drawing/2014/main" id="{7B15558D-534B-490D-8146-580CE4A49A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987787"/>
            <a:ext cx="2204716" cy="2032013"/>
          </a:xfrm>
          <a:prstGeom prst="rect">
            <a:avLst/>
          </a:prstGeom>
        </p:spPr>
      </p:pic>
    </p:spTree>
    <p:extLst>
      <p:ext uri="{BB962C8B-B14F-4D97-AF65-F5344CB8AC3E}">
        <p14:creationId xmlns:p14="http://schemas.microsoft.com/office/powerpoint/2010/main" val="4221572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6891"/>
            <a:ext cx="6447501" cy="1100667"/>
          </a:xfrm>
        </p:spPr>
        <p:txBody>
          <a:bodyPr>
            <a:normAutofit/>
          </a:bodyPr>
          <a:lstStyle/>
          <a:p>
            <a:pPr algn="r"/>
            <a:r>
              <a:rPr lang="en-US" sz="4000" dirty="0">
                <a:solidFill>
                  <a:srgbClr val="A32638"/>
                </a:solidFill>
              </a:rPr>
              <a:t>Compare &amp; Contrast</a:t>
            </a:r>
          </a:p>
        </p:txBody>
      </p:sp>
      <p:sp>
        <p:nvSpPr>
          <p:cNvPr id="3" name="TextBox 2"/>
          <p:cNvSpPr txBox="1"/>
          <p:nvPr/>
        </p:nvSpPr>
        <p:spPr>
          <a:xfrm>
            <a:off x="152400" y="1517558"/>
            <a:ext cx="8153400" cy="954107"/>
          </a:xfrm>
          <a:prstGeom prst="rect">
            <a:avLst/>
          </a:prstGeom>
          <a:noFill/>
        </p:spPr>
        <p:txBody>
          <a:bodyPr wrap="square" rtlCol="0">
            <a:spAutoFit/>
          </a:bodyPr>
          <a:lstStyle/>
          <a:p>
            <a:pPr algn="ctr"/>
            <a:r>
              <a:rPr lang="en-US" sz="2800" dirty="0"/>
              <a:t>See-Feel-Change Vs. Analysis-Think-Change</a:t>
            </a:r>
          </a:p>
          <a:p>
            <a:pPr algn="ctr"/>
            <a:r>
              <a:rPr lang="en-US" sz="2800" dirty="0"/>
              <a:t>Technique?</a:t>
            </a:r>
          </a:p>
        </p:txBody>
      </p:sp>
      <p:sp>
        <p:nvSpPr>
          <p:cNvPr id="4" name="TextBox 3"/>
          <p:cNvSpPr txBox="1"/>
          <p:nvPr/>
        </p:nvSpPr>
        <p:spPr>
          <a:xfrm>
            <a:off x="121920" y="4966836"/>
            <a:ext cx="8534400" cy="523220"/>
          </a:xfrm>
          <a:prstGeom prst="rect">
            <a:avLst/>
          </a:prstGeom>
          <a:noFill/>
        </p:spPr>
        <p:txBody>
          <a:bodyPr wrap="square" rtlCol="0">
            <a:spAutoFit/>
          </a:bodyPr>
          <a:lstStyle/>
          <a:p>
            <a:pPr algn="ctr"/>
            <a:r>
              <a:rPr lang="en-US" sz="2800" dirty="0"/>
              <a:t>Which approach do you learn in a business school?</a:t>
            </a:r>
          </a:p>
        </p:txBody>
      </p:sp>
      <p:sp>
        <p:nvSpPr>
          <p:cNvPr id="5" name="TextBox 4">
            <a:extLst>
              <a:ext uri="{FF2B5EF4-FFF2-40B4-BE49-F238E27FC236}">
                <a16:creationId xmlns:a16="http://schemas.microsoft.com/office/drawing/2014/main" id="{D4727AFD-C4D5-411A-A5CA-34EB69F814ED}"/>
              </a:ext>
            </a:extLst>
          </p:cNvPr>
          <p:cNvSpPr txBox="1"/>
          <p:nvPr/>
        </p:nvSpPr>
        <p:spPr>
          <a:xfrm>
            <a:off x="495300" y="2595866"/>
            <a:ext cx="8153400" cy="2246769"/>
          </a:xfrm>
          <a:prstGeom prst="rect">
            <a:avLst/>
          </a:prstGeom>
          <a:noFill/>
        </p:spPr>
        <p:txBody>
          <a:bodyPr wrap="square" rtlCol="0">
            <a:spAutoFit/>
          </a:bodyPr>
          <a:lstStyle/>
          <a:p>
            <a:r>
              <a:rPr lang="en-US" sz="2000" dirty="0"/>
              <a:t>3 major </a:t>
            </a:r>
            <a:r>
              <a:rPr lang="en-US" sz="2000" u="sng" dirty="0"/>
              <a:t>limitations</a:t>
            </a:r>
            <a:r>
              <a:rPr lang="en-US" sz="2000" dirty="0"/>
              <a:t> with Analysis-think-Change Technique:</a:t>
            </a:r>
          </a:p>
          <a:p>
            <a:endParaRPr lang="en-US" sz="2000" dirty="0"/>
          </a:p>
          <a:p>
            <a:pPr marL="514350" indent="-514350">
              <a:buAutoNum type="arabicParenR"/>
            </a:pPr>
            <a:r>
              <a:rPr lang="en-US" sz="2000" dirty="0"/>
              <a:t>Do we need a 50 pages detailed report to find that the old strategy isn’t working?</a:t>
            </a:r>
          </a:p>
          <a:p>
            <a:pPr marL="514350" indent="-514350">
              <a:buAutoNum type="arabicParenR"/>
            </a:pPr>
            <a:r>
              <a:rPr lang="en-US" sz="2000" dirty="0"/>
              <a:t>Analytical tools have their limitations… even more in a fast paced ever changing environment!</a:t>
            </a:r>
          </a:p>
          <a:p>
            <a:pPr marL="514350" indent="-514350">
              <a:buAutoNum type="arabicParenR"/>
            </a:pPr>
            <a:r>
              <a:rPr lang="en-US" sz="2000" dirty="0"/>
              <a:t>Who will have the desire/time/motivation to read 100 pages analysis? </a:t>
            </a:r>
          </a:p>
        </p:txBody>
      </p:sp>
    </p:spTree>
    <p:extLst>
      <p:ext uri="{BB962C8B-B14F-4D97-AF65-F5344CB8AC3E}">
        <p14:creationId xmlns:p14="http://schemas.microsoft.com/office/powerpoint/2010/main" val="694449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anim calcmode="lin" valueType="num">
                                      <p:cBhvr>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6586803" cy="676411"/>
          </a:xfrm>
        </p:spPr>
        <p:txBody>
          <a:bodyPr>
            <a:normAutofit fontScale="90000"/>
          </a:bodyPr>
          <a:lstStyle/>
          <a:p>
            <a:r>
              <a:rPr lang="en-US" altLang="en-US" sz="4000" b="1" dirty="0">
                <a:solidFill>
                  <a:srgbClr val="A41E35"/>
                </a:solidFill>
              </a:rPr>
              <a:t>What does Agile mean?</a:t>
            </a:r>
          </a:p>
        </p:txBody>
      </p:sp>
      <p:sp>
        <p:nvSpPr>
          <p:cNvPr id="2178051" name="Rectangle 3"/>
          <p:cNvSpPr>
            <a:spLocks noGrp="1" noChangeArrowheads="1"/>
          </p:cNvSpPr>
          <p:nvPr>
            <p:ph type="body" idx="1"/>
          </p:nvPr>
        </p:nvSpPr>
        <p:spPr>
          <a:xfrm>
            <a:off x="762000" y="1447800"/>
            <a:ext cx="6666178" cy="4117201"/>
          </a:xfrm>
        </p:spPr>
        <p:txBody>
          <a:bodyPr>
            <a:noAutofit/>
          </a:bodyPr>
          <a:lstStyle/>
          <a:p>
            <a:r>
              <a:rPr lang="en-US" altLang="en-US" dirty="0" err="1"/>
              <a:t>ag·ile</a:t>
            </a:r>
            <a:r>
              <a:rPr lang="en-US" altLang="en-US" dirty="0"/>
              <a:t> </a:t>
            </a:r>
          </a:p>
          <a:p>
            <a:r>
              <a:rPr lang="en-US" altLang="en-US" i="1" dirty="0">
                <a:solidFill>
                  <a:srgbClr val="A41E35"/>
                </a:solidFill>
              </a:rPr>
              <a:t>Adjective</a:t>
            </a:r>
          </a:p>
          <a:p>
            <a:pPr marL="800100" lvl="1" indent="-342900">
              <a:buFont typeface="Arial" panose="020B0604020202020204" pitchFamily="34" charset="0"/>
              <a:buChar char="•"/>
            </a:pPr>
            <a:r>
              <a:rPr lang="en-US" altLang="en-US" dirty="0"/>
              <a:t>Able to move quickly and easily. </a:t>
            </a:r>
          </a:p>
          <a:p>
            <a:r>
              <a:rPr lang="en-US" altLang="en-US" dirty="0"/>
              <a:t>“Sophie was as agile as a monkey" </a:t>
            </a:r>
          </a:p>
          <a:p>
            <a:r>
              <a:rPr lang="en-US" altLang="en-US" i="1" dirty="0">
                <a:solidFill>
                  <a:srgbClr val="A41E35"/>
                </a:solidFill>
              </a:rPr>
              <a:t>Synonyms</a:t>
            </a:r>
            <a:r>
              <a:rPr lang="en-US" altLang="en-US" dirty="0"/>
              <a:t>: nimble,lithe,supple,limber,acrobatic,fleet-footed,lightfooted,light on one's feet; </a:t>
            </a:r>
          </a:p>
          <a:p>
            <a:r>
              <a:rPr lang="en-US" altLang="en-US" i="1" dirty="0">
                <a:solidFill>
                  <a:srgbClr val="A41E35"/>
                </a:solidFill>
              </a:rPr>
              <a:t>Antonyms: </a:t>
            </a:r>
            <a:r>
              <a:rPr lang="en-US" altLang="en-US" dirty="0"/>
              <a:t>clumsy, stiff, slow, dull</a:t>
            </a:r>
          </a:p>
          <a:p>
            <a:endParaRPr lang="en-US" altLang="en-US" dirty="0"/>
          </a:p>
          <a:p>
            <a:pPr marL="342900" indent="-342900">
              <a:buFont typeface="Wingdings" panose="05000000000000000000" pitchFamily="2" charset="2"/>
              <a:buChar char="Ø"/>
            </a:pPr>
            <a:r>
              <a:rPr lang="en-US" altLang="en-US" dirty="0">
                <a:solidFill>
                  <a:schemeClr val="tx2"/>
                </a:solidFill>
              </a:rPr>
              <a:t>Agile </a:t>
            </a:r>
            <a:r>
              <a:rPr lang="en-US" altLang="en-US" dirty="0"/>
              <a:t>= Able to think and understand quickly. </a:t>
            </a:r>
          </a:p>
          <a:p>
            <a:endParaRPr lang="en-US" altLang="en-US" dirty="0"/>
          </a:p>
        </p:txBody>
      </p:sp>
    </p:spTree>
    <p:extLst>
      <p:ext uri="{BB962C8B-B14F-4D97-AF65-F5344CB8AC3E}">
        <p14:creationId xmlns:p14="http://schemas.microsoft.com/office/powerpoint/2010/main" val="407135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80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780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7805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7805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7805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7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5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609600"/>
            <a:ext cx="7772400" cy="1100667"/>
          </a:xfrm>
        </p:spPr>
        <p:txBody>
          <a:bodyPr>
            <a:noAutofit/>
          </a:bodyPr>
          <a:lstStyle/>
          <a:p>
            <a:r>
              <a:rPr lang="en-US" sz="3600" dirty="0">
                <a:solidFill>
                  <a:srgbClr val="A32638"/>
                </a:solidFill>
              </a:rPr>
              <a:t>I need volunteers to briefly explain the eight steps from Kotter:</a:t>
            </a:r>
            <a:endParaRPr lang="en-US" sz="2000" dirty="0">
              <a:solidFill>
                <a:srgbClr val="A32638"/>
              </a:solidFill>
            </a:endParaRPr>
          </a:p>
        </p:txBody>
      </p:sp>
      <p:sp>
        <p:nvSpPr>
          <p:cNvPr id="3" name="Content Placeholder 2"/>
          <p:cNvSpPr>
            <a:spLocks noGrp="1"/>
          </p:cNvSpPr>
          <p:nvPr>
            <p:ph idx="1"/>
          </p:nvPr>
        </p:nvSpPr>
        <p:spPr>
          <a:xfrm>
            <a:off x="609601" y="1700406"/>
            <a:ext cx="6447501" cy="4004732"/>
          </a:xfrm>
        </p:spPr>
        <p:txBody>
          <a:bodyPr>
            <a:noAutofit/>
          </a:bodyPr>
          <a:lstStyle/>
          <a:p>
            <a:pPr marL="457200" indent="-457200">
              <a:buFont typeface="+mj-lt"/>
              <a:buAutoNum type="arabicPeriod"/>
            </a:pPr>
            <a:r>
              <a:rPr lang="en-US" sz="2400" b="0" dirty="0"/>
              <a:t>Increase Urgency</a:t>
            </a:r>
          </a:p>
          <a:p>
            <a:pPr marL="457200" indent="-457200">
              <a:buFont typeface="+mj-lt"/>
              <a:buAutoNum type="arabicPeriod"/>
            </a:pPr>
            <a:r>
              <a:rPr lang="en-US" sz="2400" b="0" dirty="0"/>
              <a:t>Build the Guiding Team</a:t>
            </a:r>
          </a:p>
          <a:p>
            <a:pPr marL="457200" indent="-457200">
              <a:buFont typeface="+mj-lt"/>
              <a:buAutoNum type="arabicPeriod"/>
            </a:pPr>
            <a:r>
              <a:rPr lang="en-US" sz="2400" b="0" dirty="0"/>
              <a:t>Get the Vision Right</a:t>
            </a:r>
          </a:p>
          <a:p>
            <a:pPr marL="457200" indent="-457200">
              <a:buFont typeface="+mj-lt"/>
              <a:buAutoNum type="arabicPeriod"/>
            </a:pPr>
            <a:r>
              <a:rPr lang="en-US" sz="2400" b="0" dirty="0"/>
              <a:t>Communicate for Buy-in</a:t>
            </a:r>
          </a:p>
          <a:p>
            <a:pPr marL="457200" indent="-457200">
              <a:buFont typeface="+mj-lt"/>
              <a:buAutoNum type="arabicPeriod"/>
            </a:pPr>
            <a:r>
              <a:rPr lang="en-US" sz="2400" b="0" dirty="0"/>
              <a:t>Empower action</a:t>
            </a:r>
          </a:p>
          <a:p>
            <a:pPr marL="457200" indent="-457200">
              <a:buFont typeface="+mj-lt"/>
              <a:buAutoNum type="arabicPeriod"/>
            </a:pPr>
            <a:r>
              <a:rPr lang="en-US" sz="2400" b="0" dirty="0"/>
              <a:t>Create Short-term Wins</a:t>
            </a:r>
          </a:p>
          <a:p>
            <a:pPr marL="457200" indent="-457200">
              <a:buFont typeface="+mj-lt"/>
              <a:buAutoNum type="arabicPeriod"/>
            </a:pPr>
            <a:r>
              <a:rPr lang="en-US" sz="2400" b="0" dirty="0"/>
              <a:t>Don’t Let Up</a:t>
            </a:r>
          </a:p>
          <a:p>
            <a:pPr marL="457200" indent="-457200">
              <a:buFont typeface="+mj-lt"/>
              <a:buAutoNum type="arabicPeriod"/>
            </a:pPr>
            <a:r>
              <a:rPr lang="en-US" sz="2400" b="0" dirty="0"/>
              <a:t>Make Change Stick</a:t>
            </a:r>
          </a:p>
          <a:p>
            <a:endParaRPr lang="en-US" sz="2400" b="0" dirty="0"/>
          </a:p>
        </p:txBody>
      </p:sp>
    </p:spTree>
    <p:extLst>
      <p:ext uri="{BB962C8B-B14F-4D97-AF65-F5344CB8AC3E}">
        <p14:creationId xmlns:p14="http://schemas.microsoft.com/office/powerpoint/2010/main" val="4081611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590494" cy="5399891"/>
          </a:xfrm>
        </p:spPr>
        <p:txBody>
          <a:bodyPr>
            <a:normAutofit fontScale="90000"/>
          </a:bodyPr>
          <a:lstStyle/>
          <a:p>
            <a:r>
              <a:rPr lang="en-US" sz="3200" b="1" dirty="0">
                <a:solidFill>
                  <a:srgbClr val="A32638"/>
                </a:solidFill>
              </a:rPr>
              <a:t>On all future leadership day : </a:t>
            </a:r>
            <a:br>
              <a:rPr lang="en-US" sz="2200" dirty="0">
                <a:solidFill>
                  <a:srgbClr val="333333"/>
                </a:solidFill>
              </a:rPr>
            </a:br>
            <a:r>
              <a:rPr lang="en-US" dirty="0">
                <a:solidFill>
                  <a:srgbClr val="333333"/>
                </a:solidFill>
                <a:latin typeface="Arial" panose="020B0604020202020204" pitchFamily="34" charset="0"/>
                <a:cs typeface="Arial" panose="020B0604020202020204" pitchFamily="34" charset="0"/>
              </a:rPr>
              <a:t>Each student prepare a brief PowerPoint presentation (2-5 slides) for </a:t>
            </a:r>
            <a:r>
              <a:rPr lang="en-US" b="1" u="sng" dirty="0">
                <a:solidFill>
                  <a:srgbClr val="A32638"/>
                </a:solidFill>
                <a:latin typeface="Arial" panose="020B0604020202020204" pitchFamily="34" charset="0"/>
                <a:cs typeface="Arial" panose="020B0604020202020204" pitchFamily="34" charset="0"/>
              </a:rPr>
              <a:t>your 3 favorite short stories</a:t>
            </a:r>
            <a:r>
              <a:rPr lang="en-US" b="1" dirty="0">
                <a:solidFill>
                  <a:srgbClr val="A32638"/>
                </a:solidFill>
                <a:latin typeface="Arial" panose="020B0604020202020204" pitchFamily="34" charset="0"/>
                <a:cs typeface="Arial" panose="020B0604020202020204" pitchFamily="34" charset="0"/>
              </a:rPr>
              <a:t>. </a:t>
            </a:r>
            <a:br>
              <a:rPr lang="en-US" dirty="0">
                <a:solidFill>
                  <a:srgbClr val="333333"/>
                </a:solidFill>
                <a:latin typeface="Arial" panose="020B0604020202020204" pitchFamily="34" charset="0"/>
                <a:cs typeface="Arial" panose="020B0604020202020204" pitchFamily="34" charset="0"/>
              </a:rPr>
            </a:br>
            <a:br>
              <a:rPr lang="en-US" dirty="0">
                <a:solidFill>
                  <a:srgbClr val="333333"/>
                </a:solidFill>
                <a:latin typeface="Arial" panose="020B0604020202020204" pitchFamily="34" charset="0"/>
                <a:cs typeface="Arial" panose="020B0604020202020204" pitchFamily="34" charset="0"/>
              </a:rPr>
            </a:br>
            <a:r>
              <a:rPr lang="en-US" dirty="0">
                <a:solidFill>
                  <a:srgbClr val="333333"/>
                </a:solidFill>
                <a:latin typeface="Arial" panose="020B0604020202020204" pitchFamily="34" charset="0"/>
                <a:cs typeface="Arial" panose="020B0604020202020204" pitchFamily="34" charset="0"/>
              </a:rPr>
              <a:t>1) The first slide will “</a:t>
            </a:r>
            <a:r>
              <a:rPr lang="en-US" b="1" dirty="0">
                <a:solidFill>
                  <a:srgbClr val="333333"/>
                </a:solidFill>
                <a:latin typeface="Arial" panose="020B0604020202020204" pitchFamily="34" charset="0"/>
                <a:cs typeface="Arial" panose="020B0604020202020204" pitchFamily="34" charset="0"/>
              </a:rPr>
              <a:t>tell the story</a:t>
            </a:r>
            <a:r>
              <a:rPr lang="en-US" dirty="0">
                <a:solidFill>
                  <a:srgbClr val="333333"/>
                </a:solidFill>
                <a:latin typeface="Arial" panose="020B0604020202020204" pitchFamily="34" charset="0"/>
                <a:cs typeface="Arial" panose="020B0604020202020204" pitchFamily="34" charset="0"/>
              </a:rPr>
              <a:t>”. </a:t>
            </a:r>
            <a:br>
              <a:rPr lang="en-US" dirty="0">
                <a:solidFill>
                  <a:srgbClr val="333333"/>
                </a:solidFill>
                <a:latin typeface="Arial" panose="020B0604020202020204" pitchFamily="34" charset="0"/>
                <a:cs typeface="Arial" panose="020B0604020202020204" pitchFamily="34" charset="0"/>
              </a:rPr>
            </a:br>
            <a:br>
              <a:rPr lang="en-US" dirty="0">
                <a:solidFill>
                  <a:srgbClr val="333333"/>
                </a:solidFill>
                <a:latin typeface="Arial" panose="020B0604020202020204" pitchFamily="34" charset="0"/>
                <a:cs typeface="Arial" panose="020B0604020202020204" pitchFamily="34" charset="0"/>
              </a:rPr>
            </a:br>
            <a:r>
              <a:rPr lang="en-US" dirty="0">
                <a:solidFill>
                  <a:srgbClr val="333333"/>
                </a:solidFill>
                <a:latin typeface="Arial" panose="020B0604020202020204" pitchFamily="34" charset="0"/>
                <a:cs typeface="Arial" panose="020B0604020202020204" pitchFamily="34" charset="0"/>
              </a:rPr>
              <a:t>2) The following slide will include </a:t>
            </a:r>
            <a:r>
              <a:rPr lang="en-US" b="1" dirty="0">
                <a:solidFill>
                  <a:srgbClr val="333333"/>
                </a:solidFill>
                <a:latin typeface="Arial" panose="020B0604020202020204" pitchFamily="34" charset="0"/>
                <a:cs typeface="Arial" panose="020B0604020202020204" pitchFamily="34" charset="0"/>
              </a:rPr>
              <a:t>key lessons learned </a:t>
            </a:r>
            <a:r>
              <a:rPr lang="en-US" dirty="0">
                <a:solidFill>
                  <a:srgbClr val="333333"/>
                </a:solidFill>
                <a:latin typeface="Arial" panose="020B0604020202020204" pitchFamily="34" charset="0"/>
                <a:cs typeface="Arial" panose="020B0604020202020204" pitchFamily="34" charset="0"/>
              </a:rPr>
              <a:t>the reader should take away from the case.</a:t>
            </a:r>
            <a:br>
              <a:rPr lang="en-US" dirty="0">
                <a:solidFill>
                  <a:srgbClr val="333333"/>
                </a:solidFill>
                <a:latin typeface="Arial" panose="020B0604020202020204" pitchFamily="34" charset="0"/>
                <a:cs typeface="Arial" panose="020B0604020202020204" pitchFamily="34" charset="0"/>
              </a:rPr>
            </a:br>
            <a:br>
              <a:rPr lang="en-US" dirty="0">
                <a:solidFill>
                  <a:srgbClr val="333333"/>
                </a:solidFill>
                <a:latin typeface="Arial" panose="020B0604020202020204" pitchFamily="34" charset="0"/>
                <a:cs typeface="Arial" panose="020B0604020202020204" pitchFamily="34" charset="0"/>
              </a:rPr>
            </a:br>
            <a:r>
              <a:rPr lang="en-US" dirty="0">
                <a:solidFill>
                  <a:srgbClr val="333333"/>
                </a:solidFill>
                <a:latin typeface="Arial" panose="020B0604020202020204" pitchFamily="34" charset="0"/>
                <a:cs typeface="Arial" panose="020B0604020202020204" pitchFamily="34" charset="0"/>
              </a:rPr>
              <a:t>3) The last slide will include a </a:t>
            </a:r>
            <a:r>
              <a:rPr lang="en-US" b="1" dirty="0">
                <a:solidFill>
                  <a:srgbClr val="333333"/>
                </a:solidFill>
                <a:latin typeface="Arial" panose="020B0604020202020204" pitchFamily="34" charset="0"/>
                <a:cs typeface="Arial" panose="020B0604020202020204" pitchFamily="34" charset="0"/>
              </a:rPr>
              <a:t>real-life example that relates to the stories (from your past experience or your current project)</a:t>
            </a:r>
            <a:br>
              <a:rPr lang="en-US" b="1" dirty="0">
                <a:solidFill>
                  <a:srgbClr val="333333"/>
                </a:solidFill>
                <a:latin typeface="Arial" panose="020B0604020202020204" pitchFamily="34" charset="0"/>
                <a:cs typeface="Arial" panose="020B0604020202020204" pitchFamily="34" charset="0"/>
              </a:rPr>
            </a:br>
            <a:br>
              <a:rPr lang="en-US" dirty="0">
                <a:solidFill>
                  <a:srgbClr val="333333"/>
                </a:solidFill>
                <a:latin typeface="Arial" panose="020B0604020202020204" pitchFamily="34" charset="0"/>
                <a:cs typeface="Arial" panose="020B0604020202020204" pitchFamily="34" charset="0"/>
              </a:rPr>
            </a:br>
            <a:r>
              <a:rPr lang="en-US" dirty="0">
                <a:solidFill>
                  <a:srgbClr val="333333"/>
                </a:solidFill>
                <a:latin typeface="Arial" panose="020B0604020202020204" pitchFamily="34" charset="0"/>
                <a:cs typeface="Arial" panose="020B0604020202020204" pitchFamily="34" charset="0"/>
              </a:rPr>
              <a:t>Students will be selected at random to lead the class discussion on one of these short stories and will use this slide deck to add structure to their discussion.</a:t>
            </a: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879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7620000" cy="457200"/>
          </a:xfrm>
        </p:spPr>
        <p:txBody>
          <a:bodyPr anchor="ctr">
            <a:normAutofit/>
          </a:bodyPr>
          <a:lstStyle/>
          <a:p>
            <a:r>
              <a:rPr lang="en-US" b="1" dirty="0"/>
              <a:t>TEAM PROJECT</a:t>
            </a:r>
          </a:p>
        </p:txBody>
      </p:sp>
      <p:sp>
        <p:nvSpPr>
          <p:cNvPr id="3" name="Content Placeholder 2"/>
          <p:cNvSpPr>
            <a:spLocks noGrp="1"/>
          </p:cNvSpPr>
          <p:nvPr>
            <p:ph sz="half" idx="1"/>
          </p:nvPr>
        </p:nvSpPr>
        <p:spPr>
          <a:xfrm>
            <a:off x="428625" y="838200"/>
            <a:ext cx="8410576" cy="4953000"/>
          </a:xfrm>
        </p:spPr>
        <p:txBody>
          <a:bodyPr>
            <a:normAutofit fontScale="92500" lnSpcReduction="10000"/>
          </a:bodyPr>
          <a:lstStyle/>
          <a:p>
            <a:pPr>
              <a:lnSpc>
                <a:spcPct val="90000"/>
              </a:lnSpc>
            </a:pPr>
            <a:r>
              <a:rPr lang="en-US" sz="2000" u="sng" dirty="0">
                <a:solidFill>
                  <a:srgbClr val="A41E35"/>
                </a:solidFill>
              </a:rPr>
              <a:t>FIRST CLIENT INTERVIEW</a:t>
            </a:r>
          </a:p>
          <a:p>
            <a:pPr>
              <a:lnSpc>
                <a:spcPct val="90000"/>
              </a:lnSpc>
            </a:pPr>
            <a:endParaRPr lang="en-US" sz="2000" dirty="0"/>
          </a:p>
          <a:p>
            <a:pPr>
              <a:lnSpc>
                <a:spcPct val="90000"/>
              </a:lnSpc>
            </a:pPr>
            <a:r>
              <a:rPr lang="en-US" sz="2000" dirty="0"/>
              <a:t>Thursday January 23</a:t>
            </a:r>
          </a:p>
          <a:p>
            <a:pPr>
              <a:lnSpc>
                <a:spcPct val="90000"/>
              </a:lnSpc>
            </a:pPr>
            <a:r>
              <a:rPr lang="en-US" sz="2000" dirty="0"/>
              <a:t>Website Development Brief for Taiga, Inc.</a:t>
            </a:r>
          </a:p>
          <a:p>
            <a:pPr>
              <a:lnSpc>
                <a:spcPct val="90000"/>
              </a:lnSpc>
            </a:pPr>
            <a:r>
              <a:rPr lang="en-US" sz="2000" dirty="0"/>
              <a:t>Project Overview: </a:t>
            </a:r>
            <a:r>
              <a:rPr lang="en-US" sz="2000" b="0" dirty="0"/>
              <a:t>We are seeking a professional, modern, and user-friendly website for Taiga, Inc., a business offering professional services in resource augmentation, company set-up, compliance, payroll services, book-keeping, and additional offering like business tax filing, access to legal counsel. The website should establish our company as a reliable, transparent, and forward-thinking partner for individuals, start-up entrepreneurs and small-to-medium-sized businesses, providing comprehensive support and benefits for their operations so they can focus on their business.</a:t>
            </a:r>
          </a:p>
          <a:p>
            <a:pPr>
              <a:lnSpc>
                <a:spcPct val="90000"/>
              </a:lnSpc>
            </a:pPr>
            <a:endParaRPr lang="en-US" sz="2000" b="0" dirty="0"/>
          </a:p>
          <a:p>
            <a:pPr>
              <a:lnSpc>
                <a:spcPct val="90000"/>
              </a:lnSpc>
            </a:pPr>
            <a:r>
              <a:rPr lang="en-US" sz="2000" dirty="0"/>
              <a:t>Clients attending the first interview:</a:t>
            </a:r>
          </a:p>
          <a:p>
            <a:pPr marL="457200" indent="-457200">
              <a:lnSpc>
                <a:spcPct val="90000"/>
              </a:lnSpc>
              <a:buFont typeface="Wingdings" panose="05000000000000000000" pitchFamily="2" charset="2"/>
              <a:buChar char="v"/>
            </a:pPr>
            <a:r>
              <a:rPr lang="de-DE" sz="2000" b="0" dirty="0"/>
              <a:t>Vijay Saini, Co-Founder</a:t>
            </a:r>
          </a:p>
          <a:p>
            <a:pPr marL="457200" indent="-457200">
              <a:lnSpc>
                <a:spcPct val="90000"/>
              </a:lnSpc>
              <a:buFont typeface="Wingdings" panose="05000000000000000000" pitchFamily="2" charset="2"/>
              <a:buChar char="v"/>
            </a:pPr>
            <a:r>
              <a:rPr lang="de-DE" sz="2000" b="0" dirty="0"/>
              <a:t>Ritu Saini, Co-Founder</a:t>
            </a:r>
          </a:p>
        </p:txBody>
      </p:sp>
    </p:spTree>
    <p:extLst>
      <p:ext uri="{BB962C8B-B14F-4D97-AF65-F5344CB8AC3E}">
        <p14:creationId xmlns:p14="http://schemas.microsoft.com/office/powerpoint/2010/main" val="3423489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TEAM PROJECT</a:t>
            </a:r>
          </a:p>
        </p:txBody>
      </p:sp>
      <p:sp>
        <p:nvSpPr>
          <p:cNvPr id="3" name="Content Placeholder 2"/>
          <p:cNvSpPr>
            <a:spLocks noGrp="1"/>
          </p:cNvSpPr>
          <p:nvPr>
            <p:ph idx="1"/>
          </p:nvPr>
        </p:nvSpPr>
        <p:spPr>
          <a:xfrm>
            <a:off x="457200" y="1066800"/>
            <a:ext cx="7924800" cy="4800601"/>
          </a:xfrm>
        </p:spPr>
        <p:txBody>
          <a:bodyPr>
            <a:normAutofit/>
          </a:bodyPr>
          <a:lstStyle/>
          <a:p>
            <a:r>
              <a:rPr lang="en-US" sz="3200" u="sng" dirty="0"/>
              <a:t>TO DO BEFORE THURSDAY:</a:t>
            </a:r>
          </a:p>
          <a:p>
            <a:endParaRPr lang="en-US" dirty="0"/>
          </a:p>
          <a:p>
            <a:pPr marL="457200" indent="-457200">
              <a:buFont typeface="+mj-lt"/>
              <a:buAutoNum type="arabicPeriod"/>
            </a:pPr>
            <a:r>
              <a:rPr lang="en-US" sz="2800" b="0" dirty="0"/>
              <a:t>Review the Project Document (posted on our community site under the Team Project tab)</a:t>
            </a:r>
          </a:p>
          <a:p>
            <a:pPr marL="457200" indent="-457200">
              <a:buFont typeface="+mj-lt"/>
              <a:buAutoNum type="arabicPeriod"/>
            </a:pPr>
            <a:r>
              <a:rPr lang="en-US" sz="2800" b="0" dirty="0"/>
              <a:t>Meet with your team and prepare your questions for the interview (data requirements)</a:t>
            </a:r>
          </a:p>
        </p:txBody>
      </p:sp>
    </p:spTree>
    <p:extLst>
      <p:ext uri="{BB962C8B-B14F-4D97-AF65-F5344CB8AC3E}">
        <p14:creationId xmlns:p14="http://schemas.microsoft.com/office/powerpoint/2010/main" val="2162994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7620000" cy="3733801"/>
          </a:xfrm>
        </p:spPr>
        <p:txBody>
          <a:bodyPr>
            <a:normAutofit/>
          </a:bodyPr>
          <a:lstStyle/>
          <a:p>
            <a:pPr algn="ctr"/>
            <a:r>
              <a:rPr lang="en-US" sz="8000" dirty="0">
                <a:solidFill>
                  <a:srgbClr val="A41E35"/>
                </a:solidFill>
              </a:rPr>
              <a:t>Day 2</a:t>
            </a:r>
          </a:p>
        </p:txBody>
      </p:sp>
    </p:spTree>
    <p:extLst>
      <p:ext uri="{BB962C8B-B14F-4D97-AF65-F5344CB8AC3E}">
        <p14:creationId xmlns:p14="http://schemas.microsoft.com/office/powerpoint/2010/main" val="2296799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D403B-097C-DBB6-6B15-729A0B1095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1DEB6-303D-567E-C18B-C85D49B7671C}"/>
              </a:ext>
            </a:extLst>
          </p:cNvPr>
          <p:cNvSpPr>
            <a:spLocks noGrp="1"/>
          </p:cNvSpPr>
          <p:nvPr>
            <p:ph type="title"/>
          </p:nvPr>
        </p:nvSpPr>
        <p:spPr>
          <a:xfrm>
            <a:off x="428625" y="0"/>
            <a:ext cx="7620000" cy="457200"/>
          </a:xfrm>
        </p:spPr>
        <p:txBody>
          <a:bodyPr anchor="ctr">
            <a:normAutofit/>
          </a:bodyPr>
          <a:lstStyle/>
          <a:p>
            <a:r>
              <a:rPr lang="en-US" b="1" dirty="0"/>
              <a:t>TEAM PROJECT</a:t>
            </a:r>
          </a:p>
        </p:txBody>
      </p:sp>
      <p:sp>
        <p:nvSpPr>
          <p:cNvPr id="3" name="Content Placeholder 2">
            <a:extLst>
              <a:ext uri="{FF2B5EF4-FFF2-40B4-BE49-F238E27FC236}">
                <a16:creationId xmlns:a16="http://schemas.microsoft.com/office/drawing/2014/main" id="{40391668-D5FD-F218-AB25-3451FC70EE5F}"/>
              </a:ext>
            </a:extLst>
          </p:cNvPr>
          <p:cNvSpPr>
            <a:spLocks noGrp="1"/>
          </p:cNvSpPr>
          <p:nvPr>
            <p:ph sz="half" idx="1"/>
          </p:nvPr>
        </p:nvSpPr>
        <p:spPr>
          <a:xfrm>
            <a:off x="428625" y="838200"/>
            <a:ext cx="8410576" cy="4953000"/>
          </a:xfrm>
        </p:spPr>
        <p:txBody>
          <a:bodyPr>
            <a:normAutofit fontScale="92500" lnSpcReduction="10000"/>
          </a:bodyPr>
          <a:lstStyle/>
          <a:p>
            <a:pPr>
              <a:lnSpc>
                <a:spcPct val="90000"/>
              </a:lnSpc>
            </a:pPr>
            <a:r>
              <a:rPr lang="en-US" sz="2000" u="sng" dirty="0">
                <a:solidFill>
                  <a:srgbClr val="A41E35"/>
                </a:solidFill>
              </a:rPr>
              <a:t>FIRST CLIENT INTERVIEW</a:t>
            </a:r>
          </a:p>
          <a:p>
            <a:pPr>
              <a:lnSpc>
                <a:spcPct val="90000"/>
              </a:lnSpc>
            </a:pPr>
            <a:endParaRPr lang="en-US" sz="2000" dirty="0"/>
          </a:p>
          <a:p>
            <a:pPr>
              <a:lnSpc>
                <a:spcPct val="90000"/>
              </a:lnSpc>
            </a:pPr>
            <a:r>
              <a:rPr lang="en-US" sz="2000" dirty="0"/>
              <a:t>Thursday January 23</a:t>
            </a:r>
          </a:p>
          <a:p>
            <a:pPr>
              <a:lnSpc>
                <a:spcPct val="90000"/>
              </a:lnSpc>
            </a:pPr>
            <a:r>
              <a:rPr lang="en-US" sz="2000" dirty="0"/>
              <a:t>Website Development Brief for Taiga, Inc.</a:t>
            </a:r>
          </a:p>
          <a:p>
            <a:pPr>
              <a:lnSpc>
                <a:spcPct val="90000"/>
              </a:lnSpc>
            </a:pPr>
            <a:r>
              <a:rPr lang="en-US" sz="2000" dirty="0"/>
              <a:t>Project Overview: </a:t>
            </a:r>
            <a:r>
              <a:rPr lang="en-US" sz="2000" b="0" dirty="0"/>
              <a:t>We are seeking a professional, modern, and user-friendly website for Taiga, Inc., a business offering professional services in resource augmentation, company set-up, compliance, payroll services, book-keeping, and additional offering like business tax filing, access to legal counsel. The website should establish our company as a reliable, transparent, and forward-thinking partner for individuals, start-up entrepreneurs and small-to-medium-sized businesses, providing comprehensive support and benefits for their operations so they can focus on their business.</a:t>
            </a:r>
          </a:p>
          <a:p>
            <a:pPr>
              <a:lnSpc>
                <a:spcPct val="90000"/>
              </a:lnSpc>
            </a:pPr>
            <a:endParaRPr lang="en-US" sz="2000" b="0" dirty="0"/>
          </a:p>
          <a:p>
            <a:pPr>
              <a:lnSpc>
                <a:spcPct val="90000"/>
              </a:lnSpc>
            </a:pPr>
            <a:r>
              <a:rPr lang="en-US" sz="2000" dirty="0"/>
              <a:t>Clients attending the first interview:</a:t>
            </a:r>
          </a:p>
          <a:p>
            <a:pPr marL="457200" indent="-457200">
              <a:lnSpc>
                <a:spcPct val="90000"/>
              </a:lnSpc>
              <a:buFont typeface="Wingdings" panose="05000000000000000000" pitchFamily="2" charset="2"/>
              <a:buChar char="v"/>
            </a:pPr>
            <a:r>
              <a:rPr lang="de-DE" sz="2000" b="0" dirty="0"/>
              <a:t>Vijay Saini, Co-Founder</a:t>
            </a:r>
          </a:p>
          <a:p>
            <a:pPr marL="457200" indent="-457200">
              <a:lnSpc>
                <a:spcPct val="90000"/>
              </a:lnSpc>
              <a:buFont typeface="Wingdings" panose="05000000000000000000" pitchFamily="2" charset="2"/>
              <a:buChar char="v"/>
            </a:pPr>
            <a:r>
              <a:rPr lang="de-DE" sz="2000" b="0" dirty="0"/>
              <a:t>Ritu Saini, Co-Founder</a:t>
            </a:r>
          </a:p>
        </p:txBody>
      </p:sp>
    </p:spTree>
    <p:extLst>
      <p:ext uri="{BB962C8B-B14F-4D97-AF65-F5344CB8AC3E}">
        <p14:creationId xmlns:p14="http://schemas.microsoft.com/office/powerpoint/2010/main" val="4158536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TEAM PROJECT</a:t>
            </a:r>
          </a:p>
        </p:txBody>
      </p:sp>
      <p:sp>
        <p:nvSpPr>
          <p:cNvPr id="3" name="Content Placeholder 2"/>
          <p:cNvSpPr>
            <a:spLocks noGrp="1"/>
          </p:cNvSpPr>
          <p:nvPr>
            <p:ph idx="1"/>
          </p:nvPr>
        </p:nvSpPr>
        <p:spPr>
          <a:xfrm>
            <a:off x="304800" y="762000"/>
            <a:ext cx="8534400" cy="5715000"/>
          </a:xfrm>
        </p:spPr>
        <p:txBody>
          <a:bodyPr>
            <a:normAutofit/>
          </a:bodyPr>
          <a:lstStyle/>
          <a:p>
            <a:r>
              <a:rPr lang="en-US" sz="2300" u="sng" dirty="0">
                <a:solidFill>
                  <a:srgbClr val="A41E35"/>
                </a:solidFill>
              </a:rPr>
              <a:t>Project Objectives</a:t>
            </a:r>
          </a:p>
          <a:p>
            <a:endParaRPr lang="en-US" dirty="0"/>
          </a:p>
          <a:p>
            <a:pPr marL="342900" indent="-342900">
              <a:buFont typeface="Wingdings" panose="05000000000000000000" pitchFamily="2" charset="2"/>
              <a:buChar char="Ø"/>
            </a:pPr>
            <a:r>
              <a:rPr lang="en-US" dirty="0"/>
              <a:t>Primary Objective: </a:t>
            </a:r>
            <a:r>
              <a:rPr lang="en-US" b="0" dirty="0"/>
              <a:t>Build trust with potential clients by offering a professional, clean, and informative web presence.</a:t>
            </a:r>
          </a:p>
          <a:p>
            <a:pPr marL="342900" indent="-342900">
              <a:buFont typeface="Wingdings" panose="05000000000000000000" pitchFamily="2" charset="2"/>
              <a:buChar char="Ø"/>
            </a:pPr>
            <a:endParaRPr lang="en-US" b="0" dirty="0"/>
          </a:p>
          <a:p>
            <a:pPr marL="342900" indent="-342900">
              <a:buFont typeface="Wingdings" panose="05000000000000000000" pitchFamily="2" charset="2"/>
              <a:buChar char="Ø"/>
            </a:pPr>
            <a:r>
              <a:rPr lang="en-US" dirty="0"/>
              <a:t>Secondary Objective: </a:t>
            </a:r>
            <a:r>
              <a:rPr lang="en-US" b="0" dirty="0"/>
              <a:t>Highlight the full range of services available, from company creation to ongoing compliance and payroll management.</a:t>
            </a:r>
          </a:p>
          <a:p>
            <a:pPr marL="342900" indent="-342900">
              <a:buFont typeface="Wingdings" panose="05000000000000000000" pitchFamily="2" charset="2"/>
              <a:buChar char="Ø"/>
            </a:pPr>
            <a:endParaRPr lang="en-US" b="0" dirty="0"/>
          </a:p>
          <a:p>
            <a:pPr marL="342900" indent="-342900">
              <a:buFont typeface="Wingdings" panose="05000000000000000000" pitchFamily="2" charset="2"/>
              <a:buChar char="Ø"/>
            </a:pPr>
            <a:r>
              <a:rPr lang="en-US" dirty="0"/>
              <a:t>Tertiary Objective: </a:t>
            </a:r>
            <a:r>
              <a:rPr lang="en-US" b="0" dirty="0"/>
              <a:t>Promote exclusive benefits for member companies, such as group health benefits and other perks.</a:t>
            </a:r>
          </a:p>
          <a:p>
            <a:endParaRPr lang="en-US" dirty="0"/>
          </a:p>
          <a:p>
            <a:endParaRPr lang="en-US" dirty="0"/>
          </a:p>
        </p:txBody>
      </p:sp>
    </p:spTree>
    <p:extLst>
      <p:ext uri="{BB962C8B-B14F-4D97-AF65-F5344CB8AC3E}">
        <p14:creationId xmlns:p14="http://schemas.microsoft.com/office/powerpoint/2010/main" val="4212548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04250-527B-4DB1-A2C8-6A343CCB2863}"/>
              </a:ext>
            </a:extLst>
          </p:cNvPr>
          <p:cNvSpPr>
            <a:spLocks noGrp="1"/>
          </p:cNvSpPr>
          <p:nvPr>
            <p:ph idx="1"/>
          </p:nvPr>
        </p:nvSpPr>
        <p:spPr>
          <a:xfrm>
            <a:off x="451371" y="381000"/>
            <a:ext cx="8258175" cy="6248400"/>
          </a:xfrm>
        </p:spPr>
        <p:txBody>
          <a:bodyPr>
            <a:normAutofit/>
          </a:bodyPr>
          <a:lstStyle/>
          <a:p>
            <a:pPr marL="342900" indent="-342900">
              <a:buFont typeface="Arial" panose="020B0604020202020204" pitchFamily="34" charset="0"/>
              <a:buChar char="•"/>
            </a:pPr>
            <a:r>
              <a:rPr lang="en-US" dirty="0"/>
              <a:t>Each team: name </a:t>
            </a:r>
            <a:r>
              <a:rPr lang="en-US" dirty="0">
                <a:solidFill>
                  <a:srgbClr val="A41E35"/>
                </a:solidFill>
              </a:rPr>
              <a:t>a representative </a:t>
            </a:r>
            <a:r>
              <a:rPr lang="en-US" dirty="0"/>
              <a:t>to ask your team’s questions</a:t>
            </a:r>
          </a:p>
          <a:p>
            <a:pPr marL="342900" indent="-342900">
              <a:buFont typeface="Arial" panose="020B0604020202020204" pitchFamily="34" charset="0"/>
              <a:buChar char="•"/>
            </a:pPr>
            <a:r>
              <a:rPr lang="en-US" dirty="0"/>
              <a:t>First round of questions: each team can ask up to </a:t>
            </a:r>
            <a:r>
              <a:rPr lang="en-US" dirty="0">
                <a:solidFill>
                  <a:srgbClr val="A41E35"/>
                </a:solidFill>
              </a:rPr>
              <a:t>3 questions </a:t>
            </a:r>
            <a:r>
              <a:rPr lang="en-US" dirty="0"/>
              <a:t>(after the first round, we will open it up for additional questions from any teams)</a:t>
            </a:r>
          </a:p>
          <a:p>
            <a:pPr marL="342900" indent="-342900">
              <a:buFont typeface="Arial" panose="020B0604020202020204" pitchFamily="34" charset="0"/>
              <a:buChar char="•"/>
            </a:pPr>
            <a:r>
              <a:rPr lang="en-US" sz="2400" dirty="0"/>
              <a:t>Order:</a:t>
            </a:r>
          </a:p>
          <a:p>
            <a:pPr marL="914400" lvl="1" indent="-457200">
              <a:buFont typeface="+mj-lt"/>
              <a:buAutoNum type="arabicPeriod"/>
            </a:pPr>
            <a:endParaRPr lang="en-US" sz="2000"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endParaRPr lang="en-US" sz="2400" dirty="0"/>
          </a:p>
        </p:txBody>
      </p:sp>
      <p:sp>
        <p:nvSpPr>
          <p:cNvPr id="4" name="Title 3">
            <a:extLst>
              <a:ext uri="{FF2B5EF4-FFF2-40B4-BE49-F238E27FC236}">
                <a16:creationId xmlns:a16="http://schemas.microsoft.com/office/drawing/2014/main" id="{2C16487A-1D3A-4AD0-957C-228A22767D47}"/>
              </a:ext>
            </a:extLst>
          </p:cNvPr>
          <p:cNvSpPr>
            <a:spLocks noGrp="1"/>
          </p:cNvSpPr>
          <p:nvPr>
            <p:ph type="title"/>
          </p:nvPr>
        </p:nvSpPr>
        <p:spPr>
          <a:xfrm>
            <a:off x="451371" y="0"/>
            <a:ext cx="7620000" cy="457200"/>
          </a:xfrm>
        </p:spPr>
        <p:txBody>
          <a:bodyPr/>
          <a:lstStyle/>
          <a:p>
            <a:r>
              <a:rPr lang="en-US" b="1" dirty="0"/>
              <a:t>PROCESS &amp; SCHEDULE</a:t>
            </a:r>
          </a:p>
        </p:txBody>
      </p:sp>
      <p:graphicFrame>
        <p:nvGraphicFramePr>
          <p:cNvPr id="6" name="Table 5">
            <a:extLst>
              <a:ext uri="{FF2B5EF4-FFF2-40B4-BE49-F238E27FC236}">
                <a16:creationId xmlns:a16="http://schemas.microsoft.com/office/drawing/2014/main" id="{5A7F978C-F195-4A70-ABEB-05E94B33D032}"/>
              </a:ext>
            </a:extLst>
          </p:cNvPr>
          <p:cNvGraphicFramePr>
            <a:graphicFrameLocks noGrp="1"/>
          </p:cNvGraphicFramePr>
          <p:nvPr>
            <p:extLst>
              <p:ext uri="{D42A27DB-BD31-4B8C-83A1-F6EECF244321}">
                <p14:modId xmlns:p14="http://schemas.microsoft.com/office/powerpoint/2010/main" val="271549711"/>
              </p:ext>
            </p:extLst>
          </p:nvPr>
        </p:nvGraphicFramePr>
        <p:xfrm>
          <a:off x="1905000" y="1676400"/>
          <a:ext cx="5638800" cy="467614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991280271"/>
                    </a:ext>
                  </a:extLst>
                </a:gridCol>
                <a:gridCol w="1949753">
                  <a:extLst>
                    <a:ext uri="{9D8B030D-6E8A-4147-A177-3AD203B41FA5}">
                      <a16:colId xmlns:a16="http://schemas.microsoft.com/office/drawing/2014/main" val="3459680626"/>
                    </a:ext>
                  </a:extLst>
                </a:gridCol>
                <a:gridCol w="2774647">
                  <a:extLst>
                    <a:ext uri="{9D8B030D-6E8A-4147-A177-3AD203B41FA5}">
                      <a16:colId xmlns:a16="http://schemas.microsoft.com/office/drawing/2014/main" val="2301952844"/>
                    </a:ext>
                  </a:extLst>
                </a:gridCol>
              </a:tblGrid>
              <a:tr h="190500">
                <a:tc>
                  <a:txBody>
                    <a:bodyPr/>
                    <a:lstStyle/>
                    <a:p>
                      <a:pPr algn="l" fontAlgn="b"/>
                      <a:r>
                        <a:rPr lang="en-US" sz="2000" b="1" u="sng" strike="noStrike" dirty="0">
                          <a:effectLst/>
                        </a:rPr>
                        <a:t>Team #</a:t>
                      </a:r>
                      <a:endParaRPr lang="en-US" sz="2000" b="1" i="0" u="sng" strike="noStrike" dirty="0">
                        <a:effectLst/>
                        <a:latin typeface="Calibri" panose="020F0502020204030204" pitchFamily="34" charset="0"/>
                      </a:endParaRPr>
                    </a:p>
                  </a:txBody>
                  <a:tcPr marL="9525" marR="9525" marT="9525" marB="0" anchor="b"/>
                </a:tc>
                <a:tc>
                  <a:txBody>
                    <a:bodyPr/>
                    <a:lstStyle/>
                    <a:p>
                      <a:pPr algn="l" fontAlgn="b"/>
                      <a:r>
                        <a:rPr lang="en-US" sz="2000" b="1" i="0" u="sng" strike="noStrike" dirty="0">
                          <a:effectLst/>
                          <a:latin typeface="Calibri" panose="020F0502020204030204" pitchFamily="34" charset="0"/>
                        </a:rPr>
                        <a:t>Team Name</a:t>
                      </a:r>
                    </a:p>
                  </a:txBody>
                  <a:tcPr marL="9525" marR="9525" marT="9525" marB="0" anchor="b"/>
                </a:tc>
                <a:tc>
                  <a:txBody>
                    <a:bodyPr/>
                    <a:lstStyle/>
                    <a:p>
                      <a:pPr algn="l" fontAlgn="b"/>
                      <a:r>
                        <a:rPr lang="en-US" sz="2000" b="1" u="sng" strike="noStrike" dirty="0">
                          <a:effectLst/>
                        </a:rPr>
                        <a:t>Student Full Name</a:t>
                      </a:r>
                      <a:endParaRPr lang="en-US" sz="2000" b="1" i="0" u="sng"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354390563"/>
                  </a:ext>
                </a:extLst>
              </a:tr>
              <a:tr h="190500">
                <a:tc>
                  <a:txBody>
                    <a:bodyPr/>
                    <a:lstStyle/>
                    <a:p>
                      <a:pPr algn="l" fontAlgn="b"/>
                      <a:r>
                        <a:rPr lang="en-US" sz="1600" b="0" i="0" u="none" strike="noStrike" dirty="0">
                          <a:effectLst/>
                          <a:latin typeface="Calibri" panose="020F0502020204030204" pitchFamily="34" charset="0"/>
                        </a:rPr>
                        <a:t>1</a:t>
                      </a:r>
                    </a:p>
                  </a:txBody>
                  <a:tcPr marL="6350" marR="6350" marT="6350" marB="0" anchor="b"/>
                </a:tc>
                <a:tc>
                  <a:txBody>
                    <a:bodyPr/>
                    <a:lstStyle/>
                    <a:p>
                      <a:pPr algn="l" fontAlgn="b"/>
                      <a:r>
                        <a:rPr lang="en-US" sz="1600" b="0" i="0" u="none" strike="noStrike" dirty="0">
                          <a:effectLst/>
                          <a:latin typeface="Calibri" panose="020F0502020204030204" pitchFamily="34" charset="0"/>
                        </a:rPr>
                        <a:t>J &amp; A </a:t>
                      </a:r>
                    </a:p>
                  </a:txBody>
                  <a:tcPr marL="9525" marR="9525" marT="9525" marB="0" anchor="b"/>
                </a:tc>
                <a:tc>
                  <a:txBody>
                    <a:bodyPr/>
                    <a:lstStyle/>
                    <a:p>
                      <a:pPr algn="l" fontAlgn="b"/>
                      <a:r>
                        <a:rPr lang="en-US" sz="1600" b="0" i="0" u="none" strike="noStrike" dirty="0">
                          <a:effectLst/>
                          <a:latin typeface="Calibri" panose="020F0502020204030204" pitchFamily="34" charset="0"/>
                        </a:rPr>
                        <a:t>Anderson, Jack</a:t>
                      </a:r>
                    </a:p>
                  </a:txBody>
                  <a:tcPr marL="9525" marR="9525" marT="9525" marB="0" anchor="b"/>
                </a:tc>
                <a:extLst>
                  <a:ext uri="{0D108BD9-81ED-4DB2-BD59-A6C34878D82A}">
                    <a16:rowId xmlns:a16="http://schemas.microsoft.com/office/drawing/2014/main" val="647340741"/>
                  </a:ext>
                </a:extLst>
              </a:tr>
              <a:tr h="190500">
                <a:tc>
                  <a:txBody>
                    <a:bodyPr/>
                    <a:lstStyle/>
                    <a:p>
                      <a:pPr algn="l" fontAlgn="b"/>
                      <a:endParaRPr lang="en-US" sz="1600" b="0" i="0" u="none" strike="noStrike" dirty="0">
                        <a:effectLst/>
                        <a:latin typeface="Calibri" panose="020F0502020204030204" pitchFamily="34" charset="0"/>
                      </a:endParaRPr>
                    </a:p>
                  </a:txBody>
                  <a:tcPr marL="6350" marR="6350" marT="6350"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a:effectLst/>
                          <a:latin typeface="Calibri" panose="020F0502020204030204" pitchFamily="34" charset="0"/>
                        </a:rPr>
                        <a:t>Ingram, Jerry</a:t>
                      </a:r>
                    </a:p>
                  </a:txBody>
                  <a:tcPr marL="9525" marR="9525" marT="9525" marB="0" anchor="b"/>
                </a:tc>
                <a:extLst>
                  <a:ext uri="{0D108BD9-81ED-4DB2-BD59-A6C34878D82A}">
                    <a16:rowId xmlns:a16="http://schemas.microsoft.com/office/drawing/2014/main" val="2230189512"/>
                  </a:ext>
                </a:extLst>
              </a:tr>
              <a:tr h="190500">
                <a:tc>
                  <a:txBody>
                    <a:bodyPr/>
                    <a:lstStyle/>
                    <a:p>
                      <a:pPr algn="l" fontAlgn="b"/>
                      <a:endParaRPr lang="en-US" sz="1600" b="0" i="0" u="none" strike="noStrike" dirty="0">
                        <a:effectLst/>
                        <a:latin typeface="Calibri" panose="020F0502020204030204" pitchFamily="34" charset="0"/>
                      </a:endParaRPr>
                    </a:p>
                  </a:txBody>
                  <a:tcPr marL="6350" marR="6350" marT="6350"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a:effectLst/>
                          <a:latin typeface="Calibri" panose="020F0502020204030204" pitchFamily="34" charset="0"/>
                        </a:rPr>
                        <a:t>Shao, Andy</a:t>
                      </a:r>
                    </a:p>
                  </a:txBody>
                  <a:tcPr marL="9525" marR="9525" marT="9525" marB="0" anchor="b"/>
                </a:tc>
                <a:extLst>
                  <a:ext uri="{0D108BD9-81ED-4DB2-BD59-A6C34878D82A}">
                    <a16:rowId xmlns:a16="http://schemas.microsoft.com/office/drawing/2014/main" val="4002577146"/>
                  </a:ext>
                </a:extLst>
              </a:tr>
              <a:tr h="190500">
                <a:tc>
                  <a:txBody>
                    <a:bodyPr/>
                    <a:lstStyle/>
                    <a:p>
                      <a:pPr algn="l" fontAlgn="b"/>
                      <a:endParaRPr lang="en-US" sz="1600" b="0" i="0" u="none" strike="noStrike" dirty="0">
                        <a:effectLst/>
                        <a:latin typeface="Calibri" panose="020F0502020204030204" pitchFamily="34" charset="0"/>
                      </a:endParaRPr>
                    </a:p>
                  </a:txBody>
                  <a:tcPr marL="6350" marR="6350" marT="6350"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a:effectLst/>
                          <a:latin typeface="Calibri" panose="020F0502020204030204" pitchFamily="34" charset="0"/>
                        </a:rPr>
                        <a:t>Shimchak, Aidan</a:t>
                      </a:r>
                    </a:p>
                  </a:txBody>
                  <a:tcPr marL="9525" marR="9525" marT="9525" marB="0" anchor="b"/>
                </a:tc>
                <a:extLst>
                  <a:ext uri="{0D108BD9-81ED-4DB2-BD59-A6C34878D82A}">
                    <a16:rowId xmlns:a16="http://schemas.microsoft.com/office/drawing/2014/main" val="564609571"/>
                  </a:ext>
                </a:extLst>
              </a:tr>
              <a:tr h="190500">
                <a:tc>
                  <a:txBody>
                    <a:bodyPr/>
                    <a:lstStyle/>
                    <a:p>
                      <a:pPr algn="l" fontAlgn="b"/>
                      <a:endParaRPr lang="en-US" sz="1600" b="0" i="0" u="none" strike="noStrike" dirty="0">
                        <a:effectLst/>
                        <a:latin typeface="Calibri" panose="020F0502020204030204" pitchFamily="34" charset="0"/>
                      </a:endParaRPr>
                    </a:p>
                  </a:txBody>
                  <a:tcPr marL="6350" marR="6350" marT="6350"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endParaRPr lang="en-US" sz="16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830472019"/>
                  </a:ext>
                </a:extLst>
              </a:tr>
              <a:tr h="190500">
                <a:tc>
                  <a:txBody>
                    <a:bodyPr/>
                    <a:lstStyle/>
                    <a:p>
                      <a:pPr algn="l" fontAlgn="b"/>
                      <a:r>
                        <a:rPr lang="en-US" sz="1600" b="0" i="0" u="none" strike="noStrike" dirty="0">
                          <a:effectLst/>
                          <a:latin typeface="Calibri" panose="020F0502020204030204" pitchFamily="34" charset="0"/>
                        </a:rPr>
                        <a:t>2</a:t>
                      </a:r>
                    </a:p>
                  </a:txBody>
                  <a:tcPr marL="6350" marR="6350" marT="6350" marB="0" anchor="b"/>
                </a:tc>
                <a:tc>
                  <a:txBody>
                    <a:bodyPr/>
                    <a:lstStyle/>
                    <a:p>
                      <a:pPr algn="l" fontAlgn="b"/>
                      <a:r>
                        <a:rPr lang="en-US" sz="1600" b="0" i="0" u="none" strike="noStrike">
                          <a:effectLst/>
                          <a:latin typeface="Calibri" panose="020F0502020204030204" pitchFamily="34" charset="0"/>
                        </a:rPr>
                        <a:t>Team #2</a:t>
                      </a:r>
                    </a:p>
                  </a:txBody>
                  <a:tcPr marL="9525" marR="9525" marT="9525" marB="0" anchor="b"/>
                </a:tc>
                <a:tc>
                  <a:txBody>
                    <a:bodyPr/>
                    <a:lstStyle/>
                    <a:p>
                      <a:pPr algn="l" fontAlgn="b"/>
                      <a:r>
                        <a:rPr lang="en-US" sz="1600" b="0" i="0" u="none" strike="noStrike">
                          <a:effectLst/>
                          <a:latin typeface="Calibri" panose="020F0502020204030204" pitchFamily="34" charset="0"/>
                        </a:rPr>
                        <a:t>Albaladejo, Anthony </a:t>
                      </a:r>
                    </a:p>
                  </a:txBody>
                  <a:tcPr marL="9525" marR="9525" marT="9525" marB="0" anchor="b"/>
                </a:tc>
                <a:extLst>
                  <a:ext uri="{0D108BD9-81ED-4DB2-BD59-A6C34878D82A}">
                    <a16:rowId xmlns:a16="http://schemas.microsoft.com/office/drawing/2014/main" val="2384969813"/>
                  </a:ext>
                </a:extLst>
              </a:tr>
              <a:tr h="190500">
                <a:tc>
                  <a:txBody>
                    <a:bodyPr/>
                    <a:lstStyle/>
                    <a:p>
                      <a:pPr algn="l" fontAlgn="b"/>
                      <a:endParaRPr lang="en-US" sz="1600" b="0" i="0" u="none" strike="noStrike">
                        <a:effectLst/>
                        <a:latin typeface="Calibri" panose="020F0502020204030204" pitchFamily="34" charset="0"/>
                      </a:endParaRPr>
                    </a:p>
                  </a:txBody>
                  <a:tcPr marL="6350" marR="6350" marT="6350"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a:effectLst/>
                          <a:latin typeface="Calibri" panose="020F0502020204030204" pitchFamily="34" charset="0"/>
                        </a:rPr>
                        <a:t>Andrew, Rhenece</a:t>
                      </a:r>
                    </a:p>
                  </a:txBody>
                  <a:tcPr marL="9525" marR="9525" marT="9525" marB="0" anchor="b"/>
                </a:tc>
                <a:extLst>
                  <a:ext uri="{0D108BD9-81ED-4DB2-BD59-A6C34878D82A}">
                    <a16:rowId xmlns:a16="http://schemas.microsoft.com/office/drawing/2014/main" val="2583275153"/>
                  </a:ext>
                </a:extLst>
              </a:tr>
              <a:tr h="190500">
                <a:tc>
                  <a:txBody>
                    <a:bodyPr/>
                    <a:lstStyle/>
                    <a:p>
                      <a:pPr algn="l" fontAlgn="b"/>
                      <a:endParaRPr lang="en-US" sz="1600" b="0" i="0" u="none" strike="noStrike">
                        <a:effectLst/>
                        <a:latin typeface="Calibri" panose="020F0502020204030204" pitchFamily="34" charset="0"/>
                      </a:endParaRPr>
                    </a:p>
                  </a:txBody>
                  <a:tcPr marL="6350" marR="6350" marT="6350"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a:effectLst/>
                          <a:latin typeface="Calibri" panose="020F0502020204030204" pitchFamily="34" charset="0"/>
                        </a:rPr>
                        <a:t>Lad, Deep </a:t>
                      </a:r>
                    </a:p>
                  </a:txBody>
                  <a:tcPr marL="9525" marR="9525" marT="9525" marB="0" anchor="b"/>
                </a:tc>
                <a:extLst>
                  <a:ext uri="{0D108BD9-81ED-4DB2-BD59-A6C34878D82A}">
                    <a16:rowId xmlns:a16="http://schemas.microsoft.com/office/drawing/2014/main" val="1000254186"/>
                  </a:ext>
                </a:extLst>
              </a:tr>
              <a:tr h="190500">
                <a:tc>
                  <a:txBody>
                    <a:bodyPr/>
                    <a:lstStyle/>
                    <a:p>
                      <a:pPr algn="l" fontAlgn="b"/>
                      <a:endParaRPr lang="en-US" sz="1600" b="0" i="0" u="none" strike="noStrike">
                        <a:effectLst/>
                        <a:latin typeface="Calibri" panose="020F0502020204030204" pitchFamily="34" charset="0"/>
                      </a:endParaRPr>
                    </a:p>
                  </a:txBody>
                  <a:tcPr marL="6350" marR="6350" marT="6350"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a:effectLst/>
                          <a:latin typeface="Calibri" panose="020F0502020204030204" pitchFamily="34" charset="0"/>
                        </a:rPr>
                        <a:t>Zhang, Peter</a:t>
                      </a:r>
                    </a:p>
                  </a:txBody>
                  <a:tcPr marL="9525" marR="9525" marT="9525" marB="0" anchor="b"/>
                </a:tc>
                <a:extLst>
                  <a:ext uri="{0D108BD9-81ED-4DB2-BD59-A6C34878D82A}">
                    <a16:rowId xmlns:a16="http://schemas.microsoft.com/office/drawing/2014/main" val="4195525543"/>
                  </a:ext>
                </a:extLst>
              </a:tr>
              <a:tr h="156210">
                <a:tc>
                  <a:txBody>
                    <a:bodyPr/>
                    <a:lstStyle/>
                    <a:p>
                      <a:pPr algn="l" fontAlgn="b"/>
                      <a:endParaRPr lang="en-US" sz="1600" b="0" i="0" u="none" strike="noStrike" dirty="0">
                        <a:effectLst/>
                        <a:latin typeface="Calibri" panose="020F0502020204030204" pitchFamily="34" charset="0"/>
                      </a:endParaRPr>
                    </a:p>
                  </a:txBody>
                  <a:tcPr marL="6350" marR="6350" marT="6350"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169671323"/>
                  </a:ext>
                </a:extLst>
              </a:tr>
              <a:tr h="190500">
                <a:tc>
                  <a:txBody>
                    <a:bodyPr/>
                    <a:lstStyle/>
                    <a:p>
                      <a:pPr algn="l" fontAlgn="b"/>
                      <a:r>
                        <a:rPr lang="en-US" sz="1600" b="0" i="0" u="none" strike="noStrike" dirty="0">
                          <a:effectLst/>
                          <a:latin typeface="Calibri" panose="020F0502020204030204" pitchFamily="34" charset="0"/>
                        </a:rPr>
                        <a:t>3</a:t>
                      </a:r>
                    </a:p>
                  </a:txBody>
                  <a:tcPr marL="6350" marR="6350" marT="6350" marB="0" anchor="b"/>
                </a:tc>
                <a:tc>
                  <a:txBody>
                    <a:bodyPr/>
                    <a:lstStyle/>
                    <a:p>
                      <a:pPr algn="l" fontAlgn="b"/>
                      <a:r>
                        <a:rPr lang="en-US" sz="1600" b="0" i="0" u="none" strike="noStrike">
                          <a:effectLst/>
                          <a:latin typeface="Calibri" panose="020F0502020204030204" pitchFamily="34" charset="0"/>
                        </a:rPr>
                        <a:t>Team #3</a:t>
                      </a:r>
                    </a:p>
                  </a:txBody>
                  <a:tcPr marL="9525" marR="9525" marT="9525" marB="0" anchor="b"/>
                </a:tc>
                <a:tc>
                  <a:txBody>
                    <a:bodyPr/>
                    <a:lstStyle/>
                    <a:p>
                      <a:pPr algn="l" fontAlgn="b"/>
                      <a:r>
                        <a:rPr lang="en-US" sz="1600" b="0" i="0" u="none" strike="noStrike">
                          <a:effectLst/>
                          <a:latin typeface="Calibri" panose="020F0502020204030204" pitchFamily="34" charset="0"/>
                        </a:rPr>
                        <a:t>Acker, Evan </a:t>
                      </a:r>
                    </a:p>
                  </a:txBody>
                  <a:tcPr marL="9525" marR="9525" marT="9525" marB="0" anchor="b"/>
                </a:tc>
                <a:extLst>
                  <a:ext uri="{0D108BD9-81ED-4DB2-BD59-A6C34878D82A}">
                    <a16:rowId xmlns:a16="http://schemas.microsoft.com/office/drawing/2014/main" val="146238595"/>
                  </a:ext>
                </a:extLst>
              </a:tr>
              <a:tr h="190500">
                <a:tc>
                  <a:txBody>
                    <a:bodyPr/>
                    <a:lstStyle/>
                    <a:p>
                      <a:pPr algn="l" fontAlgn="b"/>
                      <a:endParaRPr lang="en-US" sz="1600" b="0" i="0" u="none" strike="noStrike">
                        <a:effectLst/>
                        <a:latin typeface="Calibri" panose="020F0502020204030204" pitchFamily="34" charset="0"/>
                      </a:endParaRPr>
                    </a:p>
                  </a:txBody>
                  <a:tcPr marL="6350" marR="6350" marT="6350"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a:effectLst/>
                          <a:latin typeface="Calibri" panose="020F0502020204030204" pitchFamily="34" charset="0"/>
                        </a:rPr>
                        <a:t>Shamai, Jeremy</a:t>
                      </a:r>
                    </a:p>
                  </a:txBody>
                  <a:tcPr marL="9525" marR="9525" marT="9525" marB="0" anchor="b"/>
                </a:tc>
                <a:extLst>
                  <a:ext uri="{0D108BD9-81ED-4DB2-BD59-A6C34878D82A}">
                    <a16:rowId xmlns:a16="http://schemas.microsoft.com/office/drawing/2014/main" val="751848343"/>
                  </a:ext>
                </a:extLst>
              </a:tr>
              <a:tr h="190500">
                <a:tc>
                  <a:txBody>
                    <a:bodyPr/>
                    <a:lstStyle/>
                    <a:p>
                      <a:pPr algn="l" fontAlgn="b"/>
                      <a:endParaRPr lang="en-US" sz="1600" b="0" i="0" u="none" strike="noStrike">
                        <a:effectLst/>
                        <a:latin typeface="Calibri" panose="020F0502020204030204" pitchFamily="34" charset="0"/>
                      </a:endParaRPr>
                    </a:p>
                  </a:txBody>
                  <a:tcPr marL="6350" marR="6350" marT="6350"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a:effectLst/>
                          <a:latin typeface="Calibri" panose="020F0502020204030204" pitchFamily="34" charset="0"/>
                        </a:rPr>
                        <a:t>Johnson, Deajah</a:t>
                      </a:r>
                    </a:p>
                  </a:txBody>
                  <a:tcPr marL="9525" marR="9525" marT="9525" marB="0" anchor="b"/>
                </a:tc>
                <a:extLst>
                  <a:ext uri="{0D108BD9-81ED-4DB2-BD59-A6C34878D82A}">
                    <a16:rowId xmlns:a16="http://schemas.microsoft.com/office/drawing/2014/main" val="87603071"/>
                  </a:ext>
                </a:extLst>
              </a:tr>
              <a:tr h="190500">
                <a:tc>
                  <a:txBody>
                    <a:bodyPr/>
                    <a:lstStyle/>
                    <a:p>
                      <a:pPr algn="l" fontAlgn="b"/>
                      <a:endParaRPr lang="en-US" sz="1600" b="0" i="0" u="none" strike="noStrike" dirty="0">
                        <a:effectLst/>
                        <a:latin typeface="Calibri" panose="020F0502020204030204" pitchFamily="34" charset="0"/>
                      </a:endParaRPr>
                    </a:p>
                  </a:txBody>
                  <a:tcPr marL="6350" marR="6350" marT="6350"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44450105"/>
                  </a:ext>
                </a:extLst>
              </a:tr>
              <a:tr h="190500">
                <a:tc>
                  <a:txBody>
                    <a:bodyPr/>
                    <a:lstStyle/>
                    <a:p>
                      <a:pPr algn="l" fontAlgn="b"/>
                      <a:r>
                        <a:rPr lang="en-US" sz="1600" b="0" i="0" u="none" strike="noStrike" dirty="0">
                          <a:effectLst/>
                          <a:latin typeface="Calibri" panose="020F0502020204030204" pitchFamily="34" charset="0"/>
                        </a:rPr>
                        <a:t>4</a:t>
                      </a:r>
                    </a:p>
                  </a:txBody>
                  <a:tcPr marL="6350" marR="6350" marT="6350" marB="0" anchor="b"/>
                </a:tc>
                <a:tc>
                  <a:txBody>
                    <a:bodyPr/>
                    <a:lstStyle/>
                    <a:p>
                      <a:pPr algn="l" fontAlgn="b"/>
                      <a:r>
                        <a:rPr lang="en-US" sz="1600" b="0" i="0" u="none" strike="noStrike">
                          <a:effectLst/>
                          <a:latin typeface="Calibri" panose="020F0502020204030204" pitchFamily="34" charset="0"/>
                        </a:rPr>
                        <a:t>Team #4</a:t>
                      </a:r>
                    </a:p>
                  </a:txBody>
                  <a:tcPr marL="9525" marR="9525" marT="9525" marB="0" anchor="b"/>
                </a:tc>
                <a:tc>
                  <a:txBody>
                    <a:bodyPr/>
                    <a:lstStyle/>
                    <a:p>
                      <a:pPr algn="l" fontAlgn="b"/>
                      <a:r>
                        <a:rPr lang="en-US" sz="1600" b="0" i="0" u="none" strike="noStrike">
                          <a:effectLst/>
                          <a:latin typeface="Calibri" panose="020F0502020204030204" pitchFamily="34" charset="0"/>
                        </a:rPr>
                        <a:t>De Jesus, Nick</a:t>
                      </a:r>
                    </a:p>
                  </a:txBody>
                  <a:tcPr marL="9525" marR="9525" marT="9525" marB="0" anchor="b"/>
                </a:tc>
                <a:extLst>
                  <a:ext uri="{0D108BD9-81ED-4DB2-BD59-A6C34878D82A}">
                    <a16:rowId xmlns:a16="http://schemas.microsoft.com/office/drawing/2014/main" val="2049711461"/>
                  </a:ext>
                </a:extLst>
              </a:tr>
              <a:tr h="223520">
                <a:tc>
                  <a:txBody>
                    <a:bodyPr/>
                    <a:lstStyle/>
                    <a:p>
                      <a:pPr algn="l" fontAlgn="b"/>
                      <a:endParaRPr lang="en-US" sz="1800" b="0" i="0" u="none" strike="noStrike">
                        <a:effectLst/>
                        <a:latin typeface="Calibri" panose="020F0502020204030204" pitchFamily="34" charset="0"/>
                      </a:endParaRPr>
                    </a:p>
                  </a:txBody>
                  <a:tcPr marL="6350" marR="6350" marT="6350"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dirty="0">
                          <a:effectLst/>
                          <a:latin typeface="Calibri" panose="020F0502020204030204" pitchFamily="34" charset="0"/>
                        </a:rPr>
                        <a:t>Girase, Sweta</a:t>
                      </a:r>
                    </a:p>
                  </a:txBody>
                  <a:tcPr marL="9525" marR="9525" marT="9525" marB="0" anchor="b"/>
                </a:tc>
                <a:extLst>
                  <a:ext uri="{0D108BD9-81ED-4DB2-BD59-A6C34878D82A}">
                    <a16:rowId xmlns:a16="http://schemas.microsoft.com/office/drawing/2014/main" val="3660880246"/>
                  </a:ext>
                </a:extLst>
              </a:tr>
              <a:tr h="52070">
                <a:tc>
                  <a:txBody>
                    <a:bodyPr/>
                    <a:lstStyle/>
                    <a:p>
                      <a:pPr algn="l" fontAlgn="b"/>
                      <a:endParaRPr lang="en-US" sz="1800" b="0" i="0" u="none" strike="noStrike">
                        <a:effectLst/>
                        <a:latin typeface="Calibri" panose="020F0502020204030204" pitchFamily="34" charset="0"/>
                      </a:endParaRPr>
                    </a:p>
                  </a:txBody>
                  <a:tcPr marL="6350" marR="6350" marT="6350"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dirty="0">
                          <a:effectLst/>
                          <a:latin typeface="Calibri" panose="020F0502020204030204" pitchFamily="34" charset="0"/>
                        </a:rPr>
                        <a:t>Yang, Dong</a:t>
                      </a:r>
                    </a:p>
                  </a:txBody>
                  <a:tcPr marL="9525" marR="9525" marT="9525" marB="0" anchor="b"/>
                </a:tc>
                <a:extLst>
                  <a:ext uri="{0D108BD9-81ED-4DB2-BD59-A6C34878D82A}">
                    <a16:rowId xmlns:a16="http://schemas.microsoft.com/office/drawing/2014/main" val="3234046110"/>
                  </a:ext>
                </a:extLst>
              </a:tr>
            </a:tbl>
          </a:graphicData>
        </a:graphic>
      </p:graphicFrame>
      <p:sp>
        <p:nvSpPr>
          <p:cNvPr id="5" name="Title 3">
            <a:extLst>
              <a:ext uri="{FF2B5EF4-FFF2-40B4-BE49-F238E27FC236}">
                <a16:creationId xmlns:a16="http://schemas.microsoft.com/office/drawing/2014/main" id="{2C16487A-1D3A-4AD0-957C-228A22767D47}"/>
              </a:ext>
            </a:extLst>
          </p:cNvPr>
          <p:cNvSpPr txBox="1">
            <a:spLocks/>
          </p:cNvSpPr>
          <p:nvPr/>
        </p:nvSpPr>
        <p:spPr>
          <a:xfrm>
            <a:off x="428625" y="0"/>
            <a:ext cx="7620000" cy="457200"/>
          </a:xfrm>
          <a:prstGeom prst="rect">
            <a:avLst/>
          </a:prstGeom>
        </p:spPr>
        <p:txBody>
          <a:bodyPr vert="horz" lIns="0" tIns="45720" rIns="91440" bIns="45720" rtlCol="0" anchor="ctr">
            <a:noAutofit/>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endParaRPr lang="en-US" b="1" dirty="0"/>
          </a:p>
        </p:txBody>
      </p:sp>
    </p:spTree>
    <p:extLst>
      <p:ext uri="{BB962C8B-B14F-4D97-AF65-F5344CB8AC3E}">
        <p14:creationId xmlns:p14="http://schemas.microsoft.com/office/powerpoint/2010/main" val="5666759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534400" cy="5562600"/>
          </a:xfrm>
        </p:spPr>
        <p:txBody>
          <a:bodyPr>
            <a:normAutofit/>
          </a:bodyPr>
          <a:lstStyle/>
          <a:p>
            <a:r>
              <a:rPr lang="en-US" sz="3200" u="sng" dirty="0"/>
              <a:t>TO DO:</a:t>
            </a:r>
            <a:endParaRPr lang="en-US" dirty="0"/>
          </a:p>
          <a:p>
            <a:r>
              <a:rPr lang="en-US" sz="2400" dirty="0"/>
              <a:t>Get ready for our </a:t>
            </a:r>
            <a:r>
              <a:rPr lang="en-US" sz="2400" dirty="0">
                <a:solidFill>
                  <a:srgbClr val="A41E35"/>
                </a:solidFill>
              </a:rPr>
              <a:t>Quiz#2 next Tuesday</a:t>
            </a:r>
            <a:r>
              <a:rPr lang="en-US" sz="2400" dirty="0"/>
              <a:t>!</a:t>
            </a:r>
          </a:p>
          <a:p>
            <a:r>
              <a:rPr lang="en-US" sz="2400" dirty="0"/>
              <a:t>You will be taking the quiz at the start of class (first 10 minutes) on your Laptop</a:t>
            </a:r>
            <a:r>
              <a:rPr lang="en-US" sz="2400" dirty="0">
                <a:solidFill>
                  <a:srgbClr val="A41E35"/>
                </a:solidFill>
              </a:rPr>
              <a:t>.</a:t>
            </a:r>
          </a:p>
          <a:p>
            <a:endParaRPr lang="en-US" dirty="0">
              <a:solidFill>
                <a:srgbClr val="A41E35"/>
              </a:solidFill>
            </a:endParaRPr>
          </a:p>
          <a:p>
            <a:r>
              <a:rPr lang="en-US" sz="2400" dirty="0">
                <a:solidFill>
                  <a:srgbClr val="A41E35"/>
                </a:solidFill>
              </a:rPr>
              <a:t>Don’t forget to bring your laptop!</a:t>
            </a:r>
          </a:p>
          <a:p>
            <a:endParaRPr lang="en-US" sz="2400" dirty="0"/>
          </a:p>
          <a:p>
            <a:r>
              <a:rPr lang="en-US" sz="2400" dirty="0"/>
              <a:t>Quiz will cover the </a:t>
            </a:r>
            <a:r>
              <a:rPr lang="en-US" sz="2400" dirty="0">
                <a:solidFill>
                  <a:srgbClr val="A41E35"/>
                </a:solidFill>
              </a:rPr>
              <a:t>content listed for week 3 Day 1 </a:t>
            </a:r>
            <a:r>
              <a:rPr lang="en-US" sz="2400" dirty="0"/>
              <a:t>on our community site (readings &amp; web research).</a:t>
            </a:r>
          </a:p>
          <a:p>
            <a:endParaRPr lang="en-US" dirty="0"/>
          </a:p>
        </p:txBody>
      </p:sp>
      <p:pic>
        <p:nvPicPr>
          <p:cNvPr id="1026" name="Picture 2" descr="The 9 Best Online Quiz Makers For 2021">
            <a:extLst>
              <a:ext uri="{FF2B5EF4-FFF2-40B4-BE49-F238E27FC236}">
                <a16:creationId xmlns:a16="http://schemas.microsoft.com/office/drawing/2014/main" id="{2A5C28C0-11A5-48E1-B662-DE65E0C8E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693" y="4817645"/>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267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6586803" cy="676411"/>
          </a:xfrm>
        </p:spPr>
        <p:txBody>
          <a:bodyPr>
            <a:normAutofit fontScale="90000"/>
          </a:bodyPr>
          <a:lstStyle/>
          <a:p>
            <a:r>
              <a:rPr lang="en-US" altLang="en-US" sz="4000" b="1" dirty="0">
                <a:solidFill>
                  <a:srgbClr val="A41E35"/>
                </a:solidFill>
              </a:rPr>
              <a:t>AGILITY IN BUSINESS</a:t>
            </a:r>
          </a:p>
        </p:txBody>
      </p:sp>
      <p:sp>
        <p:nvSpPr>
          <p:cNvPr id="2178051" name="Rectangle 3"/>
          <p:cNvSpPr>
            <a:spLocks noGrp="1" noChangeArrowheads="1"/>
          </p:cNvSpPr>
          <p:nvPr>
            <p:ph type="body" idx="1"/>
          </p:nvPr>
        </p:nvSpPr>
        <p:spPr>
          <a:xfrm>
            <a:off x="762000" y="1447800"/>
            <a:ext cx="7391400" cy="4117201"/>
          </a:xfrm>
        </p:spPr>
        <p:txBody>
          <a:bodyPr>
            <a:noAutofit/>
          </a:bodyPr>
          <a:lstStyle/>
          <a:p>
            <a:r>
              <a:rPr lang="en-US" altLang="en-US" sz="3200" dirty="0"/>
              <a:t>“Agility is the ability to both create and respond to change in order to profit in a turbulent business environment. Agility is the ability to </a:t>
            </a:r>
            <a:r>
              <a:rPr lang="en-US" altLang="en-US" sz="3200" i="1" u="sng" dirty="0">
                <a:solidFill>
                  <a:srgbClr val="A41E35"/>
                </a:solidFill>
              </a:rPr>
              <a:t>balance</a:t>
            </a:r>
            <a:r>
              <a:rPr lang="en-US" altLang="en-US" sz="3200" u="sng" dirty="0">
                <a:solidFill>
                  <a:srgbClr val="A41E35"/>
                </a:solidFill>
              </a:rPr>
              <a:t> flexibility and stability.”</a:t>
            </a:r>
          </a:p>
          <a:p>
            <a:endParaRPr lang="en-US" altLang="en-US" dirty="0"/>
          </a:p>
          <a:p>
            <a:r>
              <a:rPr lang="en-US" altLang="en-US" dirty="0"/>
              <a:t>				</a:t>
            </a:r>
            <a:r>
              <a:rPr lang="en-US" altLang="en-US" i="1" dirty="0"/>
              <a:t> </a:t>
            </a:r>
            <a:r>
              <a:rPr lang="en-US" altLang="en-US" sz="2400" i="1" dirty="0"/>
              <a:t>-Jim Highsmith, 2002</a:t>
            </a:r>
          </a:p>
        </p:txBody>
      </p:sp>
    </p:spTree>
    <p:extLst>
      <p:ext uri="{BB962C8B-B14F-4D97-AF65-F5344CB8AC3E}">
        <p14:creationId xmlns:p14="http://schemas.microsoft.com/office/powerpoint/2010/main" val="22835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6586803" cy="676411"/>
          </a:xfrm>
        </p:spPr>
        <p:txBody>
          <a:bodyPr>
            <a:normAutofit fontScale="90000"/>
          </a:bodyPr>
          <a:lstStyle/>
          <a:p>
            <a:r>
              <a:rPr lang="en-US" altLang="en-US" sz="4000" b="1" dirty="0">
                <a:solidFill>
                  <a:srgbClr val="A41E35"/>
                </a:solidFill>
              </a:rPr>
              <a:t>MY FAVORITE AGILE QUOTE</a:t>
            </a:r>
          </a:p>
        </p:txBody>
      </p:sp>
      <p:sp>
        <p:nvSpPr>
          <p:cNvPr id="2178051" name="Rectangle 3"/>
          <p:cNvSpPr>
            <a:spLocks noGrp="1" noChangeArrowheads="1"/>
          </p:cNvSpPr>
          <p:nvPr>
            <p:ph type="body" idx="1"/>
          </p:nvPr>
        </p:nvSpPr>
        <p:spPr>
          <a:xfrm>
            <a:off x="762000" y="2286000"/>
            <a:ext cx="7391400" cy="3279001"/>
          </a:xfrm>
        </p:spPr>
        <p:txBody>
          <a:bodyPr>
            <a:noAutofit/>
          </a:bodyPr>
          <a:lstStyle/>
          <a:p>
            <a:r>
              <a:rPr lang="en-US" sz="3200" dirty="0"/>
              <a:t>“It’s neither the strongest of the species that survive, nor the most intelligent, but the </a:t>
            </a:r>
            <a:r>
              <a:rPr lang="en-US" sz="3200" i="1" u="sng" dirty="0">
                <a:solidFill>
                  <a:srgbClr val="A41E35"/>
                </a:solidFill>
              </a:rPr>
              <a:t>most responsive to change</a:t>
            </a:r>
            <a:r>
              <a:rPr lang="en-US" sz="3200" dirty="0"/>
              <a:t>.” </a:t>
            </a:r>
          </a:p>
          <a:p>
            <a:endParaRPr lang="en-US" sz="3200" dirty="0"/>
          </a:p>
          <a:p>
            <a:r>
              <a:rPr lang="en-US" sz="3200" dirty="0"/>
              <a:t>					</a:t>
            </a:r>
            <a:r>
              <a:rPr lang="en-US" sz="2400" i="1" dirty="0"/>
              <a:t>- Charles Darwin</a:t>
            </a:r>
            <a:endParaRPr lang="en-US" altLang="en-US" sz="2400" i="1" dirty="0"/>
          </a:p>
        </p:txBody>
      </p:sp>
    </p:spTree>
    <p:extLst>
      <p:ext uri="{BB962C8B-B14F-4D97-AF65-F5344CB8AC3E}">
        <p14:creationId xmlns:p14="http://schemas.microsoft.com/office/powerpoint/2010/main" val="2844812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762000" y="2438400"/>
            <a:ext cx="2819400" cy="1819411"/>
          </a:xfrm>
        </p:spPr>
        <p:txBody>
          <a:bodyPr>
            <a:normAutofit fontScale="90000"/>
          </a:bodyPr>
          <a:lstStyle/>
          <a:p>
            <a:r>
              <a:rPr lang="en-US" altLang="en-US" sz="4000" b="1" dirty="0">
                <a:solidFill>
                  <a:srgbClr val="A41E35"/>
                </a:solidFill>
              </a:rPr>
              <a:t>ARE YOU READY TO LEAD?</a:t>
            </a:r>
          </a:p>
        </p:txBody>
      </p:sp>
      <p:pic>
        <p:nvPicPr>
          <p:cNvPr id="1026" name="Picture 2" descr="Image result for IMAGES OF &quot;WHO WANTS TO CHANG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685800"/>
            <a:ext cx="4492625" cy="558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384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1" name="Rectangle 3"/>
          <p:cNvSpPr>
            <a:spLocks noGrp="1" noChangeArrowheads="1"/>
          </p:cNvSpPr>
          <p:nvPr>
            <p:ph type="body" idx="1"/>
          </p:nvPr>
        </p:nvSpPr>
        <p:spPr>
          <a:xfrm>
            <a:off x="838200" y="1600200"/>
            <a:ext cx="7391400" cy="3279001"/>
          </a:xfrm>
        </p:spPr>
        <p:txBody>
          <a:bodyPr>
            <a:noAutofit/>
          </a:bodyPr>
          <a:lstStyle/>
          <a:p>
            <a:r>
              <a:rPr lang="en-US" sz="3200" dirty="0"/>
              <a:t>Agile was not developed in a single day. People across the globe felt the need for adaptive project management because they saw that </a:t>
            </a:r>
            <a:r>
              <a:rPr lang="en-US" sz="3200" i="1" dirty="0">
                <a:solidFill>
                  <a:srgbClr val="A41E35"/>
                </a:solidFill>
              </a:rPr>
              <a:t>traditional predictive waterfall methods lacked flexibility</a:t>
            </a:r>
            <a:r>
              <a:rPr lang="en-US" sz="3200" dirty="0">
                <a:solidFill>
                  <a:srgbClr val="A41E35"/>
                </a:solidFill>
              </a:rPr>
              <a:t>.</a:t>
            </a:r>
            <a:endParaRPr lang="en-US" altLang="en-US" sz="2400" i="1" dirty="0">
              <a:solidFill>
                <a:srgbClr val="A41E35"/>
              </a:solidFill>
            </a:endParaRPr>
          </a:p>
        </p:txBody>
      </p:sp>
    </p:spTree>
    <p:extLst>
      <p:ext uri="{BB962C8B-B14F-4D97-AF65-F5344CB8AC3E}">
        <p14:creationId xmlns:p14="http://schemas.microsoft.com/office/powerpoint/2010/main" val="798221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1" name="Rectangle 3"/>
          <p:cNvSpPr>
            <a:spLocks noGrp="1" noChangeArrowheads="1"/>
          </p:cNvSpPr>
          <p:nvPr>
            <p:ph type="body" idx="1"/>
          </p:nvPr>
        </p:nvSpPr>
        <p:spPr>
          <a:xfrm>
            <a:off x="914400" y="1905000"/>
            <a:ext cx="7391400" cy="3279001"/>
          </a:xfrm>
        </p:spPr>
        <p:txBody>
          <a:bodyPr>
            <a:noAutofit/>
          </a:bodyPr>
          <a:lstStyle/>
          <a:p>
            <a:r>
              <a:rPr lang="en-US" sz="3200" dirty="0"/>
              <a:t>The most important thing to know about Agile methods or processes is that there is no such thing. There are only </a:t>
            </a:r>
            <a:r>
              <a:rPr lang="en-US" sz="3200" i="1" dirty="0">
                <a:solidFill>
                  <a:srgbClr val="A41E35"/>
                </a:solidFill>
              </a:rPr>
              <a:t>Agile people</a:t>
            </a:r>
            <a:r>
              <a:rPr lang="en-US" sz="3200" dirty="0"/>
              <a:t>. The processes that we describe as Agile are designed to create environments for people to learn how to be Agile.</a:t>
            </a:r>
            <a:endParaRPr lang="en-US" altLang="en-US" sz="2400" i="1" dirty="0"/>
          </a:p>
        </p:txBody>
      </p:sp>
      <p:sp>
        <p:nvSpPr>
          <p:cNvPr id="3" name="Rectangle 2"/>
          <p:cNvSpPr>
            <a:spLocks noGrp="1" noChangeArrowheads="1"/>
          </p:cNvSpPr>
          <p:nvPr>
            <p:ph type="title"/>
          </p:nvPr>
        </p:nvSpPr>
        <p:spPr>
          <a:xfrm>
            <a:off x="168442" y="609600"/>
            <a:ext cx="8077200" cy="609600"/>
          </a:xfrm>
        </p:spPr>
        <p:txBody>
          <a:bodyPr>
            <a:normAutofit fontScale="90000"/>
          </a:bodyPr>
          <a:lstStyle/>
          <a:p>
            <a:r>
              <a:rPr lang="en-US" altLang="en-US" sz="4000" b="1" dirty="0">
                <a:solidFill>
                  <a:srgbClr val="A41E35"/>
                </a:solidFill>
              </a:rPr>
              <a:t>DID YOU KNOW?</a:t>
            </a:r>
          </a:p>
        </p:txBody>
      </p:sp>
    </p:spTree>
    <p:extLst>
      <p:ext uri="{BB962C8B-B14F-4D97-AF65-F5344CB8AC3E}">
        <p14:creationId xmlns:p14="http://schemas.microsoft.com/office/powerpoint/2010/main" val="1524801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Temple Red">
      <a:dk1>
        <a:srgbClr val="000000"/>
      </a:dk1>
      <a:lt1>
        <a:srgbClr val="FFFFFF"/>
      </a:lt1>
      <a:dk2>
        <a:srgbClr val="A32638"/>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16406</TotalTime>
  <Words>3233</Words>
  <Application>Microsoft Office PowerPoint</Application>
  <PresentationFormat>On-screen Show (4:3)</PresentationFormat>
  <Paragraphs>416</Paragraphs>
  <Slides>48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GT America</vt:lpstr>
      <vt:lpstr>Reem Kufi</vt:lpstr>
      <vt:lpstr>Source Sans Pro</vt:lpstr>
      <vt:lpstr>Wingdings</vt:lpstr>
      <vt:lpstr>Essential</vt:lpstr>
      <vt:lpstr>Take Quiz #1 On Canvas 10 min 4 questions Opened Book</vt:lpstr>
      <vt:lpstr>Send me your team list and team name by EOD today     one EMAIL PER TEAM :    a) 3 To 4 team members              B) Name of your team </vt:lpstr>
      <vt:lpstr>Introduction to Agile MIS3535 | LEAD GLOBAL DIGITAL PROJECTS</vt:lpstr>
      <vt:lpstr>What does Agile mean?</vt:lpstr>
      <vt:lpstr>AGILITY IN BUSINESS</vt:lpstr>
      <vt:lpstr>MY FAVORITE AGILE QUOTE</vt:lpstr>
      <vt:lpstr>ARE YOU READY TO LEAD?</vt:lpstr>
      <vt:lpstr>PowerPoint Presentation</vt:lpstr>
      <vt:lpstr>DID YOU KNOW?</vt:lpstr>
      <vt:lpstr>What is the “Agile Manifesto”?</vt:lpstr>
      <vt:lpstr>Agile manifesto - FIRST</vt:lpstr>
      <vt:lpstr>Agile manifesto - SECOND</vt:lpstr>
      <vt:lpstr>Agile manifesto - THIRD</vt:lpstr>
      <vt:lpstr>Agile manifesto - FOURTH</vt:lpstr>
      <vt:lpstr>What are the “Agile Principles”? </vt:lpstr>
      <vt:lpstr>AGILE PRINCIPLE ONE</vt:lpstr>
      <vt:lpstr>AGILE PRINCIPLE TWO</vt:lpstr>
      <vt:lpstr>AGILE PRINCIPLE THREE</vt:lpstr>
      <vt:lpstr>AGILE PRINCIPLE FOUR</vt:lpstr>
      <vt:lpstr>AGILE PRINCIPLE FIVE</vt:lpstr>
      <vt:lpstr>AGILE PRINCIPLE SIX</vt:lpstr>
      <vt:lpstr>AGILE PRINCIPLE SEVEN</vt:lpstr>
      <vt:lpstr>AGILE PRINCIPLE EIGHT</vt:lpstr>
      <vt:lpstr>AGILE PRINCIPLE NINE</vt:lpstr>
      <vt:lpstr>AGILE PRINCIPLE TEN</vt:lpstr>
      <vt:lpstr>AGILE PRINCIPLE ELEVEN</vt:lpstr>
      <vt:lpstr>AGILE PRINCIPLE TWELVE</vt:lpstr>
      <vt:lpstr>PowerPoint Presentation</vt:lpstr>
      <vt:lpstr>The Right Conditions for Agile</vt:lpstr>
      <vt:lpstr>PowerPoint Presentation</vt:lpstr>
      <vt:lpstr>PowerPoint Presentation</vt:lpstr>
      <vt:lpstr>PowerPoint Presentation</vt:lpstr>
      <vt:lpstr>PowerPoint Presentation</vt:lpstr>
      <vt:lpstr>What is a “stakeholder”?  Can you NAME a few examples?   How do you document your stakeholders?  What do you include in your analysis?</vt:lpstr>
      <vt:lpstr>What is a “stakeholder”?    What is a “stakeholder register”?     What is a “stakeholder management strategy”? </vt:lpstr>
      <vt:lpstr>Stakeholder Management</vt:lpstr>
      <vt:lpstr>PowerPoint Presentation</vt:lpstr>
      <vt:lpstr>Change Leadership: Kotter MIS3535 | LEAD GLOBAL DIGITAL PROJECTS</vt:lpstr>
      <vt:lpstr>Compare &amp; Contrast</vt:lpstr>
      <vt:lpstr>I need volunteers to briefly explain the eight steps from Kotter:</vt:lpstr>
      <vt:lpstr>On all future leadership day :  Each student prepare a brief PowerPoint presentation (2-5 slides) for your 3 favorite short stories.   1) The first slide will “tell the story”.   2) The following slide will include key lessons learned the reader should take away from the case.  3) The last slide will include a real-life example that relates to the stories (from your past experience or your current project)  Students will be selected at random to lead the class discussion on one of these short stories and will use this slide deck to add structure to their discussion.</vt:lpstr>
      <vt:lpstr>TEAM PROJECT</vt:lpstr>
      <vt:lpstr>TEAM PROJECT</vt:lpstr>
      <vt:lpstr>PowerPoint Presentation</vt:lpstr>
      <vt:lpstr>TEAM PROJECT</vt:lpstr>
      <vt:lpstr>TEAM PROJECT</vt:lpstr>
      <vt:lpstr>PROCESS &amp;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Agile MIS3535 | LEAD GLOBAL DIGITAL PROJECTS</dc:title>
  <dc:creator>MC Martin</dc:creator>
  <cp:lastModifiedBy>Marie-Christine Martin</cp:lastModifiedBy>
  <cp:revision>130</cp:revision>
  <cp:lastPrinted>2025-01-15T17:23:04Z</cp:lastPrinted>
  <dcterms:created xsi:type="dcterms:W3CDTF">2020-07-28T12:56:38Z</dcterms:created>
  <dcterms:modified xsi:type="dcterms:W3CDTF">2025-01-21T16:09:49Z</dcterms:modified>
</cp:coreProperties>
</file>