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490" r:id="rId2"/>
    <p:sldId id="313" r:id="rId3"/>
    <p:sldId id="423" r:id="rId4"/>
    <p:sldId id="450" r:id="rId5"/>
    <p:sldId id="451" r:id="rId6"/>
    <p:sldId id="452" r:id="rId7"/>
    <p:sldId id="453" r:id="rId8"/>
    <p:sldId id="454" r:id="rId9"/>
    <p:sldId id="455" r:id="rId10"/>
    <p:sldId id="456" r:id="rId11"/>
    <p:sldId id="457" r:id="rId12"/>
    <p:sldId id="458" r:id="rId13"/>
    <p:sldId id="459" r:id="rId14"/>
    <p:sldId id="460" r:id="rId15"/>
    <p:sldId id="461" r:id="rId16"/>
    <p:sldId id="465" r:id="rId17"/>
    <p:sldId id="466" r:id="rId18"/>
    <p:sldId id="467" r:id="rId19"/>
    <p:sldId id="468" r:id="rId20"/>
    <p:sldId id="469" r:id="rId21"/>
    <p:sldId id="470" r:id="rId22"/>
    <p:sldId id="472" r:id="rId23"/>
    <p:sldId id="473" r:id="rId24"/>
    <p:sldId id="474" r:id="rId25"/>
    <p:sldId id="475" r:id="rId26"/>
    <p:sldId id="462" r:id="rId27"/>
    <p:sldId id="464" r:id="rId28"/>
    <p:sldId id="411" r:id="rId29"/>
    <p:sldId id="412" r:id="rId30"/>
    <p:sldId id="489" r:id="rId31"/>
    <p:sldId id="491" r:id="rId32"/>
    <p:sldId id="424" r:id="rId33"/>
    <p:sldId id="478" r:id="rId34"/>
    <p:sldId id="428" r:id="rId35"/>
    <p:sldId id="477" r:id="rId36"/>
    <p:sldId id="438" r:id="rId37"/>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E35"/>
    <a:srgbClr val="A32638"/>
    <a:srgbClr val="5D301D"/>
    <a:srgbClr val="5A91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78479" autoAdjust="0"/>
  </p:normalViewPr>
  <p:slideViewPr>
    <p:cSldViewPr>
      <p:cViewPr varScale="1">
        <p:scale>
          <a:sx n="58" d="100"/>
          <a:sy n="58" d="100"/>
        </p:scale>
        <p:origin x="1656" y="4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Christine Martin" userId="3f04a9e6-8652-4b3c-b462-956eaf9c05a8" providerId="ADAL" clId="{6EFF5683-8F13-4BAD-867C-96C8AADDBC96}"/>
    <pc:docChg chg="custSel modSld">
      <pc:chgData name="Marie-Christine Martin" userId="3f04a9e6-8652-4b3c-b462-956eaf9c05a8" providerId="ADAL" clId="{6EFF5683-8F13-4BAD-867C-96C8AADDBC96}" dt="2025-01-28T21:11:46.571" v="0" actId="478"/>
      <pc:docMkLst>
        <pc:docMk/>
      </pc:docMkLst>
      <pc:sldChg chg="delSp mod delAnim">
        <pc:chgData name="Marie-Christine Martin" userId="3f04a9e6-8652-4b3c-b462-956eaf9c05a8" providerId="ADAL" clId="{6EFF5683-8F13-4BAD-867C-96C8AADDBC96}" dt="2025-01-28T21:11:46.571" v="0" actId="478"/>
        <pc:sldMkLst>
          <pc:docMk/>
          <pc:sldMk cId="4202357126" sldId="490"/>
        </pc:sldMkLst>
        <pc:spChg chg="del">
          <ac:chgData name="Marie-Christine Martin" userId="3f04a9e6-8652-4b3c-b462-956eaf9c05a8" providerId="ADAL" clId="{6EFF5683-8F13-4BAD-867C-96C8AADDBC96}" dt="2025-01-28T21:11:46.571" v="0" actId="478"/>
          <ac:spMkLst>
            <pc:docMk/>
            <pc:sldMk cId="4202357126" sldId="490"/>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AD4CDF-D639-4826-A74D-C9A1C7E5E47C}"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618F79F1-6454-4A84-AC3B-340B6F11F7B3}">
      <dgm:prSet/>
      <dgm:spPr/>
      <dgm:t>
        <a:bodyPr/>
        <a:lstStyle/>
        <a:p>
          <a:pPr rtl="0"/>
          <a:r>
            <a:rPr lang="en-US" dirty="0"/>
            <a:t>Structured comparison of features</a:t>
          </a:r>
        </a:p>
      </dgm:t>
    </dgm:pt>
    <dgm:pt modelId="{E58A737B-002F-4A4E-9722-4C2ECE9103C0}" type="parTrans" cxnId="{27641013-B0BC-4FA8-8073-D41CA3401758}">
      <dgm:prSet/>
      <dgm:spPr/>
      <dgm:t>
        <a:bodyPr/>
        <a:lstStyle/>
        <a:p>
          <a:endParaRPr lang="en-US"/>
        </a:p>
      </dgm:t>
    </dgm:pt>
    <dgm:pt modelId="{4720B0B8-626E-410F-8EE7-C43D049D2FDB}" type="sibTrans" cxnId="{27641013-B0BC-4FA8-8073-D41CA3401758}">
      <dgm:prSet/>
      <dgm:spPr/>
      <dgm:t>
        <a:bodyPr/>
        <a:lstStyle/>
        <a:p>
          <a:endParaRPr lang="en-US"/>
        </a:p>
      </dgm:t>
    </dgm:pt>
    <dgm:pt modelId="{F2A9CFD5-2701-411D-9E9A-A9B97578FC92}">
      <dgm:prSet/>
      <dgm:spPr/>
      <dgm:t>
        <a:bodyPr/>
        <a:lstStyle/>
        <a:p>
          <a:pPr rtl="0"/>
          <a:r>
            <a:rPr lang="en-US" dirty="0"/>
            <a:t>Level of rigor can vary</a:t>
          </a:r>
        </a:p>
      </dgm:t>
    </dgm:pt>
    <dgm:pt modelId="{04DFDD87-85EC-4A4F-B816-AAA86DA4B511}" type="parTrans" cxnId="{92F3A561-91DD-4058-9BBA-C3B430AE4C7B}">
      <dgm:prSet/>
      <dgm:spPr/>
      <dgm:t>
        <a:bodyPr/>
        <a:lstStyle/>
        <a:p>
          <a:endParaRPr lang="en-US"/>
        </a:p>
      </dgm:t>
    </dgm:pt>
    <dgm:pt modelId="{592D8993-0376-4C41-B1C6-001E56BC168E}" type="sibTrans" cxnId="{92F3A561-91DD-4058-9BBA-C3B430AE4C7B}">
      <dgm:prSet/>
      <dgm:spPr/>
      <dgm:t>
        <a:bodyPr/>
        <a:lstStyle/>
        <a:p>
          <a:endParaRPr lang="en-US"/>
        </a:p>
      </dgm:t>
    </dgm:pt>
    <dgm:pt modelId="{ACF9CCB6-B284-4A34-AEA5-31D91790470C}">
      <dgm:prSet/>
      <dgm:spPr/>
      <dgm:t>
        <a:bodyPr/>
        <a:lstStyle/>
        <a:p>
          <a:pPr rtl="0"/>
          <a:r>
            <a:rPr lang="en-US" dirty="0"/>
            <a:t>Quantitative or qualitative</a:t>
          </a:r>
        </a:p>
      </dgm:t>
    </dgm:pt>
    <dgm:pt modelId="{9B667187-7995-4414-9184-4DB819341B0C}" type="parTrans" cxnId="{D5ED0EB7-B6AC-4949-8C0F-51A8D9009BCD}">
      <dgm:prSet/>
      <dgm:spPr/>
      <dgm:t>
        <a:bodyPr/>
        <a:lstStyle/>
        <a:p>
          <a:endParaRPr lang="en-US"/>
        </a:p>
      </dgm:t>
    </dgm:pt>
    <dgm:pt modelId="{6F3F9CA3-8059-48F7-B8B1-9239F6A87CE5}" type="sibTrans" cxnId="{D5ED0EB7-B6AC-4949-8C0F-51A8D9009BCD}">
      <dgm:prSet/>
      <dgm:spPr/>
      <dgm:t>
        <a:bodyPr/>
        <a:lstStyle/>
        <a:p>
          <a:endParaRPr lang="en-US"/>
        </a:p>
      </dgm:t>
    </dgm:pt>
    <dgm:pt modelId="{28D93E88-5C7E-47B4-B5A5-AE9755297E8F}" type="pres">
      <dgm:prSet presAssocID="{15AD4CDF-D639-4826-A74D-C9A1C7E5E47C}" presName="linear" presStyleCnt="0">
        <dgm:presLayoutVars>
          <dgm:animLvl val="lvl"/>
          <dgm:resizeHandles val="exact"/>
        </dgm:presLayoutVars>
      </dgm:prSet>
      <dgm:spPr/>
    </dgm:pt>
    <dgm:pt modelId="{2540156E-D5A5-47F8-B8F3-F27746C48DBA}" type="pres">
      <dgm:prSet presAssocID="{618F79F1-6454-4A84-AC3B-340B6F11F7B3}" presName="parentText" presStyleLbl="node1" presStyleIdx="0" presStyleCnt="3">
        <dgm:presLayoutVars>
          <dgm:chMax val="0"/>
          <dgm:bulletEnabled val="1"/>
        </dgm:presLayoutVars>
      </dgm:prSet>
      <dgm:spPr/>
    </dgm:pt>
    <dgm:pt modelId="{CE63C2E2-732B-43D1-AE9A-E18273433E4B}" type="pres">
      <dgm:prSet presAssocID="{4720B0B8-626E-410F-8EE7-C43D049D2FDB}" presName="spacer" presStyleCnt="0"/>
      <dgm:spPr/>
    </dgm:pt>
    <dgm:pt modelId="{E60DF223-0C2C-4FAC-B4D8-01FD976B8211}" type="pres">
      <dgm:prSet presAssocID="{F2A9CFD5-2701-411D-9E9A-A9B97578FC92}" presName="parentText" presStyleLbl="node1" presStyleIdx="1" presStyleCnt="3">
        <dgm:presLayoutVars>
          <dgm:chMax val="0"/>
          <dgm:bulletEnabled val="1"/>
        </dgm:presLayoutVars>
      </dgm:prSet>
      <dgm:spPr/>
    </dgm:pt>
    <dgm:pt modelId="{26622137-5C6A-47DC-BFBD-28D5E1612978}" type="pres">
      <dgm:prSet presAssocID="{592D8993-0376-4C41-B1C6-001E56BC168E}" presName="spacer" presStyleCnt="0"/>
      <dgm:spPr/>
    </dgm:pt>
    <dgm:pt modelId="{6E53B296-B30E-42BF-A8A7-C667538F4335}" type="pres">
      <dgm:prSet presAssocID="{ACF9CCB6-B284-4A34-AEA5-31D91790470C}" presName="parentText" presStyleLbl="node1" presStyleIdx="2" presStyleCnt="3">
        <dgm:presLayoutVars>
          <dgm:chMax val="0"/>
          <dgm:bulletEnabled val="1"/>
        </dgm:presLayoutVars>
      </dgm:prSet>
      <dgm:spPr/>
    </dgm:pt>
  </dgm:ptLst>
  <dgm:cxnLst>
    <dgm:cxn modelId="{27641013-B0BC-4FA8-8073-D41CA3401758}" srcId="{15AD4CDF-D639-4826-A74D-C9A1C7E5E47C}" destId="{618F79F1-6454-4A84-AC3B-340B6F11F7B3}" srcOrd="0" destOrd="0" parTransId="{E58A737B-002F-4A4E-9722-4C2ECE9103C0}" sibTransId="{4720B0B8-626E-410F-8EE7-C43D049D2FDB}"/>
    <dgm:cxn modelId="{92F3A561-91DD-4058-9BBA-C3B430AE4C7B}" srcId="{15AD4CDF-D639-4826-A74D-C9A1C7E5E47C}" destId="{F2A9CFD5-2701-411D-9E9A-A9B97578FC92}" srcOrd="1" destOrd="0" parTransId="{04DFDD87-85EC-4A4F-B816-AAA86DA4B511}" sibTransId="{592D8993-0376-4C41-B1C6-001E56BC168E}"/>
    <dgm:cxn modelId="{4F5E7F48-4BD8-4889-B77C-5C0576B7A436}" type="presOf" srcId="{F2A9CFD5-2701-411D-9E9A-A9B97578FC92}" destId="{E60DF223-0C2C-4FAC-B4D8-01FD976B8211}" srcOrd="0" destOrd="0" presId="urn:microsoft.com/office/officeart/2005/8/layout/vList2"/>
    <dgm:cxn modelId="{824D10A7-268C-44FA-8996-3C8461FD9176}" type="presOf" srcId="{ACF9CCB6-B284-4A34-AEA5-31D91790470C}" destId="{6E53B296-B30E-42BF-A8A7-C667538F4335}" srcOrd="0" destOrd="0" presId="urn:microsoft.com/office/officeart/2005/8/layout/vList2"/>
    <dgm:cxn modelId="{D5ED0EB7-B6AC-4949-8C0F-51A8D9009BCD}" srcId="{15AD4CDF-D639-4826-A74D-C9A1C7E5E47C}" destId="{ACF9CCB6-B284-4A34-AEA5-31D91790470C}" srcOrd="2" destOrd="0" parTransId="{9B667187-7995-4414-9184-4DB819341B0C}" sibTransId="{6F3F9CA3-8059-48F7-B8B1-9239F6A87CE5}"/>
    <dgm:cxn modelId="{AB9C55C9-1A09-42E4-B03D-00DD4A7F7F90}" type="presOf" srcId="{15AD4CDF-D639-4826-A74D-C9A1C7E5E47C}" destId="{28D93E88-5C7E-47B4-B5A5-AE9755297E8F}" srcOrd="0" destOrd="0" presId="urn:microsoft.com/office/officeart/2005/8/layout/vList2"/>
    <dgm:cxn modelId="{0413BEF3-5ADB-4A0D-A032-AEBADC1C6B55}" type="presOf" srcId="{618F79F1-6454-4A84-AC3B-340B6F11F7B3}" destId="{2540156E-D5A5-47F8-B8F3-F27746C48DBA}" srcOrd="0" destOrd="0" presId="urn:microsoft.com/office/officeart/2005/8/layout/vList2"/>
    <dgm:cxn modelId="{89E1D23E-F180-4174-8E97-7E9CB4435CB4}" type="presParOf" srcId="{28D93E88-5C7E-47B4-B5A5-AE9755297E8F}" destId="{2540156E-D5A5-47F8-B8F3-F27746C48DBA}" srcOrd="0" destOrd="0" presId="urn:microsoft.com/office/officeart/2005/8/layout/vList2"/>
    <dgm:cxn modelId="{EF25A610-5126-43AC-992B-509F3B11D864}" type="presParOf" srcId="{28D93E88-5C7E-47B4-B5A5-AE9755297E8F}" destId="{CE63C2E2-732B-43D1-AE9A-E18273433E4B}" srcOrd="1" destOrd="0" presId="urn:microsoft.com/office/officeart/2005/8/layout/vList2"/>
    <dgm:cxn modelId="{561BCDFE-609B-4CA9-9C30-96C48F6D6C4C}" type="presParOf" srcId="{28D93E88-5C7E-47B4-B5A5-AE9755297E8F}" destId="{E60DF223-0C2C-4FAC-B4D8-01FD976B8211}" srcOrd="2" destOrd="0" presId="urn:microsoft.com/office/officeart/2005/8/layout/vList2"/>
    <dgm:cxn modelId="{176DA1FE-2253-402D-807E-8F8FF70BDAF2}" type="presParOf" srcId="{28D93E88-5C7E-47B4-B5A5-AE9755297E8F}" destId="{26622137-5C6A-47DC-BFBD-28D5E1612978}" srcOrd="3" destOrd="0" presId="urn:microsoft.com/office/officeart/2005/8/layout/vList2"/>
    <dgm:cxn modelId="{D383E122-3184-47F7-BF54-636B474216E0}" type="presParOf" srcId="{28D93E88-5C7E-47B4-B5A5-AE9755297E8F}" destId="{6E53B296-B30E-42BF-A8A7-C667538F433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0156E-D5A5-47F8-B8F3-F27746C48DBA}">
      <dsp:nvSpPr>
        <dsp:cNvPr id="0" name=""/>
        <dsp:cNvSpPr/>
      </dsp:nvSpPr>
      <dsp:spPr>
        <a:xfrm>
          <a:off x="0" y="275227"/>
          <a:ext cx="4953000" cy="623610"/>
        </a:xfrm>
        <a:prstGeom prst="roundRect">
          <a:avLst/>
        </a:prstGeom>
        <a:gradFill rotWithShape="0">
          <a:gsLst>
            <a:gs pos="0">
              <a:schemeClr val="accent2">
                <a:hueOff val="0"/>
                <a:satOff val="0"/>
                <a:lumOff val="0"/>
                <a:alphaOff val="0"/>
                <a:tint val="60000"/>
                <a:satMod val="250000"/>
              </a:schemeClr>
            </a:gs>
            <a:gs pos="35000">
              <a:schemeClr val="accent2">
                <a:hueOff val="0"/>
                <a:satOff val="0"/>
                <a:lumOff val="0"/>
                <a:alphaOff val="0"/>
                <a:tint val="47000"/>
                <a:satMod val="275000"/>
              </a:schemeClr>
            </a:gs>
            <a:gs pos="100000">
              <a:schemeClr val="accent2">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t>Structured comparison of features</a:t>
          </a:r>
        </a:p>
      </dsp:txBody>
      <dsp:txXfrm>
        <a:off x="30442" y="305669"/>
        <a:ext cx="4892116" cy="562726"/>
      </dsp:txXfrm>
    </dsp:sp>
    <dsp:sp modelId="{E60DF223-0C2C-4FAC-B4D8-01FD976B8211}">
      <dsp:nvSpPr>
        <dsp:cNvPr id="0" name=""/>
        <dsp:cNvSpPr/>
      </dsp:nvSpPr>
      <dsp:spPr>
        <a:xfrm>
          <a:off x="0" y="973717"/>
          <a:ext cx="4953000" cy="623610"/>
        </a:xfrm>
        <a:prstGeom prst="roundRect">
          <a:avLst/>
        </a:prstGeom>
        <a:gradFill rotWithShape="0">
          <a:gsLst>
            <a:gs pos="0">
              <a:schemeClr val="accent2">
                <a:hueOff val="5259187"/>
                <a:satOff val="-30948"/>
                <a:lumOff val="1178"/>
                <a:alphaOff val="0"/>
                <a:tint val="60000"/>
                <a:satMod val="250000"/>
              </a:schemeClr>
            </a:gs>
            <a:gs pos="35000">
              <a:schemeClr val="accent2">
                <a:hueOff val="5259187"/>
                <a:satOff val="-30948"/>
                <a:lumOff val="1178"/>
                <a:alphaOff val="0"/>
                <a:tint val="47000"/>
                <a:satMod val="275000"/>
              </a:schemeClr>
            </a:gs>
            <a:gs pos="100000">
              <a:schemeClr val="accent2">
                <a:hueOff val="5259187"/>
                <a:satOff val="-30948"/>
                <a:lumOff val="1178"/>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t>Level of rigor can vary</a:t>
          </a:r>
        </a:p>
      </dsp:txBody>
      <dsp:txXfrm>
        <a:off x="30442" y="1004159"/>
        <a:ext cx="4892116" cy="562726"/>
      </dsp:txXfrm>
    </dsp:sp>
    <dsp:sp modelId="{6E53B296-B30E-42BF-A8A7-C667538F4335}">
      <dsp:nvSpPr>
        <dsp:cNvPr id="0" name=""/>
        <dsp:cNvSpPr/>
      </dsp:nvSpPr>
      <dsp:spPr>
        <a:xfrm>
          <a:off x="0" y="1672207"/>
          <a:ext cx="4953000" cy="623610"/>
        </a:xfrm>
        <a:prstGeom prst="roundRect">
          <a:avLst/>
        </a:prstGeom>
        <a:gradFill rotWithShape="0">
          <a:gsLst>
            <a:gs pos="0">
              <a:schemeClr val="accent2">
                <a:hueOff val="10518374"/>
                <a:satOff val="-61895"/>
                <a:lumOff val="2355"/>
                <a:alphaOff val="0"/>
                <a:tint val="60000"/>
                <a:satMod val="250000"/>
              </a:schemeClr>
            </a:gs>
            <a:gs pos="35000">
              <a:schemeClr val="accent2">
                <a:hueOff val="10518374"/>
                <a:satOff val="-61895"/>
                <a:lumOff val="2355"/>
                <a:alphaOff val="0"/>
                <a:tint val="47000"/>
                <a:satMod val="275000"/>
              </a:schemeClr>
            </a:gs>
            <a:gs pos="100000">
              <a:schemeClr val="accent2">
                <a:hueOff val="10518374"/>
                <a:satOff val="-61895"/>
                <a:lumOff val="2355"/>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t>Quantitative or qualitative</a:t>
          </a:r>
        </a:p>
      </dsp:txBody>
      <dsp:txXfrm>
        <a:off x="30442" y="1702649"/>
        <a:ext cx="4892116" cy="5627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6"/>
            <a:ext cx="2972097" cy="465077"/>
          </a:xfrm>
          <a:prstGeom prst="rect">
            <a:avLst/>
          </a:prstGeom>
        </p:spPr>
        <p:txBody>
          <a:bodyPr vert="horz" lIns="87990" tIns="43996" rIns="87990" bIns="43996" rtlCol="0"/>
          <a:lstStyle>
            <a:lvl1pPr algn="l">
              <a:defRPr sz="1100"/>
            </a:lvl1pPr>
          </a:lstStyle>
          <a:p>
            <a:endParaRPr lang="en-US"/>
          </a:p>
        </p:txBody>
      </p:sp>
      <p:sp>
        <p:nvSpPr>
          <p:cNvPr id="3" name="Date Placeholder 2"/>
          <p:cNvSpPr>
            <a:spLocks noGrp="1"/>
          </p:cNvSpPr>
          <p:nvPr>
            <p:ph type="dt" sz="quarter" idx="1"/>
          </p:nvPr>
        </p:nvSpPr>
        <p:spPr>
          <a:xfrm>
            <a:off x="3884417" y="6"/>
            <a:ext cx="2972097" cy="465077"/>
          </a:xfrm>
          <a:prstGeom prst="rect">
            <a:avLst/>
          </a:prstGeom>
        </p:spPr>
        <p:txBody>
          <a:bodyPr vert="horz" lIns="87990" tIns="43996" rIns="87990" bIns="43996" rtlCol="0"/>
          <a:lstStyle>
            <a:lvl1pPr algn="r">
              <a:defRPr sz="1100"/>
            </a:lvl1pPr>
          </a:lstStyle>
          <a:p>
            <a:fld id="{F3AF817D-CF8D-4461-8D1F-E5717598B261}" type="datetimeFigureOut">
              <a:rPr lang="en-US" smtClean="0"/>
              <a:t>1/28/2025</a:t>
            </a:fld>
            <a:endParaRPr lang="en-US"/>
          </a:p>
        </p:txBody>
      </p:sp>
      <p:sp>
        <p:nvSpPr>
          <p:cNvPr id="4" name="Footer Placeholder 3"/>
          <p:cNvSpPr>
            <a:spLocks noGrp="1"/>
          </p:cNvSpPr>
          <p:nvPr>
            <p:ph type="ftr" sz="quarter" idx="2"/>
          </p:nvPr>
        </p:nvSpPr>
        <p:spPr>
          <a:xfrm>
            <a:off x="3" y="8847252"/>
            <a:ext cx="2972097" cy="465077"/>
          </a:xfrm>
          <a:prstGeom prst="rect">
            <a:avLst/>
          </a:prstGeom>
        </p:spPr>
        <p:txBody>
          <a:bodyPr vert="horz" lIns="87990" tIns="43996" rIns="87990" bIns="43996" rtlCol="0" anchor="b"/>
          <a:lstStyle>
            <a:lvl1pPr algn="l">
              <a:defRPr sz="1100"/>
            </a:lvl1pPr>
          </a:lstStyle>
          <a:p>
            <a:endParaRPr lang="en-US"/>
          </a:p>
        </p:txBody>
      </p:sp>
      <p:sp>
        <p:nvSpPr>
          <p:cNvPr id="5" name="Slide Number Placeholder 4"/>
          <p:cNvSpPr>
            <a:spLocks noGrp="1"/>
          </p:cNvSpPr>
          <p:nvPr>
            <p:ph type="sldNum" sz="quarter" idx="3"/>
          </p:nvPr>
        </p:nvSpPr>
        <p:spPr>
          <a:xfrm>
            <a:off x="3884417" y="8847252"/>
            <a:ext cx="2972097" cy="465077"/>
          </a:xfrm>
          <a:prstGeom prst="rect">
            <a:avLst/>
          </a:prstGeom>
        </p:spPr>
        <p:txBody>
          <a:bodyPr vert="horz" lIns="87990" tIns="43996" rIns="87990" bIns="43996" rtlCol="0" anchor="b"/>
          <a:lstStyle>
            <a:lvl1pPr algn="r">
              <a:defRPr sz="1100"/>
            </a:lvl1pPr>
          </a:lstStyle>
          <a:p>
            <a:fld id="{8E8A0D4E-B9B1-4737-AA40-97DD2C5F75FB}" type="slidenum">
              <a:rPr lang="en-US" smtClean="0"/>
              <a:t>‹#›</a:t>
            </a:fld>
            <a:endParaRPr lang="en-US"/>
          </a:p>
        </p:txBody>
      </p:sp>
    </p:spTree>
    <p:extLst>
      <p:ext uri="{BB962C8B-B14F-4D97-AF65-F5344CB8AC3E}">
        <p14:creationId xmlns:p14="http://schemas.microsoft.com/office/powerpoint/2010/main" val="2496520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71800" cy="465694"/>
          </a:xfrm>
          <a:prstGeom prst="rect">
            <a:avLst/>
          </a:prstGeom>
        </p:spPr>
        <p:txBody>
          <a:bodyPr vert="horz" lIns="93004" tIns="46504" rIns="93004" bIns="46504" rtlCol="0"/>
          <a:lstStyle>
            <a:lvl1pPr algn="l">
              <a:defRPr sz="1200"/>
            </a:lvl1pPr>
          </a:lstStyle>
          <a:p>
            <a:endParaRPr lang="en-US" dirty="0"/>
          </a:p>
        </p:txBody>
      </p:sp>
      <p:sp>
        <p:nvSpPr>
          <p:cNvPr id="3" name="Date Placeholder 2"/>
          <p:cNvSpPr>
            <a:spLocks noGrp="1"/>
          </p:cNvSpPr>
          <p:nvPr>
            <p:ph type="dt" idx="1"/>
          </p:nvPr>
        </p:nvSpPr>
        <p:spPr>
          <a:xfrm>
            <a:off x="3884615" y="4"/>
            <a:ext cx="2971800" cy="465694"/>
          </a:xfrm>
          <a:prstGeom prst="rect">
            <a:avLst/>
          </a:prstGeom>
        </p:spPr>
        <p:txBody>
          <a:bodyPr vert="horz" lIns="93004" tIns="46504" rIns="93004" bIns="46504" rtlCol="0"/>
          <a:lstStyle>
            <a:lvl1pPr algn="r">
              <a:defRPr sz="1200"/>
            </a:lvl1pPr>
          </a:lstStyle>
          <a:p>
            <a:fld id="{3D001412-9042-462B-87CE-AF1E3127FF21}" type="datetimeFigureOut">
              <a:rPr lang="en-US" smtClean="0"/>
              <a:t>1/28/2025</a:t>
            </a:fld>
            <a:endParaRPr lang="en-US" dirty="0"/>
          </a:p>
        </p:txBody>
      </p:sp>
      <p:sp>
        <p:nvSpPr>
          <p:cNvPr id="4" name="Slide Image Placeholder 3"/>
          <p:cNvSpPr>
            <a:spLocks noGrp="1" noRot="1" noChangeAspect="1"/>
          </p:cNvSpPr>
          <p:nvPr>
            <p:ph type="sldImg" idx="2"/>
          </p:nvPr>
        </p:nvSpPr>
        <p:spPr>
          <a:xfrm>
            <a:off x="1101725" y="698500"/>
            <a:ext cx="4656138" cy="3494088"/>
          </a:xfrm>
          <a:prstGeom prst="rect">
            <a:avLst/>
          </a:prstGeom>
          <a:noFill/>
          <a:ln w="12700">
            <a:solidFill>
              <a:prstClr val="black"/>
            </a:solidFill>
          </a:ln>
        </p:spPr>
        <p:txBody>
          <a:bodyPr vert="horz" lIns="93004" tIns="46504" rIns="93004" bIns="46504" rtlCol="0" anchor="ctr"/>
          <a:lstStyle/>
          <a:p>
            <a:endParaRPr lang="en-US" dirty="0"/>
          </a:p>
        </p:txBody>
      </p:sp>
      <p:sp>
        <p:nvSpPr>
          <p:cNvPr id="5" name="Notes Placeholder 4"/>
          <p:cNvSpPr>
            <a:spLocks noGrp="1"/>
          </p:cNvSpPr>
          <p:nvPr>
            <p:ph type="body" sz="quarter" idx="3"/>
          </p:nvPr>
        </p:nvSpPr>
        <p:spPr>
          <a:xfrm>
            <a:off x="685801" y="4424089"/>
            <a:ext cx="5486400" cy="4191239"/>
          </a:xfrm>
          <a:prstGeom prst="rect">
            <a:avLst/>
          </a:prstGeom>
        </p:spPr>
        <p:txBody>
          <a:bodyPr vert="horz" lIns="93004" tIns="46504" rIns="93004" bIns="465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7"/>
            <a:ext cx="2971800" cy="465694"/>
          </a:xfrm>
          <a:prstGeom prst="rect">
            <a:avLst/>
          </a:prstGeom>
        </p:spPr>
        <p:txBody>
          <a:bodyPr vert="horz" lIns="93004" tIns="46504" rIns="93004" bIns="4650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5" y="8846557"/>
            <a:ext cx="2971800" cy="465694"/>
          </a:xfrm>
          <a:prstGeom prst="rect">
            <a:avLst/>
          </a:prstGeom>
        </p:spPr>
        <p:txBody>
          <a:bodyPr vert="horz" lIns="93004" tIns="46504" rIns="93004" bIns="46504" rtlCol="0" anchor="b"/>
          <a:lstStyle>
            <a:lvl1pPr algn="r">
              <a:defRPr sz="1200"/>
            </a:lvl1pPr>
          </a:lstStyle>
          <a:p>
            <a:fld id="{57B364F1-7988-44A9-9AEE-C93F42B2633E}" type="slidenum">
              <a:rPr lang="en-US" smtClean="0"/>
              <a:t>‹#›</a:t>
            </a:fld>
            <a:endParaRPr lang="en-US" dirty="0"/>
          </a:p>
        </p:txBody>
      </p:sp>
    </p:spTree>
    <p:extLst>
      <p:ext uri="{BB962C8B-B14F-4D97-AF65-F5344CB8AC3E}">
        <p14:creationId xmlns:p14="http://schemas.microsoft.com/office/powerpoint/2010/main" val="335998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nam10.safelinks.protection.outlook.com/?url=https://www.sitebuilderreport.com/best-website-builder?a%3Dga%26keyword%3Dwordpress%20competitors%26ad%3D574306176472%26gclid%3DEAIaIQobChMItoTexpvc9QIVW25vBB169AS9EAAYAyAAEgIqrvD_BwE&amp;data=04|01|mcmartin@temple.edu|0a38e1a80a8446e4edc808d9e4c770d8|716e81efb52244738e3110bd02ccf6e5|0|0|637792367512993033|Unknown|TWFpbGZsb3d8eyJWIjoiMC4wLjAwMDAiLCJQIjoiV2luMzIiLCJBTiI6Ik1haWwiLCJXVCI6Mn0%3D|3000&amp;sdata=X7h6DsRQIIVIeojcat3Ejszr41xYB5hxZhztnB8aQvA%3D&amp;reserved=0"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2</a:t>
            </a:fld>
            <a:endParaRPr lang="en-US" dirty="0"/>
          </a:p>
        </p:txBody>
      </p:sp>
    </p:spTree>
    <p:extLst>
      <p:ext uri="{BB962C8B-B14F-4D97-AF65-F5344CB8AC3E}">
        <p14:creationId xmlns:p14="http://schemas.microsoft.com/office/powerpoint/2010/main" val="3653724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11</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2892253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12</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2076131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13</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1563344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14</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3894484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15</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1703151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16</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4137908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17</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2062850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18</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632562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19</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160781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20</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24292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3</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616532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21</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1533514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23</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1364995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24</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r>
              <a:rPr lang="en-US" altLang="en-US" sz="1000" dirty="0">
                <a:latin typeface="Arial" charset="0"/>
              </a:rPr>
              <a:t>Also mention Situational awareness</a:t>
            </a:r>
          </a:p>
        </p:txBody>
      </p:sp>
    </p:spTree>
    <p:extLst>
      <p:ext uri="{BB962C8B-B14F-4D97-AF65-F5344CB8AC3E}">
        <p14:creationId xmlns:p14="http://schemas.microsoft.com/office/powerpoint/2010/main" val="1540363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25</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4026690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26</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2763287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27</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410957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400" dirty="0"/>
              <a:t>Bruce Tuckman's Forming, Storming, Norming and Performing, Is one model that describes the typical phases that teams go through. </a:t>
            </a:r>
          </a:p>
          <a:p>
            <a:pPr defTabSz="452971">
              <a:defRPr/>
            </a:pPr>
            <a:r>
              <a:rPr lang="en-US" sz="1400" dirty="0" err="1"/>
              <a:t>Dr</a:t>
            </a:r>
            <a:r>
              <a:rPr lang="en-US" sz="1400" dirty="0"/>
              <a:t> Bruce Tuckman published his Forming Storming Norming Performing model in 1965. He added a fifth stage, Adjourning, in the 1970s. The Forming Storming Norming Performing theory is an elegant and helpful explanation of team development and behavior.</a:t>
            </a:r>
          </a:p>
          <a:p>
            <a:pPr eaLnBrk="1" hangingPunct="1"/>
            <a:endParaRPr lang="en-US" sz="1400" dirty="0"/>
          </a:p>
          <a:p>
            <a:r>
              <a:rPr lang="en-US" sz="1400" dirty="0"/>
              <a:t>1- Forming</a:t>
            </a:r>
          </a:p>
          <a:p>
            <a:r>
              <a:rPr lang="en-US" sz="1400" dirty="0"/>
              <a:t>2- Storming</a:t>
            </a:r>
          </a:p>
          <a:p>
            <a:r>
              <a:rPr lang="en-US" sz="1400" dirty="0"/>
              <a:t>3 – Norming</a:t>
            </a:r>
          </a:p>
          <a:p>
            <a:r>
              <a:rPr lang="en-US" sz="1400" dirty="0"/>
              <a:t>4- Performing</a:t>
            </a:r>
          </a:p>
          <a:p>
            <a:r>
              <a:rPr lang="en-US" sz="1400" dirty="0"/>
              <a:t>5- Adjourning</a:t>
            </a:r>
          </a:p>
          <a:p>
            <a:r>
              <a:rPr lang="en-US" sz="1400" dirty="0"/>
              <a:t>See next slide/notes page</a:t>
            </a:r>
          </a:p>
          <a:p>
            <a:endParaRPr lang="en-US" dirty="0"/>
          </a:p>
          <a:p>
            <a:endParaRPr lang="en-US" dirty="0"/>
          </a:p>
        </p:txBody>
      </p:sp>
      <p:sp>
        <p:nvSpPr>
          <p:cNvPr id="4" name="Slide Number Placeholder 3"/>
          <p:cNvSpPr>
            <a:spLocks noGrp="1"/>
          </p:cNvSpPr>
          <p:nvPr>
            <p:ph type="sldNum" sz="quarter" idx="10"/>
          </p:nvPr>
        </p:nvSpPr>
        <p:spPr/>
        <p:txBody>
          <a:bodyPr/>
          <a:lstStyle/>
          <a:p>
            <a:fld id="{18E31850-D1B2-674F-8D50-7E02465BB4B7}" type="slidenum">
              <a:rPr lang="en-US" smtClean="0"/>
              <a:pPr/>
              <a:t>28</a:t>
            </a:fld>
            <a:endParaRPr lang="en-US"/>
          </a:p>
        </p:txBody>
      </p:sp>
    </p:spTree>
    <p:extLst>
      <p:ext uri="{BB962C8B-B14F-4D97-AF65-F5344CB8AC3E}">
        <p14:creationId xmlns:p14="http://schemas.microsoft.com/office/powerpoint/2010/main" val="3917792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Bruce Tuckman's Forming, Storming, Norming and Performing, Is one model that describes the typical phases that teams go through. </a:t>
            </a:r>
          </a:p>
          <a:p>
            <a:pPr defTabSz="452971">
              <a:defRPr/>
            </a:pPr>
            <a:r>
              <a:rPr lang="en-US" dirty="0" err="1"/>
              <a:t>Dr</a:t>
            </a:r>
            <a:r>
              <a:rPr lang="en-US" dirty="0"/>
              <a:t> Bruce Tuckman published his Forming Storming Norming Performing model in 1965. He added a fifth stage, Adjourning, in the 1970s. The Forming Storming Norming Performing theory is an elegant and helpful explanation of team development and behavior.</a:t>
            </a:r>
          </a:p>
          <a:p>
            <a:pPr eaLnBrk="1" hangingPunct="1"/>
            <a:endParaRPr lang="en-US" dirty="0"/>
          </a:p>
          <a:p>
            <a:pPr eaLnBrk="1" hangingPunct="1"/>
            <a:r>
              <a:rPr lang="en-US" dirty="0"/>
              <a:t>1-Forming : The team members aren't sure of their goal as a team and they don't know who does what. During the Forming stage you have to clearly define the team's goals and give them direction. Like other youngsters, teams in the Forming stage tend to resist and challenge authority. So be prepared to answer their questions and earn their respect.</a:t>
            </a:r>
          </a:p>
          <a:p>
            <a:pPr eaLnBrk="1" hangingPunct="1"/>
            <a:r>
              <a:rPr lang="en-US" dirty="0"/>
              <a:t>Leaders direct.</a:t>
            </a:r>
          </a:p>
          <a:p>
            <a:r>
              <a:rPr lang="en-US" dirty="0"/>
              <a:t>2- Storming : The second stage is called Storming, because things with teams usually get worse before they get better. As team members start to work out their relationships with each other, power struggles often occur. Storming teams have difficulty making decisions, because of the disagreements.</a:t>
            </a:r>
          </a:p>
          <a:p>
            <a:r>
              <a:rPr lang="en-US" dirty="0"/>
              <a:t>Leaders coach.</a:t>
            </a:r>
          </a:p>
          <a:p>
            <a:r>
              <a:rPr lang="en-US" dirty="0"/>
              <a:t>The good news though, is that those disagreements lead to communication, which helps members grow as a team. When a team is Storming, you have to help the team members stay focused on their goals and help them make decisions. After the storm is over, you finally have a team. </a:t>
            </a:r>
          </a:p>
          <a:p>
            <a:pPr eaLnBrk="1" hangingPunct="1"/>
            <a:r>
              <a:rPr lang="en-US" dirty="0"/>
              <a:t>3- Norming : Agreement and consensus largely forms among the team, who respond well to facilitation by leader. Roles and responsibilities are clear and accepted. Big decisions are made by group agreement. Smaller decisions may be delegated to individuals or small teams within group. Commitment and unity is strong. The team may engage in fun and social activities. The team discusses and develops its processes and working style. There is general respect for the leader and some of leadership is more shared by the team. </a:t>
            </a:r>
          </a:p>
          <a:p>
            <a:pPr eaLnBrk="1" hangingPunct="1"/>
            <a:r>
              <a:rPr lang="en-US" dirty="0"/>
              <a:t>Leader facilitates and enables.</a:t>
            </a:r>
          </a:p>
          <a:p>
            <a:r>
              <a:rPr lang="en-US" dirty="0"/>
              <a:t>4- Performing : Teams don't always reach the Performing stage, but if they do, it's pretty impressive. They know what they're supposed to accomplish, who's supposed to do what, and they often get things done very quickly.</a:t>
            </a:r>
          </a:p>
          <a:p>
            <a:pPr defTabSz="452971">
              <a:defRPr/>
            </a:pPr>
            <a:r>
              <a:rPr lang="en-US" dirty="0"/>
              <a:t>All without any help from you. You only have to step in if the team asks. Helping your people develop as a team, will help your project run smoothly and deliver quality results. . Team members look after each other. The team requires delegated tasks and projects from the leader. The team does not need to be instructed or assisted. Team members might ask for assistance from the leader with personal and interpersonal development. </a:t>
            </a:r>
          </a:p>
          <a:p>
            <a:pPr defTabSz="452971">
              <a:defRPr/>
            </a:pPr>
            <a:r>
              <a:rPr lang="en-US" dirty="0"/>
              <a:t>Leader delegates and oversees.</a:t>
            </a:r>
          </a:p>
        </p:txBody>
      </p:sp>
      <p:sp>
        <p:nvSpPr>
          <p:cNvPr id="4" name="Slide Number Placeholder 3"/>
          <p:cNvSpPr>
            <a:spLocks noGrp="1"/>
          </p:cNvSpPr>
          <p:nvPr>
            <p:ph type="sldNum" sz="quarter" idx="10"/>
          </p:nvPr>
        </p:nvSpPr>
        <p:spPr/>
        <p:txBody>
          <a:bodyPr/>
          <a:lstStyle/>
          <a:p>
            <a:fld id="{18E31850-D1B2-674F-8D50-7E02465BB4B7}" type="slidenum">
              <a:rPr lang="en-US" smtClean="0"/>
              <a:pPr/>
              <a:t>29</a:t>
            </a:fld>
            <a:endParaRPr lang="en-US"/>
          </a:p>
        </p:txBody>
      </p:sp>
    </p:spTree>
    <p:extLst>
      <p:ext uri="{BB962C8B-B14F-4D97-AF65-F5344CB8AC3E}">
        <p14:creationId xmlns:p14="http://schemas.microsoft.com/office/powerpoint/2010/main" val="2425683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tooltip="Original URL: https://www.sitebuilderreport.com/best-website-builder?a=ga&amp;keyword=wordpress%20competitors&amp;ad=574306176472&amp;gclid=EAIaIQobChMItoTexpvc9QIVW25vBB169AS9EAAYAyAAEgIqrvD_BwE. Click or tap if you trust this link."/>
              </a:rPr>
              <a:t>https://www.sitebuilderreport.com/best-website-builder?a=ga&amp;keyword=wordpress%20competitors&amp;ad=574306176472&amp;gclid=EAIaIQobChMItoTexpvc9QIVW25vBB169AS9EAAYAyAAEgIqrvD_BwE</a:t>
            </a:r>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31</a:t>
            </a:fld>
            <a:endParaRPr lang="en-US" dirty="0"/>
          </a:p>
        </p:txBody>
      </p:sp>
    </p:spTree>
    <p:extLst>
      <p:ext uri="{BB962C8B-B14F-4D97-AF65-F5344CB8AC3E}">
        <p14:creationId xmlns:p14="http://schemas.microsoft.com/office/powerpoint/2010/main" val="4132171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64F1-7988-44A9-9AEE-C93F42B2633E}" type="slidenum">
              <a:rPr lang="en-US" smtClean="0"/>
              <a:t>32</a:t>
            </a:fld>
            <a:endParaRPr lang="en-US" dirty="0"/>
          </a:p>
        </p:txBody>
      </p:sp>
    </p:spTree>
    <p:extLst>
      <p:ext uri="{BB962C8B-B14F-4D97-AF65-F5344CB8AC3E}">
        <p14:creationId xmlns:p14="http://schemas.microsoft.com/office/powerpoint/2010/main" val="3915216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4</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r>
              <a:rPr lang="en-US" b="1" dirty="0"/>
              <a:t>The most widely-used Agile methodologies include:</a:t>
            </a:r>
          </a:p>
          <a:p>
            <a:endParaRPr lang="en-US" dirty="0"/>
          </a:p>
          <a:p>
            <a:r>
              <a:rPr lang="en-US" dirty="0"/>
              <a:t>Agile Scrum Methodology.</a:t>
            </a:r>
          </a:p>
          <a:p>
            <a:r>
              <a:rPr lang="en-US" b="1" dirty="0"/>
              <a:t>Lean Software Development</a:t>
            </a:r>
            <a:r>
              <a:rPr lang="en-US" dirty="0"/>
              <a:t>.</a:t>
            </a:r>
          </a:p>
          <a:p>
            <a:r>
              <a:rPr lang="en-US" dirty="0"/>
              <a:t>Kanban.</a:t>
            </a:r>
          </a:p>
          <a:p>
            <a:r>
              <a:rPr lang="en-US" dirty="0"/>
              <a:t>Extreme Programming (XP)</a:t>
            </a:r>
          </a:p>
          <a:p>
            <a:r>
              <a:rPr lang="en-US" dirty="0"/>
              <a:t>Crystal.</a:t>
            </a:r>
          </a:p>
          <a:p>
            <a:r>
              <a:rPr lang="en-US" dirty="0"/>
              <a:t>Dynamic Systems </a:t>
            </a:r>
            <a:r>
              <a:rPr lang="en-US" b="1" dirty="0"/>
              <a:t>Development</a:t>
            </a:r>
            <a:r>
              <a:rPr lang="en-US" dirty="0"/>
              <a:t> Method (</a:t>
            </a:r>
            <a:r>
              <a:rPr lang="en-US" b="1" dirty="0"/>
              <a:t>DSDM</a:t>
            </a:r>
            <a:r>
              <a:rPr lang="en-US" dirty="0"/>
              <a:t>)</a:t>
            </a:r>
          </a:p>
          <a:p>
            <a:r>
              <a:rPr lang="en-US" b="1" dirty="0"/>
              <a:t>Feature Driven Development</a:t>
            </a:r>
            <a:r>
              <a:rPr lang="en-US" dirty="0"/>
              <a:t> (FDD)</a:t>
            </a:r>
          </a:p>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2267994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82e14c3b2_1_193:notes"/>
          <p:cNvSpPr>
            <a:spLocks noGrp="1" noRot="1" noChangeAspect="1"/>
          </p:cNvSpPr>
          <p:nvPr>
            <p:ph type="sldImg" idx="2"/>
          </p:nvPr>
        </p:nvSpPr>
        <p:spPr>
          <a:xfrm>
            <a:off x="1044575" y="681038"/>
            <a:ext cx="4532313" cy="34004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82e14c3b2_1_193:notes"/>
          <p:cNvSpPr txBox="1">
            <a:spLocks noGrp="1"/>
          </p:cNvSpPr>
          <p:nvPr>
            <p:ph type="body" idx="1"/>
          </p:nvPr>
        </p:nvSpPr>
        <p:spPr>
          <a:xfrm>
            <a:off x="662194" y="4308882"/>
            <a:ext cx="5297552" cy="4082099"/>
          </a:xfrm>
          <a:prstGeom prst="rect">
            <a:avLst/>
          </a:prstGeom>
        </p:spPr>
        <p:txBody>
          <a:bodyPr spcFirstLastPara="1" wrap="square" lIns="89651" tIns="89651" rIns="89651" bIns="89651" anchor="t" anchorCtr="0">
            <a:noAutofit/>
          </a:bodyPr>
          <a:lstStyle/>
          <a:p>
            <a:endParaRPr dirty="0"/>
          </a:p>
        </p:txBody>
      </p:sp>
    </p:spTree>
    <p:extLst>
      <p:ext uri="{BB962C8B-B14F-4D97-AF65-F5344CB8AC3E}">
        <p14:creationId xmlns:p14="http://schemas.microsoft.com/office/powerpoint/2010/main" val="3335429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64F1-7988-44A9-9AEE-C93F42B2633E}" type="slidenum">
              <a:rPr lang="en-US" smtClean="0"/>
              <a:t>34</a:t>
            </a:fld>
            <a:endParaRPr lang="en-US" dirty="0"/>
          </a:p>
        </p:txBody>
      </p:sp>
    </p:spTree>
    <p:extLst>
      <p:ext uri="{BB962C8B-B14F-4D97-AF65-F5344CB8AC3E}">
        <p14:creationId xmlns:p14="http://schemas.microsoft.com/office/powerpoint/2010/main" val="3209340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82e14c3b2_1_193:notes"/>
          <p:cNvSpPr>
            <a:spLocks noGrp="1" noRot="1" noChangeAspect="1"/>
          </p:cNvSpPr>
          <p:nvPr>
            <p:ph type="sldImg" idx="2"/>
          </p:nvPr>
        </p:nvSpPr>
        <p:spPr>
          <a:xfrm>
            <a:off x="1044575" y="681038"/>
            <a:ext cx="4532313" cy="34004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82e14c3b2_1_193:notes"/>
          <p:cNvSpPr txBox="1">
            <a:spLocks noGrp="1"/>
          </p:cNvSpPr>
          <p:nvPr>
            <p:ph type="body" idx="1"/>
          </p:nvPr>
        </p:nvSpPr>
        <p:spPr>
          <a:xfrm>
            <a:off x="662194" y="4308882"/>
            <a:ext cx="5297552" cy="4082099"/>
          </a:xfrm>
          <a:prstGeom prst="rect">
            <a:avLst/>
          </a:prstGeom>
        </p:spPr>
        <p:txBody>
          <a:bodyPr spcFirstLastPara="1" wrap="square" lIns="89651" tIns="89651" rIns="89651" bIns="89651" anchor="t" anchorCtr="0">
            <a:noAutofit/>
          </a:bodyPr>
          <a:lstStyle/>
          <a:p>
            <a:endParaRPr dirty="0"/>
          </a:p>
        </p:txBody>
      </p:sp>
    </p:spTree>
    <p:extLst>
      <p:ext uri="{BB962C8B-B14F-4D97-AF65-F5344CB8AC3E}">
        <p14:creationId xmlns:p14="http://schemas.microsoft.com/office/powerpoint/2010/main" val="2618311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64F1-7988-44A9-9AEE-C93F42B2633E}" type="slidenum">
              <a:rPr lang="en-US" smtClean="0"/>
              <a:t>36</a:t>
            </a:fld>
            <a:endParaRPr lang="en-US" dirty="0"/>
          </a:p>
        </p:txBody>
      </p:sp>
    </p:spTree>
    <p:extLst>
      <p:ext uri="{BB962C8B-B14F-4D97-AF65-F5344CB8AC3E}">
        <p14:creationId xmlns:p14="http://schemas.microsoft.com/office/powerpoint/2010/main" val="279533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5</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3485463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6</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r>
              <a:rPr lang="en-US" dirty="0"/>
              <a:t> In Scrum, an </a:t>
            </a:r>
            <a:r>
              <a:rPr lang="en-US" b="1" dirty="0"/>
              <a:t>empirical process is</a:t>
            </a:r>
            <a:r>
              <a:rPr lang="en-US" dirty="0"/>
              <a:t> implemented where progress </a:t>
            </a:r>
            <a:r>
              <a:rPr lang="en-US" b="1" dirty="0"/>
              <a:t>is</a:t>
            </a:r>
            <a:r>
              <a:rPr lang="en-US" dirty="0"/>
              <a:t> based on observation and experimentation instead of detailed, upfront planning and defined </a:t>
            </a:r>
            <a:r>
              <a:rPr lang="en-US" b="1" dirty="0"/>
              <a:t>processes</a:t>
            </a:r>
            <a:r>
              <a:rPr lang="en-US" dirty="0"/>
              <a:t>.</a:t>
            </a:r>
            <a:endParaRPr lang="en-US" altLang="en-US" sz="1000" dirty="0">
              <a:latin typeface="Arial" charset="0"/>
            </a:endParaRPr>
          </a:p>
        </p:txBody>
      </p:sp>
    </p:spTree>
    <p:extLst>
      <p:ext uri="{BB962C8B-B14F-4D97-AF65-F5344CB8AC3E}">
        <p14:creationId xmlns:p14="http://schemas.microsoft.com/office/powerpoint/2010/main" val="2907520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7</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2407897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8</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2344534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9</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1320986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5CEB523-0BC0-6948-A63B-38389ED387F4}" type="datetime1">
              <a:rPr lang="en-US" altLang="en-US"/>
              <a:pPr/>
              <a:t>1/28/2025</a:t>
            </a:fld>
            <a:endParaRPr lang="en-US" altLang="en-US"/>
          </a:p>
        </p:txBody>
      </p:sp>
      <p:sp>
        <p:nvSpPr>
          <p:cNvPr id="7" name="Rectangle 7"/>
          <p:cNvSpPr>
            <a:spLocks noGrp="1" noChangeArrowheads="1"/>
          </p:cNvSpPr>
          <p:nvPr>
            <p:ph type="sldNum" sz="quarter" idx="5"/>
          </p:nvPr>
        </p:nvSpPr>
        <p:spPr>
          <a:ln/>
        </p:spPr>
        <p:txBody>
          <a:bodyPr/>
          <a:lstStyle/>
          <a:p>
            <a:fld id="{04CF62E8-AF2D-484A-BF73-567265B38C3B}" type="slidenum">
              <a:rPr lang="en-US" altLang="en-US"/>
              <a:pPr/>
              <a:t>10</a:t>
            </a:fld>
            <a:endParaRPr lang="en-US" altLang="en-US"/>
          </a:p>
        </p:txBody>
      </p:sp>
      <p:sp>
        <p:nvSpPr>
          <p:cNvPr id="2180098" name="Rectangle 2"/>
          <p:cNvSpPr>
            <a:spLocks noGrp="1" noRot="1" noChangeAspect="1" noChangeArrowheads="1" noTextEdit="1"/>
          </p:cNvSpPr>
          <p:nvPr>
            <p:ph type="sldImg"/>
          </p:nvPr>
        </p:nvSpPr>
        <p:spPr>
          <a:xfrm>
            <a:off x="1042988" y="473075"/>
            <a:ext cx="4649787" cy="3489325"/>
          </a:xfrm>
          <a:ln/>
        </p:spPr>
      </p:sp>
      <p:sp>
        <p:nvSpPr>
          <p:cNvPr id="2180099" name="Rectangle 3"/>
          <p:cNvSpPr>
            <a:spLocks noGrp="1" noChangeArrowheads="1"/>
          </p:cNvSpPr>
          <p:nvPr>
            <p:ph type="body" idx="1"/>
          </p:nvPr>
        </p:nvSpPr>
        <p:spPr>
          <a:xfrm>
            <a:off x="709583" y="4151512"/>
            <a:ext cx="4968637" cy="4186787"/>
          </a:xfrm>
        </p:spPr>
        <p:txBody>
          <a:bodyPr/>
          <a:lstStyle/>
          <a:p>
            <a:pPr lvl="1">
              <a:lnSpc>
                <a:spcPct val="80000"/>
              </a:lnSpc>
            </a:pPr>
            <a:endParaRPr lang="en-US" altLang="en-US" sz="1000" dirty="0">
              <a:latin typeface="Arial" charset="0"/>
            </a:endParaRPr>
          </a:p>
        </p:txBody>
      </p:sp>
    </p:spTree>
    <p:extLst>
      <p:ext uri="{BB962C8B-B14F-4D97-AF65-F5344CB8AC3E}">
        <p14:creationId xmlns:p14="http://schemas.microsoft.com/office/powerpoint/2010/main" val="2892386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7772400" cy="4343399"/>
          </a:xfrm>
        </p:spPr>
        <p:txBody>
          <a:bodyPr anchor="ctr">
            <a:noAutofit/>
          </a:bodyPr>
          <a:lstStyle>
            <a:lvl1pPr>
              <a:lnSpc>
                <a:spcPct val="100000"/>
              </a:lnSpc>
              <a:defRPr sz="8800" spc="-8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57200" y="4800600"/>
            <a:ext cx="77724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800600" y="5791200"/>
            <a:ext cx="3429000" cy="304800"/>
          </a:xfrm>
        </p:spPr>
        <p:txBody>
          <a:bodyPr/>
          <a:lstStyle/>
          <a:p>
            <a:fld id="{C2A359D1-A1C5-473F-AFCA-C92300299581}" type="datetimeFigureOut">
              <a:rPr lang="en-US" smtClean="0"/>
              <a:t>1/28/2025</a:t>
            </a:fld>
            <a:endParaRPr lang="en-US" dirty="0"/>
          </a:p>
        </p:txBody>
      </p:sp>
      <p:sp>
        <p:nvSpPr>
          <p:cNvPr id="5" name="Footer Placeholder 4"/>
          <p:cNvSpPr>
            <a:spLocks noGrp="1"/>
          </p:cNvSpPr>
          <p:nvPr>
            <p:ph type="ftr" sz="quarter" idx="11"/>
          </p:nvPr>
        </p:nvSpPr>
        <p:spPr>
          <a:xfrm>
            <a:off x="4800600" y="6201727"/>
            <a:ext cx="3429000" cy="28384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027EEFF-BB7A-4911-8AC2-B29144801651}" type="slidenum">
              <a:rPr lang="en-US" smtClean="0"/>
              <a:t>‹#›</a:t>
            </a:fld>
            <a:endParaRPr lang="en-US" dirty="0"/>
          </a:p>
        </p:txBody>
      </p:sp>
      <p:sp>
        <p:nvSpPr>
          <p:cNvPr id="11" name="Rectangle 10"/>
          <p:cNvSpPr/>
          <p:nvPr userDrawn="1"/>
        </p:nvSpPr>
        <p:spPr>
          <a:xfrm>
            <a:off x="0" y="6629400"/>
            <a:ext cx="9144000" cy="228600"/>
          </a:xfrm>
          <a:prstGeom prst="rect">
            <a:avLst/>
          </a:prstGeom>
          <a:gradFill flip="none" rotWithShape="1">
            <a:gsLst>
              <a:gs pos="0">
                <a:srgbClr val="A32638">
                  <a:shade val="30000"/>
                  <a:satMod val="115000"/>
                </a:srgbClr>
              </a:gs>
              <a:gs pos="50000">
                <a:srgbClr val="A32638">
                  <a:shade val="67500"/>
                  <a:satMod val="115000"/>
                </a:srgbClr>
              </a:gs>
              <a:gs pos="100000">
                <a:srgbClr val="A32638">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752" y="6137911"/>
            <a:ext cx="2125766" cy="274320"/>
          </a:xfrm>
          <a:prstGeom prst="rect">
            <a:avLst/>
          </a:prstGeom>
        </p:spPr>
      </p:pic>
      <p:sp>
        <p:nvSpPr>
          <p:cNvPr id="13" name="Rectangle 12"/>
          <p:cNvSpPr/>
          <p:nvPr userDrawn="1"/>
        </p:nvSpPr>
        <p:spPr>
          <a:xfrm>
            <a:off x="0" y="0"/>
            <a:ext cx="9144000" cy="2286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A359D1-A1C5-473F-AFCA-C92300299581}" type="datetimeFigureOut">
              <a:rPr lang="en-US" smtClean="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A359D1-A1C5-473F-AFCA-C92300299581}" type="datetimeFigureOut">
              <a:rPr lang="en-US" smtClean="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martArt Image Sqr">
    <p:spTree>
      <p:nvGrpSpPr>
        <p:cNvPr id="1" name=""/>
        <p:cNvGrpSpPr/>
        <p:nvPr/>
      </p:nvGrpSpPr>
      <p:grpSpPr>
        <a:xfrm>
          <a:off x="0" y="0"/>
          <a:ext cx="0" cy="0"/>
          <a:chOff x="0" y="0"/>
          <a:chExt cx="0" cy="0"/>
        </a:xfrm>
      </p:grpSpPr>
      <p:sp>
        <p:nvSpPr>
          <p:cNvPr id="4" name="Content Placeholder 2"/>
          <p:cNvSpPr>
            <a:spLocks noGrp="1"/>
          </p:cNvSpPr>
          <p:nvPr>
            <p:ph idx="1"/>
          </p:nvPr>
        </p:nvSpPr>
        <p:spPr>
          <a:xfrm>
            <a:off x="468313" y="1500173"/>
            <a:ext cx="3743647" cy="4592651"/>
          </a:xfrm>
          <a:prstGeom prst="rect">
            <a:avLst/>
          </a:prstGeom>
        </p:spPr>
        <p:txBody>
          <a:bodyPr/>
          <a:lstStyle>
            <a:lvl1pPr>
              <a:buNone/>
              <a:defRPr sz="200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sz="1600">
                <a:solidFill>
                  <a:schemeClr val="tx2"/>
                </a:solidFill>
              </a:defRPr>
            </a:lvl5pPr>
          </a:lstStyle>
          <a:p>
            <a:pPr lvl="0"/>
            <a:endParaRPr lang="en-US" dirty="0"/>
          </a:p>
        </p:txBody>
      </p:sp>
      <p:sp>
        <p:nvSpPr>
          <p:cNvPr id="6" name="Picture Placeholder 7"/>
          <p:cNvSpPr>
            <a:spLocks noGrp="1"/>
          </p:cNvSpPr>
          <p:nvPr>
            <p:ph type="pic" sz="quarter" idx="11"/>
          </p:nvPr>
        </p:nvSpPr>
        <p:spPr>
          <a:xfrm>
            <a:off x="4427983" y="1484784"/>
            <a:ext cx="4360461" cy="4515984"/>
          </a:xfrm>
          <a:prstGeom prst="roundRect">
            <a:avLst>
              <a:gd name="adj" fmla="val 7123"/>
            </a:avLst>
          </a:prstGeom>
          <a:gradFill>
            <a:gsLst>
              <a:gs pos="0">
                <a:schemeClr val="accent1"/>
              </a:gs>
              <a:gs pos="71000">
                <a:schemeClr val="accent1">
                  <a:lumMod val="60000"/>
                  <a:lumOff val="40000"/>
                </a:schemeClr>
              </a:gs>
            </a:gsLst>
            <a:lin ang="21540000" scaled="0"/>
          </a:gradFill>
          <a:ln w="28575">
            <a:solidFill>
              <a:schemeClr val="accent1">
                <a:lumMod val="40000"/>
                <a:lumOff val="60000"/>
              </a:schemeClr>
            </a:solid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81000" indent="-381000" algn="ctr" defTabSz="914400" rtl="0" eaLnBrk="1" fontAlgn="base" latinLnBrk="0" hangingPunct="1">
              <a:lnSpc>
                <a:spcPct val="95000"/>
              </a:lnSpc>
              <a:spcBef>
                <a:spcPct val="0"/>
              </a:spcBef>
              <a:spcAft>
                <a:spcPct val="0"/>
              </a:spcAft>
              <a:buClr>
                <a:schemeClr val="accent1"/>
              </a:buClr>
              <a:buSzPct val="80000"/>
              <a:buFont typeface="Wingdings" pitchFamily="2" charset="2"/>
              <a:buNone/>
              <a:defRPr lang="en-US" sz="2000" kern="1200">
                <a:solidFill>
                  <a:schemeClr val="lt1"/>
                </a:solidFill>
                <a:latin typeface="+mn-lt"/>
                <a:ea typeface="+mn-ea"/>
                <a:cs typeface="+mn-cs"/>
              </a:defRPr>
            </a:lvl1pPr>
          </a:lstStyle>
          <a:p>
            <a:endParaRPr lang="en-US"/>
          </a:p>
        </p:txBody>
      </p:sp>
      <p:sp>
        <p:nvSpPr>
          <p:cNvPr id="7" name="Title 1"/>
          <p:cNvSpPr>
            <a:spLocks noGrp="1"/>
          </p:cNvSpPr>
          <p:nvPr>
            <p:ph type="title"/>
          </p:nvPr>
        </p:nvSpPr>
        <p:spPr>
          <a:xfrm>
            <a:off x="457200" y="116632"/>
            <a:ext cx="8229600" cy="850106"/>
          </a:xfrm>
          <a:prstGeom prst="rect">
            <a:avLst/>
          </a:prstGeom>
        </p:spPr>
        <p:txBody>
          <a:bodyPr anchor="b" anchorCtr="0"/>
          <a:lstStyle>
            <a:lvl1pPr algn="l">
              <a:defRPr sz="3200" b="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92434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A359D1-A1C5-473F-AFCA-C92300299581}" type="datetimeFigureOut">
              <a:rPr lang="en-US" smtClean="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2A359D1-A1C5-473F-AFCA-C92300299581}" type="datetimeFigureOut">
              <a:rPr lang="en-US" smtClean="0"/>
              <a:t>1/28/2025</a:t>
            </a:fld>
            <a:endParaRPr lang="en-US" dirty="0"/>
          </a:p>
        </p:txBody>
      </p:sp>
      <p:sp>
        <p:nvSpPr>
          <p:cNvPr id="8" name="Slide Number Placeholder 7"/>
          <p:cNvSpPr>
            <a:spLocks noGrp="1"/>
          </p:cNvSpPr>
          <p:nvPr>
            <p:ph type="sldNum" sz="quarter" idx="11"/>
          </p:nvPr>
        </p:nvSpPr>
        <p:spPr/>
        <p:txBody>
          <a:bodyPr/>
          <a:lstStyle/>
          <a:p>
            <a:fld id="{5027EEFF-BB7A-4911-8AC2-B29144801651}"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A359D1-A1C5-473F-AFCA-C92300299581}" type="datetimeFigureOut">
              <a:rPr lang="en-US" smtClean="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A359D1-A1C5-473F-AFCA-C92300299581}" type="datetimeFigureOut">
              <a:rPr lang="en-US" smtClean="0"/>
              <a:t>1/28/2025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A359D1-A1C5-473F-AFCA-C92300299581}" type="datetimeFigureOut">
              <a:rPr lang="en-US" smtClean="0"/>
              <a:t>1/28/2025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359D1-A1C5-473F-AFCA-C92300299581}" type="datetimeFigureOut">
              <a:rPr lang="en-US" smtClean="0"/>
              <a:t>1/28/2025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A359D1-A1C5-473F-AFCA-C92300299581}" type="datetimeFigureOut">
              <a:rPr lang="en-US" smtClean="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27EEFF-BB7A-4911-8AC2-B29144801651}"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8610600"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A359D1-A1C5-473F-AFCA-C92300299581}" type="datetimeFigureOut">
              <a:rPr lang="en-US" smtClean="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027EEFF-BB7A-4911-8AC2-B29144801651}" type="slidenum">
              <a:rPr lang="en-US" smtClean="0"/>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dirty="0"/>
              <a:t>Click to edit Master title style</a:t>
            </a:r>
          </a:p>
        </p:txBody>
      </p:sp>
      <p:sp>
        <p:nvSpPr>
          <p:cNvPr id="14" name="Rectangle 13"/>
          <p:cNvSpPr/>
          <p:nvPr userDrawn="1"/>
        </p:nvSpPr>
        <p:spPr>
          <a:xfrm>
            <a:off x="8822889" y="4846320"/>
            <a:ext cx="321111" cy="2011680"/>
          </a:xfrm>
          <a:prstGeom prst="rect">
            <a:avLst/>
          </a:prstGeom>
          <a:gradFill flip="none" rotWithShape="1">
            <a:gsLst>
              <a:gs pos="0">
                <a:srgbClr val="A32638">
                  <a:shade val="30000"/>
                  <a:satMod val="115000"/>
                </a:srgbClr>
              </a:gs>
              <a:gs pos="50000">
                <a:srgbClr val="A32638">
                  <a:shade val="67500"/>
                  <a:satMod val="115000"/>
                </a:srgbClr>
              </a:gs>
              <a:gs pos="100000">
                <a:srgbClr val="A32638">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8822889" y="365760"/>
            <a:ext cx="321111" cy="4480560"/>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822889" y="0"/>
            <a:ext cx="318370" cy="365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7620000" cy="48006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648200" y="5867400"/>
            <a:ext cx="3429000" cy="304800"/>
          </a:xfrm>
          <a:prstGeom prst="rect">
            <a:avLst/>
          </a:prstGeom>
        </p:spPr>
        <p:txBody>
          <a:bodyPr vert="horz" lIns="91440" tIns="45720" rIns="91440" bIns="0" rtlCol="0" anchor="b"/>
          <a:lstStyle>
            <a:lvl1pPr algn="l">
              <a:defRPr sz="1000">
                <a:solidFill>
                  <a:schemeClr val="tx1"/>
                </a:solidFill>
              </a:defRPr>
            </a:lvl1pPr>
          </a:lstStyle>
          <a:p>
            <a:fld id="{C2A359D1-A1C5-473F-AFCA-C92300299581}" type="datetimeFigureOut">
              <a:rPr lang="en-US" smtClean="0"/>
              <a:t>1/28/2025</a:t>
            </a:fld>
            <a:endParaRPr lang="en-US" dirty="0"/>
          </a:p>
        </p:txBody>
      </p:sp>
      <p:sp>
        <p:nvSpPr>
          <p:cNvPr id="5" name="Footer Placeholder 4"/>
          <p:cNvSpPr>
            <a:spLocks noGrp="1"/>
          </p:cNvSpPr>
          <p:nvPr>
            <p:ph type="ftr" sz="quarter" idx="3"/>
          </p:nvPr>
        </p:nvSpPr>
        <p:spPr>
          <a:xfrm>
            <a:off x="4648200" y="6172200"/>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7906702" y="5580698"/>
            <a:ext cx="1315721" cy="365125"/>
          </a:xfrm>
          <a:prstGeom prst="rect">
            <a:avLst/>
          </a:prstGeom>
        </p:spPr>
        <p:txBody>
          <a:bodyPr vert="horz" lIns="91440" tIns="45720" rIns="91440" bIns="45720" rtlCol="0" anchor="ctr"/>
          <a:lstStyle>
            <a:lvl1pPr algn="l">
              <a:defRPr sz="2400" b="1">
                <a:solidFill>
                  <a:schemeClr val="tx2"/>
                </a:solidFill>
              </a:defRPr>
            </a:lvl1pPr>
          </a:lstStyle>
          <a:p>
            <a:fld id="{5027EEFF-BB7A-4911-8AC2-B29144801651}" type="slidenum">
              <a:rPr lang="en-US" smtClean="0"/>
              <a:t>‹#›</a:t>
            </a:fld>
            <a:endParaRPr lang="en-US" dirty="0"/>
          </a:p>
        </p:txBody>
      </p:sp>
      <p:sp>
        <p:nvSpPr>
          <p:cNvPr id="9" name="Rectangle 8"/>
          <p:cNvSpPr/>
          <p:nvPr userDrawn="1"/>
        </p:nvSpPr>
        <p:spPr>
          <a:xfrm>
            <a:off x="1" y="6553200"/>
            <a:ext cx="9144000" cy="304800"/>
          </a:xfrm>
          <a:prstGeom prst="rect">
            <a:avLst/>
          </a:prstGeom>
          <a:gradFill flip="none" rotWithShape="1">
            <a:gsLst>
              <a:gs pos="0">
                <a:srgbClr val="A32638">
                  <a:shade val="30000"/>
                  <a:satMod val="115000"/>
                </a:srgbClr>
              </a:gs>
              <a:gs pos="50000">
                <a:srgbClr val="A32638">
                  <a:shade val="67500"/>
                  <a:satMod val="115000"/>
                </a:srgbClr>
              </a:gs>
              <a:gs pos="100000">
                <a:srgbClr val="A32638">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752" y="6137910"/>
            <a:ext cx="2125766" cy="274320"/>
          </a:xfrm>
          <a:prstGeom prst="rect">
            <a:avLst/>
          </a:prstGeom>
        </p:spPr>
      </p:pic>
      <p:sp>
        <p:nvSpPr>
          <p:cNvPr id="12" name="Rectangle 11"/>
          <p:cNvSpPr/>
          <p:nvPr userDrawn="1"/>
        </p:nvSpPr>
        <p:spPr>
          <a:xfrm>
            <a:off x="1" y="0"/>
            <a:ext cx="9144000" cy="4572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8625" y="0"/>
            <a:ext cx="7620000" cy="457200"/>
          </a:xfrm>
          <a:prstGeom prst="rect">
            <a:avLst/>
          </a:prstGeom>
        </p:spPr>
        <p:txBody>
          <a:bodyPr vert="horz" lIns="91440" tIns="45720" rIns="91440" bIns="45720" rtlCol="0" anchor="ctr">
            <a:no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spcBef>
          <a:spcPct val="0"/>
        </a:spcBef>
        <a:buNone/>
        <a:defRPr sz="2400" kern="1200" cap="none" spc="-60" baseline="0">
          <a:solidFill>
            <a:schemeClr val="bg1"/>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8ABB-B283-44E2-83FF-45846DBE29DC}"/>
              </a:ext>
            </a:extLst>
          </p:cNvPr>
          <p:cNvSpPr>
            <a:spLocks noGrp="1"/>
          </p:cNvSpPr>
          <p:nvPr>
            <p:ph type="ctrTitle"/>
          </p:nvPr>
        </p:nvSpPr>
        <p:spPr>
          <a:xfrm>
            <a:off x="189781" y="838200"/>
            <a:ext cx="8991600" cy="2971800"/>
          </a:xfrm>
        </p:spPr>
        <p:txBody>
          <a:bodyPr/>
          <a:lstStyle/>
          <a:p>
            <a:r>
              <a:rPr lang="en-US" dirty="0"/>
              <a:t>Take Quiz #2</a:t>
            </a:r>
            <a:br>
              <a:rPr lang="en-US" dirty="0"/>
            </a:br>
            <a:r>
              <a:rPr lang="en-US" dirty="0"/>
              <a:t>On Canvas - 10 min</a:t>
            </a:r>
            <a:br>
              <a:rPr lang="en-US" dirty="0"/>
            </a:br>
            <a:endParaRPr lang="en-US" dirty="0"/>
          </a:p>
        </p:txBody>
      </p:sp>
      <p:pic>
        <p:nvPicPr>
          <p:cNvPr id="5" name="Picture 2" descr="The 9 Best Online Quiz Makers For 2021">
            <a:extLst>
              <a:ext uri="{FF2B5EF4-FFF2-40B4-BE49-F238E27FC236}">
                <a16:creationId xmlns:a16="http://schemas.microsoft.com/office/drawing/2014/main" id="{9852AACC-1852-43E8-98F1-F9F7B1A2F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693" y="4817645"/>
            <a:ext cx="2962275"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3571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a:xfrm>
            <a:off x="228600" y="533400"/>
            <a:ext cx="6586803" cy="676411"/>
          </a:xfrm>
        </p:spPr>
        <p:txBody>
          <a:bodyPr>
            <a:normAutofit fontScale="90000"/>
          </a:bodyPr>
          <a:lstStyle/>
          <a:p>
            <a:r>
              <a:rPr lang="en-US" altLang="en-US" sz="4000" b="1" dirty="0">
                <a:solidFill>
                  <a:srgbClr val="A41E35"/>
                </a:solidFill>
              </a:rPr>
              <a:t>COLLABORATION</a:t>
            </a:r>
          </a:p>
        </p:txBody>
      </p:sp>
      <p:sp>
        <p:nvSpPr>
          <p:cNvPr id="2178051" name="Rectangle 3"/>
          <p:cNvSpPr>
            <a:spLocks noGrp="1" noChangeArrowheads="1"/>
          </p:cNvSpPr>
          <p:nvPr>
            <p:ph idx="1"/>
          </p:nvPr>
        </p:nvSpPr>
        <p:spPr>
          <a:xfrm>
            <a:off x="876300" y="1752600"/>
            <a:ext cx="7391400" cy="3695700"/>
          </a:xfrm>
        </p:spPr>
        <p:txBody>
          <a:bodyPr>
            <a:noAutofit/>
          </a:bodyPr>
          <a:lstStyle/>
          <a:p>
            <a:r>
              <a:rPr lang="en-US" altLang="en-US" sz="2800" dirty="0"/>
              <a:t>Scrum believes that product development is a </a:t>
            </a:r>
            <a:r>
              <a:rPr lang="en-US" altLang="en-US" sz="2800" dirty="0">
                <a:solidFill>
                  <a:srgbClr val="A41E35"/>
                </a:solidFill>
              </a:rPr>
              <a:t>shared value creation process </a:t>
            </a:r>
            <a:r>
              <a:rPr lang="en-US" altLang="en-US" sz="2800" dirty="0"/>
              <a:t>that needs </a:t>
            </a:r>
            <a:r>
              <a:rPr lang="en-US" altLang="en-US" sz="2800" dirty="0">
                <a:solidFill>
                  <a:srgbClr val="A41E35"/>
                </a:solidFill>
              </a:rPr>
              <a:t>all the stakeholders working and interacting together</a:t>
            </a:r>
            <a:r>
              <a:rPr lang="en-US" altLang="en-US" sz="2800" dirty="0"/>
              <a:t> to deliver the greatest value. Significant aspects of the process must be visible to ALL of those responsible for the outcome.</a:t>
            </a:r>
          </a:p>
        </p:txBody>
      </p:sp>
    </p:spTree>
    <p:extLst>
      <p:ext uri="{BB962C8B-B14F-4D97-AF65-F5344CB8AC3E}">
        <p14:creationId xmlns:p14="http://schemas.microsoft.com/office/powerpoint/2010/main" val="42039970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a:xfrm>
            <a:off x="228600" y="533400"/>
            <a:ext cx="6586803" cy="676411"/>
          </a:xfrm>
        </p:spPr>
        <p:txBody>
          <a:bodyPr>
            <a:normAutofit fontScale="90000"/>
          </a:bodyPr>
          <a:lstStyle/>
          <a:p>
            <a:r>
              <a:rPr lang="en-US" altLang="en-US" sz="4000" b="1" dirty="0">
                <a:solidFill>
                  <a:srgbClr val="A41E35"/>
                </a:solidFill>
              </a:rPr>
              <a:t>TIME BOXING</a:t>
            </a:r>
          </a:p>
        </p:txBody>
      </p:sp>
      <p:sp>
        <p:nvSpPr>
          <p:cNvPr id="2178051" name="Rectangle 3"/>
          <p:cNvSpPr>
            <a:spLocks noGrp="1" noChangeArrowheads="1"/>
          </p:cNvSpPr>
          <p:nvPr>
            <p:ph idx="1"/>
          </p:nvPr>
        </p:nvSpPr>
        <p:spPr>
          <a:xfrm>
            <a:off x="457200" y="1676400"/>
            <a:ext cx="7740536" cy="4105411"/>
          </a:xfrm>
        </p:spPr>
        <p:txBody>
          <a:bodyPr>
            <a:noAutofit/>
          </a:bodyPr>
          <a:lstStyle/>
          <a:p>
            <a:pPr marL="457200" indent="-457200">
              <a:buFont typeface="Arial" panose="020B0604020202020204" pitchFamily="34" charset="0"/>
              <a:buChar char="•"/>
            </a:pPr>
            <a:r>
              <a:rPr lang="en-US" altLang="en-US" sz="2400" dirty="0"/>
              <a:t>Time Boxing enforces </a:t>
            </a:r>
            <a:r>
              <a:rPr lang="en-US" altLang="en-US" sz="2400" dirty="0">
                <a:solidFill>
                  <a:srgbClr val="A41E35"/>
                </a:solidFill>
              </a:rPr>
              <a:t>maximum time allowed </a:t>
            </a:r>
            <a:r>
              <a:rPr lang="en-US" altLang="en-US" sz="2400" dirty="0"/>
              <a:t>for any given event and is treated as a limiting constraint in Scrum.</a:t>
            </a:r>
          </a:p>
          <a:p>
            <a:pPr marL="457200" indent="-457200">
              <a:buFont typeface="Arial" panose="020B0604020202020204" pitchFamily="34" charset="0"/>
              <a:buChar char="•"/>
            </a:pPr>
            <a:r>
              <a:rPr lang="en-US" altLang="en-US" sz="2400" dirty="0"/>
              <a:t>Time-boxing is kept </a:t>
            </a:r>
            <a:r>
              <a:rPr lang="en-US" altLang="en-US" sz="2400" dirty="0">
                <a:solidFill>
                  <a:srgbClr val="A41E35"/>
                </a:solidFill>
              </a:rPr>
              <a:t>constant</a:t>
            </a:r>
            <a:r>
              <a:rPr lang="en-US" altLang="en-US" sz="2400" dirty="0"/>
              <a:t> and used as the rhythm (Cadence) to which team and stakeholders work and contribute.</a:t>
            </a:r>
          </a:p>
          <a:p>
            <a:pPr marL="457200" indent="-457200">
              <a:buFont typeface="Arial" panose="020B0604020202020204" pitchFamily="34" charset="0"/>
              <a:buChar char="•"/>
            </a:pPr>
            <a:r>
              <a:rPr lang="en-US" altLang="en-US" sz="2400" dirty="0"/>
              <a:t>Time-Boxing helps a self organized team </a:t>
            </a:r>
            <a:r>
              <a:rPr lang="en-US" altLang="en-US" sz="2400" dirty="0">
                <a:solidFill>
                  <a:srgbClr val="A41E35"/>
                </a:solidFill>
              </a:rPr>
              <a:t>focus</a:t>
            </a:r>
            <a:r>
              <a:rPr lang="en-US" altLang="en-US" sz="2400" dirty="0"/>
              <a:t> on one problem (goal) at a time.</a:t>
            </a:r>
          </a:p>
          <a:p>
            <a:pPr marL="457200" indent="-457200">
              <a:buFont typeface="Arial" panose="020B0604020202020204" pitchFamily="34" charset="0"/>
              <a:buChar char="•"/>
            </a:pPr>
            <a:r>
              <a:rPr lang="en-US" altLang="en-US" sz="2400" dirty="0"/>
              <a:t>Time Boxing helps in maintaining the right Work-in-process (WIP).</a:t>
            </a:r>
          </a:p>
        </p:txBody>
      </p:sp>
    </p:spTree>
    <p:extLst>
      <p:ext uri="{BB962C8B-B14F-4D97-AF65-F5344CB8AC3E}">
        <p14:creationId xmlns:p14="http://schemas.microsoft.com/office/powerpoint/2010/main" val="3645674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a:xfrm>
            <a:off x="228600" y="533400"/>
            <a:ext cx="6586803" cy="676411"/>
          </a:xfrm>
        </p:spPr>
        <p:txBody>
          <a:bodyPr>
            <a:normAutofit fontScale="90000"/>
          </a:bodyPr>
          <a:lstStyle/>
          <a:p>
            <a:r>
              <a:rPr lang="en-US" altLang="en-US" sz="4000" b="1" dirty="0">
                <a:solidFill>
                  <a:srgbClr val="A41E35"/>
                </a:solidFill>
              </a:rPr>
              <a:t>ITERATIVE DELIVERY</a:t>
            </a:r>
          </a:p>
        </p:txBody>
      </p:sp>
      <p:sp>
        <p:nvSpPr>
          <p:cNvPr id="2178051" name="Rectangle 3"/>
          <p:cNvSpPr>
            <a:spLocks noGrp="1" noChangeArrowheads="1"/>
          </p:cNvSpPr>
          <p:nvPr>
            <p:ph idx="1"/>
          </p:nvPr>
        </p:nvSpPr>
        <p:spPr>
          <a:xfrm>
            <a:off x="523875" y="1790700"/>
            <a:ext cx="8096250" cy="3695700"/>
          </a:xfrm>
        </p:spPr>
        <p:txBody>
          <a:bodyPr>
            <a:noAutofit/>
          </a:bodyPr>
          <a:lstStyle/>
          <a:p>
            <a:r>
              <a:rPr lang="en-US" altLang="en-US" sz="2800" dirty="0"/>
              <a:t>In most complex projects, the customer may not be able to define very concrete requirements or is not confident of what the end product may look like. The </a:t>
            </a:r>
            <a:r>
              <a:rPr lang="en-US" altLang="en-US" sz="2800" dirty="0">
                <a:solidFill>
                  <a:srgbClr val="A41E35"/>
                </a:solidFill>
              </a:rPr>
              <a:t>iterative model is more flexible </a:t>
            </a:r>
            <a:r>
              <a:rPr lang="en-US" altLang="en-US" sz="2800" dirty="0"/>
              <a:t>in ensuring that any change requested by the customer can be included as part of the project.</a:t>
            </a:r>
          </a:p>
        </p:txBody>
      </p:sp>
    </p:spTree>
    <p:extLst>
      <p:ext uri="{BB962C8B-B14F-4D97-AF65-F5344CB8AC3E}">
        <p14:creationId xmlns:p14="http://schemas.microsoft.com/office/powerpoint/2010/main" val="1901372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1" name="Rectangle 3"/>
          <p:cNvSpPr>
            <a:spLocks noGrp="1" noChangeArrowheads="1"/>
          </p:cNvSpPr>
          <p:nvPr>
            <p:ph idx="1"/>
          </p:nvPr>
        </p:nvSpPr>
        <p:spPr>
          <a:xfrm>
            <a:off x="523875" y="1219200"/>
            <a:ext cx="8096250" cy="4343400"/>
          </a:xfrm>
        </p:spPr>
        <p:txBody>
          <a:bodyPr>
            <a:noAutofit/>
          </a:bodyPr>
          <a:lstStyle/>
          <a:p>
            <a:r>
              <a:rPr lang="en-US" altLang="en-US" sz="2800" dirty="0"/>
              <a:t>Scrum is intended as a simple, yet sufficient </a:t>
            </a:r>
            <a:r>
              <a:rPr lang="en-US" altLang="en-US" sz="2800" dirty="0">
                <a:solidFill>
                  <a:srgbClr val="A32638"/>
                </a:solidFill>
              </a:rPr>
              <a:t>framework</a:t>
            </a:r>
            <a:r>
              <a:rPr lang="en-US" altLang="en-US" sz="2800" dirty="0"/>
              <a:t> for complex product delivery. Scrum is not a one-size-fits-all solution, a silver bullet or a complete methodology. Instead, </a:t>
            </a:r>
            <a:r>
              <a:rPr lang="en-US" altLang="en-US" sz="2800" dirty="0">
                <a:solidFill>
                  <a:srgbClr val="A41E35"/>
                </a:solidFill>
              </a:rPr>
              <a:t>Scrum provides the minimal boundaries</a:t>
            </a:r>
            <a:r>
              <a:rPr lang="en-US" altLang="en-US" sz="2800" dirty="0"/>
              <a:t> within which teams can self-organize to solve complex problems using an empirical approach. This simplicity is its greatest strength. </a:t>
            </a:r>
          </a:p>
          <a:p>
            <a:r>
              <a:rPr lang="en-US" altLang="en-US" sz="2800" dirty="0"/>
              <a:t>						</a:t>
            </a:r>
            <a:r>
              <a:rPr lang="en-US" altLang="en-US" sz="2800" i="1" dirty="0">
                <a:solidFill>
                  <a:srgbClr val="A41E35"/>
                </a:solidFill>
              </a:rPr>
              <a:t>-Scrum.org</a:t>
            </a:r>
          </a:p>
        </p:txBody>
      </p:sp>
    </p:spTree>
    <p:extLst>
      <p:ext uri="{BB962C8B-B14F-4D97-AF65-F5344CB8AC3E}">
        <p14:creationId xmlns:p14="http://schemas.microsoft.com/office/powerpoint/2010/main" val="22128769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www.scrum-institute.org/images_scrum/Scrum_Roles_Stakehold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175" y="-22167"/>
            <a:ext cx="3425825" cy="2593840"/>
          </a:xfrm>
          <a:prstGeom prst="rect">
            <a:avLst/>
          </a:prstGeom>
          <a:noFill/>
          <a:extLst>
            <a:ext uri="{909E8E84-426E-40DD-AFC4-6F175D3DCCD1}">
              <a14:hiddenFill xmlns:a14="http://schemas.microsoft.com/office/drawing/2010/main">
                <a:solidFill>
                  <a:srgbClr val="FFFFFF"/>
                </a:solidFill>
              </a14:hiddenFill>
            </a:ext>
          </a:extLst>
        </p:spPr>
      </p:pic>
      <p:sp>
        <p:nvSpPr>
          <p:cNvPr id="2178050" name="Rectangle 2"/>
          <p:cNvSpPr>
            <a:spLocks noGrp="1" noChangeArrowheads="1"/>
          </p:cNvSpPr>
          <p:nvPr>
            <p:ph type="title"/>
          </p:nvPr>
        </p:nvSpPr>
        <p:spPr/>
        <p:txBody>
          <a:bodyPr>
            <a:normAutofit fontScale="90000"/>
          </a:bodyPr>
          <a:lstStyle/>
          <a:p>
            <a:r>
              <a:rPr lang="en-US" altLang="en-US" sz="4000" b="1" dirty="0">
                <a:solidFill>
                  <a:srgbClr val="A41E35"/>
                </a:solidFill>
              </a:rPr>
              <a:t>SCRUM ROLES</a:t>
            </a:r>
          </a:p>
        </p:txBody>
      </p:sp>
      <p:sp>
        <p:nvSpPr>
          <p:cNvPr id="7" name="Content Placeholder 6">
            <a:extLst>
              <a:ext uri="{FF2B5EF4-FFF2-40B4-BE49-F238E27FC236}">
                <a16:creationId xmlns:a16="http://schemas.microsoft.com/office/drawing/2014/main" id="{9370D7E9-E676-4F6D-AEBB-F783FA30F6D2}"/>
              </a:ext>
            </a:extLst>
          </p:cNvPr>
          <p:cNvSpPr>
            <a:spLocks noGrp="1"/>
          </p:cNvSpPr>
          <p:nvPr>
            <p:ph sz="half" idx="1"/>
          </p:nvPr>
        </p:nvSpPr>
        <p:spPr>
          <a:xfrm>
            <a:off x="230161" y="1337273"/>
            <a:ext cx="3291840" cy="4525963"/>
          </a:xfrm>
        </p:spPr>
        <p:txBody>
          <a:bodyPr>
            <a:normAutofit lnSpcReduction="10000"/>
          </a:bodyPr>
          <a:lstStyle/>
          <a:p>
            <a:r>
              <a:rPr lang="en-US" i="1" dirty="0">
                <a:solidFill>
                  <a:srgbClr val="A41E35"/>
                </a:solidFill>
              </a:rPr>
              <a:t>Scrum Team</a:t>
            </a:r>
          </a:p>
          <a:p>
            <a:r>
              <a:rPr lang="en-US" sz="2200" dirty="0"/>
              <a:t>The core roles that are required for producing the project’s product or service</a:t>
            </a:r>
          </a:p>
          <a:p>
            <a:endParaRPr lang="en-US" sz="2600" dirty="0"/>
          </a:p>
          <a:p>
            <a:pPr marL="457200" indent="-457200">
              <a:buFont typeface="+mj-lt"/>
              <a:buAutoNum type="arabicPeriod"/>
            </a:pPr>
            <a:r>
              <a:rPr lang="en-US" sz="2400" dirty="0"/>
              <a:t> Product Owner</a:t>
            </a:r>
          </a:p>
          <a:p>
            <a:pPr marL="514350" indent="-514350">
              <a:buFont typeface="+mj-lt"/>
              <a:buAutoNum type="arabicPeriod"/>
            </a:pPr>
            <a:r>
              <a:rPr lang="en-US" sz="2400" dirty="0"/>
              <a:t>Scrum Master</a:t>
            </a:r>
          </a:p>
          <a:p>
            <a:pPr marL="514350" indent="-514350">
              <a:buFont typeface="+mj-lt"/>
              <a:buAutoNum type="arabicPeriod"/>
            </a:pPr>
            <a:r>
              <a:rPr lang="en-US" sz="2400" dirty="0"/>
              <a:t>Development Team</a:t>
            </a:r>
          </a:p>
          <a:p>
            <a:endParaRPr lang="en-US" dirty="0"/>
          </a:p>
        </p:txBody>
      </p:sp>
      <p:sp>
        <p:nvSpPr>
          <p:cNvPr id="8" name="Content Placeholder 7">
            <a:extLst>
              <a:ext uri="{FF2B5EF4-FFF2-40B4-BE49-F238E27FC236}">
                <a16:creationId xmlns:a16="http://schemas.microsoft.com/office/drawing/2014/main" id="{B56FCB5B-F536-41FB-9A80-CBD716585DCE}"/>
              </a:ext>
            </a:extLst>
          </p:cNvPr>
          <p:cNvSpPr>
            <a:spLocks noGrp="1"/>
          </p:cNvSpPr>
          <p:nvPr>
            <p:ph sz="half" idx="2"/>
          </p:nvPr>
        </p:nvSpPr>
        <p:spPr>
          <a:xfrm>
            <a:off x="3512302" y="1337273"/>
            <a:ext cx="4031498" cy="4749338"/>
          </a:xfrm>
        </p:spPr>
        <p:txBody>
          <a:bodyPr>
            <a:normAutofit lnSpcReduction="10000"/>
          </a:bodyPr>
          <a:lstStyle/>
          <a:p>
            <a:r>
              <a:rPr lang="en-US" i="1" dirty="0">
                <a:solidFill>
                  <a:srgbClr val="A41E35"/>
                </a:solidFill>
              </a:rPr>
              <a:t>Non-Core Roles</a:t>
            </a:r>
          </a:p>
          <a:p>
            <a:r>
              <a:rPr lang="en-US" sz="2200" dirty="0"/>
              <a:t>Not mandatory but they may have input in the project</a:t>
            </a:r>
          </a:p>
          <a:p>
            <a:endParaRPr lang="en-US" sz="2200" dirty="0"/>
          </a:p>
          <a:p>
            <a:endParaRPr lang="en-US" sz="2200" dirty="0"/>
          </a:p>
          <a:p>
            <a:pPr marL="514350" indent="-514350">
              <a:buFont typeface="+mj-lt"/>
              <a:buAutoNum type="arabicPeriod"/>
            </a:pPr>
            <a:r>
              <a:rPr lang="en-US" sz="2400" dirty="0"/>
              <a:t>Customers / Users</a:t>
            </a:r>
          </a:p>
          <a:p>
            <a:pPr marL="514350" indent="-514350">
              <a:buFont typeface="+mj-lt"/>
              <a:buAutoNum type="arabicPeriod"/>
            </a:pPr>
            <a:r>
              <a:rPr lang="en-US" sz="2400" dirty="0"/>
              <a:t>Business Stakeholders</a:t>
            </a:r>
          </a:p>
          <a:p>
            <a:pPr marL="514350" indent="-514350">
              <a:buFont typeface="+mj-lt"/>
              <a:buAutoNum type="arabicPeriod"/>
            </a:pPr>
            <a:r>
              <a:rPr lang="en-US" sz="2400" dirty="0"/>
              <a:t>Vendors</a:t>
            </a:r>
          </a:p>
          <a:p>
            <a:pPr marL="514350" indent="-514350">
              <a:buFont typeface="+mj-lt"/>
              <a:buAutoNum type="arabicPeriod"/>
            </a:pPr>
            <a:r>
              <a:rPr lang="en-US" sz="2400" dirty="0"/>
              <a:t>Scrum Guidance Body (a coalition body)</a:t>
            </a:r>
          </a:p>
          <a:p>
            <a:endParaRPr lang="en-US" dirty="0"/>
          </a:p>
        </p:txBody>
      </p:sp>
      <p:sp>
        <p:nvSpPr>
          <p:cNvPr id="11" name="Rectangle 2">
            <a:extLst>
              <a:ext uri="{FF2B5EF4-FFF2-40B4-BE49-F238E27FC236}">
                <a16:creationId xmlns:a16="http://schemas.microsoft.com/office/drawing/2014/main" id="{145D96F9-DF3E-44BC-B911-72BCDC33AF1A}"/>
              </a:ext>
            </a:extLst>
          </p:cNvPr>
          <p:cNvSpPr txBox="1">
            <a:spLocks noChangeArrowheads="1"/>
          </p:cNvSpPr>
          <p:nvPr/>
        </p:nvSpPr>
        <p:spPr>
          <a:xfrm>
            <a:off x="228600" y="533400"/>
            <a:ext cx="6586803" cy="676411"/>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400" kern="1200" cap="none" spc="-60" baseline="0">
                <a:solidFill>
                  <a:schemeClr val="bg1"/>
                </a:solidFill>
                <a:latin typeface="+mj-lt"/>
                <a:ea typeface="+mj-ea"/>
                <a:cs typeface="+mj-cs"/>
              </a:defRPr>
            </a:lvl1pPr>
          </a:lstStyle>
          <a:p>
            <a:r>
              <a:rPr lang="en-US" altLang="en-US" sz="4000" b="1" dirty="0">
                <a:solidFill>
                  <a:srgbClr val="A41E35"/>
                </a:solidFill>
              </a:rPr>
              <a:t>2) SCRUM ROLES</a:t>
            </a:r>
          </a:p>
        </p:txBody>
      </p:sp>
    </p:spTree>
    <p:extLst>
      <p:ext uri="{BB962C8B-B14F-4D97-AF65-F5344CB8AC3E}">
        <p14:creationId xmlns:p14="http://schemas.microsoft.com/office/powerpoint/2010/main" val="48482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wipe(down)">
                                      <p:cBhvr>
                                        <p:cTn id="13" dur="500"/>
                                        <p:tgtEl>
                                          <p:spTgt spid="7">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wipe(down)">
                                      <p:cBhvr>
                                        <p:cTn id="16" dur="500"/>
                                        <p:tgtEl>
                                          <p:spTgt spid="7">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wipe(down)">
                                      <p:cBhvr>
                                        <p:cTn id="19" dur="500"/>
                                        <p:tgtEl>
                                          <p:spTgt spid="7">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fade">
                                      <p:cBhvr>
                                        <p:cTn id="30" dur="1000"/>
                                        <p:tgtEl>
                                          <p:spTgt spid="8">
                                            <p:txEl>
                                              <p:pRg st="4" end="4"/>
                                            </p:txEl>
                                          </p:spTgt>
                                        </p:tgtEl>
                                      </p:cBhvr>
                                    </p:animEffect>
                                    <p:anim calcmode="lin" valueType="num">
                                      <p:cBhvr>
                                        <p:cTn id="31"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8">
                                            <p:txEl>
                                              <p:pRg st="6" end="6"/>
                                            </p:txEl>
                                          </p:spTgt>
                                        </p:tgtEl>
                                        <p:attrNameLst>
                                          <p:attrName>style.visibility</p:attrName>
                                        </p:attrNameLst>
                                      </p:cBhvr>
                                      <p:to>
                                        <p:strVal val="visible"/>
                                      </p:to>
                                    </p:set>
                                    <p:animEffect transition="in" filter="fade">
                                      <p:cBhvr>
                                        <p:cTn id="40" dur="1000"/>
                                        <p:tgtEl>
                                          <p:spTgt spid="8">
                                            <p:txEl>
                                              <p:pRg st="6" end="6"/>
                                            </p:txEl>
                                          </p:spTgt>
                                        </p:tgtEl>
                                      </p:cBhvr>
                                    </p:animEffect>
                                    <p:anim calcmode="lin" valueType="num">
                                      <p:cBhvr>
                                        <p:cTn id="41"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8">
                                            <p:txEl>
                                              <p:pRg st="7" end="7"/>
                                            </p:txEl>
                                          </p:spTgt>
                                        </p:tgtEl>
                                        <p:attrNameLst>
                                          <p:attrName>style.visibility</p:attrName>
                                        </p:attrNameLst>
                                      </p:cBhvr>
                                      <p:to>
                                        <p:strVal val="visible"/>
                                      </p:to>
                                    </p:set>
                                    <p:animEffect transition="in" filter="fade">
                                      <p:cBhvr>
                                        <p:cTn id="45" dur="1000"/>
                                        <p:tgtEl>
                                          <p:spTgt spid="8">
                                            <p:txEl>
                                              <p:pRg st="7" end="7"/>
                                            </p:txEl>
                                          </p:spTgt>
                                        </p:tgtEl>
                                      </p:cBhvr>
                                    </p:animEffect>
                                    <p:anim calcmode="lin" valueType="num">
                                      <p:cBhvr>
                                        <p:cTn id="46"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12290"/>
                                        </p:tgtEl>
                                        <p:attrNameLst>
                                          <p:attrName>style.visibility</p:attrName>
                                        </p:attrNameLst>
                                      </p:cBhvr>
                                      <p:to>
                                        <p:strVal val="visible"/>
                                      </p:to>
                                    </p:set>
                                    <p:animEffect transition="in" filter="wheel(1)">
                                      <p:cBhvr>
                                        <p:cTn id="52"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p:txBody>
          <a:bodyPr>
            <a:normAutofit fontScale="90000"/>
          </a:bodyPr>
          <a:lstStyle/>
          <a:p>
            <a:r>
              <a:rPr lang="en-US" altLang="en-US" sz="4000" b="1" dirty="0">
                <a:solidFill>
                  <a:srgbClr val="A41E35"/>
                </a:solidFill>
              </a:rPr>
              <a:t>SCRUM ROLES</a:t>
            </a:r>
          </a:p>
        </p:txBody>
      </p:sp>
      <p:sp>
        <p:nvSpPr>
          <p:cNvPr id="7" name="Content Placeholder 6">
            <a:extLst>
              <a:ext uri="{FF2B5EF4-FFF2-40B4-BE49-F238E27FC236}">
                <a16:creationId xmlns:a16="http://schemas.microsoft.com/office/drawing/2014/main" id="{9370D7E9-E676-4F6D-AEBB-F783FA30F6D2}"/>
              </a:ext>
            </a:extLst>
          </p:cNvPr>
          <p:cNvSpPr>
            <a:spLocks noGrp="1"/>
          </p:cNvSpPr>
          <p:nvPr>
            <p:ph sz="half" idx="1"/>
          </p:nvPr>
        </p:nvSpPr>
        <p:spPr>
          <a:xfrm>
            <a:off x="2943225" y="1729060"/>
            <a:ext cx="2590800" cy="4287974"/>
          </a:xfrm>
        </p:spPr>
        <p:txBody>
          <a:bodyPr>
            <a:normAutofit lnSpcReduction="10000"/>
          </a:bodyPr>
          <a:lstStyle/>
          <a:p>
            <a:r>
              <a:rPr lang="en-US" i="1" dirty="0">
                <a:solidFill>
                  <a:srgbClr val="A41E35"/>
                </a:solidFill>
              </a:rPr>
              <a:t>Product owner</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400" dirty="0"/>
              <a:t>Represents the business interests</a:t>
            </a:r>
          </a:p>
          <a:p>
            <a:pPr marL="457200" indent="-457200">
              <a:buFont typeface="Arial" panose="020B0604020202020204" pitchFamily="34" charset="0"/>
              <a:buChar char="•"/>
            </a:pPr>
            <a:r>
              <a:rPr lang="en-US" sz="2400" dirty="0"/>
              <a:t>Sets priorities</a:t>
            </a:r>
          </a:p>
          <a:p>
            <a:pPr marL="457200" indent="-457200">
              <a:buFont typeface="Arial" panose="020B0604020202020204" pitchFamily="34" charset="0"/>
              <a:buChar char="•"/>
            </a:pPr>
            <a:r>
              <a:rPr lang="en-US" sz="2400" dirty="0"/>
              <a:t>Owns the product backlog</a:t>
            </a:r>
          </a:p>
          <a:p>
            <a:endParaRPr lang="en-US" dirty="0"/>
          </a:p>
        </p:txBody>
      </p:sp>
      <p:sp>
        <p:nvSpPr>
          <p:cNvPr id="8" name="Content Placeholder 7">
            <a:extLst>
              <a:ext uri="{FF2B5EF4-FFF2-40B4-BE49-F238E27FC236}">
                <a16:creationId xmlns:a16="http://schemas.microsoft.com/office/drawing/2014/main" id="{B56FCB5B-F536-41FB-9A80-CBD716585DCE}"/>
              </a:ext>
            </a:extLst>
          </p:cNvPr>
          <p:cNvSpPr>
            <a:spLocks noGrp="1"/>
          </p:cNvSpPr>
          <p:nvPr>
            <p:ph sz="half" idx="2"/>
          </p:nvPr>
        </p:nvSpPr>
        <p:spPr>
          <a:xfrm>
            <a:off x="5943600" y="1600200"/>
            <a:ext cx="2904658" cy="4049985"/>
          </a:xfrm>
        </p:spPr>
        <p:txBody>
          <a:bodyPr>
            <a:normAutofit lnSpcReduction="10000"/>
          </a:bodyPr>
          <a:lstStyle/>
          <a:p>
            <a:r>
              <a:rPr lang="en-US" i="1" dirty="0">
                <a:solidFill>
                  <a:srgbClr val="A41E35"/>
                </a:solidFill>
              </a:rPr>
              <a:t>The Development Team</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Does the work</a:t>
            </a:r>
          </a:p>
          <a:p>
            <a:pPr marL="342900" indent="-342900">
              <a:buFont typeface="Arial" panose="020B0604020202020204" pitchFamily="34" charset="0"/>
              <a:buChar char="•"/>
            </a:pPr>
            <a:r>
              <a:rPr lang="en-US" sz="2400" dirty="0"/>
              <a:t>Self organizes</a:t>
            </a:r>
          </a:p>
          <a:p>
            <a:pPr marL="342900" indent="-342900">
              <a:buFont typeface="Arial" panose="020B0604020202020204" pitchFamily="34" charset="0"/>
              <a:buChar char="•"/>
            </a:pPr>
            <a:r>
              <a:rPr lang="en-US" sz="2400" dirty="0"/>
              <a:t>Owns sprint backlog</a:t>
            </a:r>
          </a:p>
          <a:p>
            <a:pPr marL="342900" indent="-342900">
              <a:buFont typeface="Arial" panose="020B0604020202020204" pitchFamily="34" charset="0"/>
              <a:buChar char="•"/>
            </a:pPr>
            <a:r>
              <a:rPr lang="en-US" sz="2400" dirty="0"/>
              <a:t>Dev test, arch, DBA, BA, SME, etc.</a:t>
            </a:r>
          </a:p>
          <a:p>
            <a:endParaRPr lang="en-US" dirty="0"/>
          </a:p>
        </p:txBody>
      </p:sp>
      <p:sp>
        <p:nvSpPr>
          <p:cNvPr id="11" name="Rectangle 2">
            <a:extLst>
              <a:ext uri="{FF2B5EF4-FFF2-40B4-BE49-F238E27FC236}">
                <a16:creationId xmlns:a16="http://schemas.microsoft.com/office/drawing/2014/main" id="{145D96F9-DF3E-44BC-B911-72BCDC33AF1A}"/>
              </a:ext>
            </a:extLst>
          </p:cNvPr>
          <p:cNvSpPr txBox="1">
            <a:spLocks noChangeArrowheads="1"/>
          </p:cNvSpPr>
          <p:nvPr/>
        </p:nvSpPr>
        <p:spPr>
          <a:xfrm>
            <a:off x="228600" y="533400"/>
            <a:ext cx="6586803" cy="676411"/>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400" kern="1200" cap="none" spc="-60" baseline="0">
                <a:solidFill>
                  <a:schemeClr val="bg1"/>
                </a:solidFill>
                <a:latin typeface="+mj-lt"/>
                <a:ea typeface="+mj-ea"/>
                <a:cs typeface="+mj-cs"/>
              </a:defRPr>
            </a:lvl1pPr>
          </a:lstStyle>
          <a:p>
            <a:r>
              <a:rPr lang="en-US" altLang="en-US" sz="4000" b="1" dirty="0">
                <a:solidFill>
                  <a:srgbClr val="A41E35"/>
                </a:solidFill>
              </a:rPr>
              <a:t>THE THREE CORE ROLES</a:t>
            </a:r>
          </a:p>
        </p:txBody>
      </p:sp>
      <p:sp>
        <p:nvSpPr>
          <p:cNvPr id="6" name="Content Placeholder 6">
            <a:extLst>
              <a:ext uri="{FF2B5EF4-FFF2-40B4-BE49-F238E27FC236}">
                <a16:creationId xmlns:a16="http://schemas.microsoft.com/office/drawing/2014/main" id="{AD818EDE-E77F-4F5C-840E-CD8E77C6A7F7}"/>
              </a:ext>
            </a:extLst>
          </p:cNvPr>
          <p:cNvSpPr txBox="1">
            <a:spLocks/>
          </p:cNvSpPr>
          <p:nvPr/>
        </p:nvSpPr>
        <p:spPr>
          <a:xfrm>
            <a:off x="428624" y="1685789"/>
            <a:ext cx="2314575" cy="4287974"/>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8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9pPr>
          </a:lstStyle>
          <a:p>
            <a:r>
              <a:rPr lang="en-US" i="1" dirty="0">
                <a:solidFill>
                  <a:srgbClr val="A41E35"/>
                </a:solidFill>
              </a:rPr>
              <a:t>Scrum Master</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Facilitate and protects the process</a:t>
            </a:r>
          </a:p>
          <a:p>
            <a:pPr marL="457200" indent="-457200">
              <a:buFont typeface="Arial" panose="020B0604020202020204" pitchFamily="34" charset="0"/>
              <a:buChar char="•"/>
            </a:pPr>
            <a:r>
              <a:rPr lang="en-US" sz="2400" dirty="0"/>
              <a:t>Removes team impediments</a:t>
            </a:r>
          </a:p>
        </p:txBody>
      </p:sp>
    </p:spTree>
    <p:extLst>
      <p:ext uri="{BB962C8B-B14F-4D97-AF65-F5344CB8AC3E}">
        <p14:creationId xmlns:p14="http://schemas.microsoft.com/office/powerpoint/2010/main" val="3352141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wipe(down)">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wipe(down)">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wipe(down)">
                                      <p:cBhvr>
                                        <p:cTn id="47" dur="500"/>
                                        <p:tgtEl>
                                          <p:spTgt spid="8">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
                                            <p:txEl>
                                              <p:pRg st="5" end="5"/>
                                            </p:txEl>
                                          </p:spTgt>
                                        </p:tgtEl>
                                        <p:attrNameLst>
                                          <p:attrName>style.visibility</p:attrName>
                                        </p:attrNameLst>
                                      </p:cBhvr>
                                      <p:to>
                                        <p:strVal val="visible"/>
                                      </p:to>
                                    </p:set>
                                    <p:animEffect transition="in" filter="wipe(down)">
                                      <p:cBhvr>
                                        <p:cTn id="5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a:xfrm>
            <a:off x="228600" y="533400"/>
            <a:ext cx="8305800" cy="676411"/>
          </a:xfrm>
        </p:spPr>
        <p:txBody>
          <a:bodyPr>
            <a:normAutofit fontScale="90000"/>
          </a:bodyPr>
          <a:lstStyle/>
          <a:p>
            <a:r>
              <a:rPr lang="en-US" altLang="en-US" sz="4000" b="1" dirty="0">
                <a:solidFill>
                  <a:srgbClr val="A41E35"/>
                </a:solidFill>
              </a:rPr>
              <a:t>PRODUCT OWNER - THE VALUE MAXIMIZER</a:t>
            </a:r>
          </a:p>
        </p:txBody>
      </p:sp>
      <p:sp>
        <p:nvSpPr>
          <p:cNvPr id="2178051" name="Rectangle 3"/>
          <p:cNvSpPr>
            <a:spLocks noGrp="1" noChangeArrowheads="1"/>
          </p:cNvSpPr>
          <p:nvPr>
            <p:ph idx="1"/>
          </p:nvPr>
        </p:nvSpPr>
        <p:spPr>
          <a:xfrm>
            <a:off x="342900" y="1229206"/>
            <a:ext cx="8191500" cy="5247793"/>
          </a:xfrm>
        </p:spPr>
        <p:txBody>
          <a:bodyPr>
            <a:noAutofit/>
          </a:bodyPr>
          <a:lstStyle/>
          <a:p>
            <a:r>
              <a:rPr lang="en-US" altLang="en-US" sz="1800" dirty="0"/>
              <a:t>The Product Owner (PO) is an </a:t>
            </a:r>
            <a:r>
              <a:rPr lang="en-US" altLang="en-US" sz="1800" i="1" dirty="0">
                <a:solidFill>
                  <a:srgbClr val="A41E35"/>
                </a:solidFill>
              </a:rPr>
              <a:t>individual</a:t>
            </a:r>
            <a:r>
              <a:rPr lang="en-US" altLang="en-US" sz="1800" dirty="0"/>
              <a:t> (not a team or a committee)</a:t>
            </a:r>
          </a:p>
          <a:p>
            <a:r>
              <a:rPr lang="en-US" altLang="en-US" sz="1800" dirty="0"/>
              <a:t>• Represents the direct user (</a:t>
            </a:r>
            <a:r>
              <a:rPr lang="en-US" altLang="en-US" sz="1800" dirty="0">
                <a:solidFill>
                  <a:srgbClr val="A41E35"/>
                </a:solidFill>
              </a:rPr>
              <a:t>Voice of the Customer</a:t>
            </a:r>
            <a:r>
              <a:rPr lang="en-US" altLang="en-US" sz="1800" dirty="0"/>
              <a:t>) of the product with a deep understanding of the user base</a:t>
            </a:r>
          </a:p>
          <a:p>
            <a:r>
              <a:rPr lang="en-US" altLang="en-US" sz="1800" dirty="0"/>
              <a:t>• Have absolute </a:t>
            </a:r>
            <a:r>
              <a:rPr lang="en-US" altLang="en-US" sz="1800" dirty="0">
                <a:solidFill>
                  <a:srgbClr val="A41E35"/>
                </a:solidFill>
              </a:rPr>
              <a:t>clarity on product vision</a:t>
            </a:r>
          </a:p>
          <a:p>
            <a:r>
              <a:rPr lang="en-US" altLang="en-US" sz="1800" dirty="0"/>
              <a:t>• Responsible for maximizing business value for the end users</a:t>
            </a:r>
          </a:p>
          <a:p>
            <a:r>
              <a:rPr lang="en-US" altLang="en-US" sz="1800" dirty="0"/>
              <a:t>• Ensuring that the requirements in the form of product backlog is visible, transparent, and clear to all</a:t>
            </a:r>
          </a:p>
          <a:p>
            <a:r>
              <a:rPr lang="en-US" altLang="en-US" sz="1800" dirty="0"/>
              <a:t>• Complete control of </a:t>
            </a:r>
            <a:r>
              <a:rPr lang="en-US" altLang="en-US" sz="1800" i="1" dirty="0">
                <a:solidFill>
                  <a:srgbClr val="A41E35"/>
                </a:solidFill>
              </a:rPr>
              <a:t>Product Backlog </a:t>
            </a:r>
            <a:r>
              <a:rPr lang="en-US" altLang="en-US" sz="1800" dirty="0"/>
              <a:t>to best achieve business goals and objectives in form of product increment and release goals</a:t>
            </a:r>
          </a:p>
          <a:p>
            <a:r>
              <a:rPr lang="en-US" altLang="en-US" sz="1800" dirty="0"/>
              <a:t>• Ensuring the Development Team understands items in the Product Backlog to the level needed and optimizes their work within an iteration</a:t>
            </a:r>
          </a:p>
          <a:p>
            <a:r>
              <a:rPr lang="en-US" altLang="en-US" sz="1800" dirty="0"/>
              <a:t>• Validating teams' deliverables to ensure it meets the desired specification</a:t>
            </a:r>
          </a:p>
          <a:p>
            <a:r>
              <a:rPr lang="en-US" altLang="en-US" sz="1800" dirty="0"/>
              <a:t>• There should be </a:t>
            </a:r>
            <a:r>
              <a:rPr lang="en-US" altLang="en-US" sz="1800" i="1" dirty="0">
                <a:solidFill>
                  <a:srgbClr val="A41E35"/>
                </a:solidFill>
              </a:rPr>
              <a:t>only ONE PO </a:t>
            </a:r>
            <a:r>
              <a:rPr lang="en-US" altLang="en-US" sz="1800" dirty="0"/>
              <a:t>in a Scrum team </a:t>
            </a:r>
            <a:endParaRPr lang="en-US" altLang="en-US" sz="1400" i="1" dirty="0"/>
          </a:p>
        </p:txBody>
      </p:sp>
    </p:spTree>
    <p:extLst>
      <p:ext uri="{BB962C8B-B14F-4D97-AF65-F5344CB8AC3E}">
        <p14:creationId xmlns:p14="http://schemas.microsoft.com/office/powerpoint/2010/main" val="23239347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a:xfrm>
            <a:off x="228600" y="533400"/>
            <a:ext cx="8305800" cy="676411"/>
          </a:xfrm>
        </p:spPr>
        <p:txBody>
          <a:bodyPr>
            <a:normAutofit fontScale="90000"/>
          </a:bodyPr>
          <a:lstStyle/>
          <a:p>
            <a:r>
              <a:rPr lang="en-US" altLang="en-US" sz="4000" b="1" dirty="0">
                <a:solidFill>
                  <a:srgbClr val="A41E35"/>
                </a:solidFill>
              </a:rPr>
              <a:t>NOT A SCRUM PO</a:t>
            </a:r>
          </a:p>
        </p:txBody>
      </p:sp>
      <p:sp>
        <p:nvSpPr>
          <p:cNvPr id="2178051" name="Rectangle 3"/>
          <p:cNvSpPr>
            <a:spLocks noGrp="1" noChangeArrowheads="1"/>
          </p:cNvSpPr>
          <p:nvPr>
            <p:ph idx="1"/>
          </p:nvPr>
        </p:nvSpPr>
        <p:spPr>
          <a:xfrm>
            <a:off x="238298" y="1447801"/>
            <a:ext cx="8191500" cy="4343400"/>
          </a:xfrm>
        </p:spPr>
        <p:txBody>
          <a:bodyPr>
            <a:noAutofit/>
          </a:bodyPr>
          <a:lstStyle/>
          <a:p>
            <a:pPr marL="342900" indent="-342900">
              <a:buFont typeface="Arial" panose="020B0604020202020204" pitchFamily="34" charset="0"/>
              <a:buChar char="•"/>
            </a:pPr>
            <a:r>
              <a:rPr lang="en-US" altLang="en-US" sz="2400" dirty="0"/>
              <a:t>You are on the sidelines of the team, feeding them with</a:t>
            </a:r>
          </a:p>
          <a:p>
            <a:r>
              <a:rPr lang="en-US" altLang="en-US" sz="2400" dirty="0"/>
              <a:t>only requirements</a:t>
            </a:r>
          </a:p>
          <a:p>
            <a:pPr marL="342900" indent="-342900">
              <a:buFont typeface="Arial" panose="020B0604020202020204" pitchFamily="34" charset="0"/>
              <a:buChar char="•"/>
            </a:pPr>
            <a:r>
              <a:rPr lang="en-US" altLang="en-US" sz="2400" dirty="0"/>
              <a:t>You are constantly judging their output</a:t>
            </a:r>
          </a:p>
          <a:p>
            <a:pPr marL="342900" indent="-342900">
              <a:buFont typeface="Arial" panose="020B0604020202020204" pitchFamily="34" charset="0"/>
              <a:buChar char="•"/>
            </a:pPr>
            <a:r>
              <a:rPr lang="en-US" altLang="en-US" sz="2400" dirty="0"/>
              <a:t>You are interfering on their day to day work</a:t>
            </a:r>
          </a:p>
          <a:p>
            <a:pPr marL="342900" indent="-342900">
              <a:buFont typeface="Arial" panose="020B0604020202020204" pitchFamily="34" charset="0"/>
              <a:buChar char="•"/>
            </a:pPr>
            <a:r>
              <a:rPr lang="en-US" altLang="en-US" sz="2400" dirty="0"/>
              <a:t>You have a strong opinion on team’s level of effort on a specific job</a:t>
            </a:r>
          </a:p>
          <a:p>
            <a:pPr marL="342900" indent="-342900">
              <a:buFont typeface="Arial" panose="020B0604020202020204" pitchFamily="34" charset="0"/>
              <a:buChar char="•"/>
            </a:pPr>
            <a:r>
              <a:rPr lang="en-US" altLang="en-US" sz="2400" dirty="0"/>
              <a:t>You do not have the courage to take decision on priority</a:t>
            </a:r>
          </a:p>
          <a:p>
            <a:pPr marL="342900" indent="-342900">
              <a:buFont typeface="Arial" panose="020B0604020202020204" pitchFamily="34" charset="0"/>
              <a:buChar char="•"/>
            </a:pPr>
            <a:r>
              <a:rPr lang="en-US" altLang="en-US" sz="2400" dirty="0"/>
              <a:t>You are reporting your team capacity and output to stakeholders</a:t>
            </a:r>
            <a:endParaRPr lang="en-US" altLang="en-US" sz="1800" i="1" dirty="0"/>
          </a:p>
        </p:txBody>
      </p:sp>
      <p:pic>
        <p:nvPicPr>
          <p:cNvPr id="1026" name="Picture 2" descr="Image result for images of  no&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391" y="-7538"/>
            <a:ext cx="1676224" cy="147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7476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a:xfrm>
            <a:off x="228600" y="533400"/>
            <a:ext cx="8305800" cy="676411"/>
          </a:xfrm>
        </p:spPr>
        <p:txBody>
          <a:bodyPr>
            <a:normAutofit fontScale="90000"/>
          </a:bodyPr>
          <a:lstStyle/>
          <a:p>
            <a:r>
              <a:rPr lang="en-US" altLang="en-US" sz="4000" b="1" dirty="0">
                <a:solidFill>
                  <a:srgbClr val="A41E35"/>
                </a:solidFill>
              </a:rPr>
              <a:t>A SCRUM PO</a:t>
            </a:r>
          </a:p>
        </p:txBody>
      </p:sp>
      <p:sp>
        <p:nvSpPr>
          <p:cNvPr id="2178051" name="Rectangle 3"/>
          <p:cNvSpPr>
            <a:spLocks noGrp="1" noChangeArrowheads="1"/>
          </p:cNvSpPr>
          <p:nvPr>
            <p:ph idx="1"/>
          </p:nvPr>
        </p:nvSpPr>
        <p:spPr>
          <a:xfrm>
            <a:off x="238298" y="1447801"/>
            <a:ext cx="8191500" cy="4343400"/>
          </a:xfrm>
        </p:spPr>
        <p:txBody>
          <a:bodyPr>
            <a:noAutofit/>
          </a:bodyPr>
          <a:lstStyle/>
          <a:p>
            <a:pPr marL="342900" indent="-342900">
              <a:buFont typeface="Arial" panose="020B0604020202020204" pitchFamily="34" charset="0"/>
              <a:buChar char="•"/>
            </a:pPr>
            <a:r>
              <a:rPr lang="en-US" altLang="en-US" dirty="0"/>
              <a:t>You are a </a:t>
            </a:r>
            <a:r>
              <a:rPr lang="en-US" altLang="en-US" dirty="0">
                <a:solidFill>
                  <a:srgbClr val="A41E35"/>
                </a:solidFill>
              </a:rPr>
              <a:t>distinct member of the team </a:t>
            </a:r>
            <a:r>
              <a:rPr lang="en-US" altLang="en-US" dirty="0"/>
              <a:t>with skin in the game</a:t>
            </a:r>
          </a:p>
          <a:p>
            <a:pPr marL="342900" indent="-342900">
              <a:buFont typeface="Arial" panose="020B0604020202020204" pitchFamily="34" charset="0"/>
              <a:buChar char="•"/>
            </a:pPr>
            <a:r>
              <a:rPr lang="en-US" altLang="en-US" dirty="0"/>
              <a:t>The team failure is your failure</a:t>
            </a:r>
          </a:p>
          <a:p>
            <a:pPr marL="342900" indent="-342900">
              <a:buFont typeface="Arial" panose="020B0604020202020204" pitchFamily="34" charset="0"/>
              <a:buChar char="•"/>
            </a:pPr>
            <a:r>
              <a:rPr lang="en-US" altLang="en-US" dirty="0"/>
              <a:t>Your presence brings confidence to the team in delivering the goal</a:t>
            </a:r>
          </a:p>
          <a:p>
            <a:pPr marL="342900" indent="-342900">
              <a:buFont typeface="Arial" panose="020B0604020202020204" pitchFamily="34" charset="0"/>
              <a:buChar char="•"/>
            </a:pPr>
            <a:r>
              <a:rPr lang="en-US" altLang="en-US" dirty="0">
                <a:solidFill>
                  <a:srgbClr val="A41E35"/>
                </a:solidFill>
              </a:rPr>
              <a:t>You do what is of high value now for the business </a:t>
            </a:r>
            <a:r>
              <a:rPr lang="en-US" altLang="en-US" dirty="0"/>
              <a:t>and end users and not someone’s wish list</a:t>
            </a:r>
          </a:p>
          <a:p>
            <a:pPr marL="342900" indent="-342900">
              <a:buFont typeface="Arial" panose="020B0604020202020204" pitchFamily="34" charset="0"/>
              <a:buChar char="•"/>
            </a:pPr>
            <a:r>
              <a:rPr lang="en-US" altLang="en-US" dirty="0"/>
              <a:t>You support your team when they need it</a:t>
            </a:r>
          </a:p>
          <a:p>
            <a:pPr marL="342900" indent="-342900">
              <a:buFont typeface="Arial" panose="020B0604020202020204" pitchFamily="34" charset="0"/>
              <a:buChar char="•"/>
            </a:pPr>
            <a:r>
              <a:rPr lang="en-US" altLang="en-US" dirty="0"/>
              <a:t>Constantly getting feedback and communicating end users‘ pain and pleasure</a:t>
            </a:r>
          </a:p>
          <a:p>
            <a:pPr marL="342900" indent="-342900">
              <a:buFont typeface="Arial" panose="020B0604020202020204" pitchFamily="34" charset="0"/>
              <a:buChar char="•"/>
            </a:pPr>
            <a:r>
              <a:rPr lang="en-US" altLang="en-US" dirty="0"/>
              <a:t>Be familiar with team’s strength, weaknesses, and personality types</a:t>
            </a:r>
          </a:p>
          <a:p>
            <a:pPr marL="342900" indent="-342900">
              <a:buFont typeface="Arial" panose="020B0604020202020204" pitchFamily="34" charset="0"/>
              <a:buChar char="•"/>
            </a:pPr>
            <a:r>
              <a:rPr lang="en-US" altLang="en-US" dirty="0"/>
              <a:t>Socialize with your team and know your team member personality type</a:t>
            </a:r>
            <a:endParaRPr lang="en-US" altLang="en-US" sz="1600" i="1" dirty="0"/>
          </a:p>
        </p:txBody>
      </p:sp>
      <p:pic>
        <p:nvPicPr>
          <p:cNvPr id="2052" name="Picture 4" descr="Image result for images of  checkmark&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700" y="-32037"/>
            <a:ext cx="201930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432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a:xfrm>
            <a:off x="228600" y="533400"/>
            <a:ext cx="8305800" cy="676411"/>
          </a:xfrm>
        </p:spPr>
        <p:txBody>
          <a:bodyPr>
            <a:normAutofit fontScale="90000"/>
          </a:bodyPr>
          <a:lstStyle/>
          <a:p>
            <a:r>
              <a:rPr lang="en-US" altLang="en-US" sz="4000" b="1" dirty="0">
                <a:solidFill>
                  <a:srgbClr val="A41E35"/>
                </a:solidFill>
              </a:rPr>
              <a:t>SCRUM MASTER – THE FACILITATOR</a:t>
            </a:r>
          </a:p>
        </p:txBody>
      </p:sp>
      <p:sp>
        <p:nvSpPr>
          <p:cNvPr id="2178051" name="Rectangle 3"/>
          <p:cNvSpPr>
            <a:spLocks noGrp="1" noChangeArrowheads="1"/>
          </p:cNvSpPr>
          <p:nvPr>
            <p:ph idx="1"/>
          </p:nvPr>
        </p:nvSpPr>
        <p:spPr>
          <a:xfrm>
            <a:off x="238298" y="1447801"/>
            <a:ext cx="8191500" cy="4343400"/>
          </a:xfrm>
        </p:spPr>
        <p:txBody>
          <a:bodyPr>
            <a:noAutofit/>
          </a:bodyPr>
          <a:lstStyle/>
          <a:p>
            <a:r>
              <a:rPr lang="en-US" sz="2400" dirty="0"/>
              <a:t>Two primary Responsibilities:</a:t>
            </a:r>
          </a:p>
          <a:p>
            <a:pPr marL="342900" indent="-342900">
              <a:buFont typeface="+mj-lt"/>
              <a:buAutoNum type="arabicPeriod"/>
            </a:pPr>
            <a:r>
              <a:rPr lang="en-US" sz="2400" dirty="0"/>
              <a:t>To make sure that Scrum guidelines are correctly followed by all Scrum Team members including the Product Owner</a:t>
            </a:r>
          </a:p>
          <a:p>
            <a:pPr marL="342900" indent="-342900">
              <a:buFont typeface="+mj-lt"/>
              <a:buAutoNum type="arabicPeriod"/>
            </a:pPr>
            <a:r>
              <a:rPr lang="en-US" sz="2400" dirty="0"/>
              <a:t>Acts </a:t>
            </a:r>
            <a:r>
              <a:rPr lang="en-US" sz="2400" i="1" u="sng" dirty="0">
                <a:solidFill>
                  <a:srgbClr val="A41E35"/>
                </a:solidFill>
              </a:rPr>
              <a:t>as facilitator </a:t>
            </a:r>
            <a:r>
              <a:rPr lang="en-US" sz="2400" dirty="0"/>
              <a:t>who ensures that the team is provided with an environment conducive to completing the product’s development successfully </a:t>
            </a:r>
          </a:p>
          <a:p>
            <a:pPr marL="342900" indent="-342900">
              <a:buFont typeface="+mj-lt"/>
              <a:buAutoNum type="arabicPeriod"/>
            </a:pPr>
            <a:endParaRPr lang="en-US" sz="2400" dirty="0"/>
          </a:p>
          <a:p>
            <a:pPr algn="ctr"/>
            <a:r>
              <a:rPr lang="en-US" sz="2400" i="1" dirty="0">
                <a:solidFill>
                  <a:srgbClr val="A41E35"/>
                </a:solidFill>
              </a:rPr>
              <a:t>The role of the Scrum Master is based on the concept of Servant Leadership in which leaders achieve results by giving attention to the needs of those they lead</a:t>
            </a:r>
            <a:endParaRPr lang="en-US" altLang="en-US" sz="2400" i="1" dirty="0">
              <a:solidFill>
                <a:srgbClr val="A41E35"/>
              </a:solidFill>
            </a:endParaRPr>
          </a:p>
        </p:txBody>
      </p:sp>
    </p:spTree>
    <p:extLst>
      <p:ext uri="{BB962C8B-B14F-4D97-AF65-F5344CB8AC3E}">
        <p14:creationId xmlns:p14="http://schemas.microsoft.com/office/powerpoint/2010/main" val="16040295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95183"/>
            <a:ext cx="8763000" cy="2259794"/>
          </a:xfrm>
        </p:spPr>
        <p:txBody>
          <a:bodyPr>
            <a:noAutofit/>
          </a:bodyPr>
          <a:lstStyle/>
          <a:p>
            <a:pPr>
              <a:spcBef>
                <a:spcPts val="9600"/>
              </a:spcBef>
            </a:pPr>
            <a:r>
              <a:rPr lang="en-US" sz="4400" dirty="0">
                <a:solidFill>
                  <a:schemeClr val="tx1">
                    <a:lumMod val="65000"/>
                    <a:lumOff val="35000"/>
                  </a:schemeClr>
                </a:solidFill>
              </a:rPr>
              <a:t>Introduction to SCRUM</a:t>
            </a:r>
            <a:br>
              <a:rPr lang="en-US" sz="4400" dirty="0">
                <a:solidFill>
                  <a:schemeClr val="tx1">
                    <a:lumMod val="65000"/>
                    <a:lumOff val="35000"/>
                  </a:schemeClr>
                </a:solidFill>
              </a:rPr>
            </a:br>
            <a:r>
              <a:rPr lang="en-US" sz="3600" dirty="0">
                <a:solidFill>
                  <a:schemeClr val="bg1">
                    <a:lumMod val="65000"/>
                  </a:schemeClr>
                </a:solidFill>
              </a:rPr>
              <a:t>MIS3535 | LEAD GLOBAL DIGITAL PROJECTS</a:t>
            </a:r>
            <a:endParaRPr lang="en-US" sz="700" dirty="0">
              <a:solidFill>
                <a:schemeClr val="bg1">
                  <a:lumMod val="65000"/>
                </a:schemeClr>
              </a:solidFill>
            </a:endParaRPr>
          </a:p>
        </p:txBody>
      </p:sp>
      <p:cxnSp>
        <p:nvCxnSpPr>
          <p:cNvPr id="7" name="Straight Connector 6"/>
          <p:cNvCxnSpPr/>
          <p:nvPr/>
        </p:nvCxnSpPr>
        <p:spPr>
          <a:xfrm>
            <a:off x="457200" y="2971800"/>
            <a:ext cx="813816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560183E-75FE-4511-BCB9-98DE541A3767}"/>
              </a:ext>
            </a:extLst>
          </p:cNvPr>
          <p:cNvPicPr>
            <a:picLocks noChangeAspect="1"/>
          </p:cNvPicPr>
          <p:nvPr/>
        </p:nvPicPr>
        <p:blipFill>
          <a:blip r:embed="rId3"/>
          <a:stretch>
            <a:fillRect/>
          </a:stretch>
        </p:blipFill>
        <p:spPr>
          <a:xfrm>
            <a:off x="1943100" y="3159775"/>
            <a:ext cx="5334000" cy="3003042"/>
          </a:xfrm>
          <a:prstGeom prst="rect">
            <a:avLst/>
          </a:prstGeom>
        </p:spPr>
      </p:pic>
    </p:spTree>
    <p:extLst>
      <p:ext uri="{BB962C8B-B14F-4D97-AF65-F5344CB8AC3E}">
        <p14:creationId xmlns:p14="http://schemas.microsoft.com/office/powerpoint/2010/main" val="3701546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a:xfrm>
            <a:off x="228600" y="533400"/>
            <a:ext cx="8305800" cy="676411"/>
          </a:xfrm>
        </p:spPr>
        <p:txBody>
          <a:bodyPr>
            <a:normAutofit fontScale="90000"/>
          </a:bodyPr>
          <a:lstStyle/>
          <a:p>
            <a:r>
              <a:rPr lang="en-US" altLang="en-US" sz="4000" b="1" dirty="0">
                <a:solidFill>
                  <a:srgbClr val="A41E35"/>
                </a:solidFill>
              </a:rPr>
              <a:t>SCRUM MASTER SERVICE TO THE PO</a:t>
            </a:r>
          </a:p>
        </p:txBody>
      </p:sp>
      <p:sp>
        <p:nvSpPr>
          <p:cNvPr id="2178051" name="Rectangle 3"/>
          <p:cNvSpPr>
            <a:spLocks noGrp="1" noChangeArrowheads="1"/>
          </p:cNvSpPr>
          <p:nvPr>
            <p:ph idx="1"/>
          </p:nvPr>
        </p:nvSpPr>
        <p:spPr>
          <a:xfrm>
            <a:off x="342900" y="1447800"/>
            <a:ext cx="8191500" cy="5029199"/>
          </a:xfrm>
        </p:spPr>
        <p:txBody>
          <a:bodyPr>
            <a:noAutofit/>
          </a:bodyPr>
          <a:lstStyle/>
          <a:p>
            <a:r>
              <a:rPr lang="en-US" altLang="en-US" dirty="0"/>
              <a:t>The Scrum Master serves the Product Owner in several ways, including:</a:t>
            </a:r>
          </a:p>
          <a:p>
            <a:endParaRPr lang="en-US" altLang="en-US" dirty="0"/>
          </a:p>
          <a:p>
            <a:pPr marL="342900" indent="-342900">
              <a:buFont typeface="Arial" panose="020B0604020202020204" pitchFamily="34" charset="0"/>
              <a:buChar char="•"/>
            </a:pPr>
            <a:r>
              <a:rPr lang="en-US" altLang="en-US" dirty="0"/>
              <a:t>Finding techniques for effective Product Backlog management;</a:t>
            </a:r>
          </a:p>
          <a:p>
            <a:pPr marL="342900" indent="-342900">
              <a:buFont typeface="Arial" panose="020B0604020202020204" pitchFamily="34" charset="0"/>
              <a:buChar char="•"/>
            </a:pPr>
            <a:r>
              <a:rPr lang="en-US" altLang="en-US" dirty="0"/>
              <a:t>Helping the Scrum Team understand the need for clear and concise Product Backlog items;</a:t>
            </a:r>
          </a:p>
          <a:p>
            <a:pPr marL="342900" indent="-342900">
              <a:buFont typeface="Arial" panose="020B0604020202020204" pitchFamily="34" charset="0"/>
              <a:buChar char="•"/>
            </a:pPr>
            <a:r>
              <a:rPr lang="en-US" altLang="en-US" dirty="0"/>
              <a:t>Understanding product planning in an empirical environment;</a:t>
            </a:r>
          </a:p>
          <a:p>
            <a:pPr marL="342900" indent="-342900">
              <a:buFont typeface="Arial" panose="020B0604020202020204" pitchFamily="34" charset="0"/>
              <a:buChar char="•"/>
            </a:pPr>
            <a:r>
              <a:rPr lang="en-US" altLang="en-US" dirty="0"/>
              <a:t>Ensuring the Product Owner knows how to arrange the Product Backlog to maximize value;</a:t>
            </a:r>
          </a:p>
          <a:p>
            <a:pPr marL="342900" indent="-342900">
              <a:buFont typeface="Arial" panose="020B0604020202020204" pitchFamily="34" charset="0"/>
              <a:buChar char="•"/>
            </a:pPr>
            <a:r>
              <a:rPr lang="en-US" altLang="en-US" dirty="0"/>
              <a:t>Understanding and practicing agility; and,</a:t>
            </a:r>
          </a:p>
          <a:p>
            <a:pPr marL="342900" indent="-342900">
              <a:buFont typeface="Arial" panose="020B0604020202020204" pitchFamily="34" charset="0"/>
              <a:buChar char="•"/>
            </a:pPr>
            <a:r>
              <a:rPr lang="en-US" altLang="en-US" dirty="0"/>
              <a:t>Facilitating Scrum events as requested or needed.</a:t>
            </a:r>
          </a:p>
        </p:txBody>
      </p:sp>
    </p:spTree>
    <p:extLst>
      <p:ext uri="{BB962C8B-B14F-4D97-AF65-F5344CB8AC3E}">
        <p14:creationId xmlns:p14="http://schemas.microsoft.com/office/powerpoint/2010/main" val="10553628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a:xfrm>
            <a:off x="228600" y="533400"/>
            <a:ext cx="8305800" cy="676411"/>
          </a:xfrm>
        </p:spPr>
        <p:txBody>
          <a:bodyPr>
            <a:normAutofit fontScale="90000"/>
          </a:bodyPr>
          <a:lstStyle/>
          <a:p>
            <a:r>
              <a:rPr lang="en-US" altLang="en-US" sz="4000" b="1" dirty="0">
                <a:solidFill>
                  <a:srgbClr val="A41E35"/>
                </a:solidFill>
              </a:rPr>
              <a:t>SCRUM MASTER SERVICE TO THE DEV TEAM</a:t>
            </a:r>
          </a:p>
        </p:txBody>
      </p:sp>
      <p:sp>
        <p:nvSpPr>
          <p:cNvPr id="2178051" name="Rectangle 3"/>
          <p:cNvSpPr>
            <a:spLocks noGrp="1" noChangeArrowheads="1"/>
          </p:cNvSpPr>
          <p:nvPr>
            <p:ph idx="1"/>
          </p:nvPr>
        </p:nvSpPr>
        <p:spPr>
          <a:xfrm>
            <a:off x="342900" y="1447800"/>
            <a:ext cx="8191500" cy="5029199"/>
          </a:xfrm>
        </p:spPr>
        <p:txBody>
          <a:bodyPr>
            <a:noAutofit/>
          </a:bodyPr>
          <a:lstStyle/>
          <a:p>
            <a:r>
              <a:rPr lang="en-US" altLang="en-US" dirty="0"/>
              <a:t>The Scrum Master serves the Development Team in several ways, including:</a:t>
            </a:r>
          </a:p>
          <a:p>
            <a:endParaRPr lang="en-US" altLang="en-US" dirty="0"/>
          </a:p>
          <a:p>
            <a:pPr marL="342900" indent="-342900">
              <a:buFont typeface="Arial" panose="020B0604020202020204" pitchFamily="34" charset="0"/>
              <a:buChar char="•"/>
            </a:pPr>
            <a:r>
              <a:rPr lang="en-US" altLang="en-US" dirty="0">
                <a:solidFill>
                  <a:srgbClr val="A41E35"/>
                </a:solidFill>
              </a:rPr>
              <a:t>Coaching</a:t>
            </a:r>
            <a:r>
              <a:rPr lang="en-US" altLang="en-US" dirty="0"/>
              <a:t> the Development Team in self-organization and cross-functionality;</a:t>
            </a:r>
          </a:p>
          <a:p>
            <a:pPr marL="342900" indent="-342900">
              <a:buFont typeface="Arial" panose="020B0604020202020204" pitchFamily="34" charset="0"/>
              <a:buChar char="•"/>
            </a:pPr>
            <a:r>
              <a:rPr lang="en-US" altLang="en-US" dirty="0"/>
              <a:t>Helping the Development Team to create high-value products;</a:t>
            </a:r>
          </a:p>
          <a:p>
            <a:pPr marL="342900" indent="-342900">
              <a:buFont typeface="Arial" panose="020B0604020202020204" pitchFamily="34" charset="0"/>
              <a:buChar char="•"/>
            </a:pPr>
            <a:r>
              <a:rPr lang="en-US" altLang="en-US" dirty="0"/>
              <a:t>Removing impediments to the Development Team’s progress;</a:t>
            </a:r>
          </a:p>
          <a:p>
            <a:pPr marL="342900" indent="-342900">
              <a:buFont typeface="Arial" panose="020B0604020202020204" pitchFamily="34" charset="0"/>
              <a:buChar char="•"/>
            </a:pPr>
            <a:r>
              <a:rPr lang="en-US" altLang="en-US" dirty="0">
                <a:solidFill>
                  <a:srgbClr val="A41E35"/>
                </a:solidFill>
              </a:rPr>
              <a:t>Facilitating</a:t>
            </a:r>
            <a:r>
              <a:rPr lang="en-US" altLang="en-US" dirty="0"/>
              <a:t> Scrum events as requested or needed; and,</a:t>
            </a:r>
          </a:p>
          <a:p>
            <a:pPr marL="342900" indent="-342900">
              <a:buFont typeface="Arial" panose="020B0604020202020204" pitchFamily="34" charset="0"/>
              <a:buChar char="•"/>
            </a:pPr>
            <a:r>
              <a:rPr lang="en-US" altLang="en-US" dirty="0"/>
              <a:t>Coaching the Development Team in organizational environments in which Scrum is not yet fully adopted and understood</a:t>
            </a:r>
          </a:p>
        </p:txBody>
      </p:sp>
    </p:spTree>
    <p:extLst>
      <p:ext uri="{BB962C8B-B14F-4D97-AF65-F5344CB8AC3E}">
        <p14:creationId xmlns:p14="http://schemas.microsoft.com/office/powerpoint/2010/main" val="478329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28600" y="533400"/>
            <a:ext cx="8305800" cy="676411"/>
          </a:xfrm>
        </p:spPr>
        <p:txBody>
          <a:bodyPr>
            <a:normAutofit fontScale="90000"/>
          </a:bodyPr>
          <a:lstStyle/>
          <a:p>
            <a:r>
              <a:rPr lang="en-US" altLang="en-US" sz="4000" b="1" dirty="0">
                <a:solidFill>
                  <a:srgbClr val="A41E35"/>
                </a:solidFill>
              </a:rPr>
              <a:t>FACILITATOR TIPS</a:t>
            </a:r>
          </a:p>
        </p:txBody>
      </p:sp>
      <p:sp>
        <p:nvSpPr>
          <p:cNvPr id="5" name="Text Placeholder 4"/>
          <p:cNvSpPr>
            <a:spLocks noGrp="1"/>
          </p:cNvSpPr>
          <p:nvPr>
            <p:ph type="body" idx="1"/>
          </p:nvPr>
        </p:nvSpPr>
        <p:spPr>
          <a:xfrm>
            <a:off x="381000" y="1168959"/>
            <a:ext cx="4038600" cy="639762"/>
          </a:xfrm>
        </p:spPr>
        <p:txBody>
          <a:bodyPr/>
          <a:lstStyle/>
          <a:p>
            <a:r>
              <a:rPr lang="en-US" sz="2400" b="1" dirty="0">
                <a:solidFill>
                  <a:srgbClr val="A41E35"/>
                </a:solidFill>
              </a:rPr>
              <a:t>DO</a:t>
            </a:r>
          </a:p>
        </p:txBody>
      </p:sp>
      <p:sp>
        <p:nvSpPr>
          <p:cNvPr id="6" name="Content Placeholder 5"/>
          <p:cNvSpPr>
            <a:spLocks noGrp="1"/>
          </p:cNvSpPr>
          <p:nvPr>
            <p:ph sz="half" idx="2"/>
          </p:nvPr>
        </p:nvSpPr>
        <p:spPr>
          <a:xfrm>
            <a:off x="381000" y="1808720"/>
            <a:ext cx="4343400" cy="4287279"/>
          </a:xfrm>
        </p:spPr>
        <p:txBody>
          <a:bodyPr>
            <a:noAutofit/>
          </a:bodyPr>
          <a:lstStyle/>
          <a:p>
            <a:pPr marL="171450" indent="-171450">
              <a:buFont typeface="Arial" panose="020B0604020202020204" pitchFamily="34" charset="0"/>
              <a:buChar char="•"/>
            </a:pPr>
            <a:r>
              <a:rPr lang="en-US" sz="1400" dirty="0"/>
              <a:t>Do </a:t>
            </a:r>
            <a:r>
              <a:rPr lang="en-US" sz="1400" dirty="0">
                <a:solidFill>
                  <a:srgbClr val="A41E35"/>
                </a:solidFill>
              </a:rPr>
              <a:t>clarify</a:t>
            </a:r>
            <a:r>
              <a:rPr lang="en-US" sz="1400" dirty="0"/>
              <a:t> the purpose, outcomes and process of the meeting including the timebox (the Container)</a:t>
            </a:r>
          </a:p>
          <a:p>
            <a:pPr marL="171450" indent="-171450">
              <a:buFont typeface="Arial" panose="020B0604020202020204" pitchFamily="34" charset="0"/>
              <a:buChar char="•"/>
            </a:pPr>
            <a:r>
              <a:rPr lang="en-US" sz="1400" dirty="0"/>
              <a:t>Do define how information will be created and decisions will be made</a:t>
            </a:r>
          </a:p>
          <a:p>
            <a:pPr marL="171450" indent="-171450">
              <a:buFont typeface="Arial" panose="020B0604020202020204" pitchFamily="34" charset="0"/>
              <a:buChar char="•"/>
            </a:pPr>
            <a:r>
              <a:rPr lang="en-US" sz="1400" dirty="0"/>
              <a:t>Do encourage full participation </a:t>
            </a:r>
          </a:p>
          <a:p>
            <a:pPr marL="171450" indent="-171450">
              <a:buFont typeface="Arial" panose="020B0604020202020204" pitchFamily="34" charset="0"/>
              <a:buChar char="•"/>
            </a:pPr>
            <a:r>
              <a:rPr lang="en-US" sz="1400" dirty="0"/>
              <a:t>Do </a:t>
            </a:r>
            <a:r>
              <a:rPr lang="en-US" sz="1400" dirty="0">
                <a:solidFill>
                  <a:srgbClr val="A41E35"/>
                </a:solidFill>
              </a:rPr>
              <a:t>maintain neutrality</a:t>
            </a:r>
          </a:p>
          <a:p>
            <a:pPr marL="171450" indent="-171450">
              <a:buFont typeface="Arial" panose="020B0604020202020204" pitchFamily="34" charset="0"/>
              <a:buChar char="•"/>
            </a:pPr>
            <a:r>
              <a:rPr lang="en-US" sz="1400" dirty="0"/>
              <a:t>Do </a:t>
            </a:r>
            <a:r>
              <a:rPr lang="en-US" sz="1400" dirty="0">
                <a:solidFill>
                  <a:srgbClr val="A41E35"/>
                </a:solidFill>
              </a:rPr>
              <a:t>Listen and ask Questions</a:t>
            </a:r>
            <a:r>
              <a:rPr lang="en-US" sz="1400" dirty="0"/>
              <a:t>. Questions that will expand on what they have already said or assumed</a:t>
            </a:r>
          </a:p>
          <a:p>
            <a:pPr marL="171450" indent="-171450">
              <a:buFont typeface="Arial" panose="020B0604020202020204" pitchFamily="34" charset="0"/>
              <a:buChar char="•"/>
            </a:pPr>
            <a:r>
              <a:rPr lang="en-US" sz="1400" dirty="0"/>
              <a:t>Do probe more on common understanding and agreement </a:t>
            </a:r>
          </a:p>
          <a:p>
            <a:pPr marL="171450" indent="-171450">
              <a:buFont typeface="Arial" panose="020B0604020202020204" pitchFamily="34" charset="0"/>
              <a:buChar char="•"/>
            </a:pPr>
            <a:r>
              <a:rPr lang="en-US" sz="1400" dirty="0"/>
              <a:t>Do create </a:t>
            </a:r>
            <a:r>
              <a:rPr lang="en-US" sz="1400" dirty="0">
                <a:solidFill>
                  <a:srgbClr val="A41E35"/>
                </a:solidFill>
              </a:rPr>
              <a:t>a conducive environment for discussion</a:t>
            </a:r>
            <a:r>
              <a:rPr lang="en-US" sz="1400" dirty="0"/>
              <a:t>. People should feel psychologically safe to share their views and thoughts</a:t>
            </a:r>
          </a:p>
          <a:p>
            <a:pPr marL="171450" indent="-171450">
              <a:buFont typeface="Arial" panose="020B0604020202020204" pitchFamily="34" charset="0"/>
              <a:buChar char="•"/>
            </a:pPr>
            <a:r>
              <a:rPr lang="en-US" sz="1400" dirty="0"/>
              <a:t>Do have a wrap-up session to ensure everyone is taking responsibility of their next steps</a:t>
            </a:r>
          </a:p>
        </p:txBody>
      </p:sp>
      <p:sp>
        <p:nvSpPr>
          <p:cNvPr id="7" name="Text Placeholder 6"/>
          <p:cNvSpPr>
            <a:spLocks noGrp="1"/>
          </p:cNvSpPr>
          <p:nvPr>
            <p:ph type="body" sz="quarter" idx="3"/>
          </p:nvPr>
        </p:nvSpPr>
        <p:spPr>
          <a:xfrm>
            <a:off x="5120917" y="1168959"/>
            <a:ext cx="3291840" cy="639762"/>
          </a:xfrm>
        </p:spPr>
        <p:txBody>
          <a:bodyPr/>
          <a:lstStyle/>
          <a:p>
            <a:r>
              <a:rPr lang="en-US" sz="2400" b="1" dirty="0">
                <a:solidFill>
                  <a:srgbClr val="A41E35"/>
                </a:solidFill>
              </a:rPr>
              <a:t>DON’T</a:t>
            </a:r>
          </a:p>
        </p:txBody>
      </p:sp>
      <p:sp>
        <p:nvSpPr>
          <p:cNvPr id="8" name="Content Placeholder 7"/>
          <p:cNvSpPr>
            <a:spLocks noGrp="1"/>
          </p:cNvSpPr>
          <p:nvPr>
            <p:ph sz="quarter" idx="4"/>
          </p:nvPr>
        </p:nvSpPr>
        <p:spPr>
          <a:xfrm>
            <a:off x="4876800" y="1881392"/>
            <a:ext cx="4267200" cy="3840480"/>
          </a:xfrm>
        </p:spPr>
        <p:txBody>
          <a:bodyPr>
            <a:noAutofit/>
          </a:bodyPr>
          <a:lstStyle/>
          <a:p>
            <a:pPr marL="342900" indent="-342900">
              <a:buFont typeface="Arial" panose="020B0604020202020204" pitchFamily="34" charset="0"/>
              <a:buChar char="•"/>
            </a:pPr>
            <a:r>
              <a:rPr lang="en-US" sz="1400" dirty="0"/>
              <a:t>Don’t Assume participants know why they are in the meeting and what they need to accomplish</a:t>
            </a:r>
          </a:p>
          <a:p>
            <a:pPr marL="342900" indent="-342900">
              <a:buFont typeface="Arial" panose="020B0604020202020204" pitchFamily="34" charset="0"/>
              <a:buChar char="•"/>
            </a:pPr>
            <a:r>
              <a:rPr lang="en-US" sz="1400" dirty="0">
                <a:solidFill>
                  <a:srgbClr val="A41E35"/>
                </a:solidFill>
              </a:rPr>
              <a:t>Don’t offer your opinion and decisions</a:t>
            </a:r>
            <a:r>
              <a:rPr lang="en-US" sz="1400" dirty="0"/>
              <a:t>. Let the participants create their own content and make decisions (Content)</a:t>
            </a:r>
          </a:p>
          <a:p>
            <a:pPr marL="342900" indent="-342900">
              <a:buFont typeface="Arial" panose="020B0604020202020204" pitchFamily="34" charset="0"/>
              <a:buChar char="•"/>
            </a:pPr>
            <a:r>
              <a:rPr lang="en-US" sz="1400" dirty="0">
                <a:solidFill>
                  <a:srgbClr val="A41E35"/>
                </a:solidFill>
              </a:rPr>
              <a:t>Don’t let few people dominate the discussion</a:t>
            </a:r>
          </a:p>
          <a:p>
            <a:pPr marL="342900" indent="-342900">
              <a:buFont typeface="Arial" panose="020B0604020202020204" pitchFamily="34" charset="0"/>
              <a:buChar char="•"/>
            </a:pPr>
            <a:r>
              <a:rPr lang="en-US" sz="1400" dirty="0"/>
              <a:t>Don’t take sides on specific people or views</a:t>
            </a:r>
          </a:p>
          <a:p>
            <a:pPr marL="342900" indent="-342900">
              <a:buFont typeface="Arial" panose="020B0604020202020204" pitchFamily="34" charset="0"/>
              <a:buChar char="•"/>
            </a:pPr>
            <a:r>
              <a:rPr lang="en-US" sz="1400" dirty="0"/>
              <a:t>Don’t engage in discussion. Let participants engage</a:t>
            </a:r>
          </a:p>
          <a:p>
            <a:pPr marL="342900" indent="-342900">
              <a:buFont typeface="Arial" panose="020B0604020202020204" pitchFamily="34" charset="0"/>
              <a:buChar char="•"/>
            </a:pPr>
            <a:r>
              <a:rPr lang="en-US" sz="1400" dirty="0"/>
              <a:t>Don’t interrupt or rush them for answers</a:t>
            </a:r>
          </a:p>
          <a:p>
            <a:pPr marL="342900" indent="-342900">
              <a:buFont typeface="Arial" panose="020B0604020202020204" pitchFamily="34" charset="0"/>
              <a:buChar char="•"/>
            </a:pPr>
            <a:r>
              <a:rPr lang="en-US" sz="1400" dirty="0"/>
              <a:t>Don’t blame or judge people on their views and opinions</a:t>
            </a:r>
          </a:p>
          <a:p>
            <a:pPr marL="342900" indent="-342900">
              <a:buFont typeface="Arial" panose="020B0604020202020204" pitchFamily="34" charset="0"/>
              <a:buChar char="•"/>
            </a:pPr>
            <a:r>
              <a:rPr lang="en-US" sz="1400" dirty="0"/>
              <a:t>Don’t take actions on their behalf</a:t>
            </a:r>
          </a:p>
        </p:txBody>
      </p:sp>
      <p:pic>
        <p:nvPicPr>
          <p:cNvPr id="10" name="Picture 4" descr="Image result for images of  checkmark&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25803"/>
            <a:ext cx="800100" cy="6000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images of  no&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230790"/>
            <a:ext cx="714935" cy="628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40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a:xfrm>
            <a:off x="228600" y="533400"/>
            <a:ext cx="8305800" cy="676411"/>
          </a:xfrm>
        </p:spPr>
        <p:txBody>
          <a:bodyPr>
            <a:normAutofit fontScale="90000"/>
          </a:bodyPr>
          <a:lstStyle/>
          <a:p>
            <a:r>
              <a:rPr lang="en-US" altLang="en-US" sz="4000" b="1" dirty="0">
                <a:solidFill>
                  <a:srgbClr val="A41E35"/>
                </a:solidFill>
              </a:rPr>
              <a:t>DEVELOPMENT TEAM – THE DEVELOPERS</a:t>
            </a:r>
          </a:p>
        </p:txBody>
      </p:sp>
      <p:sp>
        <p:nvSpPr>
          <p:cNvPr id="2178051" name="Rectangle 3"/>
          <p:cNvSpPr>
            <a:spLocks noGrp="1" noChangeArrowheads="1"/>
          </p:cNvSpPr>
          <p:nvPr>
            <p:ph idx="1"/>
          </p:nvPr>
        </p:nvSpPr>
        <p:spPr>
          <a:xfrm>
            <a:off x="312420" y="1295400"/>
            <a:ext cx="8191500" cy="5029199"/>
          </a:xfrm>
        </p:spPr>
        <p:txBody>
          <a:bodyPr>
            <a:noAutofit/>
          </a:bodyPr>
          <a:lstStyle/>
          <a:p>
            <a:r>
              <a:rPr lang="en-US" altLang="en-US" dirty="0"/>
              <a:t>The Development Team is a group of people responsible for </a:t>
            </a:r>
            <a:r>
              <a:rPr lang="en-US" altLang="en-US" dirty="0">
                <a:solidFill>
                  <a:srgbClr val="A41E35"/>
                </a:solidFill>
              </a:rPr>
              <a:t>understanding the business requirements</a:t>
            </a:r>
            <a:r>
              <a:rPr lang="en-US" altLang="en-US" dirty="0"/>
              <a:t> specified by the Product Owner, </a:t>
            </a:r>
            <a:r>
              <a:rPr lang="en-US" altLang="en-US" dirty="0">
                <a:solidFill>
                  <a:srgbClr val="A41E35"/>
                </a:solidFill>
              </a:rPr>
              <a:t>estimating User Stories</a:t>
            </a:r>
            <a:r>
              <a:rPr lang="en-US" altLang="en-US" dirty="0"/>
              <a:t>, and </a:t>
            </a:r>
            <a:r>
              <a:rPr lang="en-US" altLang="en-US" dirty="0">
                <a:solidFill>
                  <a:srgbClr val="A41E35"/>
                </a:solidFill>
              </a:rPr>
              <a:t>creating the product increment</a:t>
            </a:r>
            <a:r>
              <a:rPr lang="en-US" altLang="en-US" dirty="0"/>
              <a:t>.</a:t>
            </a:r>
          </a:p>
          <a:p>
            <a:endParaRPr lang="en-US" altLang="en-US" dirty="0"/>
          </a:p>
          <a:p>
            <a:r>
              <a:rPr lang="en-US" altLang="en-US" u="sng" dirty="0">
                <a:solidFill>
                  <a:srgbClr val="A41E35"/>
                </a:solidFill>
              </a:rPr>
              <a:t>TEAM CHARACTERISTICS:</a:t>
            </a:r>
          </a:p>
          <a:p>
            <a:pPr marL="342900" indent="-342900">
              <a:buFont typeface="Arial" panose="020B0604020202020204" pitchFamily="34" charset="0"/>
              <a:buChar char="•"/>
            </a:pPr>
            <a:r>
              <a:rPr lang="en-US" altLang="en-US" dirty="0"/>
              <a:t>Self Organized with Collective Ownership</a:t>
            </a:r>
          </a:p>
          <a:p>
            <a:pPr marL="342900" indent="-342900">
              <a:buFont typeface="Arial" panose="020B0604020202020204" pitchFamily="34" charset="0"/>
              <a:buChar char="•"/>
            </a:pPr>
            <a:r>
              <a:rPr lang="en-US" altLang="en-US" dirty="0"/>
              <a:t>Cross-Functional</a:t>
            </a:r>
          </a:p>
          <a:p>
            <a:pPr marL="342900" indent="-342900">
              <a:buFont typeface="Arial" panose="020B0604020202020204" pitchFamily="34" charset="0"/>
              <a:buChar char="•"/>
            </a:pPr>
            <a:r>
              <a:rPr lang="en-US" altLang="en-US" dirty="0"/>
              <a:t>Co-located that enables face to face communication</a:t>
            </a:r>
          </a:p>
          <a:p>
            <a:pPr marL="342900" indent="-342900">
              <a:buFont typeface="Arial" panose="020B0604020202020204" pitchFamily="34" charset="0"/>
              <a:buChar char="•"/>
            </a:pPr>
            <a:r>
              <a:rPr lang="en-US" altLang="en-US" dirty="0"/>
              <a:t>Team size of 3-9 people</a:t>
            </a:r>
          </a:p>
          <a:p>
            <a:pPr marL="342900" indent="-342900">
              <a:buFont typeface="Arial" panose="020B0604020202020204" pitchFamily="34" charset="0"/>
              <a:buChar char="•"/>
            </a:pPr>
            <a:r>
              <a:rPr lang="en-US" altLang="en-US" dirty="0"/>
              <a:t>No hierarchy or further subdivision of team (Everyone is called a developer)</a:t>
            </a:r>
          </a:p>
        </p:txBody>
      </p:sp>
    </p:spTree>
    <p:extLst>
      <p:ext uri="{BB962C8B-B14F-4D97-AF65-F5344CB8AC3E}">
        <p14:creationId xmlns:p14="http://schemas.microsoft.com/office/powerpoint/2010/main" val="1136691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a:xfrm>
            <a:off x="228600" y="533400"/>
            <a:ext cx="8305800" cy="676411"/>
          </a:xfrm>
        </p:spPr>
        <p:txBody>
          <a:bodyPr>
            <a:normAutofit fontScale="90000"/>
          </a:bodyPr>
          <a:lstStyle/>
          <a:p>
            <a:r>
              <a:rPr lang="en-US" altLang="en-US" sz="4000" b="1" dirty="0">
                <a:solidFill>
                  <a:srgbClr val="A41E35"/>
                </a:solidFill>
              </a:rPr>
              <a:t>EMOTIONAL INTELLIGENCE (EQ) </a:t>
            </a:r>
          </a:p>
        </p:txBody>
      </p:sp>
      <p:sp>
        <p:nvSpPr>
          <p:cNvPr id="2178051" name="Rectangle 3"/>
          <p:cNvSpPr>
            <a:spLocks noGrp="1" noChangeArrowheads="1"/>
          </p:cNvSpPr>
          <p:nvPr>
            <p:ph idx="1"/>
          </p:nvPr>
        </p:nvSpPr>
        <p:spPr>
          <a:xfrm>
            <a:off x="533400" y="1524000"/>
            <a:ext cx="3802380" cy="3124199"/>
          </a:xfrm>
          <a:solidFill>
            <a:schemeClr val="tx2">
              <a:lumMod val="20000"/>
              <a:lumOff val="80000"/>
            </a:schemeClr>
          </a:solidFill>
        </p:spPr>
        <p:txBody>
          <a:bodyPr>
            <a:noAutofit/>
          </a:bodyPr>
          <a:lstStyle/>
          <a:p>
            <a:r>
              <a:rPr lang="en-US" altLang="en-US" dirty="0"/>
              <a:t>FINDING GOOD</a:t>
            </a:r>
          </a:p>
          <a:p>
            <a:r>
              <a:rPr lang="en-US" altLang="en-US" dirty="0"/>
              <a:t>PLAYERS IS EASY.</a:t>
            </a:r>
          </a:p>
          <a:p>
            <a:r>
              <a:rPr lang="en-US" altLang="en-US" dirty="0"/>
              <a:t>GETTING THEM TO</a:t>
            </a:r>
          </a:p>
          <a:p>
            <a:r>
              <a:rPr lang="en-US" altLang="en-US" dirty="0"/>
              <a:t>PLAY AS A TEAM</a:t>
            </a:r>
          </a:p>
          <a:p>
            <a:r>
              <a:rPr lang="en-US" altLang="en-US" dirty="0"/>
              <a:t>IS ANOTHER</a:t>
            </a:r>
          </a:p>
          <a:p>
            <a:r>
              <a:rPr lang="en-US" altLang="en-US" dirty="0"/>
              <a:t>STORY.</a:t>
            </a:r>
          </a:p>
          <a:p>
            <a:r>
              <a:rPr lang="en-US" altLang="en-US" dirty="0"/>
              <a:t>		</a:t>
            </a:r>
            <a:r>
              <a:rPr lang="en-US" altLang="en-US" i="1" dirty="0">
                <a:solidFill>
                  <a:srgbClr val="A41E35"/>
                </a:solidFill>
              </a:rPr>
              <a:t>Casey Stengel</a:t>
            </a:r>
          </a:p>
        </p:txBody>
      </p:sp>
      <p:sp>
        <p:nvSpPr>
          <p:cNvPr id="4" name="Rectangle 3"/>
          <p:cNvSpPr txBox="1">
            <a:spLocks noChangeArrowheads="1"/>
          </p:cNvSpPr>
          <p:nvPr/>
        </p:nvSpPr>
        <p:spPr>
          <a:xfrm>
            <a:off x="4812376" y="1524000"/>
            <a:ext cx="3802380" cy="3124200"/>
          </a:xfrm>
          <a:prstGeom prst="rect">
            <a:avLst/>
          </a:prstGeom>
          <a:solidFill>
            <a:schemeClr val="tx2">
              <a:lumMod val="20000"/>
              <a:lumOff val="80000"/>
            </a:schemeClr>
          </a:solidFill>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altLang="en-US" dirty="0"/>
              <a:t>IQ MAY GET</a:t>
            </a:r>
          </a:p>
          <a:p>
            <a:r>
              <a:rPr lang="en-US" altLang="en-US" dirty="0"/>
              <a:t>YOUR FOOT IN</a:t>
            </a:r>
          </a:p>
          <a:p>
            <a:r>
              <a:rPr lang="en-US" altLang="en-US" dirty="0"/>
              <a:t>THE DOOR.</a:t>
            </a:r>
          </a:p>
          <a:p>
            <a:r>
              <a:rPr lang="en-US" altLang="en-US" dirty="0"/>
              <a:t>EQ WILL DECIDE</a:t>
            </a:r>
          </a:p>
          <a:p>
            <a:r>
              <a:rPr lang="en-US" altLang="en-US" dirty="0"/>
              <a:t>HOW FAR YOU</a:t>
            </a:r>
          </a:p>
          <a:p>
            <a:r>
              <a:rPr lang="en-US" altLang="en-US" dirty="0"/>
              <a:t>GO.</a:t>
            </a:r>
          </a:p>
          <a:p>
            <a:r>
              <a:rPr lang="en-US" altLang="en-US" dirty="0"/>
              <a:t>		</a:t>
            </a:r>
            <a:r>
              <a:rPr lang="en-US" altLang="en-US" i="1" dirty="0" err="1">
                <a:solidFill>
                  <a:srgbClr val="A41E35"/>
                </a:solidFill>
              </a:rPr>
              <a:t>KeyTalent</a:t>
            </a:r>
            <a:endParaRPr lang="en-US" altLang="en-US" i="1" dirty="0">
              <a:solidFill>
                <a:srgbClr val="A41E35"/>
              </a:solidFill>
            </a:endParaRPr>
          </a:p>
        </p:txBody>
      </p:sp>
      <p:sp>
        <p:nvSpPr>
          <p:cNvPr id="2" name="TextBox 1"/>
          <p:cNvSpPr txBox="1"/>
          <p:nvPr/>
        </p:nvSpPr>
        <p:spPr>
          <a:xfrm>
            <a:off x="533400" y="4800600"/>
            <a:ext cx="7848600" cy="1477328"/>
          </a:xfrm>
          <a:prstGeom prst="rect">
            <a:avLst/>
          </a:prstGeom>
          <a:noFill/>
        </p:spPr>
        <p:txBody>
          <a:bodyPr wrap="square" rtlCol="0">
            <a:spAutoFit/>
          </a:bodyPr>
          <a:lstStyle/>
          <a:p>
            <a:pPr algn="ctr"/>
            <a:r>
              <a:rPr lang="en-US" b="1" i="1" dirty="0">
                <a:solidFill>
                  <a:srgbClr val="A41E35"/>
                </a:solidFill>
              </a:rPr>
              <a:t>EQ: the capacity to be aware of, control, and express one's emotions, and to handle interpersonal relationships judiciously and empathetically.</a:t>
            </a:r>
          </a:p>
          <a:p>
            <a:pPr algn="ctr"/>
            <a:endParaRPr lang="en-US" b="1" i="1" dirty="0">
              <a:solidFill>
                <a:srgbClr val="A41E35"/>
              </a:solidFill>
            </a:endParaRPr>
          </a:p>
          <a:p>
            <a:pPr algn="ctr"/>
            <a:r>
              <a:rPr lang="en-US" b="1" i="1" dirty="0"/>
              <a:t>"emotional intelligence is the key to both personal and professional success"</a:t>
            </a:r>
          </a:p>
          <a:p>
            <a:pPr algn="ctr"/>
            <a:endParaRPr lang="en-US" b="1" i="1" dirty="0">
              <a:solidFill>
                <a:srgbClr val="A41E35"/>
              </a:solidFill>
            </a:endParaRPr>
          </a:p>
        </p:txBody>
      </p:sp>
    </p:spTree>
    <p:extLst>
      <p:ext uri="{BB962C8B-B14F-4D97-AF65-F5344CB8AC3E}">
        <p14:creationId xmlns:p14="http://schemas.microsoft.com/office/powerpoint/2010/main" val="3615197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a:xfrm>
            <a:off x="228600" y="533400"/>
            <a:ext cx="8305800" cy="676411"/>
          </a:xfrm>
        </p:spPr>
        <p:txBody>
          <a:bodyPr>
            <a:normAutofit fontScale="90000"/>
          </a:bodyPr>
          <a:lstStyle/>
          <a:p>
            <a:r>
              <a:rPr lang="en-US" altLang="en-US" sz="4000" b="1" dirty="0">
                <a:solidFill>
                  <a:srgbClr val="A41E35"/>
                </a:solidFill>
              </a:rPr>
              <a:t>DEVELOPMENT TEAM SOFT SKILLS</a:t>
            </a:r>
          </a:p>
        </p:txBody>
      </p:sp>
      <p:sp>
        <p:nvSpPr>
          <p:cNvPr id="2178051" name="Rectangle 3"/>
          <p:cNvSpPr>
            <a:spLocks noGrp="1" noChangeArrowheads="1"/>
          </p:cNvSpPr>
          <p:nvPr>
            <p:ph idx="1"/>
          </p:nvPr>
        </p:nvSpPr>
        <p:spPr>
          <a:xfrm>
            <a:off x="312420" y="1676400"/>
            <a:ext cx="8191500" cy="4648199"/>
          </a:xfrm>
        </p:spPr>
        <p:txBody>
          <a:bodyPr>
            <a:noAutofit/>
          </a:bodyPr>
          <a:lstStyle/>
          <a:p>
            <a:pPr marL="342900" indent="-342900">
              <a:buFont typeface="Wingdings" panose="05000000000000000000" pitchFamily="2" charset="2"/>
              <a:buChar char="ü"/>
            </a:pPr>
            <a:r>
              <a:rPr lang="en-US" altLang="en-US" sz="2400" dirty="0"/>
              <a:t>Independent</a:t>
            </a:r>
          </a:p>
          <a:p>
            <a:pPr marL="342900" indent="-342900">
              <a:buFont typeface="Wingdings" panose="05000000000000000000" pitchFamily="2" charset="2"/>
              <a:buChar char="ü"/>
            </a:pPr>
            <a:r>
              <a:rPr lang="en-US" altLang="en-US" sz="2400" dirty="0"/>
              <a:t>Self-motivated</a:t>
            </a:r>
          </a:p>
          <a:p>
            <a:pPr marL="342900" indent="-342900">
              <a:buFont typeface="Wingdings" panose="05000000000000000000" pitchFamily="2" charset="2"/>
              <a:buChar char="ü"/>
            </a:pPr>
            <a:r>
              <a:rPr lang="en-US" altLang="en-US" sz="2400" dirty="0"/>
              <a:t>Generalist-specialist</a:t>
            </a:r>
          </a:p>
          <a:p>
            <a:pPr marL="342900" indent="-342900">
              <a:buFont typeface="Wingdings" panose="05000000000000000000" pitchFamily="2" charset="2"/>
              <a:buChar char="ü"/>
            </a:pPr>
            <a:r>
              <a:rPr lang="en-US" altLang="en-US" sz="2400" dirty="0"/>
              <a:t>Customer-focused</a:t>
            </a:r>
          </a:p>
          <a:p>
            <a:pPr marL="342900" indent="-342900">
              <a:buFont typeface="Wingdings" panose="05000000000000000000" pitchFamily="2" charset="2"/>
              <a:buChar char="ü"/>
            </a:pPr>
            <a:r>
              <a:rPr lang="en-US" altLang="en-US" sz="2400" dirty="0"/>
              <a:t>Collaborative</a:t>
            </a:r>
          </a:p>
          <a:p>
            <a:endParaRPr lang="en-US" altLang="en-US" sz="2400" dirty="0"/>
          </a:p>
          <a:p>
            <a:pPr algn="ctr"/>
            <a:r>
              <a:rPr lang="en-US" altLang="en-US" sz="2400" i="1" dirty="0">
                <a:solidFill>
                  <a:srgbClr val="A41E35"/>
                </a:solidFill>
              </a:rPr>
              <a:t>Team fosters an environment of independent thinking and group decision-making.</a:t>
            </a:r>
          </a:p>
        </p:txBody>
      </p:sp>
    </p:spTree>
    <p:extLst>
      <p:ext uri="{BB962C8B-B14F-4D97-AF65-F5344CB8AC3E}">
        <p14:creationId xmlns:p14="http://schemas.microsoft.com/office/powerpoint/2010/main" val="1838082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178051">
                                            <p:txEl>
                                              <p:pRg st="0" end="0"/>
                                            </p:txEl>
                                          </p:spTgt>
                                        </p:tgtEl>
                                        <p:attrNameLst>
                                          <p:attrName>style.visibility</p:attrName>
                                        </p:attrNameLst>
                                      </p:cBhvr>
                                      <p:to>
                                        <p:strVal val="visible"/>
                                      </p:to>
                                    </p:set>
                                    <p:animEffect transition="in" filter="wheel(1)">
                                      <p:cBhvr>
                                        <p:cTn id="7" dur="2000"/>
                                        <p:tgtEl>
                                          <p:spTgt spid="2178051">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178051">
                                            <p:txEl>
                                              <p:pRg st="1" end="1"/>
                                            </p:txEl>
                                          </p:spTgt>
                                        </p:tgtEl>
                                        <p:attrNameLst>
                                          <p:attrName>style.visibility</p:attrName>
                                        </p:attrNameLst>
                                      </p:cBhvr>
                                      <p:to>
                                        <p:strVal val="visible"/>
                                      </p:to>
                                    </p:set>
                                    <p:animEffect transition="in" filter="wheel(1)">
                                      <p:cBhvr>
                                        <p:cTn id="10" dur="2000"/>
                                        <p:tgtEl>
                                          <p:spTgt spid="2178051">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178051">
                                            <p:txEl>
                                              <p:pRg st="2" end="2"/>
                                            </p:txEl>
                                          </p:spTgt>
                                        </p:tgtEl>
                                        <p:attrNameLst>
                                          <p:attrName>style.visibility</p:attrName>
                                        </p:attrNameLst>
                                      </p:cBhvr>
                                      <p:to>
                                        <p:strVal val="visible"/>
                                      </p:to>
                                    </p:set>
                                    <p:animEffect transition="in" filter="wheel(1)">
                                      <p:cBhvr>
                                        <p:cTn id="13" dur="2000"/>
                                        <p:tgtEl>
                                          <p:spTgt spid="2178051">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178051">
                                            <p:txEl>
                                              <p:pRg st="3" end="3"/>
                                            </p:txEl>
                                          </p:spTgt>
                                        </p:tgtEl>
                                        <p:attrNameLst>
                                          <p:attrName>style.visibility</p:attrName>
                                        </p:attrNameLst>
                                      </p:cBhvr>
                                      <p:to>
                                        <p:strVal val="visible"/>
                                      </p:to>
                                    </p:set>
                                    <p:animEffect transition="in" filter="wheel(1)">
                                      <p:cBhvr>
                                        <p:cTn id="16" dur="2000"/>
                                        <p:tgtEl>
                                          <p:spTgt spid="2178051">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178051">
                                            <p:txEl>
                                              <p:pRg st="4" end="4"/>
                                            </p:txEl>
                                          </p:spTgt>
                                        </p:tgtEl>
                                        <p:attrNameLst>
                                          <p:attrName>style.visibility</p:attrName>
                                        </p:attrNameLst>
                                      </p:cBhvr>
                                      <p:to>
                                        <p:strVal val="visible"/>
                                      </p:to>
                                    </p:set>
                                    <p:animEffect transition="in" filter="wheel(1)">
                                      <p:cBhvr>
                                        <p:cTn id="19" dur="2000"/>
                                        <p:tgtEl>
                                          <p:spTgt spid="2178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78051">
                                            <p:txEl>
                                              <p:pRg st="6" end="6"/>
                                            </p:txEl>
                                          </p:spTgt>
                                        </p:tgtEl>
                                        <p:attrNameLst>
                                          <p:attrName>style.visibility</p:attrName>
                                        </p:attrNameLst>
                                      </p:cBhvr>
                                      <p:to>
                                        <p:strVal val="visible"/>
                                      </p:to>
                                    </p:set>
                                    <p:animEffect transition="in" filter="barn(inVertical)">
                                      <p:cBhvr>
                                        <p:cTn id="24" dur="500"/>
                                        <p:tgtEl>
                                          <p:spTgt spid="2178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a:xfrm>
            <a:off x="228600" y="-76200"/>
            <a:ext cx="6586803" cy="630836"/>
          </a:xfrm>
        </p:spPr>
        <p:txBody>
          <a:bodyPr>
            <a:normAutofit fontScale="90000"/>
          </a:bodyPr>
          <a:lstStyle/>
          <a:p>
            <a:r>
              <a:rPr lang="en-US" altLang="en-US" sz="4000" b="1" dirty="0"/>
              <a:t>3) SCRUM VALUES</a:t>
            </a:r>
          </a:p>
        </p:txBody>
      </p:sp>
      <p:pic>
        <p:nvPicPr>
          <p:cNvPr id="4" name="Picture 3">
            <a:extLst>
              <a:ext uri="{FF2B5EF4-FFF2-40B4-BE49-F238E27FC236}">
                <a16:creationId xmlns:a16="http://schemas.microsoft.com/office/drawing/2014/main" id="{ACEC8DF4-E651-4186-9DBD-7E4C83EAC735}"/>
              </a:ext>
            </a:extLst>
          </p:cNvPr>
          <p:cNvPicPr>
            <a:picLocks noChangeAspect="1"/>
          </p:cNvPicPr>
          <p:nvPr/>
        </p:nvPicPr>
        <p:blipFill>
          <a:blip r:embed="rId3"/>
          <a:stretch>
            <a:fillRect/>
          </a:stretch>
        </p:blipFill>
        <p:spPr>
          <a:xfrm>
            <a:off x="-1" y="603150"/>
            <a:ext cx="9144001" cy="5753579"/>
          </a:xfrm>
          <a:prstGeom prst="rect">
            <a:avLst/>
          </a:prstGeom>
        </p:spPr>
      </p:pic>
      <p:sp>
        <p:nvSpPr>
          <p:cNvPr id="5" name="Oval Callout 2">
            <a:extLst>
              <a:ext uri="{FF2B5EF4-FFF2-40B4-BE49-F238E27FC236}">
                <a16:creationId xmlns:a16="http://schemas.microsoft.com/office/drawing/2014/main" id="{2B1DC3F8-55C6-4EEA-AAFE-21183CCDEA43}"/>
              </a:ext>
            </a:extLst>
          </p:cNvPr>
          <p:cNvSpPr/>
          <p:nvPr/>
        </p:nvSpPr>
        <p:spPr>
          <a:xfrm>
            <a:off x="7094220" y="514898"/>
            <a:ext cx="1981200" cy="704617"/>
          </a:xfrm>
          <a:prstGeom prst="wedgeEllipseCallout">
            <a:avLst>
              <a:gd name="adj1" fmla="val -30700"/>
              <a:gd name="adj2" fmla="val 95259"/>
            </a:avLst>
          </a:prstGeom>
          <a:solidFill>
            <a:srgbClr val="A32638"/>
          </a:solidFill>
          <a:ln>
            <a:solidFill>
              <a:srgbClr val="A32638"/>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t>Web research</a:t>
            </a:r>
          </a:p>
        </p:txBody>
      </p:sp>
    </p:spTree>
    <p:extLst>
      <p:ext uri="{BB962C8B-B14F-4D97-AF65-F5344CB8AC3E}">
        <p14:creationId xmlns:p14="http://schemas.microsoft.com/office/powerpoint/2010/main" val="1696922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E7EAC19C-E56E-4F48-9618-5163B26525F3}"/>
              </a:ext>
            </a:extLst>
          </p:cNvPr>
          <p:cNvSpPr txBox="1">
            <a:spLocks noChangeArrowheads="1"/>
          </p:cNvSpPr>
          <p:nvPr/>
        </p:nvSpPr>
        <p:spPr>
          <a:xfrm>
            <a:off x="228600" y="533400"/>
            <a:ext cx="6586803" cy="676411"/>
          </a:xfrm>
          <a:prstGeom prst="rect">
            <a:avLst/>
          </a:prstGeom>
        </p:spPr>
        <p:txBody>
          <a:bodyPr vert="horz" lIns="0" tIns="45720" rIns="91440" bIns="45720" rtlCol="0" anchor="ctr">
            <a:normAutofit fontScale="90000"/>
          </a:bodyPr>
          <a:lstStyle>
            <a:lvl1pPr algn="l" defTabSz="914400" rtl="0" eaLnBrk="1" latinLnBrk="0" hangingPunct="1">
              <a:spcBef>
                <a:spcPct val="0"/>
              </a:spcBef>
              <a:buNone/>
              <a:defRPr sz="2400" kern="1200" cap="none" spc="-60" baseline="0">
                <a:solidFill>
                  <a:schemeClr val="bg1"/>
                </a:solidFill>
                <a:latin typeface="+mj-lt"/>
                <a:ea typeface="+mj-ea"/>
                <a:cs typeface="+mj-cs"/>
              </a:defRPr>
            </a:lvl1pPr>
          </a:lstStyle>
          <a:p>
            <a:r>
              <a:rPr lang="en-US" altLang="en-US" sz="4000" b="1" dirty="0">
                <a:solidFill>
                  <a:srgbClr val="A41E35"/>
                </a:solidFill>
              </a:rPr>
              <a:t>ADVANTAGES OF A SCRUM TEAM?</a:t>
            </a:r>
          </a:p>
        </p:txBody>
      </p:sp>
      <p:sp>
        <p:nvSpPr>
          <p:cNvPr id="7" name="Rectangle 3">
            <a:extLst>
              <a:ext uri="{FF2B5EF4-FFF2-40B4-BE49-F238E27FC236}">
                <a16:creationId xmlns:a16="http://schemas.microsoft.com/office/drawing/2014/main" id="{3AB9B5F5-3ABF-4F2B-8FB5-A6049EA16977}"/>
              </a:ext>
            </a:extLst>
          </p:cNvPr>
          <p:cNvSpPr txBox="1">
            <a:spLocks noChangeArrowheads="1"/>
          </p:cNvSpPr>
          <p:nvPr/>
        </p:nvSpPr>
        <p:spPr>
          <a:xfrm>
            <a:off x="295275" y="1320931"/>
            <a:ext cx="4276725" cy="45720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Wingdings" panose="05000000000000000000" pitchFamily="2" charset="2"/>
              <a:buChar char="ü"/>
            </a:pPr>
            <a:r>
              <a:rPr lang="en-US" altLang="en-US" sz="2800" dirty="0"/>
              <a:t>Faster decision making</a:t>
            </a:r>
          </a:p>
          <a:p>
            <a:pPr marL="457200" indent="-457200">
              <a:buFont typeface="Wingdings" panose="05000000000000000000" pitchFamily="2" charset="2"/>
              <a:buChar char="ü"/>
            </a:pPr>
            <a:r>
              <a:rPr lang="en-US" altLang="en-US" sz="2800" dirty="0"/>
              <a:t>Increased productivity</a:t>
            </a:r>
          </a:p>
          <a:p>
            <a:pPr marL="457200" indent="-457200">
              <a:buFont typeface="Wingdings" panose="05000000000000000000" pitchFamily="2" charset="2"/>
              <a:buChar char="ü"/>
            </a:pPr>
            <a:r>
              <a:rPr lang="en-US" altLang="en-US" sz="2800" dirty="0"/>
              <a:t>Improved communication</a:t>
            </a:r>
          </a:p>
          <a:p>
            <a:pPr marL="457200" indent="-457200">
              <a:buFont typeface="Wingdings" panose="05000000000000000000" pitchFamily="2" charset="2"/>
              <a:buChar char="ü"/>
            </a:pPr>
            <a:r>
              <a:rPr lang="en-US" altLang="en-US" sz="2800" dirty="0"/>
              <a:t>Collective ownership</a:t>
            </a:r>
          </a:p>
          <a:p>
            <a:pPr marL="457200" indent="-457200">
              <a:buFont typeface="Wingdings" panose="05000000000000000000" pitchFamily="2" charset="2"/>
              <a:buChar char="ü"/>
            </a:pPr>
            <a:r>
              <a:rPr lang="en-US" altLang="en-US" sz="2800" dirty="0"/>
              <a:t>Continuous innovation</a:t>
            </a:r>
          </a:p>
          <a:p>
            <a:pPr marL="457200" indent="-457200">
              <a:buFont typeface="Wingdings" panose="05000000000000000000" pitchFamily="2" charset="2"/>
              <a:buChar char="ü"/>
            </a:pPr>
            <a:r>
              <a:rPr lang="en-US" altLang="en-US" sz="2800" dirty="0"/>
              <a:t>Back-up each other</a:t>
            </a:r>
          </a:p>
          <a:p>
            <a:pPr marL="457200" indent="-457200">
              <a:buFont typeface="Wingdings" panose="05000000000000000000" pitchFamily="2" charset="2"/>
              <a:buChar char="ü"/>
            </a:pPr>
            <a:r>
              <a:rPr lang="en-US" altLang="en-US" sz="2800" dirty="0"/>
              <a:t>Increase commitment</a:t>
            </a:r>
          </a:p>
          <a:p>
            <a:endParaRPr lang="en-US" altLang="en-US" sz="2800" dirty="0"/>
          </a:p>
        </p:txBody>
      </p:sp>
      <p:sp>
        <p:nvSpPr>
          <p:cNvPr id="8" name="Oval Callout 2">
            <a:extLst>
              <a:ext uri="{FF2B5EF4-FFF2-40B4-BE49-F238E27FC236}">
                <a16:creationId xmlns:a16="http://schemas.microsoft.com/office/drawing/2014/main" id="{379CA0EC-D6C9-46C5-9684-960DE689C76B}"/>
              </a:ext>
            </a:extLst>
          </p:cNvPr>
          <p:cNvSpPr/>
          <p:nvPr/>
        </p:nvSpPr>
        <p:spPr>
          <a:xfrm>
            <a:off x="7094220" y="514898"/>
            <a:ext cx="1981200" cy="704617"/>
          </a:xfrm>
          <a:prstGeom prst="wedgeEllipseCallout">
            <a:avLst>
              <a:gd name="adj1" fmla="val -30700"/>
              <a:gd name="adj2" fmla="val 95259"/>
            </a:avLst>
          </a:prstGeom>
          <a:solidFill>
            <a:srgbClr val="A32638"/>
          </a:solidFill>
          <a:ln>
            <a:solidFill>
              <a:srgbClr val="A32638"/>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t>Web research</a:t>
            </a:r>
          </a:p>
        </p:txBody>
      </p:sp>
      <p:sp>
        <p:nvSpPr>
          <p:cNvPr id="5" name="Rectangle 3">
            <a:extLst>
              <a:ext uri="{FF2B5EF4-FFF2-40B4-BE49-F238E27FC236}">
                <a16:creationId xmlns:a16="http://schemas.microsoft.com/office/drawing/2014/main" id="{1A46CA86-DBDC-4491-B25F-E5E3F2DDEFAC}"/>
              </a:ext>
            </a:extLst>
          </p:cNvPr>
          <p:cNvSpPr txBox="1">
            <a:spLocks noChangeArrowheads="1"/>
          </p:cNvSpPr>
          <p:nvPr/>
        </p:nvSpPr>
        <p:spPr>
          <a:xfrm>
            <a:off x="4599498" y="1524000"/>
            <a:ext cx="4276725" cy="45720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Wingdings" panose="05000000000000000000" pitchFamily="2" charset="2"/>
              <a:buChar char="ü"/>
            </a:pPr>
            <a:r>
              <a:rPr lang="en-US" altLang="en-US" sz="2800" dirty="0"/>
              <a:t>Increased team moral</a:t>
            </a:r>
          </a:p>
          <a:p>
            <a:pPr marL="457200" indent="-457200">
              <a:buFont typeface="Wingdings" panose="05000000000000000000" pitchFamily="2" charset="2"/>
              <a:buChar char="ü"/>
            </a:pPr>
            <a:r>
              <a:rPr lang="en-US" altLang="en-US" sz="2800" dirty="0"/>
              <a:t>Increased quality</a:t>
            </a:r>
          </a:p>
          <a:p>
            <a:pPr marL="457200" indent="-457200">
              <a:buFont typeface="Wingdings" panose="05000000000000000000" pitchFamily="2" charset="2"/>
              <a:buChar char="ü"/>
            </a:pPr>
            <a:r>
              <a:rPr lang="en-US" altLang="en-US" sz="2800" dirty="0"/>
              <a:t>Increased customer engagement &amp; satisfaction</a:t>
            </a:r>
          </a:p>
          <a:p>
            <a:pPr marL="457200" indent="-457200">
              <a:buFont typeface="Wingdings" panose="05000000000000000000" pitchFamily="2" charset="2"/>
              <a:buChar char="ü"/>
            </a:pPr>
            <a:r>
              <a:rPr lang="en-US" altLang="en-US" sz="2800" dirty="0"/>
              <a:t>Reduced risk</a:t>
            </a:r>
          </a:p>
          <a:p>
            <a:pPr marL="457200" indent="-457200">
              <a:buFont typeface="Wingdings" panose="05000000000000000000" pitchFamily="2" charset="2"/>
              <a:buChar char="ü"/>
            </a:pPr>
            <a:r>
              <a:rPr lang="en-US" altLang="en-US" sz="2800" dirty="0"/>
              <a:t>Reduced product release time to market</a:t>
            </a:r>
          </a:p>
          <a:p>
            <a:pPr marL="457200" indent="-457200">
              <a:buFont typeface="Wingdings" panose="05000000000000000000" pitchFamily="2" charset="2"/>
              <a:buChar char="ü"/>
            </a:pPr>
            <a:endParaRPr lang="en-US" altLang="en-US" sz="2800" dirty="0"/>
          </a:p>
        </p:txBody>
      </p:sp>
    </p:spTree>
    <p:extLst>
      <p:ext uri="{BB962C8B-B14F-4D97-AF65-F5344CB8AC3E}">
        <p14:creationId xmlns:p14="http://schemas.microsoft.com/office/powerpoint/2010/main" val="2410843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06364"/>
            <a:ext cx="8041439" cy="2281880"/>
          </a:xfrm>
        </p:spPr>
        <p:txBody>
          <a:bodyPr>
            <a:noAutofit/>
          </a:bodyPr>
          <a:lstStyle/>
          <a:p>
            <a:r>
              <a:rPr lang="en-US" sz="3200" dirty="0"/>
              <a:t>What is the “Tuckman model” of </a:t>
            </a:r>
            <a:r>
              <a:rPr lang="en-US" sz="3200" u="sng" dirty="0"/>
              <a:t>team development”?</a:t>
            </a:r>
            <a:br>
              <a:rPr lang="en-US" sz="3200" dirty="0"/>
            </a:br>
            <a:br>
              <a:rPr lang="en-US" sz="3200" dirty="0"/>
            </a:br>
            <a:r>
              <a:rPr lang="en-US" sz="3200" dirty="0"/>
              <a:t>Class Exercise : </a:t>
            </a:r>
            <a:r>
              <a:rPr lang="en-US" sz="3200" dirty="0">
                <a:solidFill>
                  <a:srgbClr val="A32638"/>
                </a:solidFill>
              </a:rPr>
              <a:t>IN YOUR TEAMS</a:t>
            </a:r>
          </a:p>
        </p:txBody>
      </p:sp>
      <p:sp>
        <p:nvSpPr>
          <p:cNvPr id="4" name="Flowchart: Multidocument 3"/>
          <p:cNvSpPr/>
          <p:nvPr/>
        </p:nvSpPr>
        <p:spPr>
          <a:xfrm>
            <a:off x="1524000" y="3352800"/>
            <a:ext cx="4850670" cy="2270015"/>
          </a:xfrm>
          <a:prstGeom prst="flowChartMultidocumen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00200" y="3886200"/>
            <a:ext cx="4216686" cy="1569660"/>
          </a:xfrm>
          <a:prstGeom prst="rect">
            <a:avLst/>
          </a:prstGeom>
          <a:noFill/>
        </p:spPr>
        <p:txBody>
          <a:bodyPr wrap="square" rtlCol="0">
            <a:spAutoFit/>
          </a:bodyPr>
          <a:lstStyle/>
          <a:p>
            <a:r>
              <a:rPr lang="en-US" sz="2400" dirty="0"/>
              <a:t>1- What are the phases?</a:t>
            </a:r>
          </a:p>
          <a:p>
            <a:r>
              <a:rPr lang="en-US" sz="2400" dirty="0"/>
              <a:t>2- What is the role of the leader in each phase?</a:t>
            </a:r>
            <a:br>
              <a:rPr lang="en-US" sz="2400" dirty="0"/>
            </a:br>
            <a:endParaRPr lang="en-US" sz="2400" dirty="0"/>
          </a:p>
        </p:txBody>
      </p:sp>
      <p:sp>
        <p:nvSpPr>
          <p:cNvPr id="6" name="Oval Callout 2">
            <a:extLst>
              <a:ext uri="{FF2B5EF4-FFF2-40B4-BE49-F238E27FC236}">
                <a16:creationId xmlns:a16="http://schemas.microsoft.com/office/drawing/2014/main" id="{264CE236-46E9-4B42-A56F-76951AEE6824}"/>
              </a:ext>
            </a:extLst>
          </p:cNvPr>
          <p:cNvSpPr/>
          <p:nvPr/>
        </p:nvSpPr>
        <p:spPr>
          <a:xfrm>
            <a:off x="6392958" y="1271066"/>
            <a:ext cx="2438399" cy="752475"/>
          </a:xfrm>
          <a:prstGeom prst="wedgeEllipseCallout">
            <a:avLst>
              <a:gd name="adj1" fmla="val -30700"/>
              <a:gd name="adj2" fmla="val 95259"/>
            </a:avLst>
          </a:prstGeom>
          <a:solidFill>
            <a:schemeClr val="tx2"/>
          </a:solidFill>
          <a:ln>
            <a:solidFill>
              <a:srgbClr val="A32638"/>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Web research/Video</a:t>
            </a:r>
          </a:p>
        </p:txBody>
      </p:sp>
    </p:spTree>
    <p:extLst>
      <p:ext uri="{BB962C8B-B14F-4D97-AF65-F5344CB8AC3E}">
        <p14:creationId xmlns:p14="http://schemas.microsoft.com/office/powerpoint/2010/main" val="33795443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29" y="714937"/>
            <a:ext cx="8041439" cy="2411505"/>
          </a:xfrm>
        </p:spPr>
        <p:txBody>
          <a:bodyPr>
            <a:noAutofit/>
          </a:bodyPr>
          <a:lstStyle/>
          <a:p>
            <a:r>
              <a:rPr lang="en-US" sz="4000" dirty="0"/>
              <a:t>What is the “Tuckman model” of team development”?</a:t>
            </a:r>
            <a:br>
              <a:rPr lang="en-US" sz="4000" dirty="0"/>
            </a:br>
            <a:br>
              <a:rPr lang="en-US" sz="4000" dirty="0"/>
            </a:br>
            <a:br>
              <a:rPr lang="en-US" sz="4000" dirty="0"/>
            </a:br>
            <a:endParaRPr lang="en-US" sz="4000" dirty="0"/>
          </a:p>
        </p:txBody>
      </p:sp>
      <p:pic>
        <p:nvPicPr>
          <p:cNvPr id="6" name="Picture 5"/>
          <p:cNvPicPr>
            <a:picLocks noChangeAspect="1"/>
          </p:cNvPicPr>
          <p:nvPr/>
        </p:nvPicPr>
        <p:blipFill>
          <a:blip r:embed="rId3"/>
          <a:stretch>
            <a:fillRect/>
          </a:stretch>
        </p:blipFill>
        <p:spPr>
          <a:xfrm>
            <a:off x="2154727" y="1929653"/>
            <a:ext cx="4089839" cy="3764921"/>
          </a:xfrm>
          <a:prstGeom prst="rect">
            <a:avLst/>
          </a:prstGeom>
        </p:spPr>
      </p:pic>
      <p:sp>
        <p:nvSpPr>
          <p:cNvPr id="7" name="TextBox 6"/>
          <p:cNvSpPr txBox="1"/>
          <p:nvPr/>
        </p:nvSpPr>
        <p:spPr>
          <a:xfrm>
            <a:off x="6244565" y="4910854"/>
            <a:ext cx="1232000" cy="646331"/>
          </a:xfrm>
          <a:prstGeom prst="rect">
            <a:avLst/>
          </a:prstGeom>
          <a:noFill/>
        </p:spPr>
        <p:txBody>
          <a:bodyPr wrap="square" rtlCol="0">
            <a:spAutoFit/>
          </a:bodyPr>
          <a:lstStyle/>
          <a:p>
            <a:r>
              <a:rPr lang="en-US" b="1" dirty="0">
                <a:solidFill>
                  <a:srgbClr val="A32638"/>
                </a:solidFill>
              </a:rPr>
              <a:t>Leaders direct</a:t>
            </a:r>
          </a:p>
        </p:txBody>
      </p:sp>
      <p:sp>
        <p:nvSpPr>
          <p:cNvPr id="8" name="TextBox 7"/>
          <p:cNvSpPr txBox="1"/>
          <p:nvPr/>
        </p:nvSpPr>
        <p:spPr>
          <a:xfrm>
            <a:off x="6244565" y="2803276"/>
            <a:ext cx="1232000" cy="646331"/>
          </a:xfrm>
          <a:prstGeom prst="rect">
            <a:avLst/>
          </a:prstGeom>
          <a:noFill/>
        </p:spPr>
        <p:txBody>
          <a:bodyPr wrap="square" rtlCol="0">
            <a:spAutoFit/>
          </a:bodyPr>
          <a:lstStyle/>
          <a:p>
            <a:r>
              <a:rPr lang="en-US" b="1" dirty="0">
                <a:solidFill>
                  <a:srgbClr val="A32638"/>
                </a:solidFill>
              </a:rPr>
              <a:t>Leaders coach</a:t>
            </a:r>
          </a:p>
        </p:txBody>
      </p:sp>
      <p:sp>
        <p:nvSpPr>
          <p:cNvPr id="9" name="TextBox 8"/>
          <p:cNvSpPr txBox="1"/>
          <p:nvPr/>
        </p:nvSpPr>
        <p:spPr>
          <a:xfrm>
            <a:off x="699247" y="2803275"/>
            <a:ext cx="1232000" cy="923330"/>
          </a:xfrm>
          <a:prstGeom prst="rect">
            <a:avLst/>
          </a:prstGeom>
          <a:noFill/>
        </p:spPr>
        <p:txBody>
          <a:bodyPr wrap="square" rtlCol="0">
            <a:spAutoFit/>
          </a:bodyPr>
          <a:lstStyle/>
          <a:p>
            <a:r>
              <a:rPr lang="en-US" b="1" dirty="0">
                <a:solidFill>
                  <a:srgbClr val="A32638"/>
                </a:solidFill>
              </a:rPr>
              <a:t>Leaders facilitate &amp; enables</a:t>
            </a:r>
          </a:p>
        </p:txBody>
      </p:sp>
      <p:sp>
        <p:nvSpPr>
          <p:cNvPr id="10" name="TextBox 9"/>
          <p:cNvSpPr txBox="1"/>
          <p:nvPr/>
        </p:nvSpPr>
        <p:spPr>
          <a:xfrm>
            <a:off x="699248" y="4541116"/>
            <a:ext cx="1322877" cy="923330"/>
          </a:xfrm>
          <a:prstGeom prst="rect">
            <a:avLst/>
          </a:prstGeom>
          <a:noFill/>
        </p:spPr>
        <p:txBody>
          <a:bodyPr wrap="square" rtlCol="0">
            <a:spAutoFit/>
          </a:bodyPr>
          <a:lstStyle/>
          <a:p>
            <a:r>
              <a:rPr lang="en-US" b="1" dirty="0">
                <a:solidFill>
                  <a:srgbClr val="A32638"/>
                </a:solidFill>
              </a:rPr>
              <a:t>Leaders delegates &amp; oversees</a:t>
            </a:r>
          </a:p>
        </p:txBody>
      </p:sp>
      <p:sp>
        <p:nvSpPr>
          <p:cNvPr id="3" name="TextBox 2">
            <a:extLst>
              <a:ext uri="{FF2B5EF4-FFF2-40B4-BE49-F238E27FC236}">
                <a16:creationId xmlns:a16="http://schemas.microsoft.com/office/drawing/2014/main" id="{1A397BAF-F3C7-40DE-97E1-6E45EE917094}"/>
              </a:ext>
            </a:extLst>
          </p:cNvPr>
          <p:cNvSpPr txBox="1"/>
          <p:nvPr/>
        </p:nvSpPr>
        <p:spPr>
          <a:xfrm>
            <a:off x="3214301" y="5797769"/>
            <a:ext cx="2653099" cy="461665"/>
          </a:xfrm>
          <a:prstGeom prst="rect">
            <a:avLst/>
          </a:prstGeom>
          <a:noFill/>
        </p:spPr>
        <p:txBody>
          <a:bodyPr wrap="square" rtlCol="0">
            <a:spAutoFit/>
          </a:bodyPr>
          <a:lstStyle/>
          <a:p>
            <a:r>
              <a:rPr lang="en-US" sz="2400" b="1" u="sng" dirty="0"/>
              <a:t>5 - Adjourning</a:t>
            </a:r>
          </a:p>
        </p:txBody>
      </p:sp>
    </p:spTree>
    <p:extLst>
      <p:ext uri="{BB962C8B-B14F-4D97-AF65-F5344CB8AC3E}">
        <p14:creationId xmlns:p14="http://schemas.microsoft.com/office/powerpoint/2010/main" val="3776272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a:xfrm>
            <a:off x="228600" y="533400"/>
            <a:ext cx="6586803" cy="676411"/>
          </a:xfrm>
        </p:spPr>
        <p:txBody>
          <a:bodyPr>
            <a:normAutofit fontScale="90000"/>
          </a:bodyPr>
          <a:lstStyle/>
          <a:p>
            <a:r>
              <a:rPr lang="en-US" altLang="en-US" sz="4000" b="1" dirty="0">
                <a:solidFill>
                  <a:srgbClr val="A41E35"/>
                </a:solidFill>
              </a:rPr>
              <a:t>SCRUM?</a:t>
            </a:r>
          </a:p>
        </p:txBody>
      </p:sp>
      <p:sp>
        <p:nvSpPr>
          <p:cNvPr id="2178051" name="Rectangle 3"/>
          <p:cNvSpPr>
            <a:spLocks noGrp="1" noChangeArrowheads="1"/>
          </p:cNvSpPr>
          <p:nvPr>
            <p:ph idx="1"/>
          </p:nvPr>
        </p:nvSpPr>
        <p:spPr>
          <a:xfrm>
            <a:off x="762000" y="1447800"/>
            <a:ext cx="6666178" cy="4117201"/>
          </a:xfrm>
        </p:spPr>
        <p:txBody>
          <a:bodyPr>
            <a:noAutofit/>
          </a:bodyPr>
          <a:lstStyle/>
          <a:p>
            <a:r>
              <a:rPr lang="en-US" altLang="en-US" dirty="0"/>
              <a:t>SCRUM </a:t>
            </a:r>
          </a:p>
          <a:p>
            <a:r>
              <a:rPr lang="en-US" altLang="en-US" i="1" dirty="0">
                <a:solidFill>
                  <a:srgbClr val="A41E35"/>
                </a:solidFill>
              </a:rPr>
              <a:t>Noun </a:t>
            </a:r>
          </a:p>
          <a:p>
            <a:r>
              <a:rPr lang="en-US" altLang="en-US" dirty="0"/>
              <a:t>A </a:t>
            </a:r>
            <a:r>
              <a:rPr lang="en-US" altLang="en-US" dirty="0">
                <a:solidFill>
                  <a:srgbClr val="A41E35"/>
                </a:solidFill>
              </a:rPr>
              <a:t>framework</a:t>
            </a:r>
            <a:r>
              <a:rPr lang="en-US" altLang="en-US" dirty="0"/>
              <a:t> within which people can address complex adaptive problems, while productively and creatively delivering products of the highest possible value. </a:t>
            </a:r>
          </a:p>
          <a:p>
            <a:endParaRPr lang="en-US" altLang="en-US" dirty="0"/>
          </a:p>
          <a:p>
            <a:r>
              <a:rPr lang="en-US" altLang="en-US" u="sng" dirty="0"/>
              <a:t>Scrum is: </a:t>
            </a:r>
          </a:p>
          <a:p>
            <a:r>
              <a:rPr lang="en-US" altLang="en-US" dirty="0"/>
              <a:t>• Lightweight </a:t>
            </a:r>
          </a:p>
          <a:p>
            <a:r>
              <a:rPr lang="en-US" altLang="en-US" dirty="0"/>
              <a:t>• Simple to understand </a:t>
            </a:r>
          </a:p>
          <a:p>
            <a:r>
              <a:rPr lang="en-US" altLang="en-US" dirty="0"/>
              <a:t>• </a:t>
            </a:r>
            <a:r>
              <a:rPr lang="en-US" altLang="en-US" i="1" dirty="0">
                <a:solidFill>
                  <a:srgbClr val="A41E35"/>
                </a:solidFill>
              </a:rPr>
              <a:t>Difficult to master</a:t>
            </a:r>
          </a:p>
        </p:txBody>
      </p:sp>
    </p:spTree>
    <p:extLst>
      <p:ext uri="{BB962C8B-B14F-4D97-AF65-F5344CB8AC3E}">
        <p14:creationId xmlns:p14="http://schemas.microsoft.com/office/powerpoint/2010/main" val="4071350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78051">
                                            <p:txEl>
                                              <p:pRg st="0" end="0"/>
                                            </p:txEl>
                                          </p:spTgt>
                                        </p:tgtEl>
                                        <p:attrNameLst>
                                          <p:attrName>style.visibility</p:attrName>
                                        </p:attrNameLst>
                                      </p:cBhvr>
                                      <p:to>
                                        <p:strVal val="visible"/>
                                      </p:to>
                                    </p:set>
                                    <p:animEffect transition="in" filter="fade">
                                      <p:cBhvr>
                                        <p:cTn id="7" dur="1000"/>
                                        <p:tgtEl>
                                          <p:spTgt spid="2178051">
                                            <p:txEl>
                                              <p:pRg st="0" end="0"/>
                                            </p:txEl>
                                          </p:spTgt>
                                        </p:tgtEl>
                                      </p:cBhvr>
                                    </p:animEffect>
                                    <p:anim calcmode="lin" valueType="num">
                                      <p:cBhvr>
                                        <p:cTn id="8" dur="1000" fill="hold"/>
                                        <p:tgtEl>
                                          <p:spTgt spid="2178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7805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78051">
                                            <p:txEl>
                                              <p:pRg st="1" end="1"/>
                                            </p:txEl>
                                          </p:spTgt>
                                        </p:tgtEl>
                                        <p:attrNameLst>
                                          <p:attrName>style.visibility</p:attrName>
                                        </p:attrNameLst>
                                      </p:cBhvr>
                                      <p:to>
                                        <p:strVal val="visible"/>
                                      </p:to>
                                    </p:set>
                                    <p:animEffect transition="in" filter="fade">
                                      <p:cBhvr>
                                        <p:cTn id="12" dur="1000"/>
                                        <p:tgtEl>
                                          <p:spTgt spid="2178051">
                                            <p:txEl>
                                              <p:pRg st="1" end="1"/>
                                            </p:txEl>
                                          </p:spTgt>
                                        </p:tgtEl>
                                      </p:cBhvr>
                                    </p:animEffect>
                                    <p:anim calcmode="lin" valueType="num">
                                      <p:cBhvr>
                                        <p:cTn id="13" dur="1000" fill="hold"/>
                                        <p:tgtEl>
                                          <p:spTgt spid="21780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17805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78051">
                                            <p:txEl>
                                              <p:pRg st="2" end="2"/>
                                            </p:txEl>
                                          </p:spTgt>
                                        </p:tgtEl>
                                        <p:attrNameLst>
                                          <p:attrName>style.visibility</p:attrName>
                                        </p:attrNameLst>
                                      </p:cBhvr>
                                      <p:to>
                                        <p:strVal val="visible"/>
                                      </p:to>
                                    </p:set>
                                    <p:animEffect transition="in" filter="fade">
                                      <p:cBhvr>
                                        <p:cTn id="17" dur="1000"/>
                                        <p:tgtEl>
                                          <p:spTgt spid="2178051">
                                            <p:txEl>
                                              <p:pRg st="2" end="2"/>
                                            </p:txEl>
                                          </p:spTgt>
                                        </p:tgtEl>
                                      </p:cBhvr>
                                    </p:animEffect>
                                    <p:anim calcmode="lin" valueType="num">
                                      <p:cBhvr>
                                        <p:cTn id="18" dur="1000" fill="hold"/>
                                        <p:tgtEl>
                                          <p:spTgt spid="21780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1780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178051">
                                            <p:txEl>
                                              <p:pRg st="4" end="4"/>
                                            </p:txEl>
                                          </p:spTgt>
                                        </p:tgtEl>
                                        <p:attrNameLst>
                                          <p:attrName>style.visibility</p:attrName>
                                        </p:attrNameLst>
                                      </p:cBhvr>
                                      <p:to>
                                        <p:strVal val="visible"/>
                                      </p:to>
                                    </p:set>
                                    <p:animEffect transition="in" filter="fade">
                                      <p:cBhvr>
                                        <p:cTn id="24" dur="1000"/>
                                        <p:tgtEl>
                                          <p:spTgt spid="2178051">
                                            <p:txEl>
                                              <p:pRg st="4" end="4"/>
                                            </p:txEl>
                                          </p:spTgt>
                                        </p:tgtEl>
                                      </p:cBhvr>
                                    </p:animEffect>
                                    <p:anim calcmode="lin" valueType="num">
                                      <p:cBhvr>
                                        <p:cTn id="25" dur="1000" fill="hold"/>
                                        <p:tgtEl>
                                          <p:spTgt spid="2178051">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178051">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78051">
                                            <p:txEl>
                                              <p:pRg st="5" end="5"/>
                                            </p:txEl>
                                          </p:spTgt>
                                        </p:tgtEl>
                                        <p:attrNameLst>
                                          <p:attrName>style.visibility</p:attrName>
                                        </p:attrNameLst>
                                      </p:cBhvr>
                                      <p:to>
                                        <p:strVal val="visible"/>
                                      </p:to>
                                    </p:set>
                                    <p:animEffect transition="in" filter="fade">
                                      <p:cBhvr>
                                        <p:cTn id="29" dur="1000"/>
                                        <p:tgtEl>
                                          <p:spTgt spid="2178051">
                                            <p:txEl>
                                              <p:pRg st="5" end="5"/>
                                            </p:txEl>
                                          </p:spTgt>
                                        </p:tgtEl>
                                      </p:cBhvr>
                                    </p:animEffect>
                                    <p:anim calcmode="lin" valueType="num">
                                      <p:cBhvr>
                                        <p:cTn id="30" dur="1000" fill="hold"/>
                                        <p:tgtEl>
                                          <p:spTgt spid="2178051">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1780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178051">
                                            <p:txEl>
                                              <p:pRg st="6" end="6"/>
                                            </p:txEl>
                                          </p:spTgt>
                                        </p:tgtEl>
                                        <p:attrNameLst>
                                          <p:attrName>style.visibility</p:attrName>
                                        </p:attrNameLst>
                                      </p:cBhvr>
                                      <p:to>
                                        <p:strVal val="visible"/>
                                      </p:to>
                                    </p:set>
                                    <p:animEffect transition="in" filter="fade">
                                      <p:cBhvr>
                                        <p:cTn id="36" dur="1000"/>
                                        <p:tgtEl>
                                          <p:spTgt spid="2178051">
                                            <p:txEl>
                                              <p:pRg st="6" end="6"/>
                                            </p:txEl>
                                          </p:spTgt>
                                        </p:tgtEl>
                                      </p:cBhvr>
                                    </p:animEffect>
                                    <p:anim calcmode="lin" valueType="num">
                                      <p:cBhvr>
                                        <p:cTn id="37" dur="1000" fill="hold"/>
                                        <p:tgtEl>
                                          <p:spTgt spid="2178051">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21780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78051">
                                            <p:txEl>
                                              <p:pRg st="7" end="7"/>
                                            </p:txEl>
                                          </p:spTgt>
                                        </p:tgtEl>
                                        <p:attrNameLst>
                                          <p:attrName>style.visibility</p:attrName>
                                        </p:attrNameLst>
                                      </p:cBhvr>
                                      <p:to>
                                        <p:strVal val="visible"/>
                                      </p:to>
                                    </p:set>
                                    <p:anim calcmode="lin" valueType="num">
                                      <p:cBhvr additive="base">
                                        <p:cTn id="43" dur="500" fill="hold"/>
                                        <p:tgtEl>
                                          <p:spTgt spid="217805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7805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CFCDF-36BD-46D4-8D88-B2DBB45C69A2}"/>
              </a:ext>
            </a:extLst>
          </p:cNvPr>
          <p:cNvSpPr>
            <a:spLocks noGrp="1"/>
          </p:cNvSpPr>
          <p:nvPr>
            <p:ph type="title"/>
          </p:nvPr>
        </p:nvSpPr>
        <p:spPr>
          <a:xfrm>
            <a:off x="457200" y="685801"/>
            <a:ext cx="7772400" cy="2590800"/>
          </a:xfrm>
        </p:spPr>
        <p:txBody>
          <a:bodyPr/>
          <a:lstStyle/>
          <a:p>
            <a:pPr algn="ctr"/>
            <a:r>
              <a:rPr lang="en-US" sz="5400" dirty="0"/>
              <a:t>See you THURSDAY for</a:t>
            </a:r>
            <a:br>
              <a:rPr lang="en-US" sz="5400" dirty="0"/>
            </a:br>
            <a:r>
              <a:rPr lang="en-US" sz="5400" dirty="0"/>
              <a:t>our first studio day!</a:t>
            </a:r>
          </a:p>
        </p:txBody>
      </p:sp>
      <p:pic>
        <p:nvPicPr>
          <p:cNvPr id="1026" name="Picture 2" descr="Studio Day - Photos | Facebook">
            <a:extLst>
              <a:ext uri="{FF2B5EF4-FFF2-40B4-BE49-F238E27FC236}">
                <a16:creationId xmlns:a16="http://schemas.microsoft.com/office/drawing/2014/main" id="{FB0DB73A-C5ED-4F4E-AF99-A73515745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2895600"/>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109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B668-CE9A-41CC-9F7B-9D019E6580ED}"/>
              </a:ext>
            </a:extLst>
          </p:cNvPr>
          <p:cNvSpPr>
            <a:spLocks noGrp="1"/>
          </p:cNvSpPr>
          <p:nvPr>
            <p:ph type="title"/>
          </p:nvPr>
        </p:nvSpPr>
        <p:spPr/>
        <p:txBody>
          <a:bodyPr/>
          <a:lstStyle/>
          <a:p>
            <a:r>
              <a:rPr lang="en-US" b="1" dirty="0"/>
              <a:t>Studio Day (Day 2)</a:t>
            </a:r>
          </a:p>
        </p:txBody>
      </p:sp>
      <p:sp>
        <p:nvSpPr>
          <p:cNvPr id="3" name="Content Placeholder 2">
            <a:extLst>
              <a:ext uri="{FF2B5EF4-FFF2-40B4-BE49-F238E27FC236}">
                <a16:creationId xmlns:a16="http://schemas.microsoft.com/office/drawing/2014/main" id="{1796220A-9F55-4A6B-B6C2-6A24122061D5}"/>
              </a:ext>
            </a:extLst>
          </p:cNvPr>
          <p:cNvSpPr>
            <a:spLocks noGrp="1"/>
          </p:cNvSpPr>
          <p:nvPr>
            <p:ph idx="1"/>
          </p:nvPr>
        </p:nvSpPr>
        <p:spPr>
          <a:xfrm>
            <a:off x="441520" y="762000"/>
            <a:ext cx="7940480" cy="5334000"/>
          </a:xfrm>
        </p:spPr>
        <p:txBody>
          <a:bodyPr>
            <a:normAutofit fontScale="77500" lnSpcReduction="20000"/>
          </a:bodyPr>
          <a:lstStyle/>
          <a:p>
            <a:r>
              <a:rPr lang="en-US" sz="2400" i="0" dirty="0">
                <a:effectLst/>
                <a:latin typeface="+mj-lt"/>
              </a:rPr>
              <a:t>Research the Agile Product Management Software and create your Scorecard. You will use this software to manage your product development throughout the semester.</a:t>
            </a:r>
          </a:p>
          <a:p>
            <a:r>
              <a:rPr lang="en-US" sz="1900" b="0" i="0" dirty="0">
                <a:effectLst/>
                <a:latin typeface="+mj-lt"/>
              </a:rPr>
              <a:t>Note: This is not about the website builder that you will be selecting later (</a:t>
            </a:r>
            <a:r>
              <a:rPr lang="en-US" sz="1900" b="0" i="0" dirty="0" err="1">
                <a:effectLst/>
                <a:latin typeface="+mj-lt"/>
              </a:rPr>
              <a:t>wordpress</a:t>
            </a:r>
            <a:r>
              <a:rPr lang="en-US" sz="1900" b="0" i="0" dirty="0">
                <a:effectLst/>
                <a:latin typeface="+mj-lt"/>
              </a:rPr>
              <a:t>, </a:t>
            </a:r>
            <a:r>
              <a:rPr lang="en-US" sz="1900" b="0" i="0" dirty="0" err="1">
                <a:effectLst/>
                <a:latin typeface="+mj-lt"/>
              </a:rPr>
              <a:t>wix</a:t>
            </a:r>
            <a:r>
              <a:rPr lang="en-US" sz="1900" b="0" i="0" dirty="0">
                <a:effectLst/>
                <a:latin typeface="+mj-lt"/>
              </a:rPr>
              <a:t>, </a:t>
            </a:r>
            <a:r>
              <a:rPr lang="en-US" sz="1900" b="0" i="0" dirty="0" err="1">
                <a:effectLst/>
                <a:latin typeface="+mj-lt"/>
              </a:rPr>
              <a:t>squarespace</a:t>
            </a:r>
            <a:r>
              <a:rPr lang="en-US" sz="1900" b="0" i="0" dirty="0">
                <a:effectLst/>
                <a:latin typeface="+mj-lt"/>
              </a:rPr>
              <a:t>, </a:t>
            </a:r>
            <a:r>
              <a:rPr lang="en-US" sz="1900" b="0" i="0" dirty="0" err="1">
                <a:effectLst/>
                <a:latin typeface="+mj-lt"/>
              </a:rPr>
              <a:t>shopify</a:t>
            </a:r>
            <a:r>
              <a:rPr lang="en-US" sz="1900" b="0" i="0" dirty="0">
                <a:effectLst/>
                <a:latin typeface="+mj-lt"/>
              </a:rPr>
              <a:t>, etc.).</a:t>
            </a:r>
          </a:p>
          <a:p>
            <a:endParaRPr lang="en-US" b="0" dirty="0">
              <a:latin typeface="+mj-lt"/>
            </a:endParaRPr>
          </a:p>
          <a:p>
            <a:r>
              <a:rPr lang="en-US" u="sng" dirty="0">
                <a:latin typeface="+mj-lt"/>
              </a:rPr>
              <a:t>On your scorecard:</a:t>
            </a:r>
          </a:p>
          <a:p>
            <a:pPr marL="457200" indent="-457200">
              <a:buFont typeface="+mj-lt"/>
              <a:buAutoNum type="arabicPeriod"/>
            </a:pPr>
            <a:r>
              <a:rPr lang="en-US" b="0" dirty="0">
                <a:latin typeface="+mj-lt"/>
              </a:rPr>
              <a:t>Select at least 3 Agile Product Management Software (research all potential software and select at least 3 of them for your analysis)</a:t>
            </a:r>
          </a:p>
          <a:p>
            <a:pPr marL="457200" indent="-457200">
              <a:buFont typeface="+mj-lt"/>
              <a:buAutoNum type="arabicPeriod"/>
            </a:pPr>
            <a:r>
              <a:rPr lang="en-US" b="0" dirty="0">
                <a:latin typeface="+mj-lt"/>
              </a:rPr>
              <a:t>Define 4-6 criteria to evaluate each software</a:t>
            </a:r>
          </a:p>
          <a:p>
            <a:pPr marL="457200" indent="-457200">
              <a:buFont typeface="+mj-lt"/>
              <a:buAutoNum type="arabicPeriod"/>
            </a:pPr>
            <a:r>
              <a:rPr lang="en-US" b="0" dirty="0">
                <a:latin typeface="+mj-lt"/>
              </a:rPr>
              <a:t>Add a brief explanation of each criteria below your scorecard</a:t>
            </a:r>
          </a:p>
          <a:p>
            <a:pPr marL="457200" indent="-457200">
              <a:buFont typeface="+mj-lt"/>
              <a:buAutoNum type="arabicPeriod"/>
            </a:pPr>
            <a:r>
              <a:rPr lang="en-US" b="0" dirty="0">
                <a:latin typeface="+mj-lt"/>
              </a:rPr>
              <a:t>Determine the weight for each criteria</a:t>
            </a:r>
          </a:p>
          <a:p>
            <a:pPr marL="457200" indent="-457200">
              <a:buFont typeface="+mj-lt"/>
              <a:buAutoNum type="arabicPeriod"/>
            </a:pPr>
            <a:r>
              <a:rPr lang="en-US" b="0" dirty="0">
                <a:latin typeface="+mj-lt"/>
              </a:rPr>
              <a:t>Calculate your weighted average for each software</a:t>
            </a:r>
          </a:p>
          <a:p>
            <a:pPr marL="457200" indent="-457200">
              <a:buFont typeface="+mj-lt"/>
              <a:buAutoNum type="arabicPeriod"/>
            </a:pPr>
            <a:r>
              <a:rPr lang="en-US" b="0" dirty="0">
                <a:latin typeface="+mj-lt"/>
              </a:rPr>
              <a:t>Clearly highlight your preferred software (highest score)</a:t>
            </a:r>
          </a:p>
          <a:p>
            <a:endParaRPr lang="en-US" b="0" dirty="0">
              <a:latin typeface="+mj-lt"/>
            </a:endParaRPr>
          </a:p>
          <a:p>
            <a:r>
              <a:rPr lang="en-US" b="0" dirty="0">
                <a:latin typeface="+mj-lt"/>
              </a:rPr>
              <a:t>The output will be your </a:t>
            </a:r>
            <a:r>
              <a:rPr lang="en-US" u="sng" dirty="0">
                <a:solidFill>
                  <a:srgbClr val="A41E35"/>
                </a:solidFill>
                <a:latin typeface="+mj-lt"/>
              </a:rPr>
              <a:t>first assignment due by EOD Sunday</a:t>
            </a:r>
          </a:p>
          <a:p>
            <a:r>
              <a:rPr lang="en-US" dirty="0">
                <a:latin typeface="+mj-lt"/>
              </a:rPr>
              <a:t>Submit one file per team on Canvas</a:t>
            </a:r>
          </a:p>
          <a:p>
            <a:r>
              <a:rPr lang="en-US" b="0" dirty="0">
                <a:solidFill>
                  <a:srgbClr val="666666"/>
                </a:solidFill>
                <a:latin typeface="+mj-lt"/>
              </a:rPr>
              <a:t>	</a:t>
            </a:r>
            <a:r>
              <a:rPr lang="en-US" sz="1800" b="0" dirty="0">
                <a:solidFill>
                  <a:srgbClr val="A41E35"/>
                </a:solidFill>
                <a:latin typeface="+mj-lt"/>
              </a:rPr>
              <a:t>* No late assignment accepted</a:t>
            </a:r>
            <a:endParaRPr lang="en-US" dirty="0">
              <a:solidFill>
                <a:srgbClr val="A41E35"/>
              </a:solidFill>
              <a:latin typeface="+mj-lt"/>
            </a:endParaRPr>
          </a:p>
        </p:txBody>
      </p:sp>
    </p:spTree>
    <p:extLst>
      <p:ext uri="{BB962C8B-B14F-4D97-AF65-F5344CB8AC3E}">
        <p14:creationId xmlns:p14="http://schemas.microsoft.com/office/powerpoint/2010/main" val="3973563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1000"/>
                                        <p:tgtEl>
                                          <p:spTgt spid="3">
                                            <p:txEl>
                                              <p:pRg st="8" end="8"/>
                                            </p:txEl>
                                          </p:spTgt>
                                        </p:tgtEl>
                                      </p:cBhvr>
                                    </p:animEffect>
                                    <p:anim calcmode="lin" valueType="num">
                                      <p:cBhvr>
                                        <p:cTn id="4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anim calcmode="lin" valueType="num">
                                      <p:cBhvr>
                                        <p:cTn id="4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barn(inVertical)">
                                      <p:cBhvr>
                                        <p:cTn id="54" dur="500"/>
                                        <p:tgtEl>
                                          <p:spTgt spid="3">
                                            <p:txEl>
                                              <p:pRg st="11" end="11"/>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barn(inVertical)">
                                      <p:cBhvr>
                                        <p:cTn id="57" dur="500"/>
                                        <p:tgtEl>
                                          <p:spTgt spid="3">
                                            <p:txEl>
                                              <p:pRg st="12" end="12"/>
                                            </p:txEl>
                                          </p:spTgt>
                                        </p:tgtEl>
                                      </p:cBhvr>
                                    </p:animEffect>
                                  </p:childTnLst>
                                </p:cTn>
                              </p:par>
                              <p:par>
                                <p:cTn id="58" presetID="16" presetClass="entr" presetSubtype="21" fill="hold" nodeType="with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animEffect transition="in" filter="barn(inVertical)">
                                      <p:cBhvr>
                                        <p:cTn id="6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620000" cy="457200"/>
          </a:xfrm>
        </p:spPr>
        <p:txBody>
          <a:bodyPr/>
          <a:lstStyle/>
          <a:p>
            <a:r>
              <a:rPr lang="en-US" b="1" dirty="0"/>
              <a:t>SCORECARDS</a:t>
            </a:r>
          </a:p>
        </p:txBody>
      </p:sp>
      <p:graphicFrame>
        <p:nvGraphicFramePr>
          <p:cNvPr id="8" name="Content Placeholder 7"/>
          <p:cNvGraphicFramePr>
            <a:graphicFrameLocks noGrp="1"/>
          </p:cNvGraphicFramePr>
          <p:nvPr>
            <p:ph sz="half" idx="1"/>
          </p:nvPr>
        </p:nvGraphicFramePr>
        <p:xfrm>
          <a:off x="76201" y="533399"/>
          <a:ext cx="4953000" cy="2571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sz="half" idx="2"/>
          </p:nvPr>
        </p:nvGraphicFramePr>
        <p:xfrm>
          <a:off x="304800" y="3352800"/>
          <a:ext cx="8458201" cy="2667001"/>
        </p:xfrm>
        <a:graphic>
          <a:graphicData uri="http://schemas.openxmlformats.org/drawingml/2006/table">
            <a:tbl>
              <a:tblPr firstRow="1" bandRow="1">
                <a:tableStyleId>{5C22544A-7EE6-4342-B048-85BDC9FD1C3A}</a:tableStyleId>
              </a:tblPr>
              <a:tblGrid>
                <a:gridCol w="1804336">
                  <a:extLst>
                    <a:ext uri="{9D8B030D-6E8A-4147-A177-3AD203B41FA5}">
                      <a16:colId xmlns:a16="http://schemas.microsoft.com/office/drawing/2014/main" val="20000"/>
                    </a:ext>
                  </a:extLst>
                </a:gridCol>
                <a:gridCol w="1609618">
                  <a:extLst>
                    <a:ext uri="{9D8B030D-6E8A-4147-A177-3AD203B41FA5}">
                      <a16:colId xmlns:a16="http://schemas.microsoft.com/office/drawing/2014/main" val="20001"/>
                    </a:ext>
                  </a:extLst>
                </a:gridCol>
                <a:gridCol w="1609618">
                  <a:extLst>
                    <a:ext uri="{9D8B030D-6E8A-4147-A177-3AD203B41FA5}">
                      <a16:colId xmlns:a16="http://schemas.microsoft.com/office/drawing/2014/main" val="20002"/>
                    </a:ext>
                  </a:extLst>
                </a:gridCol>
                <a:gridCol w="1630293">
                  <a:extLst>
                    <a:ext uri="{9D8B030D-6E8A-4147-A177-3AD203B41FA5}">
                      <a16:colId xmlns:a16="http://schemas.microsoft.com/office/drawing/2014/main" val="20003"/>
                    </a:ext>
                  </a:extLst>
                </a:gridCol>
                <a:gridCol w="1804336">
                  <a:extLst>
                    <a:ext uri="{9D8B030D-6E8A-4147-A177-3AD203B41FA5}">
                      <a16:colId xmlns:a16="http://schemas.microsoft.com/office/drawing/2014/main" val="20004"/>
                    </a:ext>
                  </a:extLst>
                </a:gridCol>
              </a:tblGrid>
              <a:tr h="348705">
                <a:tc>
                  <a:txBody>
                    <a:bodyPr/>
                    <a:lstStyle/>
                    <a:p>
                      <a:endParaRPr lang="en-US" sz="1600" dirty="0"/>
                    </a:p>
                  </a:txBody>
                  <a:tcPr/>
                </a:tc>
                <a:tc>
                  <a:txBody>
                    <a:bodyPr/>
                    <a:lstStyle/>
                    <a:p>
                      <a:r>
                        <a:rPr lang="en-US" sz="1600" dirty="0"/>
                        <a:t>Product 1</a:t>
                      </a:r>
                    </a:p>
                  </a:txBody>
                  <a:tcPr/>
                </a:tc>
                <a:tc>
                  <a:txBody>
                    <a:bodyPr/>
                    <a:lstStyle/>
                    <a:p>
                      <a:r>
                        <a:rPr lang="en-US" sz="1600" dirty="0"/>
                        <a:t>Product</a:t>
                      </a:r>
                      <a:r>
                        <a:rPr lang="en-US" sz="1600" baseline="0" dirty="0"/>
                        <a:t> 2</a:t>
                      </a:r>
                      <a:endParaRPr lang="en-US" sz="1600" dirty="0"/>
                    </a:p>
                  </a:txBody>
                  <a:tcPr/>
                </a:tc>
                <a:tc>
                  <a:txBody>
                    <a:bodyPr/>
                    <a:lstStyle/>
                    <a:p>
                      <a:r>
                        <a:rPr lang="en-US" sz="1600" dirty="0"/>
                        <a:t>Product 3</a:t>
                      </a:r>
                    </a:p>
                  </a:txBody>
                  <a:tcPr/>
                </a:tc>
                <a:tc>
                  <a:txBody>
                    <a:bodyPr/>
                    <a:lstStyle/>
                    <a:p>
                      <a:r>
                        <a:rPr lang="en-US" sz="1600" dirty="0"/>
                        <a:t>Product 4</a:t>
                      </a:r>
                    </a:p>
                  </a:txBody>
                  <a:tcPr/>
                </a:tc>
                <a:extLst>
                  <a:ext uri="{0D108BD9-81ED-4DB2-BD59-A6C34878D82A}">
                    <a16:rowId xmlns:a16="http://schemas.microsoft.com/office/drawing/2014/main" val="10000"/>
                  </a:ext>
                </a:extLst>
              </a:tr>
              <a:tr h="428997">
                <a:tc>
                  <a:txBody>
                    <a:bodyPr/>
                    <a:lstStyle/>
                    <a:p>
                      <a:r>
                        <a:rPr lang="en-US" sz="1600" dirty="0"/>
                        <a:t>Criteria A (%)</a:t>
                      </a:r>
                    </a:p>
                  </a:txBody>
                  <a:tcPr/>
                </a:tc>
                <a:tc>
                  <a:txBody>
                    <a:bodyPr/>
                    <a:lstStyle/>
                    <a:p>
                      <a:r>
                        <a:rPr lang="en-US" sz="1600" i="1" dirty="0"/>
                        <a:t>score</a:t>
                      </a:r>
                    </a:p>
                  </a:txBody>
                  <a:tcPr/>
                </a:tc>
                <a:tc>
                  <a:txBody>
                    <a:bodyPr/>
                    <a:lstStyle/>
                    <a:p>
                      <a:r>
                        <a:rPr kumimoji="0" lang="en-US" sz="1600" b="0" i="1" u="none" strike="noStrike" kern="1200" cap="none" spc="0" normalizeH="0" baseline="0" noProof="0">
                          <a:ln>
                            <a:noFill/>
                          </a:ln>
                          <a:solidFill>
                            <a:srgbClr val="000000"/>
                          </a:solidFill>
                          <a:effectLst/>
                          <a:uLnTx/>
                          <a:uFillTx/>
                          <a:latin typeface="Calibri"/>
                          <a:ea typeface="+mn-ea"/>
                          <a:cs typeface="+mn-cs"/>
                        </a:rPr>
                        <a:t>score</a:t>
                      </a:r>
                      <a:endParaRPr lang="en-US" sz="1600" dirty="0"/>
                    </a:p>
                  </a:txBody>
                  <a:tcPr/>
                </a:tc>
                <a:tc>
                  <a:txBody>
                    <a:bodyPr/>
                    <a:lstStyle/>
                    <a:p>
                      <a:r>
                        <a:rPr kumimoji="0" lang="en-US" sz="1600" b="0" i="1" u="none" strike="noStrike" kern="1200" cap="none" spc="0" normalizeH="0" baseline="0" noProof="0">
                          <a:ln>
                            <a:noFill/>
                          </a:ln>
                          <a:solidFill>
                            <a:srgbClr val="000000"/>
                          </a:solidFill>
                          <a:effectLst/>
                          <a:uLnTx/>
                          <a:uFillTx/>
                          <a:latin typeface="Calibri"/>
                          <a:ea typeface="+mn-ea"/>
                          <a:cs typeface="+mn-cs"/>
                        </a:rPr>
                        <a:t>score</a:t>
                      </a:r>
                      <a:endParaRPr lang="en-US" sz="1600" dirty="0"/>
                    </a:p>
                  </a:txBody>
                  <a:tcPr/>
                </a:tc>
                <a:tc>
                  <a:txBody>
                    <a:bodyPr/>
                    <a:lstStyle/>
                    <a:p>
                      <a:r>
                        <a:rPr kumimoji="0" lang="en-US" sz="1600" b="0" i="1" u="none" strike="noStrike" kern="1200" cap="none" spc="0" normalizeH="0" baseline="0" noProof="0" dirty="0">
                          <a:ln>
                            <a:noFill/>
                          </a:ln>
                          <a:solidFill>
                            <a:srgbClr val="000000"/>
                          </a:solidFill>
                          <a:effectLst/>
                          <a:uLnTx/>
                          <a:uFillTx/>
                          <a:latin typeface="Calibri"/>
                          <a:ea typeface="+mn-ea"/>
                          <a:cs typeface="+mn-cs"/>
                        </a:rPr>
                        <a:t>score</a:t>
                      </a:r>
                      <a:endParaRPr lang="en-US" sz="1600" dirty="0"/>
                    </a:p>
                  </a:txBody>
                  <a:tcPr/>
                </a:tc>
                <a:extLst>
                  <a:ext uri="{0D108BD9-81ED-4DB2-BD59-A6C34878D82A}">
                    <a16:rowId xmlns:a16="http://schemas.microsoft.com/office/drawing/2014/main" val="10001"/>
                  </a:ext>
                </a:extLst>
              </a:tr>
              <a:tr h="428997">
                <a:tc>
                  <a:txBody>
                    <a:bodyPr/>
                    <a:lstStyle/>
                    <a:p>
                      <a:r>
                        <a:rPr lang="en-US" sz="1600" dirty="0"/>
                        <a:t>Criteria</a:t>
                      </a:r>
                      <a:r>
                        <a:rPr lang="en-US" sz="1600" baseline="0" dirty="0"/>
                        <a:t> B (%)</a:t>
                      </a:r>
                      <a:endParaRPr lang="en-US" sz="1600" dirty="0"/>
                    </a:p>
                  </a:txBody>
                  <a:tcPr/>
                </a:tc>
                <a:tc>
                  <a:txBody>
                    <a:bodyPr/>
                    <a:lstStyle/>
                    <a:p>
                      <a:r>
                        <a:rPr kumimoji="0" lang="en-US" sz="1600" b="0" i="1" u="none" strike="noStrike" kern="1200" cap="none" spc="0" normalizeH="0" baseline="0" noProof="0" dirty="0">
                          <a:ln>
                            <a:noFill/>
                          </a:ln>
                          <a:solidFill>
                            <a:srgbClr val="000000"/>
                          </a:solidFill>
                          <a:effectLst/>
                          <a:uLnTx/>
                          <a:uFillTx/>
                          <a:latin typeface="Calibri"/>
                          <a:ea typeface="+mn-ea"/>
                          <a:cs typeface="+mn-cs"/>
                        </a:rPr>
                        <a:t>score</a:t>
                      </a:r>
                      <a:endParaRPr lang="en-US" sz="1600" dirty="0"/>
                    </a:p>
                  </a:txBody>
                  <a:tcPr/>
                </a:tc>
                <a:tc>
                  <a:txBody>
                    <a:bodyPr/>
                    <a:lstStyle/>
                    <a:p>
                      <a:r>
                        <a:rPr kumimoji="0" lang="en-US" sz="1600" b="0" i="1" u="none" strike="noStrike" kern="1200" cap="none" spc="0" normalizeH="0" baseline="0" noProof="0">
                          <a:ln>
                            <a:noFill/>
                          </a:ln>
                          <a:solidFill>
                            <a:srgbClr val="000000"/>
                          </a:solidFill>
                          <a:effectLst/>
                          <a:uLnTx/>
                          <a:uFillTx/>
                          <a:latin typeface="Calibri"/>
                          <a:ea typeface="+mn-ea"/>
                          <a:cs typeface="+mn-cs"/>
                        </a:rPr>
                        <a:t>score</a:t>
                      </a:r>
                      <a:endParaRPr lang="en-US" sz="1600" dirty="0"/>
                    </a:p>
                  </a:txBody>
                  <a:tcPr/>
                </a:tc>
                <a:tc>
                  <a:txBody>
                    <a:bodyPr/>
                    <a:lstStyle/>
                    <a:p>
                      <a:r>
                        <a:rPr kumimoji="0" lang="en-US" sz="1600" b="0" i="1" u="none" strike="noStrike" kern="1200" cap="none" spc="0" normalizeH="0" baseline="0" noProof="0">
                          <a:ln>
                            <a:noFill/>
                          </a:ln>
                          <a:solidFill>
                            <a:srgbClr val="000000"/>
                          </a:solidFill>
                          <a:effectLst/>
                          <a:uLnTx/>
                          <a:uFillTx/>
                          <a:latin typeface="Calibri"/>
                          <a:ea typeface="+mn-ea"/>
                          <a:cs typeface="+mn-cs"/>
                        </a:rPr>
                        <a:t>score</a:t>
                      </a:r>
                      <a:endParaRPr lang="en-US" sz="1600" dirty="0"/>
                    </a:p>
                  </a:txBody>
                  <a:tcPr/>
                </a:tc>
                <a:tc>
                  <a:txBody>
                    <a:bodyPr/>
                    <a:lstStyle/>
                    <a:p>
                      <a:r>
                        <a:rPr kumimoji="0" lang="en-US" sz="1600" b="0" i="1" u="none" strike="noStrike" kern="1200" cap="none" spc="0" normalizeH="0" baseline="0" noProof="0">
                          <a:ln>
                            <a:noFill/>
                          </a:ln>
                          <a:solidFill>
                            <a:srgbClr val="000000"/>
                          </a:solidFill>
                          <a:effectLst/>
                          <a:uLnTx/>
                          <a:uFillTx/>
                          <a:latin typeface="Calibri"/>
                          <a:ea typeface="+mn-ea"/>
                          <a:cs typeface="+mn-cs"/>
                        </a:rPr>
                        <a:t>score</a:t>
                      </a:r>
                      <a:endParaRPr lang="en-US" sz="1600" dirty="0"/>
                    </a:p>
                  </a:txBody>
                  <a:tcPr/>
                </a:tc>
                <a:extLst>
                  <a:ext uri="{0D108BD9-81ED-4DB2-BD59-A6C34878D82A}">
                    <a16:rowId xmlns:a16="http://schemas.microsoft.com/office/drawing/2014/main" val="10002"/>
                  </a:ext>
                </a:extLst>
              </a:tr>
              <a:tr h="428997">
                <a:tc>
                  <a:txBody>
                    <a:bodyPr/>
                    <a:lstStyle/>
                    <a:p>
                      <a:r>
                        <a:rPr lang="en-US" sz="1600" dirty="0"/>
                        <a:t>Criteria</a:t>
                      </a:r>
                      <a:r>
                        <a:rPr lang="en-US" sz="1600" baseline="0" dirty="0"/>
                        <a:t> C (%)</a:t>
                      </a:r>
                      <a:endParaRPr lang="en-US" sz="1600" dirty="0"/>
                    </a:p>
                  </a:txBody>
                  <a:tcPr/>
                </a:tc>
                <a:tc>
                  <a:txBody>
                    <a:bodyPr/>
                    <a:lstStyle/>
                    <a:p>
                      <a:r>
                        <a:rPr kumimoji="0" lang="en-US" sz="1600" b="0" i="1" u="none" strike="noStrike" kern="1200" cap="none" spc="0" normalizeH="0" baseline="0" noProof="0" dirty="0">
                          <a:ln>
                            <a:noFill/>
                          </a:ln>
                          <a:solidFill>
                            <a:srgbClr val="000000"/>
                          </a:solidFill>
                          <a:effectLst/>
                          <a:uLnTx/>
                          <a:uFillTx/>
                          <a:latin typeface="Calibri"/>
                          <a:ea typeface="+mn-ea"/>
                          <a:cs typeface="+mn-cs"/>
                        </a:rPr>
                        <a:t>score</a:t>
                      </a:r>
                      <a:endParaRPr lang="en-US" sz="1600" dirty="0"/>
                    </a:p>
                  </a:txBody>
                  <a:tcPr/>
                </a:tc>
                <a:tc>
                  <a:txBody>
                    <a:bodyPr/>
                    <a:lstStyle/>
                    <a:p>
                      <a:r>
                        <a:rPr kumimoji="0" lang="en-US" sz="1600" b="0" i="1" u="none" strike="noStrike" kern="1200" cap="none" spc="0" normalizeH="0" baseline="0" noProof="0">
                          <a:ln>
                            <a:noFill/>
                          </a:ln>
                          <a:solidFill>
                            <a:srgbClr val="000000"/>
                          </a:solidFill>
                          <a:effectLst/>
                          <a:uLnTx/>
                          <a:uFillTx/>
                          <a:latin typeface="Calibri"/>
                          <a:ea typeface="+mn-ea"/>
                          <a:cs typeface="+mn-cs"/>
                        </a:rPr>
                        <a:t>score</a:t>
                      </a:r>
                      <a:endParaRPr lang="en-US" sz="1600" dirty="0"/>
                    </a:p>
                  </a:txBody>
                  <a:tcPr/>
                </a:tc>
                <a:tc>
                  <a:txBody>
                    <a:bodyPr/>
                    <a:lstStyle/>
                    <a:p>
                      <a:r>
                        <a:rPr kumimoji="0" lang="en-US" sz="1600" b="0" i="1" u="none" strike="noStrike" kern="1200" cap="none" spc="0" normalizeH="0" baseline="0" noProof="0">
                          <a:ln>
                            <a:noFill/>
                          </a:ln>
                          <a:solidFill>
                            <a:srgbClr val="000000"/>
                          </a:solidFill>
                          <a:effectLst/>
                          <a:uLnTx/>
                          <a:uFillTx/>
                          <a:latin typeface="Calibri"/>
                          <a:ea typeface="+mn-ea"/>
                          <a:cs typeface="+mn-cs"/>
                        </a:rPr>
                        <a:t>score</a:t>
                      </a:r>
                      <a:endParaRPr lang="en-US" sz="1600" dirty="0"/>
                    </a:p>
                  </a:txBody>
                  <a:tcPr/>
                </a:tc>
                <a:tc>
                  <a:txBody>
                    <a:bodyPr/>
                    <a:lstStyle/>
                    <a:p>
                      <a:r>
                        <a:rPr kumimoji="0" lang="en-US" sz="1600" b="0" i="1" u="none" strike="noStrike" kern="1200" cap="none" spc="0" normalizeH="0" baseline="0" noProof="0">
                          <a:ln>
                            <a:noFill/>
                          </a:ln>
                          <a:solidFill>
                            <a:srgbClr val="000000"/>
                          </a:solidFill>
                          <a:effectLst/>
                          <a:uLnTx/>
                          <a:uFillTx/>
                          <a:latin typeface="Calibri"/>
                          <a:ea typeface="+mn-ea"/>
                          <a:cs typeface="+mn-cs"/>
                        </a:rPr>
                        <a:t>score</a:t>
                      </a:r>
                      <a:endParaRPr lang="en-US" sz="1600" dirty="0"/>
                    </a:p>
                  </a:txBody>
                  <a:tcPr/>
                </a:tc>
                <a:extLst>
                  <a:ext uri="{0D108BD9-81ED-4DB2-BD59-A6C34878D82A}">
                    <a16:rowId xmlns:a16="http://schemas.microsoft.com/office/drawing/2014/main" val="10003"/>
                  </a:ext>
                </a:extLst>
              </a:tr>
              <a:tr h="428997">
                <a:tc>
                  <a:txBody>
                    <a:bodyPr/>
                    <a:lstStyle/>
                    <a:p>
                      <a:r>
                        <a:rPr lang="en-US" sz="1600" dirty="0"/>
                        <a:t>Criteria</a:t>
                      </a:r>
                      <a:r>
                        <a:rPr lang="en-US" sz="1600" baseline="0" dirty="0"/>
                        <a:t> D (%)</a:t>
                      </a:r>
                      <a:endParaRPr lang="en-US" sz="1600" dirty="0"/>
                    </a:p>
                  </a:txBody>
                  <a:tcPr/>
                </a:tc>
                <a:tc>
                  <a:txBody>
                    <a:bodyPr/>
                    <a:lstStyle/>
                    <a:p>
                      <a:r>
                        <a:rPr kumimoji="0" lang="en-US" sz="1600" b="0" i="1" u="none" strike="noStrike" kern="1200" cap="none" spc="0" normalizeH="0" baseline="0" noProof="0" dirty="0">
                          <a:ln>
                            <a:noFill/>
                          </a:ln>
                          <a:solidFill>
                            <a:srgbClr val="000000"/>
                          </a:solidFill>
                          <a:effectLst/>
                          <a:uLnTx/>
                          <a:uFillTx/>
                          <a:latin typeface="Calibri"/>
                          <a:ea typeface="+mn-ea"/>
                          <a:cs typeface="+mn-cs"/>
                        </a:rPr>
                        <a:t>score</a:t>
                      </a:r>
                      <a:endParaRPr lang="en-US" sz="1600" dirty="0"/>
                    </a:p>
                  </a:txBody>
                  <a:tcPr/>
                </a:tc>
                <a:tc>
                  <a:txBody>
                    <a:bodyPr/>
                    <a:lstStyle/>
                    <a:p>
                      <a:r>
                        <a:rPr kumimoji="0" lang="en-US" sz="1600" b="0" i="1" u="none" strike="noStrike" kern="1200" cap="none" spc="0" normalizeH="0" baseline="0" noProof="0">
                          <a:ln>
                            <a:noFill/>
                          </a:ln>
                          <a:solidFill>
                            <a:srgbClr val="000000"/>
                          </a:solidFill>
                          <a:effectLst/>
                          <a:uLnTx/>
                          <a:uFillTx/>
                          <a:latin typeface="Calibri"/>
                          <a:ea typeface="+mn-ea"/>
                          <a:cs typeface="+mn-cs"/>
                        </a:rPr>
                        <a:t>score</a:t>
                      </a:r>
                      <a:endParaRPr lang="en-US" sz="1600" dirty="0"/>
                    </a:p>
                  </a:txBody>
                  <a:tcPr/>
                </a:tc>
                <a:tc>
                  <a:txBody>
                    <a:bodyPr/>
                    <a:lstStyle/>
                    <a:p>
                      <a:r>
                        <a:rPr kumimoji="0" lang="en-US" sz="1600" b="0" i="1" u="none" strike="noStrike" kern="1200" cap="none" spc="0" normalizeH="0" baseline="0" noProof="0">
                          <a:ln>
                            <a:noFill/>
                          </a:ln>
                          <a:solidFill>
                            <a:srgbClr val="000000"/>
                          </a:solidFill>
                          <a:effectLst/>
                          <a:uLnTx/>
                          <a:uFillTx/>
                          <a:latin typeface="Calibri"/>
                          <a:ea typeface="+mn-ea"/>
                          <a:cs typeface="+mn-cs"/>
                        </a:rPr>
                        <a:t>score</a:t>
                      </a:r>
                      <a:endParaRPr lang="en-US" sz="1600" dirty="0"/>
                    </a:p>
                  </a:txBody>
                  <a:tcPr/>
                </a:tc>
                <a:tc>
                  <a:txBody>
                    <a:bodyPr/>
                    <a:lstStyle/>
                    <a:p>
                      <a:r>
                        <a:rPr kumimoji="0" lang="en-US" sz="1600" b="0" i="1" u="none" strike="noStrike" kern="1200" cap="none" spc="0" normalizeH="0" baseline="0" noProof="0" dirty="0">
                          <a:ln>
                            <a:noFill/>
                          </a:ln>
                          <a:solidFill>
                            <a:srgbClr val="000000"/>
                          </a:solidFill>
                          <a:effectLst/>
                          <a:uLnTx/>
                          <a:uFillTx/>
                          <a:latin typeface="Calibri"/>
                          <a:ea typeface="+mn-ea"/>
                          <a:cs typeface="+mn-cs"/>
                        </a:rPr>
                        <a:t>score</a:t>
                      </a:r>
                      <a:endParaRPr lang="en-US" sz="1600" dirty="0"/>
                    </a:p>
                  </a:txBody>
                  <a:tcPr/>
                </a:tc>
                <a:extLst>
                  <a:ext uri="{0D108BD9-81ED-4DB2-BD59-A6C34878D82A}">
                    <a16:rowId xmlns:a16="http://schemas.microsoft.com/office/drawing/2014/main" val="10004"/>
                  </a:ext>
                </a:extLst>
              </a:tr>
              <a:tr h="602308">
                <a:tc>
                  <a:txBody>
                    <a:bodyPr/>
                    <a:lstStyle/>
                    <a:p>
                      <a:r>
                        <a:rPr lang="en-US" sz="1600" dirty="0"/>
                        <a:t>(Weighted)</a:t>
                      </a:r>
                      <a:r>
                        <a:rPr lang="en-US" sz="1600" baseline="0" dirty="0"/>
                        <a:t> Total</a:t>
                      </a:r>
                      <a:endParaRPr lang="en-US" sz="1600" dirty="0"/>
                    </a:p>
                  </a:txBody>
                  <a:tcPr/>
                </a:tc>
                <a:tc>
                  <a:txBody>
                    <a:bodyPr/>
                    <a:lstStyle/>
                    <a:p>
                      <a:r>
                        <a:rPr lang="en-US" sz="1600" dirty="0"/>
                        <a:t>SCORE</a:t>
                      </a:r>
                    </a:p>
                  </a:txBody>
                  <a:tcPr/>
                </a:tc>
                <a:tc>
                  <a:txBody>
                    <a:bodyPr/>
                    <a:lstStyle/>
                    <a:p>
                      <a:r>
                        <a:rPr lang="en-US" sz="1600" dirty="0"/>
                        <a:t>SCORE</a:t>
                      </a:r>
                    </a:p>
                  </a:txBody>
                  <a:tcPr/>
                </a:tc>
                <a:tc>
                  <a:txBody>
                    <a:bodyPr/>
                    <a:lstStyle/>
                    <a:p>
                      <a:r>
                        <a:rPr lang="en-US" sz="1600" dirty="0"/>
                        <a:t>SCORE</a:t>
                      </a:r>
                    </a:p>
                  </a:txBody>
                  <a:tcPr/>
                </a:tc>
                <a:tc>
                  <a:txBody>
                    <a:bodyPr/>
                    <a:lstStyle/>
                    <a:p>
                      <a:r>
                        <a:rPr lang="en-US" sz="1600" dirty="0"/>
                        <a:t>SCORE</a:t>
                      </a:r>
                    </a:p>
                  </a:txBody>
                  <a:tcPr/>
                </a:tc>
                <a:extLst>
                  <a:ext uri="{0D108BD9-81ED-4DB2-BD59-A6C34878D82A}">
                    <a16:rowId xmlns:a16="http://schemas.microsoft.com/office/drawing/2014/main" val="10005"/>
                  </a:ext>
                </a:extLst>
              </a:tr>
            </a:tbl>
          </a:graphicData>
        </a:graphic>
      </p:graphicFrame>
      <p:pic>
        <p:nvPicPr>
          <p:cNvPr id="6" name="Picture 2" descr="C:\Users\mandviwa\AppData\Local\Microsoft\Windows\Temporary Internet Files\Content.IE5\JQTJ19Y8\MP900431333[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17611" y="457199"/>
            <a:ext cx="3926389" cy="2647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39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4"/>
          <p:cNvSpPr txBox="1">
            <a:spLocks noGrp="1"/>
          </p:cNvSpPr>
          <p:nvPr>
            <p:ph type="title"/>
          </p:nvPr>
        </p:nvSpPr>
        <p:spPr>
          <a:xfrm>
            <a:off x="33528" y="18288"/>
            <a:ext cx="7620000" cy="457200"/>
          </a:xfrm>
        </p:spPr>
        <p:txBody>
          <a:bodyPr spcFirstLastPara="1" vert="horz" lIns="91425" tIns="91425" rIns="91425" bIns="91425" rtlCol="0" anchor="ctr" anchorCtr="0">
            <a:normAutofit/>
          </a:bodyPr>
          <a:lstStyle/>
          <a:p>
            <a:pPr>
              <a:lnSpc>
                <a:spcPct val="90000"/>
              </a:lnSpc>
            </a:pPr>
            <a:r>
              <a:rPr lang="en" sz="2000" b="1" dirty="0"/>
              <a:t>FIRST STEP:  EXAMPLE OF SCORECARD CRITERIA &amp; WEIGHT</a:t>
            </a:r>
            <a:endParaRPr lang="en-US" sz="2000" b="1" dirty="0"/>
          </a:p>
        </p:txBody>
      </p:sp>
      <p:sp>
        <p:nvSpPr>
          <p:cNvPr id="268" name="Google Shape;268;p14" hidden="1"/>
          <p:cNvSpPr txBox="1">
            <a:spLocks noGrp="1"/>
          </p:cNvSpPr>
          <p:nvPr>
            <p:ph type="sldNum" idx="12"/>
          </p:nvPr>
        </p:nvSpPr>
        <p:spPr>
          <a:xfrm>
            <a:off x="7618000" y="5493750"/>
            <a:ext cx="1487400" cy="315600"/>
          </a:xfrm>
          <a:prstGeom prst="rect">
            <a:avLst/>
          </a:prstGeom>
        </p:spPr>
        <p:txBody>
          <a:bodyPr spcFirstLastPara="1" vert="horz" wrap="square" lIns="91425" tIns="91425" rIns="91425" bIns="91425" rtlCol="0" anchor="ctr" anchorCtr="0">
            <a:noAutofit/>
          </a:bodyPr>
          <a:lstStyle/>
          <a:p>
            <a:pPr>
              <a:spcAft>
                <a:spcPts val="600"/>
              </a:spcAft>
            </a:pPr>
            <a:fld id="{00000000-1234-1234-1234-123412341234}" type="slidenum">
              <a:rPr lang="en"/>
              <a:pPr>
                <a:spcAft>
                  <a:spcPts val="600"/>
                </a:spcAft>
              </a:pPr>
              <a:t>33</a:t>
            </a:fld>
            <a:endParaRPr lang="en-US"/>
          </a:p>
        </p:txBody>
      </p:sp>
      <p:graphicFrame>
        <p:nvGraphicFramePr>
          <p:cNvPr id="5" name="Google Shape;276;p14">
            <a:extLst>
              <a:ext uri="{FF2B5EF4-FFF2-40B4-BE49-F238E27FC236}">
                <a16:creationId xmlns:a16="http://schemas.microsoft.com/office/drawing/2014/main" id="{0AF7B751-4FC8-4E47-9EF3-09928BBB1DD5}"/>
              </a:ext>
            </a:extLst>
          </p:cNvPr>
          <p:cNvGraphicFramePr/>
          <p:nvPr>
            <p:extLst>
              <p:ext uri="{D42A27DB-BD31-4B8C-83A1-F6EECF244321}">
                <p14:modId xmlns:p14="http://schemas.microsoft.com/office/powerpoint/2010/main" val="3526269487"/>
              </p:ext>
            </p:extLst>
          </p:nvPr>
        </p:nvGraphicFramePr>
        <p:xfrm>
          <a:off x="1219200" y="1143000"/>
          <a:ext cx="5794800" cy="4150310"/>
        </p:xfrm>
        <a:graphic>
          <a:graphicData uri="http://schemas.openxmlformats.org/drawingml/2006/table">
            <a:tbl>
              <a:tblPr>
                <a:noFill/>
              </a:tblPr>
              <a:tblGrid>
                <a:gridCol w="2897400">
                  <a:extLst>
                    <a:ext uri="{9D8B030D-6E8A-4147-A177-3AD203B41FA5}">
                      <a16:colId xmlns:a16="http://schemas.microsoft.com/office/drawing/2014/main" val="20000"/>
                    </a:ext>
                  </a:extLst>
                </a:gridCol>
                <a:gridCol w="2897400">
                  <a:extLst>
                    <a:ext uri="{9D8B030D-6E8A-4147-A177-3AD203B41FA5}">
                      <a16:colId xmlns:a16="http://schemas.microsoft.com/office/drawing/2014/main" val="20001"/>
                    </a:ext>
                  </a:extLst>
                </a:gridCol>
              </a:tblGrid>
              <a:tr h="492950">
                <a:tc>
                  <a:txBody>
                    <a:bodyPr/>
                    <a:lstStyle/>
                    <a:p>
                      <a:pPr marL="0" lvl="0" indent="0" algn="ctr" rtl="0">
                        <a:spcBef>
                          <a:spcPts val="0"/>
                        </a:spcBef>
                        <a:spcAft>
                          <a:spcPts val="0"/>
                        </a:spcAft>
                        <a:buNone/>
                      </a:pPr>
                      <a:r>
                        <a:rPr lang="en" sz="1700" b="1">
                          <a:solidFill>
                            <a:srgbClr val="FFFFFF"/>
                          </a:solidFill>
                          <a:latin typeface="Roboto Condensed"/>
                          <a:ea typeface="Roboto Condensed"/>
                          <a:cs typeface="Roboto Condensed"/>
                          <a:sym typeface="Roboto Condensed"/>
                        </a:rPr>
                        <a:t>Criteria</a:t>
                      </a:r>
                      <a:endParaRPr sz="1700" b="1">
                        <a:solidFill>
                          <a:srgbClr val="FFFFFF"/>
                        </a:solidFill>
                        <a:latin typeface="Roboto Condensed"/>
                        <a:ea typeface="Roboto Condensed"/>
                        <a:cs typeface="Roboto Condensed"/>
                        <a:sym typeface="Roboto Condense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595959"/>
                    </a:solidFill>
                  </a:tcPr>
                </a:tc>
                <a:tc>
                  <a:txBody>
                    <a:bodyPr/>
                    <a:lstStyle/>
                    <a:p>
                      <a:pPr marL="0" lvl="0" indent="0" algn="ctr" rtl="0">
                        <a:spcBef>
                          <a:spcPts val="0"/>
                        </a:spcBef>
                        <a:spcAft>
                          <a:spcPts val="0"/>
                        </a:spcAft>
                        <a:buNone/>
                      </a:pPr>
                      <a:r>
                        <a:rPr lang="en" sz="1700" b="1" dirty="0">
                          <a:solidFill>
                            <a:srgbClr val="FFFFFF"/>
                          </a:solidFill>
                          <a:latin typeface="Roboto Condensed"/>
                          <a:ea typeface="Roboto Condensed"/>
                          <a:cs typeface="Roboto Condensed"/>
                          <a:sym typeface="Roboto Condensed"/>
                        </a:rPr>
                        <a:t>Weight (%)</a:t>
                      </a:r>
                      <a:endParaRPr sz="1700" b="1" dirty="0">
                        <a:solidFill>
                          <a:srgbClr val="FFFFFF"/>
                        </a:solidFill>
                        <a:latin typeface="Roboto Condensed"/>
                        <a:ea typeface="Roboto Condensed"/>
                        <a:cs typeface="Roboto Condensed"/>
                        <a:sym typeface="Roboto Condense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595959"/>
                    </a:solidFill>
                  </a:tcPr>
                </a:tc>
                <a:extLst>
                  <a:ext uri="{0D108BD9-81ED-4DB2-BD59-A6C34878D82A}">
                    <a16:rowId xmlns:a16="http://schemas.microsoft.com/office/drawing/2014/main" val="10000"/>
                  </a:ext>
                </a:extLst>
              </a:tr>
              <a:tr h="360050">
                <a:tc>
                  <a:txBody>
                    <a:bodyPr/>
                    <a:lstStyle/>
                    <a:p>
                      <a:pPr marL="0" lvl="0" indent="0" algn="l" rtl="0">
                        <a:spcBef>
                          <a:spcPts val="0"/>
                        </a:spcBef>
                        <a:spcAft>
                          <a:spcPts val="0"/>
                        </a:spcAft>
                        <a:buNone/>
                      </a:pPr>
                      <a:r>
                        <a:rPr lang="en">
                          <a:solidFill>
                            <a:srgbClr val="595959"/>
                          </a:solidFill>
                          <a:latin typeface="Roboto Condensed"/>
                          <a:ea typeface="Roboto Condensed"/>
                          <a:cs typeface="Roboto Condensed"/>
                          <a:sym typeface="Roboto Condensed"/>
                        </a:rPr>
                        <a:t>Package Requirement</a:t>
                      </a:r>
                      <a:endParaRPr>
                        <a:solidFill>
                          <a:srgbClr val="595959"/>
                        </a:solidFill>
                        <a:latin typeface="Roboto Condensed"/>
                        <a:ea typeface="Roboto Condensed"/>
                        <a:cs typeface="Roboto Condensed"/>
                        <a:sym typeface="Roboto Condense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rgbClr val="595959"/>
                          </a:solidFill>
                          <a:latin typeface="Roboto Condensed"/>
                          <a:ea typeface="Roboto Condensed"/>
                          <a:cs typeface="Roboto Condensed"/>
                          <a:sym typeface="Roboto Condensed"/>
                        </a:rPr>
                        <a:t>10%</a:t>
                      </a:r>
                      <a:endParaRPr>
                        <a:solidFill>
                          <a:srgbClr val="595959"/>
                        </a:solidFill>
                        <a:latin typeface="Roboto Condensed"/>
                        <a:ea typeface="Roboto Condensed"/>
                        <a:cs typeface="Roboto Condensed"/>
                        <a:sym typeface="Roboto Condense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60050">
                <a:tc>
                  <a:txBody>
                    <a:bodyPr/>
                    <a:lstStyle/>
                    <a:p>
                      <a:pPr marL="0" lvl="0" indent="0" algn="l" rtl="0">
                        <a:spcBef>
                          <a:spcPts val="0"/>
                        </a:spcBef>
                        <a:spcAft>
                          <a:spcPts val="0"/>
                        </a:spcAft>
                        <a:buNone/>
                      </a:pPr>
                      <a:r>
                        <a:rPr lang="en">
                          <a:solidFill>
                            <a:srgbClr val="595959"/>
                          </a:solidFill>
                          <a:latin typeface="Roboto Condensed"/>
                          <a:ea typeface="Roboto Condensed"/>
                          <a:cs typeface="Roboto Condensed"/>
                          <a:sym typeface="Roboto Condensed"/>
                        </a:rPr>
                        <a:t>Lines of Code</a:t>
                      </a:r>
                      <a:endParaRPr>
                        <a:solidFill>
                          <a:srgbClr val="595959"/>
                        </a:solidFill>
                        <a:latin typeface="Roboto Condensed"/>
                        <a:ea typeface="Roboto Condensed"/>
                        <a:cs typeface="Roboto Condensed"/>
                        <a:sym typeface="Roboto Condense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dirty="0">
                          <a:solidFill>
                            <a:srgbClr val="595959"/>
                          </a:solidFill>
                          <a:latin typeface="Roboto Condensed"/>
                          <a:ea typeface="Roboto Condensed"/>
                          <a:cs typeface="Roboto Condensed"/>
                          <a:sym typeface="Roboto Condensed"/>
                        </a:rPr>
                        <a:t>5%</a:t>
                      </a:r>
                      <a:endParaRPr dirty="0">
                        <a:solidFill>
                          <a:srgbClr val="595959"/>
                        </a:solidFill>
                        <a:latin typeface="Roboto Condensed"/>
                        <a:ea typeface="Roboto Condensed"/>
                        <a:cs typeface="Roboto Condensed"/>
                        <a:sym typeface="Roboto Condense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60050">
                <a:tc>
                  <a:txBody>
                    <a:bodyPr/>
                    <a:lstStyle/>
                    <a:p>
                      <a:pPr marL="0" lvl="0" indent="0" algn="l" rtl="0">
                        <a:spcBef>
                          <a:spcPts val="0"/>
                        </a:spcBef>
                        <a:spcAft>
                          <a:spcPts val="0"/>
                        </a:spcAft>
                        <a:buNone/>
                      </a:pPr>
                      <a:r>
                        <a:rPr lang="en">
                          <a:solidFill>
                            <a:srgbClr val="595959"/>
                          </a:solidFill>
                          <a:latin typeface="Roboto Condensed"/>
                          <a:ea typeface="Roboto Condensed"/>
                          <a:cs typeface="Roboto Condensed"/>
                          <a:sym typeface="Roboto Condensed"/>
                        </a:rPr>
                        <a:t>Simplicity</a:t>
                      </a:r>
                      <a:endParaRPr>
                        <a:solidFill>
                          <a:srgbClr val="595959"/>
                        </a:solidFill>
                        <a:latin typeface="Roboto Condensed"/>
                        <a:ea typeface="Roboto Condensed"/>
                        <a:cs typeface="Roboto Condensed"/>
                        <a:sym typeface="Roboto Condense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rgbClr val="595959"/>
                          </a:solidFill>
                          <a:latin typeface="Roboto Condensed"/>
                          <a:ea typeface="Roboto Condensed"/>
                          <a:cs typeface="Roboto Condensed"/>
                          <a:sym typeface="Roboto Condensed"/>
                        </a:rPr>
                        <a:t>10%</a:t>
                      </a:r>
                      <a:endParaRPr>
                        <a:solidFill>
                          <a:srgbClr val="595959"/>
                        </a:solidFill>
                        <a:latin typeface="Roboto Condensed"/>
                        <a:ea typeface="Roboto Condensed"/>
                        <a:cs typeface="Roboto Condensed"/>
                        <a:sym typeface="Roboto Condense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60050">
                <a:tc>
                  <a:txBody>
                    <a:bodyPr/>
                    <a:lstStyle/>
                    <a:p>
                      <a:pPr marL="0" lvl="0" indent="0" algn="l" rtl="0">
                        <a:spcBef>
                          <a:spcPts val="0"/>
                        </a:spcBef>
                        <a:spcAft>
                          <a:spcPts val="0"/>
                        </a:spcAft>
                        <a:buNone/>
                      </a:pPr>
                      <a:r>
                        <a:rPr lang="en">
                          <a:solidFill>
                            <a:srgbClr val="595959"/>
                          </a:solidFill>
                          <a:latin typeface="Roboto Condensed"/>
                          <a:ea typeface="Roboto Condensed"/>
                          <a:cs typeface="Roboto Condensed"/>
                          <a:sym typeface="Roboto Condensed"/>
                        </a:rPr>
                        <a:t>Popularity</a:t>
                      </a:r>
                      <a:endParaRPr>
                        <a:solidFill>
                          <a:srgbClr val="595959"/>
                        </a:solidFill>
                        <a:latin typeface="Roboto Condensed"/>
                        <a:ea typeface="Roboto Condensed"/>
                        <a:cs typeface="Roboto Condensed"/>
                        <a:sym typeface="Roboto Condense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rgbClr val="595959"/>
                          </a:solidFill>
                          <a:latin typeface="Roboto Condensed"/>
                          <a:ea typeface="Roboto Condensed"/>
                          <a:cs typeface="Roboto Condensed"/>
                          <a:sym typeface="Roboto Condensed"/>
                        </a:rPr>
                        <a:t>5%</a:t>
                      </a:r>
                      <a:endParaRPr>
                        <a:solidFill>
                          <a:srgbClr val="595959"/>
                        </a:solidFill>
                        <a:latin typeface="Roboto Condensed"/>
                        <a:ea typeface="Roboto Condensed"/>
                        <a:cs typeface="Roboto Condensed"/>
                        <a:sym typeface="Roboto Condense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60050">
                <a:tc>
                  <a:txBody>
                    <a:bodyPr/>
                    <a:lstStyle/>
                    <a:p>
                      <a:pPr marL="0" lvl="0" indent="0" algn="l" rtl="0">
                        <a:spcBef>
                          <a:spcPts val="0"/>
                        </a:spcBef>
                        <a:spcAft>
                          <a:spcPts val="0"/>
                        </a:spcAft>
                        <a:buNone/>
                      </a:pPr>
                      <a:r>
                        <a:rPr lang="en">
                          <a:solidFill>
                            <a:srgbClr val="595959"/>
                          </a:solidFill>
                          <a:latin typeface="Roboto Condensed"/>
                          <a:ea typeface="Roboto Condensed"/>
                          <a:cs typeface="Roboto Condensed"/>
                          <a:sym typeface="Roboto Condensed"/>
                        </a:rPr>
                        <a:t>Development Sources</a:t>
                      </a:r>
                      <a:endParaRPr>
                        <a:solidFill>
                          <a:srgbClr val="595959"/>
                        </a:solidFill>
                        <a:latin typeface="Roboto Condensed"/>
                        <a:ea typeface="Roboto Condensed"/>
                        <a:cs typeface="Roboto Condensed"/>
                        <a:sym typeface="Roboto Condense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rgbClr val="595959"/>
                          </a:solidFill>
                          <a:latin typeface="Roboto Condensed"/>
                          <a:ea typeface="Roboto Condensed"/>
                          <a:cs typeface="Roboto Condensed"/>
                          <a:sym typeface="Roboto Condensed"/>
                        </a:rPr>
                        <a:t>10%</a:t>
                      </a:r>
                      <a:endParaRPr>
                        <a:solidFill>
                          <a:srgbClr val="595959"/>
                        </a:solidFill>
                        <a:latin typeface="Roboto Condensed"/>
                        <a:ea typeface="Roboto Condensed"/>
                        <a:cs typeface="Roboto Condensed"/>
                        <a:sym typeface="Roboto Condense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60050">
                <a:tc>
                  <a:txBody>
                    <a:bodyPr/>
                    <a:lstStyle/>
                    <a:p>
                      <a:pPr marL="0" lvl="0" indent="0" algn="l" rtl="0">
                        <a:spcBef>
                          <a:spcPts val="0"/>
                        </a:spcBef>
                        <a:spcAft>
                          <a:spcPts val="0"/>
                        </a:spcAft>
                        <a:buNone/>
                      </a:pPr>
                      <a:r>
                        <a:rPr lang="en">
                          <a:solidFill>
                            <a:srgbClr val="595959"/>
                          </a:solidFill>
                          <a:latin typeface="Roboto Condensed"/>
                          <a:ea typeface="Roboto Condensed"/>
                          <a:cs typeface="Roboto Condensed"/>
                          <a:sym typeface="Roboto Condensed"/>
                        </a:rPr>
                        <a:t>Data Visualization</a:t>
                      </a:r>
                      <a:endParaRPr>
                        <a:solidFill>
                          <a:srgbClr val="595959"/>
                        </a:solidFill>
                        <a:latin typeface="Roboto Condensed"/>
                        <a:ea typeface="Roboto Condensed"/>
                        <a:cs typeface="Roboto Condensed"/>
                        <a:sym typeface="Roboto Condense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rgbClr val="595959"/>
                          </a:solidFill>
                          <a:latin typeface="Roboto Condensed"/>
                          <a:ea typeface="Roboto Condensed"/>
                          <a:cs typeface="Roboto Condensed"/>
                          <a:sym typeface="Roboto Condensed"/>
                        </a:rPr>
                        <a:t>15%</a:t>
                      </a:r>
                      <a:endParaRPr>
                        <a:solidFill>
                          <a:srgbClr val="595959"/>
                        </a:solidFill>
                        <a:latin typeface="Roboto Condensed"/>
                        <a:ea typeface="Roboto Condensed"/>
                        <a:cs typeface="Roboto Condensed"/>
                        <a:sym typeface="Roboto Condense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60050">
                <a:tc>
                  <a:txBody>
                    <a:bodyPr/>
                    <a:lstStyle/>
                    <a:p>
                      <a:pPr marL="0" lvl="0" indent="0" algn="l" rtl="0">
                        <a:spcBef>
                          <a:spcPts val="0"/>
                        </a:spcBef>
                        <a:spcAft>
                          <a:spcPts val="0"/>
                        </a:spcAft>
                        <a:buNone/>
                      </a:pPr>
                      <a:r>
                        <a:rPr lang="en">
                          <a:solidFill>
                            <a:srgbClr val="595959"/>
                          </a:solidFill>
                          <a:latin typeface="Roboto Condensed"/>
                          <a:ea typeface="Roboto Condensed"/>
                          <a:cs typeface="Roboto Condensed"/>
                          <a:sym typeface="Roboto Condensed"/>
                        </a:rPr>
                        <a:t>Functionality</a:t>
                      </a:r>
                      <a:endParaRPr>
                        <a:solidFill>
                          <a:srgbClr val="595959"/>
                        </a:solidFill>
                        <a:latin typeface="Roboto Condensed"/>
                        <a:ea typeface="Roboto Condensed"/>
                        <a:cs typeface="Roboto Condensed"/>
                        <a:sym typeface="Roboto Condense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rgbClr val="595959"/>
                          </a:solidFill>
                          <a:latin typeface="Roboto Condensed"/>
                          <a:ea typeface="Roboto Condensed"/>
                          <a:cs typeface="Roboto Condensed"/>
                          <a:sym typeface="Roboto Condensed"/>
                        </a:rPr>
                        <a:t>45%</a:t>
                      </a:r>
                      <a:endParaRPr>
                        <a:solidFill>
                          <a:srgbClr val="595959"/>
                        </a:solidFill>
                        <a:latin typeface="Roboto Condensed"/>
                        <a:ea typeface="Roboto Condensed"/>
                        <a:cs typeface="Roboto Condensed"/>
                        <a:sym typeface="Roboto Condense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60050">
                <a:tc>
                  <a:txBody>
                    <a:bodyPr/>
                    <a:lstStyle/>
                    <a:p>
                      <a:pPr marL="0" lvl="0" indent="0" algn="l" rtl="0">
                        <a:spcBef>
                          <a:spcPts val="0"/>
                        </a:spcBef>
                        <a:spcAft>
                          <a:spcPts val="0"/>
                        </a:spcAft>
                        <a:buNone/>
                      </a:pPr>
                      <a:r>
                        <a:rPr lang="en" b="1">
                          <a:solidFill>
                            <a:srgbClr val="595959"/>
                          </a:solidFill>
                          <a:latin typeface="Roboto Condensed"/>
                          <a:ea typeface="Roboto Condensed"/>
                          <a:cs typeface="Roboto Condensed"/>
                          <a:sym typeface="Roboto Condensed"/>
                        </a:rPr>
                        <a:t>Total</a:t>
                      </a:r>
                      <a:endParaRPr b="1">
                        <a:solidFill>
                          <a:srgbClr val="595959"/>
                        </a:solidFill>
                        <a:latin typeface="Roboto Condensed"/>
                        <a:ea typeface="Roboto Condensed"/>
                        <a:cs typeface="Roboto Condensed"/>
                        <a:sym typeface="Roboto Condense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b="1" dirty="0">
                          <a:solidFill>
                            <a:srgbClr val="595959"/>
                          </a:solidFill>
                          <a:latin typeface="Roboto Condensed"/>
                          <a:ea typeface="Roboto Condensed"/>
                          <a:cs typeface="Roboto Condensed"/>
                          <a:sym typeface="Roboto Condensed"/>
                        </a:rPr>
                        <a:t>100%</a:t>
                      </a:r>
                      <a:endParaRPr b="1" dirty="0">
                        <a:solidFill>
                          <a:srgbClr val="595959"/>
                        </a:solidFill>
                        <a:latin typeface="Roboto Condensed"/>
                        <a:ea typeface="Roboto Condensed"/>
                        <a:cs typeface="Roboto Condensed"/>
                        <a:sym typeface="Roboto Condense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38060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SCORECARD</a:t>
            </a:r>
          </a:p>
        </p:txBody>
      </p:sp>
      <p:graphicFrame>
        <p:nvGraphicFramePr>
          <p:cNvPr id="4" name="Content Placeholder 3"/>
          <p:cNvGraphicFramePr>
            <a:graphicFrameLocks noGrp="1"/>
          </p:cNvGraphicFramePr>
          <p:nvPr>
            <p:ph idx="1"/>
          </p:nvPr>
        </p:nvGraphicFramePr>
        <p:xfrm>
          <a:off x="304800" y="762000"/>
          <a:ext cx="8534400" cy="4729384"/>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20000"/>
                    </a:ext>
                  </a:extLst>
                </a:gridCol>
                <a:gridCol w="853440">
                  <a:extLst>
                    <a:ext uri="{9D8B030D-6E8A-4147-A177-3AD203B41FA5}">
                      <a16:colId xmlns:a16="http://schemas.microsoft.com/office/drawing/2014/main" val="20001"/>
                    </a:ext>
                  </a:extLst>
                </a:gridCol>
                <a:gridCol w="853440">
                  <a:extLst>
                    <a:ext uri="{9D8B030D-6E8A-4147-A177-3AD203B41FA5}">
                      <a16:colId xmlns:a16="http://schemas.microsoft.com/office/drawing/2014/main" val="20002"/>
                    </a:ext>
                  </a:extLst>
                </a:gridCol>
                <a:gridCol w="853440">
                  <a:extLst>
                    <a:ext uri="{9D8B030D-6E8A-4147-A177-3AD203B41FA5}">
                      <a16:colId xmlns:a16="http://schemas.microsoft.com/office/drawing/2014/main" val="20003"/>
                    </a:ext>
                  </a:extLst>
                </a:gridCol>
                <a:gridCol w="853440">
                  <a:extLst>
                    <a:ext uri="{9D8B030D-6E8A-4147-A177-3AD203B41FA5}">
                      <a16:colId xmlns:a16="http://schemas.microsoft.com/office/drawing/2014/main" val="20004"/>
                    </a:ext>
                  </a:extLst>
                </a:gridCol>
                <a:gridCol w="853440">
                  <a:extLst>
                    <a:ext uri="{9D8B030D-6E8A-4147-A177-3AD203B41FA5}">
                      <a16:colId xmlns:a16="http://schemas.microsoft.com/office/drawing/2014/main" val="20005"/>
                    </a:ext>
                  </a:extLst>
                </a:gridCol>
              </a:tblGrid>
              <a:tr h="471024">
                <a:tc>
                  <a:txBody>
                    <a:bodyPr/>
                    <a:lstStyle/>
                    <a:p>
                      <a:r>
                        <a:rPr lang="en-US"/>
                        <a:t>Criterias</a:t>
                      </a:r>
                      <a:endParaRPr lang="en-US" dirty="0"/>
                    </a:p>
                  </a:txBody>
                  <a:tcPr/>
                </a:tc>
                <a:tc>
                  <a:txBody>
                    <a:bodyPr/>
                    <a:lstStyle/>
                    <a:p>
                      <a:pPr algn="ctr"/>
                      <a:r>
                        <a:rPr lang="en-US" sz="1200" dirty="0"/>
                        <a:t>Weight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Word-Press</a:t>
                      </a:r>
                    </a:p>
                  </a:txBody>
                  <a:tcPr/>
                </a:tc>
                <a:tc>
                  <a:txBody>
                    <a:bodyPr/>
                    <a:lstStyle/>
                    <a:p>
                      <a:pPr algn="ctr"/>
                      <a:r>
                        <a:rPr lang="en-US" sz="1200" dirty="0"/>
                        <a:t>Joomla</a:t>
                      </a:r>
                    </a:p>
                  </a:txBody>
                  <a:tcPr/>
                </a:tc>
                <a:tc>
                  <a:txBody>
                    <a:bodyPr/>
                    <a:lstStyle/>
                    <a:p>
                      <a:pPr algn="ctr"/>
                      <a:r>
                        <a:rPr lang="en-US" sz="1200" dirty="0" err="1"/>
                        <a:t>Drupal</a:t>
                      </a:r>
                      <a:endParaRPr lang="en-US" sz="1200" dirty="0"/>
                    </a:p>
                  </a:txBody>
                  <a:tcPr/>
                </a:tc>
                <a:tc>
                  <a:txBody>
                    <a:bodyPr/>
                    <a:lstStyle/>
                    <a:p>
                      <a:pPr algn="ctr"/>
                      <a:r>
                        <a:rPr lang="en-US" sz="1200" dirty="0"/>
                        <a:t>Share-point</a:t>
                      </a:r>
                    </a:p>
                  </a:txBody>
                  <a:tcPr/>
                </a:tc>
                <a:extLst>
                  <a:ext uri="{0D108BD9-81ED-4DB2-BD59-A6C34878D82A}">
                    <a16:rowId xmlns:a16="http://schemas.microsoft.com/office/drawing/2014/main" val="10000"/>
                  </a:ext>
                </a:extLst>
              </a:tr>
              <a:tr h="433342">
                <a:tc>
                  <a:txBody>
                    <a:bodyPr/>
                    <a:lstStyle/>
                    <a:p>
                      <a:pPr marL="0" marR="0">
                        <a:lnSpc>
                          <a:spcPct val="115000"/>
                        </a:lnSpc>
                        <a:spcBef>
                          <a:spcPts val="0"/>
                        </a:spcBef>
                        <a:spcAft>
                          <a:spcPts val="0"/>
                        </a:spcAft>
                      </a:pPr>
                      <a:r>
                        <a:rPr lang="en-US" sz="1400" dirty="0">
                          <a:latin typeface="Calibri"/>
                          <a:ea typeface="Calibri"/>
                          <a:cs typeface="Times New Roman"/>
                        </a:rPr>
                        <a:t>Access controls to give people different levels of authoring (add, edit, delete) by entry</a:t>
                      </a:r>
                    </a:p>
                  </a:txBody>
                  <a:tcPr marL="68580" marR="68580" marT="0" marB="0"/>
                </a:tc>
                <a:tc>
                  <a:txBody>
                    <a:bodyPr/>
                    <a:lstStyle/>
                    <a:p>
                      <a:pPr algn="ctr"/>
                      <a:r>
                        <a:rPr lang="en-US" dirty="0"/>
                        <a:t>5%</a:t>
                      </a:r>
                    </a:p>
                  </a:txBody>
                  <a:tcPr/>
                </a:tc>
                <a:tc>
                  <a:txBody>
                    <a:bodyPr/>
                    <a:lstStyle/>
                    <a:p>
                      <a:pPr algn="ctr"/>
                      <a:r>
                        <a:rPr lang="en-US" dirty="0"/>
                        <a:t>10</a:t>
                      </a:r>
                    </a:p>
                  </a:txBody>
                  <a:tcPr/>
                </a:tc>
                <a:tc>
                  <a:txBody>
                    <a:bodyPr/>
                    <a:lstStyle/>
                    <a:p>
                      <a:pPr algn="ctr"/>
                      <a:r>
                        <a:rPr lang="en-US" dirty="0"/>
                        <a:t>5</a:t>
                      </a:r>
                    </a:p>
                  </a:txBody>
                  <a:tcPr/>
                </a:tc>
                <a:tc>
                  <a:txBody>
                    <a:bodyPr/>
                    <a:lstStyle/>
                    <a:p>
                      <a:pPr algn="ctr"/>
                      <a:r>
                        <a:rPr lang="en-US" dirty="0"/>
                        <a:t>3</a:t>
                      </a:r>
                    </a:p>
                  </a:txBody>
                  <a:tcPr/>
                </a:tc>
                <a:tc>
                  <a:txBody>
                    <a:bodyPr/>
                    <a:lstStyle/>
                    <a:p>
                      <a:pPr algn="ctr"/>
                      <a:r>
                        <a:rPr lang="en-US" dirty="0"/>
                        <a:t>10</a:t>
                      </a:r>
                    </a:p>
                  </a:txBody>
                  <a:tcPr/>
                </a:tc>
                <a:extLst>
                  <a:ext uri="{0D108BD9-81ED-4DB2-BD59-A6C34878D82A}">
                    <a16:rowId xmlns:a16="http://schemas.microsoft.com/office/drawing/2014/main" val="10001"/>
                  </a:ext>
                </a:extLst>
              </a:tr>
              <a:tr h="433342">
                <a:tc>
                  <a:txBody>
                    <a:bodyPr/>
                    <a:lstStyle/>
                    <a:p>
                      <a:pPr marL="0" marR="0">
                        <a:lnSpc>
                          <a:spcPct val="115000"/>
                        </a:lnSpc>
                        <a:spcBef>
                          <a:spcPts val="0"/>
                        </a:spcBef>
                        <a:spcAft>
                          <a:spcPts val="0"/>
                        </a:spcAft>
                      </a:pPr>
                      <a:r>
                        <a:rPr lang="en-US" sz="1400" dirty="0">
                          <a:latin typeface="Calibri"/>
                          <a:ea typeface="Calibri"/>
                          <a:cs typeface="Times New Roman"/>
                        </a:rPr>
                        <a:t>Version control at the page level and at the “publication” level (Ability to “freeze” an entry and archive it)</a:t>
                      </a:r>
                    </a:p>
                  </a:txBody>
                  <a:tcPr marL="68580" marR="68580" marT="0" marB="0"/>
                </a:tc>
                <a:tc>
                  <a:txBody>
                    <a:bodyPr/>
                    <a:lstStyle/>
                    <a:p>
                      <a:pPr algn="ctr"/>
                      <a:r>
                        <a:rPr lang="en-US" dirty="0"/>
                        <a:t>5%</a:t>
                      </a:r>
                    </a:p>
                  </a:txBody>
                  <a:tcPr/>
                </a:tc>
                <a:tc>
                  <a:txBody>
                    <a:bodyPr/>
                    <a:lstStyle/>
                    <a:p>
                      <a:pPr algn="ctr"/>
                      <a:r>
                        <a:rPr lang="en-US" dirty="0"/>
                        <a:t>9</a:t>
                      </a:r>
                    </a:p>
                  </a:txBody>
                  <a:tcPr/>
                </a:tc>
                <a:tc>
                  <a:txBody>
                    <a:bodyPr/>
                    <a:lstStyle/>
                    <a:p>
                      <a:pPr algn="ctr"/>
                      <a:r>
                        <a:rPr lang="en-US" dirty="0"/>
                        <a:t>6</a:t>
                      </a:r>
                    </a:p>
                  </a:txBody>
                  <a:tcPr/>
                </a:tc>
                <a:tc>
                  <a:txBody>
                    <a:bodyPr/>
                    <a:lstStyle/>
                    <a:p>
                      <a:pPr algn="ctr"/>
                      <a:r>
                        <a:rPr lang="en-US" dirty="0"/>
                        <a:t>8</a:t>
                      </a:r>
                    </a:p>
                  </a:txBody>
                  <a:tcPr/>
                </a:tc>
                <a:tc>
                  <a:txBody>
                    <a:bodyPr/>
                    <a:lstStyle/>
                    <a:p>
                      <a:pPr algn="ctr"/>
                      <a:r>
                        <a:rPr lang="en-US" dirty="0"/>
                        <a:t>8</a:t>
                      </a:r>
                    </a:p>
                  </a:txBody>
                  <a:tcPr/>
                </a:tc>
                <a:extLst>
                  <a:ext uri="{0D108BD9-81ED-4DB2-BD59-A6C34878D82A}">
                    <a16:rowId xmlns:a16="http://schemas.microsoft.com/office/drawing/2014/main" val="10005"/>
                  </a:ext>
                </a:extLst>
              </a:tr>
              <a:tr h="376819">
                <a:tc>
                  <a:txBody>
                    <a:bodyPr/>
                    <a:lstStyle/>
                    <a:p>
                      <a:pPr marL="0" marR="0">
                        <a:lnSpc>
                          <a:spcPct val="115000"/>
                        </a:lnSpc>
                        <a:spcBef>
                          <a:spcPts val="0"/>
                        </a:spcBef>
                        <a:spcAft>
                          <a:spcPts val="0"/>
                        </a:spcAft>
                      </a:pPr>
                      <a:r>
                        <a:rPr lang="en-US" sz="1400" dirty="0">
                          <a:latin typeface="Calibri"/>
                          <a:ea typeface="Calibri"/>
                          <a:cs typeface="Times New Roman"/>
                        </a:rPr>
                        <a:t>Ability to incorporate multimedia into an entry</a:t>
                      </a:r>
                    </a:p>
                  </a:txBody>
                  <a:tcPr marL="68580" marR="68580" marT="0" marB="0"/>
                </a:tc>
                <a:tc>
                  <a:txBody>
                    <a:bodyPr/>
                    <a:lstStyle/>
                    <a:p>
                      <a:pPr algn="ctr"/>
                      <a:r>
                        <a:rPr lang="en-US" dirty="0"/>
                        <a:t>10%</a:t>
                      </a:r>
                    </a:p>
                  </a:txBody>
                  <a:tcPr/>
                </a:tc>
                <a:tc>
                  <a:txBody>
                    <a:bodyPr/>
                    <a:lstStyle/>
                    <a:p>
                      <a:pPr algn="ctr"/>
                      <a:r>
                        <a:rPr lang="en-US" dirty="0"/>
                        <a:t>8</a:t>
                      </a:r>
                    </a:p>
                  </a:txBody>
                  <a:tcPr/>
                </a:tc>
                <a:tc>
                  <a:txBody>
                    <a:bodyPr/>
                    <a:lstStyle/>
                    <a:p>
                      <a:pPr algn="ctr"/>
                      <a:r>
                        <a:rPr lang="en-US" dirty="0"/>
                        <a:t>7</a:t>
                      </a:r>
                    </a:p>
                  </a:txBody>
                  <a:tcPr/>
                </a:tc>
                <a:tc>
                  <a:txBody>
                    <a:bodyPr/>
                    <a:lstStyle/>
                    <a:p>
                      <a:pPr algn="ctr"/>
                      <a:r>
                        <a:rPr lang="en-US" dirty="0"/>
                        <a:t>4</a:t>
                      </a:r>
                    </a:p>
                  </a:txBody>
                  <a:tcPr/>
                </a:tc>
                <a:tc>
                  <a:txBody>
                    <a:bodyPr/>
                    <a:lstStyle/>
                    <a:p>
                      <a:pPr algn="ctr"/>
                      <a:r>
                        <a:rPr lang="en-US" dirty="0"/>
                        <a:t>6</a:t>
                      </a:r>
                    </a:p>
                  </a:txBody>
                  <a:tcPr/>
                </a:tc>
                <a:extLst>
                  <a:ext uri="{0D108BD9-81ED-4DB2-BD59-A6C34878D82A}">
                    <a16:rowId xmlns:a16="http://schemas.microsoft.com/office/drawing/2014/main" val="10006"/>
                  </a:ext>
                </a:extLst>
              </a:tr>
              <a:tr h="650013">
                <a:tc>
                  <a:txBody>
                    <a:bodyPr/>
                    <a:lstStyle/>
                    <a:p>
                      <a:pPr marL="0" marR="0">
                        <a:lnSpc>
                          <a:spcPct val="115000"/>
                        </a:lnSpc>
                        <a:spcBef>
                          <a:spcPts val="0"/>
                        </a:spcBef>
                        <a:spcAft>
                          <a:spcPts val="0"/>
                        </a:spcAft>
                      </a:pPr>
                      <a:r>
                        <a:rPr lang="en-US" sz="1400" dirty="0">
                          <a:latin typeface="Calibri"/>
                          <a:ea typeface="Calibri"/>
                          <a:cs typeface="Times New Roman"/>
                        </a:rPr>
                        <a:t>Support discussion-board style feedback from readers through different, access-controlled forums (student forum versus instructor forum)</a:t>
                      </a:r>
                    </a:p>
                  </a:txBody>
                  <a:tcPr marL="68580" marR="68580" marT="0" marB="0"/>
                </a:tc>
                <a:tc>
                  <a:txBody>
                    <a:bodyPr/>
                    <a:lstStyle/>
                    <a:p>
                      <a:pPr algn="ctr"/>
                      <a:r>
                        <a:rPr lang="en-US" dirty="0"/>
                        <a:t>10%</a:t>
                      </a:r>
                    </a:p>
                  </a:txBody>
                  <a:tcPr/>
                </a:tc>
                <a:tc>
                  <a:txBody>
                    <a:bodyPr/>
                    <a:lstStyle/>
                    <a:p>
                      <a:pPr algn="ctr"/>
                      <a:r>
                        <a:rPr lang="en-US" dirty="0"/>
                        <a:t>9</a:t>
                      </a:r>
                    </a:p>
                  </a:txBody>
                  <a:tcPr/>
                </a:tc>
                <a:tc>
                  <a:txBody>
                    <a:bodyPr/>
                    <a:lstStyle/>
                    <a:p>
                      <a:pPr algn="ctr"/>
                      <a:r>
                        <a:rPr lang="en-US" dirty="0"/>
                        <a:t>8</a:t>
                      </a:r>
                    </a:p>
                  </a:txBody>
                  <a:tcPr/>
                </a:tc>
                <a:tc>
                  <a:txBody>
                    <a:bodyPr/>
                    <a:lstStyle/>
                    <a:p>
                      <a:pPr algn="ctr"/>
                      <a:r>
                        <a:rPr lang="en-US" dirty="0"/>
                        <a:t>3</a:t>
                      </a:r>
                    </a:p>
                  </a:txBody>
                  <a:tcPr/>
                </a:tc>
                <a:tc>
                  <a:txBody>
                    <a:bodyPr/>
                    <a:lstStyle/>
                    <a:p>
                      <a:pPr algn="ctr"/>
                      <a:r>
                        <a:rPr lang="en-US" dirty="0"/>
                        <a:t>7</a:t>
                      </a:r>
                    </a:p>
                  </a:txBody>
                  <a:tcPr/>
                </a:tc>
                <a:extLst>
                  <a:ext uri="{0D108BD9-81ED-4DB2-BD59-A6C34878D82A}">
                    <a16:rowId xmlns:a16="http://schemas.microsoft.com/office/drawing/2014/main" val="10007"/>
                  </a:ext>
                </a:extLst>
              </a:tr>
              <a:tr h="382053">
                <a:tc>
                  <a:txBody>
                    <a:bodyPr/>
                    <a:lstStyle/>
                    <a:p>
                      <a:pPr marL="0" marR="0">
                        <a:lnSpc>
                          <a:spcPct val="115000"/>
                        </a:lnSpc>
                        <a:spcBef>
                          <a:spcPts val="0"/>
                        </a:spcBef>
                        <a:spcAft>
                          <a:spcPts val="0"/>
                        </a:spcAft>
                      </a:pPr>
                      <a:r>
                        <a:rPr lang="en-US" sz="1400" dirty="0">
                          <a:latin typeface="Calibri"/>
                          <a:ea typeface="Calibri"/>
                          <a:cs typeface="Times New Roman"/>
                        </a:rPr>
                        <a:t>Support login-based access control and account management</a:t>
                      </a:r>
                    </a:p>
                  </a:txBody>
                  <a:tcPr marL="68580" marR="68580" marT="0" marB="0"/>
                </a:tc>
                <a:tc>
                  <a:txBody>
                    <a:bodyPr/>
                    <a:lstStyle/>
                    <a:p>
                      <a:pPr algn="ctr"/>
                      <a:r>
                        <a:rPr lang="en-US" dirty="0"/>
                        <a:t>10%</a:t>
                      </a:r>
                    </a:p>
                  </a:txBody>
                  <a:tcPr/>
                </a:tc>
                <a:tc>
                  <a:txBody>
                    <a:bodyPr/>
                    <a:lstStyle/>
                    <a:p>
                      <a:pPr algn="ctr"/>
                      <a:r>
                        <a:rPr lang="en-US" dirty="0"/>
                        <a:t>9</a:t>
                      </a:r>
                    </a:p>
                  </a:txBody>
                  <a:tcPr/>
                </a:tc>
                <a:tc>
                  <a:txBody>
                    <a:bodyPr/>
                    <a:lstStyle/>
                    <a:p>
                      <a:pPr algn="ctr"/>
                      <a:r>
                        <a:rPr lang="en-US" dirty="0"/>
                        <a:t>5</a:t>
                      </a:r>
                    </a:p>
                  </a:txBody>
                  <a:tcPr/>
                </a:tc>
                <a:tc>
                  <a:txBody>
                    <a:bodyPr/>
                    <a:lstStyle/>
                    <a:p>
                      <a:pPr algn="ctr"/>
                      <a:r>
                        <a:rPr lang="en-US" dirty="0"/>
                        <a:t>7</a:t>
                      </a:r>
                    </a:p>
                  </a:txBody>
                  <a:tcPr/>
                </a:tc>
                <a:tc>
                  <a:txBody>
                    <a:bodyPr/>
                    <a:lstStyle/>
                    <a:p>
                      <a:pPr algn="ctr"/>
                      <a:r>
                        <a:rPr lang="en-US" dirty="0"/>
                        <a:t>5</a:t>
                      </a:r>
                    </a:p>
                  </a:txBody>
                  <a:tcPr/>
                </a:tc>
                <a:extLst>
                  <a:ext uri="{0D108BD9-81ED-4DB2-BD59-A6C34878D82A}">
                    <a16:rowId xmlns:a16="http://schemas.microsoft.com/office/drawing/2014/main" val="10008"/>
                  </a:ext>
                </a:extLst>
              </a:tr>
              <a:tr h="433342">
                <a:tc>
                  <a:txBody>
                    <a:bodyPr/>
                    <a:lstStyle/>
                    <a:p>
                      <a:pPr marL="0" marR="0">
                        <a:lnSpc>
                          <a:spcPct val="115000"/>
                        </a:lnSpc>
                        <a:spcBef>
                          <a:spcPts val="0"/>
                        </a:spcBef>
                        <a:spcAft>
                          <a:spcPts val="0"/>
                        </a:spcAft>
                      </a:pPr>
                      <a:r>
                        <a:rPr lang="en-US" sz="1400" dirty="0">
                          <a:latin typeface="Calibri"/>
                          <a:ea typeface="Calibri"/>
                          <a:cs typeface="Times New Roman"/>
                        </a:rPr>
                        <a:t>Convert an entry or a “publication” into a PDF for offline viewing and printing</a:t>
                      </a:r>
                    </a:p>
                  </a:txBody>
                  <a:tcPr marL="68580" marR="68580" marT="0" marB="0"/>
                </a:tc>
                <a:tc>
                  <a:txBody>
                    <a:bodyPr/>
                    <a:lstStyle/>
                    <a:p>
                      <a:pPr algn="ctr"/>
                      <a:r>
                        <a:rPr lang="en-US" dirty="0"/>
                        <a:t>10%</a:t>
                      </a:r>
                    </a:p>
                  </a:txBody>
                  <a:tcPr/>
                </a:tc>
                <a:tc>
                  <a:txBody>
                    <a:bodyPr/>
                    <a:lstStyle/>
                    <a:p>
                      <a:pPr algn="ctr"/>
                      <a:r>
                        <a:rPr lang="en-US" dirty="0"/>
                        <a:t>10</a:t>
                      </a:r>
                    </a:p>
                  </a:txBody>
                  <a:tcPr/>
                </a:tc>
                <a:tc>
                  <a:txBody>
                    <a:bodyPr/>
                    <a:lstStyle/>
                    <a:p>
                      <a:pPr algn="ctr"/>
                      <a:r>
                        <a:rPr lang="en-US" dirty="0"/>
                        <a:t>6</a:t>
                      </a:r>
                    </a:p>
                  </a:txBody>
                  <a:tcPr/>
                </a:tc>
                <a:tc>
                  <a:txBody>
                    <a:bodyPr/>
                    <a:lstStyle/>
                    <a:p>
                      <a:pPr algn="ctr"/>
                      <a:r>
                        <a:rPr lang="en-US" dirty="0"/>
                        <a:t>5</a:t>
                      </a:r>
                    </a:p>
                  </a:txBody>
                  <a:tcPr/>
                </a:tc>
                <a:tc>
                  <a:txBody>
                    <a:bodyPr/>
                    <a:lstStyle/>
                    <a:p>
                      <a:pPr algn="ctr"/>
                      <a:r>
                        <a:rPr lang="en-US" dirty="0"/>
                        <a:t>6</a:t>
                      </a:r>
                    </a:p>
                  </a:txBody>
                  <a:tcPr/>
                </a:tc>
                <a:extLst>
                  <a:ext uri="{0D108BD9-81ED-4DB2-BD59-A6C34878D82A}">
                    <a16:rowId xmlns:a16="http://schemas.microsoft.com/office/drawing/2014/main" val="10009"/>
                  </a:ext>
                </a:extLst>
              </a:tr>
              <a:tr h="382053">
                <a:tc>
                  <a:txBody>
                    <a:bodyPr/>
                    <a:lstStyle/>
                    <a:p>
                      <a:pPr marL="0" marR="0">
                        <a:lnSpc>
                          <a:spcPct val="115000"/>
                        </a:lnSpc>
                        <a:spcBef>
                          <a:spcPts val="0"/>
                        </a:spcBef>
                        <a:spcAft>
                          <a:spcPts val="0"/>
                        </a:spcAft>
                      </a:pPr>
                      <a:r>
                        <a:rPr lang="en-US" sz="1400" dirty="0">
                          <a:latin typeface="Calibri"/>
                          <a:ea typeface="Calibri"/>
                          <a:cs typeface="Times New Roman"/>
                        </a:rPr>
                        <a:t>Scalability – ability to support a large number of users</a:t>
                      </a:r>
                    </a:p>
                  </a:txBody>
                  <a:tcPr marL="68580" marR="68580" marT="0" marB="0"/>
                </a:tc>
                <a:tc>
                  <a:txBody>
                    <a:bodyPr/>
                    <a:lstStyle/>
                    <a:p>
                      <a:pPr algn="ctr"/>
                      <a:r>
                        <a:rPr lang="en-US" dirty="0"/>
                        <a:t>25%</a:t>
                      </a:r>
                    </a:p>
                  </a:txBody>
                  <a:tcPr/>
                </a:tc>
                <a:tc>
                  <a:txBody>
                    <a:bodyPr/>
                    <a:lstStyle/>
                    <a:p>
                      <a:pPr algn="ctr"/>
                      <a:r>
                        <a:rPr lang="en-US" dirty="0"/>
                        <a:t>8</a:t>
                      </a:r>
                    </a:p>
                  </a:txBody>
                  <a:tcPr/>
                </a:tc>
                <a:tc>
                  <a:txBody>
                    <a:bodyPr/>
                    <a:lstStyle/>
                    <a:p>
                      <a:pPr algn="ctr"/>
                      <a:r>
                        <a:rPr lang="en-US" dirty="0"/>
                        <a:t>8</a:t>
                      </a:r>
                    </a:p>
                  </a:txBody>
                  <a:tcPr/>
                </a:tc>
                <a:tc>
                  <a:txBody>
                    <a:bodyPr/>
                    <a:lstStyle/>
                    <a:p>
                      <a:pPr algn="ctr"/>
                      <a:r>
                        <a:rPr lang="en-US" dirty="0"/>
                        <a:t>5</a:t>
                      </a:r>
                    </a:p>
                  </a:txBody>
                  <a:tcPr/>
                </a:tc>
                <a:tc>
                  <a:txBody>
                    <a:bodyPr/>
                    <a:lstStyle/>
                    <a:p>
                      <a:pPr algn="ctr"/>
                      <a:r>
                        <a:rPr lang="en-US" dirty="0"/>
                        <a:t>7</a:t>
                      </a:r>
                    </a:p>
                  </a:txBody>
                  <a:tcPr/>
                </a:tc>
                <a:extLst>
                  <a:ext uri="{0D108BD9-81ED-4DB2-BD59-A6C34878D82A}">
                    <a16:rowId xmlns:a16="http://schemas.microsoft.com/office/drawing/2014/main" val="10010"/>
                  </a:ext>
                </a:extLst>
              </a:tr>
              <a:tr h="382053">
                <a:tc>
                  <a:txBody>
                    <a:bodyPr/>
                    <a:lstStyle/>
                    <a:p>
                      <a:pPr marL="0" marR="0">
                        <a:lnSpc>
                          <a:spcPct val="115000"/>
                        </a:lnSpc>
                        <a:spcBef>
                          <a:spcPts val="0"/>
                        </a:spcBef>
                        <a:spcAft>
                          <a:spcPts val="0"/>
                        </a:spcAft>
                      </a:pPr>
                      <a:r>
                        <a:rPr lang="en-US" sz="1400" dirty="0">
                          <a:latin typeface="Calibri"/>
                          <a:ea typeface="Calibri"/>
                          <a:cs typeface="Times New Roman"/>
                        </a:rPr>
                        <a:t>Delivery to browser in standard HTML (web-based delivery)</a:t>
                      </a:r>
                    </a:p>
                  </a:txBody>
                  <a:tcPr marL="68580" marR="68580" marT="0" marB="0"/>
                </a:tc>
                <a:tc>
                  <a:txBody>
                    <a:bodyPr/>
                    <a:lstStyle/>
                    <a:p>
                      <a:pPr algn="ctr"/>
                      <a:r>
                        <a:rPr lang="en-US" dirty="0"/>
                        <a:t>25%</a:t>
                      </a:r>
                    </a:p>
                  </a:txBody>
                  <a:tcPr/>
                </a:tc>
                <a:tc>
                  <a:txBody>
                    <a:bodyPr/>
                    <a:lstStyle/>
                    <a:p>
                      <a:pPr algn="ctr"/>
                      <a:r>
                        <a:rPr lang="en-US" dirty="0"/>
                        <a:t>9</a:t>
                      </a:r>
                    </a:p>
                  </a:txBody>
                  <a:tcPr/>
                </a:tc>
                <a:tc>
                  <a:txBody>
                    <a:bodyPr/>
                    <a:lstStyle/>
                    <a:p>
                      <a:pPr algn="ctr"/>
                      <a:r>
                        <a:rPr lang="en-US" dirty="0"/>
                        <a:t>8</a:t>
                      </a:r>
                    </a:p>
                  </a:txBody>
                  <a:tcPr/>
                </a:tc>
                <a:tc>
                  <a:txBody>
                    <a:bodyPr/>
                    <a:lstStyle/>
                    <a:p>
                      <a:pPr algn="ctr"/>
                      <a:r>
                        <a:rPr lang="en-US" dirty="0"/>
                        <a:t>9</a:t>
                      </a:r>
                    </a:p>
                  </a:txBody>
                  <a:tcPr/>
                </a:tc>
                <a:tc>
                  <a:txBody>
                    <a:bodyPr/>
                    <a:lstStyle/>
                    <a:p>
                      <a:pPr algn="ctr"/>
                      <a:r>
                        <a:rPr lang="en-US" dirty="0"/>
                        <a:t>8</a:t>
                      </a:r>
                    </a:p>
                  </a:txBody>
                  <a:tcPr/>
                </a:tc>
                <a:extLst>
                  <a:ext uri="{0D108BD9-81ED-4DB2-BD59-A6C34878D82A}">
                    <a16:rowId xmlns:a16="http://schemas.microsoft.com/office/drawing/2014/main" val="10011"/>
                  </a:ext>
                </a:extLst>
              </a:tr>
              <a:tr h="382053">
                <a:tc>
                  <a:txBody>
                    <a:bodyPr/>
                    <a:lstStyle/>
                    <a:p>
                      <a:pPr marL="0" marR="0" algn="ctr">
                        <a:lnSpc>
                          <a:spcPct val="115000"/>
                        </a:lnSpc>
                        <a:spcBef>
                          <a:spcPts val="0"/>
                        </a:spcBef>
                        <a:spcAft>
                          <a:spcPts val="0"/>
                        </a:spcAft>
                      </a:pPr>
                      <a:r>
                        <a:rPr lang="en-US" sz="2000" b="1" dirty="0">
                          <a:latin typeface="Calibri"/>
                          <a:ea typeface="Calibri"/>
                          <a:cs typeface="Times New Roman"/>
                        </a:rPr>
                        <a:t>TOTAL</a:t>
                      </a:r>
                      <a:endParaRPr lang="en-US" sz="1400" b="1" dirty="0">
                        <a:latin typeface="Calibri"/>
                        <a:ea typeface="Calibri"/>
                        <a:cs typeface="Times New Roman"/>
                      </a:endParaRPr>
                    </a:p>
                  </a:txBody>
                  <a:tcPr marL="68580" marR="68580" marT="0" marB="0"/>
                </a:tc>
                <a:tc>
                  <a:txBody>
                    <a:bodyPr/>
                    <a:lstStyle/>
                    <a:p>
                      <a:pPr algn="ctr"/>
                      <a:r>
                        <a:rPr lang="en-US" sz="2000" b="1" dirty="0"/>
                        <a:t>100%</a:t>
                      </a:r>
                    </a:p>
                  </a:txBody>
                  <a:tcPr/>
                </a:tc>
                <a:tc>
                  <a:txBody>
                    <a:bodyPr/>
                    <a:lstStyle/>
                    <a:p>
                      <a:pPr algn="ctr"/>
                      <a:r>
                        <a:rPr lang="en-US" sz="2000" b="1" dirty="0"/>
                        <a:t>8.8</a:t>
                      </a:r>
                    </a:p>
                  </a:txBody>
                  <a:tcPr/>
                </a:tc>
                <a:tc>
                  <a:txBody>
                    <a:bodyPr/>
                    <a:lstStyle/>
                    <a:p>
                      <a:pPr algn="ctr"/>
                      <a:r>
                        <a:rPr lang="en-US" sz="2000" b="1" dirty="0"/>
                        <a:t>7.15</a:t>
                      </a:r>
                    </a:p>
                  </a:txBody>
                  <a:tcPr/>
                </a:tc>
                <a:tc>
                  <a:txBody>
                    <a:bodyPr/>
                    <a:lstStyle/>
                    <a:p>
                      <a:pPr algn="ctr"/>
                      <a:r>
                        <a:rPr lang="en-US" sz="2000" b="1" dirty="0"/>
                        <a:t>5.95</a:t>
                      </a:r>
                    </a:p>
                  </a:txBody>
                  <a:tcPr/>
                </a:tc>
                <a:tc>
                  <a:txBody>
                    <a:bodyPr/>
                    <a:lstStyle/>
                    <a:p>
                      <a:pPr algn="ctr"/>
                      <a:r>
                        <a:rPr lang="en-US" sz="2000" b="1" dirty="0"/>
                        <a:t>7.05</a:t>
                      </a:r>
                    </a:p>
                  </a:txBody>
                  <a:tcPr/>
                </a:tc>
                <a:extLst>
                  <a:ext uri="{0D108BD9-81ED-4DB2-BD59-A6C34878D82A}">
                    <a16:rowId xmlns:a16="http://schemas.microsoft.com/office/drawing/2014/main" val="214602327"/>
                  </a:ext>
                </a:extLst>
              </a:tr>
            </a:tbl>
          </a:graphicData>
        </a:graphic>
      </p:graphicFrame>
      <p:sp>
        <p:nvSpPr>
          <p:cNvPr id="5" name="Oval 4">
            <a:extLst>
              <a:ext uri="{FF2B5EF4-FFF2-40B4-BE49-F238E27FC236}">
                <a16:creationId xmlns:a16="http://schemas.microsoft.com/office/drawing/2014/main" id="{70F99376-BD3B-4394-897A-81FC7F7471E0}"/>
              </a:ext>
            </a:extLst>
          </p:cNvPr>
          <p:cNvSpPr/>
          <p:nvPr/>
        </p:nvSpPr>
        <p:spPr>
          <a:xfrm>
            <a:off x="5410200" y="5111808"/>
            <a:ext cx="838200" cy="466060"/>
          </a:xfrm>
          <a:prstGeom prst="ellipse">
            <a:avLst/>
          </a:prstGeom>
          <a:noFill/>
          <a:ln>
            <a:solidFill>
              <a:srgbClr val="A32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A32638"/>
                </a:solidFill>
              </a:ln>
              <a:noFill/>
            </a:endParaRPr>
          </a:p>
        </p:txBody>
      </p:sp>
    </p:spTree>
    <p:extLst>
      <p:ext uri="{BB962C8B-B14F-4D97-AF65-F5344CB8AC3E}">
        <p14:creationId xmlns:p14="http://schemas.microsoft.com/office/powerpoint/2010/main" val="944074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4"/>
          <p:cNvSpPr txBox="1">
            <a:spLocks noGrp="1"/>
          </p:cNvSpPr>
          <p:nvPr>
            <p:ph type="title"/>
          </p:nvPr>
        </p:nvSpPr>
        <p:spPr>
          <a:xfrm>
            <a:off x="428625" y="0"/>
            <a:ext cx="7620000" cy="457200"/>
          </a:xfrm>
        </p:spPr>
        <p:txBody>
          <a:bodyPr spcFirstLastPara="1" vert="horz" lIns="91425" tIns="91425" rIns="91425" bIns="91425" rtlCol="0" anchor="ctr" anchorCtr="0">
            <a:normAutofit/>
          </a:bodyPr>
          <a:lstStyle/>
          <a:p>
            <a:pPr>
              <a:lnSpc>
                <a:spcPct val="90000"/>
              </a:lnSpc>
            </a:pPr>
            <a:r>
              <a:rPr lang="en-US" sz="2000" b="1" dirty="0"/>
              <a:t>EXAMPLE: SCORECARD</a:t>
            </a:r>
          </a:p>
        </p:txBody>
      </p:sp>
      <p:sp>
        <p:nvSpPr>
          <p:cNvPr id="268" name="Google Shape;268;p14" hidden="1"/>
          <p:cNvSpPr txBox="1">
            <a:spLocks noGrp="1"/>
          </p:cNvSpPr>
          <p:nvPr>
            <p:ph type="sldNum" idx="12"/>
          </p:nvPr>
        </p:nvSpPr>
        <p:spPr>
          <a:xfrm>
            <a:off x="7618000" y="5493750"/>
            <a:ext cx="1487400" cy="315600"/>
          </a:xfrm>
          <a:prstGeom prst="rect">
            <a:avLst/>
          </a:prstGeom>
        </p:spPr>
        <p:txBody>
          <a:bodyPr spcFirstLastPara="1" vert="horz" wrap="square" lIns="91425" tIns="91425" rIns="91425" bIns="91425" rtlCol="0" anchor="ctr" anchorCtr="0">
            <a:noAutofit/>
          </a:bodyPr>
          <a:lstStyle/>
          <a:p>
            <a:pPr>
              <a:spcAft>
                <a:spcPts val="600"/>
              </a:spcAft>
            </a:pPr>
            <a:fld id="{00000000-1234-1234-1234-123412341234}" type="slidenum">
              <a:rPr lang="en"/>
              <a:pPr>
                <a:spcAft>
                  <a:spcPts val="600"/>
                </a:spcAft>
              </a:pPr>
              <a:t>35</a:t>
            </a:fld>
            <a:endParaRPr lang="en-US"/>
          </a:p>
        </p:txBody>
      </p:sp>
      <p:graphicFrame>
        <p:nvGraphicFramePr>
          <p:cNvPr id="2" name="Table 1">
            <a:extLst>
              <a:ext uri="{FF2B5EF4-FFF2-40B4-BE49-F238E27FC236}">
                <a16:creationId xmlns:a16="http://schemas.microsoft.com/office/drawing/2014/main" id="{A4F01E38-9AD1-489B-9342-76CD46703BA7}"/>
              </a:ext>
            </a:extLst>
          </p:cNvPr>
          <p:cNvGraphicFramePr>
            <a:graphicFrameLocks noGrp="1"/>
          </p:cNvGraphicFramePr>
          <p:nvPr>
            <p:extLst>
              <p:ext uri="{D42A27DB-BD31-4B8C-83A1-F6EECF244321}">
                <p14:modId xmlns:p14="http://schemas.microsoft.com/office/powerpoint/2010/main" val="2885112141"/>
              </p:ext>
            </p:extLst>
          </p:nvPr>
        </p:nvGraphicFramePr>
        <p:xfrm>
          <a:off x="457200" y="1547571"/>
          <a:ext cx="7620003" cy="3839061"/>
        </p:xfrm>
        <a:graphic>
          <a:graphicData uri="http://schemas.openxmlformats.org/drawingml/2006/table">
            <a:tbl>
              <a:tblPr/>
              <a:tblGrid>
                <a:gridCol w="2760600">
                  <a:extLst>
                    <a:ext uri="{9D8B030D-6E8A-4147-A177-3AD203B41FA5}">
                      <a16:colId xmlns:a16="http://schemas.microsoft.com/office/drawing/2014/main" val="279812490"/>
                    </a:ext>
                  </a:extLst>
                </a:gridCol>
                <a:gridCol w="1118633">
                  <a:extLst>
                    <a:ext uri="{9D8B030D-6E8A-4147-A177-3AD203B41FA5}">
                      <a16:colId xmlns:a16="http://schemas.microsoft.com/office/drawing/2014/main" val="2506672899"/>
                    </a:ext>
                  </a:extLst>
                </a:gridCol>
                <a:gridCol w="1182399">
                  <a:extLst>
                    <a:ext uri="{9D8B030D-6E8A-4147-A177-3AD203B41FA5}">
                      <a16:colId xmlns:a16="http://schemas.microsoft.com/office/drawing/2014/main" val="693875719"/>
                    </a:ext>
                  </a:extLst>
                </a:gridCol>
                <a:gridCol w="1057144">
                  <a:extLst>
                    <a:ext uri="{9D8B030D-6E8A-4147-A177-3AD203B41FA5}">
                      <a16:colId xmlns:a16="http://schemas.microsoft.com/office/drawing/2014/main" val="1083326044"/>
                    </a:ext>
                  </a:extLst>
                </a:gridCol>
                <a:gridCol w="1501227">
                  <a:extLst>
                    <a:ext uri="{9D8B030D-6E8A-4147-A177-3AD203B41FA5}">
                      <a16:colId xmlns:a16="http://schemas.microsoft.com/office/drawing/2014/main" val="382445612"/>
                    </a:ext>
                  </a:extLst>
                </a:gridCol>
              </a:tblGrid>
              <a:tr h="424133">
                <a:tc>
                  <a:txBody>
                    <a:bodyPr/>
                    <a:lstStyle/>
                    <a:p>
                      <a:pPr algn="l" fontAlgn="b">
                        <a:spcBef>
                          <a:spcPts val="0"/>
                        </a:spcBef>
                        <a:spcAft>
                          <a:spcPts val="0"/>
                        </a:spcAft>
                      </a:pPr>
                      <a:r>
                        <a:rPr lang="en-US" sz="1600" b="0" i="0" u="none" strike="noStrike">
                          <a:solidFill>
                            <a:srgbClr val="000000"/>
                          </a:solidFill>
                          <a:effectLst/>
                          <a:latin typeface="Georgia" panose="02040502050405020303" pitchFamily="18" charset="0"/>
                        </a:rPr>
                        <a:t> </a:t>
                      </a:r>
                      <a:endParaRPr lang="en-US" sz="2600" b="0" i="0" u="none" strike="noStrike">
                        <a:effectLst/>
                        <a:latin typeface="Arial" panose="020B0604020202020204" pitchFamily="34" charset="0"/>
                      </a:endParaRPr>
                    </a:p>
                  </a:txBody>
                  <a:tcPr marL="13664" marR="13664" marT="1366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600" b="0" i="0" u="none" strike="noStrike">
                          <a:solidFill>
                            <a:srgbClr val="000000"/>
                          </a:solidFill>
                          <a:effectLst/>
                          <a:latin typeface="Georgia" panose="02040502050405020303" pitchFamily="18" charset="0"/>
                        </a:rPr>
                        <a:t> </a:t>
                      </a:r>
                      <a:endParaRPr lang="en-US" sz="2600" b="0" i="0" u="none" strike="noStrike">
                        <a:effectLst/>
                        <a:latin typeface="Arial" panose="020B0604020202020204" pitchFamily="34" charset="0"/>
                      </a:endParaRPr>
                    </a:p>
                  </a:txBody>
                  <a:tcPr marL="13664" marR="13664" marT="13664"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spcBef>
                          <a:spcPts val="0"/>
                        </a:spcBef>
                        <a:spcAft>
                          <a:spcPts val="0"/>
                        </a:spcAft>
                      </a:pPr>
                      <a:r>
                        <a:rPr lang="en-US" sz="1600" b="1" i="0" u="none" strike="noStrike">
                          <a:solidFill>
                            <a:srgbClr val="FFFFFF"/>
                          </a:solidFill>
                          <a:effectLst/>
                          <a:latin typeface="Georgia" panose="02040502050405020303" pitchFamily="18" charset="0"/>
                        </a:rPr>
                        <a:t>SOFTWARE (1-10)</a:t>
                      </a:r>
                      <a:endParaRPr lang="en-US" sz="2600" b="0" i="0" u="none" strike="noStrike">
                        <a:effectLst/>
                        <a:latin typeface="Arial" panose="020B0604020202020204" pitchFamily="34" charset="0"/>
                      </a:endParaRPr>
                    </a:p>
                  </a:txBody>
                  <a:tcPr marL="131175" marR="131175" marT="65588" marB="65588">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0546588"/>
                  </a:ext>
                </a:extLst>
              </a:tr>
              <a:tr h="547110">
                <a:tc>
                  <a:txBody>
                    <a:bodyPr/>
                    <a:lstStyle/>
                    <a:p>
                      <a:pPr algn="l" fontAlgn="b">
                        <a:spcBef>
                          <a:spcPts val="0"/>
                        </a:spcBef>
                        <a:spcAft>
                          <a:spcPts val="0"/>
                        </a:spcAft>
                      </a:pPr>
                      <a:r>
                        <a:rPr lang="en-US" sz="1600" b="1" i="0" u="none" strike="noStrike">
                          <a:solidFill>
                            <a:srgbClr val="FFFFFF"/>
                          </a:solidFill>
                          <a:effectLst/>
                          <a:latin typeface="Georgia" panose="02040502050405020303" pitchFamily="18" charset="0"/>
                        </a:rPr>
                        <a:t>CRITERIA</a:t>
                      </a:r>
                      <a:endParaRPr lang="en-US" sz="2600" b="0" i="0" u="none" strike="noStrike">
                        <a:effectLst/>
                        <a:latin typeface="Arial" panose="020B0604020202020204" pitchFamily="34" charset="0"/>
                      </a:endParaRPr>
                    </a:p>
                  </a:txBody>
                  <a:tcPr marL="13664" marR="13664" marT="136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spcBef>
                          <a:spcPts val="0"/>
                        </a:spcBef>
                        <a:spcAft>
                          <a:spcPts val="0"/>
                        </a:spcAft>
                      </a:pPr>
                      <a:r>
                        <a:rPr lang="en-US" sz="1600" b="1" i="0" u="none" strike="noStrike">
                          <a:solidFill>
                            <a:srgbClr val="FFFFFF"/>
                          </a:solidFill>
                          <a:effectLst/>
                          <a:latin typeface="Georgia" panose="02040502050405020303" pitchFamily="18" charset="0"/>
                        </a:rPr>
                        <a:t>WEIGHT</a:t>
                      </a:r>
                      <a:endParaRPr lang="en-US" sz="2600" b="0" i="0" u="none" strike="noStrike">
                        <a:effectLst/>
                        <a:latin typeface="Arial" panose="020B0604020202020204" pitchFamily="34" charset="0"/>
                      </a:endParaRPr>
                    </a:p>
                  </a:txBody>
                  <a:tcPr marL="13664" marR="13664" marT="136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spcBef>
                          <a:spcPts val="0"/>
                        </a:spcBef>
                        <a:spcAft>
                          <a:spcPts val="0"/>
                        </a:spcAft>
                      </a:pPr>
                      <a:r>
                        <a:rPr lang="en-US" sz="1600" b="1" i="0" u="none" strike="noStrike" dirty="0">
                          <a:solidFill>
                            <a:srgbClr val="FFFFFF"/>
                          </a:solidFill>
                          <a:effectLst/>
                          <a:latin typeface="Georgia" panose="02040502050405020303" pitchFamily="18" charset="0"/>
                        </a:rPr>
                        <a:t>ABC</a:t>
                      </a:r>
                      <a:endParaRPr lang="en-US" sz="2600" b="0" i="0" u="none" strike="noStrike" dirty="0">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spcBef>
                          <a:spcPts val="0"/>
                        </a:spcBef>
                        <a:spcAft>
                          <a:spcPts val="0"/>
                        </a:spcAft>
                      </a:pPr>
                      <a:r>
                        <a:rPr lang="en-US" sz="1600" b="1" i="0" u="none" strike="noStrike" dirty="0">
                          <a:solidFill>
                            <a:srgbClr val="FFFFFF"/>
                          </a:solidFill>
                          <a:effectLst/>
                          <a:latin typeface="Georgia" panose="02040502050405020303" pitchFamily="18" charset="0"/>
                        </a:rPr>
                        <a:t>XYZ</a:t>
                      </a:r>
                      <a:endParaRPr lang="en-US" sz="2600" b="0" i="0" u="none" strike="noStrike" dirty="0">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spcBef>
                          <a:spcPts val="0"/>
                        </a:spcBef>
                        <a:spcAft>
                          <a:spcPts val="0"/>
                        </a:spcAft>
                      </a:pPr>
                      <a:r>
                        <a:rPr lang="en-US" sz="1600" b="1" i="0" u="none" strike="noStrike" dirty="0">
                          <a:solidFill>
                            <a:srgbClr val="FFFFFF"/>
                          </a:solidFill>
                          <a:effectLst/>
                          <a:latin typeface="Georgia" panose="02040502050405020303" pitchFamily="18" charset="0"/>
                        </a:rPr>
                        <a:t>LMN</a:t>
                      </a:r>
                      <a:endParaRPr lang="en-US" sz="2600" b="0" i="0" u="none" strike="noStrike" dirty="0">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7939503"/>
                  </a:ext>
                </a:extLst>
              </a:tr>
              <a:tr h="306622">
                <a:tc>
                  <a:txBody>
                    <a:bodyPr/>
                    <a:lstStyle/>
                    <a:p>
                      <a:pPr algn="l" fontAlgn="b">
                        <a:spcBef>
                          <a:spcPts val="0"/>
                        </a:spcBef>
                        <a:spcAft>
                          <a:spcPts val="0"/>
                        </a:spcAft>
                      </a:pPr>
                      <a:r>
                        <a:rPr lang="en-US" sz="1600" b="0" i="0" u="none" strike="noStrike">
                          <a:solidFill>
                            <a:srgbClr val="000000"/>
                          </a:solidFill>
                          <a:effectLst/>
                          <a:latin typeface="Georgia" panose="02040502050405020303" pitchFamily="18" charset="0"/>
                        </a:rPr>
                        <a:t>Cloud-based</a:t>
                      </a:r>
                      <a:endParaRPr lang="en-US" sz="2600" b="0" i="0" u="none" strike="noStrike">
                        <a:effectLst/>
                        <a:latin typeface="Arial" panose="020B0604020202020204" pitchFamily="34" charset="0"/>
                      </a:endParaRPr>
                    </a:p>
                  </a:txBody>
                  <a:tcPr marL="13664" marR="13664" marT="136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a:solidFill>
                            <a:srgbClr val="000000"/>
                          </a:solidFill>
                          <a:effectLst/>
                          <a:latin typeface="Georgia" panose="02040502050405020303" pitchFamily="18" charset="0"/>
                        </a:rPr>
                        <a:t>30%</a:t>
                      </a:r>
                      <a:endParaRPr lang="en-US" sz="2600" b="0" i="0" u="none" strike="noStrike">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dirty="0">
                          <a:solidFill>
                            <a:srgbClr val="000000"/>
                          </a:solidFill>
                          <a:effectLst/>
                          <a:latin typeface="Georgia" panose="02040502050405020303" pitchFamily="18" charset="0"/>
                        </a:rPr>
                        <a:t>10</a:t>
                      </a:r>
                      <a:endParaRPr lang="en-US" sz="2600" b="0" i="0" u="none" strike="noStrike" dirty="0">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a:solidFill>
                            <a:srgbClr val="000000"/>
                          </a:solidFill>
                          <a:effectLst/>
                          <a:latin typeface="Georgia" panose="02040502050405020303" pitchFamily="18" charset="0"/>
                        </a:rPr>
                        <a:t>10</a:t>
                      </a:r>
                      <a:endParaRPr lang="en-US" sz="2600" b="0" i="0" u="none" strike="noStrike">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a:solidFill>
                            <a:srgbClr val="000000"/>
                          </a:solidFill>
                          <a:effectLst/>
                          <a:latin typeface="Georgia" panose="02040502050405020303" pitchFamily="18" charset="0"/>
                        </a:rPr>
                        <a:t>6</a:t>
                      </a:r>
                      <a:endParaRPr lang="en-US" sz="2600" b="0" i="0" u="none" strike="noStrike">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3954243"/>
                  </a:ext>
                </a:extLst>
              </a:tr>
              <a:tr h="547110">
                <a:tc>
                  <a:txBody>
                    <a:bodyPr/>
                    <a:lstStyle/>
                    <a:p>
                      <a:pPr algn="l" fontAlgn="b">
                        <a:spcBef>
                          <a:spcPts val="0"/>
                        </a:spcBef>
                        <a:spcAft>
                          <a:spcPts val="0"/>
                        </a:spcAft>
                      </a:pPr>
                      <a:r>
                        <a:rPr lang="en-US" sz="1600" b="0" i="0" u="none" strike="noStrike">
                          <a:solidFill>
                            <a:srgbClr val="000000"/>
                          </a:solidFill>
                          <a:effectLst/>
                          <a:latin typeface="Georgia" panose="02040502050405020303" pitchFamily="18" charset="0"/>
                        </a:rPr>
                        <a:t>Ability to adapt to Agile and Waterfall methodologies</a:t>
                      </a:r>
                      <a:endParaRPr lang="en-US" sz="2600" b="0" i="0" u="none" strike="noStrike">
                        <a:effectLst/>
                        <a:latin typeface="Arial" panose="020B0604020202020204" pitchFamily="34" charset="0"/>
                      </a:endParaRPr>
                    </a:p>
                  </a:txBody>
                  <a:tcPr marL="13664" marR="13664" marT="136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a:solidFill>
                            <a:srgbClr val="000000"/>
                          </a:solidFill>
                          <a:effectLst/>
                          <a:latin typeface="Georgia" panose="02040502050405020303" pitchFamily="18" charset="0"/>
                        </a:rPr>
                        <a:t>20%</a:t>
                      </a:r>
                      <a:endParaRPr lang="en-US" sz="2600" b="0" i="0" u="none" strike="noStrike">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dirty="0">
                          <a:solidFill>
                            <a:srgbClr val="000000"/>
                          </a:solidFill>
                          <a:effectLst/>
                          <a:latin typeface="Georgia" panose="02040502050405020303" pitchFamily="18" charset="0"/>
                        </a:rPr>
                        <a:t>9</a:t>
                      </a:r>
                      <a:endParaRPr lang="en-US" sz="2600" b="0" i="0" u="none" strike="noStrike" dirty="0">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a:solidFill>
                            <a:srgbClr val="000000"/>
                          </a:solidFill>
                          <a:effectLst/>
                          <a:latin typeface="Georgia" panose="02040502050405020303" pitchFamily="18" charset="0"/>
                        </a:rPr>
                        <a:t>3</a:t>
                      </a:r>
                      <a:endParaRPr lang="en-US" sz="2600" b="0" i="0" u="none" strike="noStrike">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a:solidFill>
                            <a:srgbClr val="000000"/>
                          </a:solidFill>
                          <a:effectLst/>
                          <a:latin typeface="Georgia" panose="02040502050405020303" pitchFamily="18" charset="0"/>
                        </a:rPr>
                        <a:t>8</a:t>
                      </a:r>
                      <a:endParaRPr lang="en-US" sz="2600" b="0" i="0" u="none" strike="noStrike">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0391530"/>
                  </a:ext>
                </a:extLst>
              </a:tr>
              <a:tr h="547110">
                <a:tc>
                  <a:txBody>
                    <a:bodyPr/>
                    <a:lstStyle/>
                    <a:p>
                      <a:pPr algn="l" fontAlgn="b">
                        <a:spcBef>
                          <a:spcPts val="0"/>
                        </a:spcBef>
                        <a:spcAft>
                          <a:spcPts val="0"/>
                        </a:spcAft>
                      </a:pPr>
                      <a:r>
                        <a:rPr lang="en-US" sz="1600" b="0" i="0" u="none" strike="noStrike">
                          <a:solidFill>
                            <a:srgbClr val="000000"/>
                          </a:solidFill>
                          <a:effectLst/>
                          <a:latin typeface="Georgia" panose="02040502050405020303" pitchFamily="18" charset="0"/>
                        </a:rPr>
                        <a:t>Ability to aggregate multiple projects</a:t>
                      </a:r>
                      <a:endParaRPr lang="en-US" sz="2600" b="0" i="0" u="none" strike="noStrike">
                        <a:effectLst/>
                        <a:latin typeface="Arial" panose="020B0604020202020204" pitchFamily="34" charset="0"/>
                      </a:endParaRPr>
                    </a:p>
                  </a:txBody>
                  <a:tcPr marL="13664" marR="13664" marT="136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a:solidFill>
                            <a:srgbClr val="000000"/>
                          </a:solidFill>
                          <a:effectLst/>
                          <a:latin typeface="Georgia" panose="02040502050405020303" pitchFamily="18" charset="0"/>
                        </a:rPr>
                        <a:t>20%</a:t>
                      </a:r>
                      <a:endParaRPr lang="en-US" sz="2600" b="0" i="0" u="none" strike="noStrike">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dirty="0">
                          <a:solidFill>
                            <a:srgbClr val="000000"/>
                          </a:solidFill>
                          <a:effectLst/>
                          <a:latin typeface="Georgia" panose="02040502050405020303" pitchFamily="18" charset="0"/>
                        </a:rPr>
                        <a:t>9</a:t>
                      </a:r>
                      <a:endParaRPr lang="en-US" sz="2600" b="0" i="0" u="none" strike="noStrike" dirty="0">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a:solidFill>
                            <a:srgbClr val="000000"/>
                          </a:solidFill>
                          <a:effectLst/>
                          <a:latin typeface="Georgia" panose="02040502050405020303" pitchFamily="18" charset="0"/>
                        </a:rPr>
                        <a:t>4</a:t>
                      </a:r>
                      <a:endParaRPr lang="en-US" sz="2600" b="0" i="0" u="none" strike="noStrike">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a:solidFill>
                            <a:srgbClr val="000000"/>
                          </a:solidFill>
                          <a:effectLst/>
                          <a:latin typeface="Georgia" panose="02040502050405020303" pitchFamily="18" charset="0"/>
                        </a:rPr>
                        <a:t>6</a:t>
                      </a:r>
                      <a:endParaRPr lang="en-US" sz="2600" b="0" i="0" u="none" strike="noStrike">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841143"/>
                  </a:ext>
                </a:extLst>
              </a:tr>
              <a:tr h="306622">
                <a:tc>
                  <a:txBody>
                    <a:bodyPr/>
                    <a:lstStyle/>
                    <a:p>
                      <a:pPr algn="l" fontAlgn="b">
                        <a:spcBef>
                          <a:spcPts val="0"/>
                        </a:spcBef>
                        <a:spcAft>
                          <a:spcPts val="0"/>
                        </a:spcAft>
                      </a:pPr>
                      <a:r>
                        <a:rPr lang="en-US" sz="1600" b="0" i="0" u="none" strike="noStrike">
                          <a:solidFill>
                            <a:srgbClr val="000000"/>
                          </a:solidFill>
                          <a:effectLst/>
                          <a:latin typeface="Georgia" panose="02040502050405020303" pitchFamily="18" charset="0"/>
                        </a:rPr>
                        <a:t>Team collaboration</a:t>
                      </a:r>
                      <a:endParaRPr lang="en-US" sz="2600" b="0" i="0" u="none" strike="noStrike">
                        <a:effectLst/>
                        <a:latin typeface="Arial" panose="020B0604020202020204" pitchFamily="34" charset="0"/>
                      </a:endParaRPr>
                    </a:p>
                  </a:txBody>
                  <a:tcPr marL="13664" marR="13664" marT="136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a:solidFill>
                            <a:srgbClr val="000000"/>
                          </a:solidFill>
                          <a:effectLst/>
                          <a:latin typeface="Georgia" panose="02040502050405020303" pitchFamily="18" charset="0"/>
                        </a:rPr>
                        <a:t>10%</a:t>
                      </a:r>
                      <a:endParaRPr lang="en-US" sz="2600" b="0" i="0" u="none" strike="noStrike">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a:solidFill>
                            <a:srgbClr val="000000"/>
                          </a:solidFill>
                          <a:effectLst/>
                          <a:latin typeface="Georgia" panose="02040502050405020303" pitchFamily="18" charset="0"/>
                        </a:rPr>
                        <a:t>10</a:t>
                      </a:r>
                      <a:endParaRPr lang="en-US" sz="2600" b="0" i="0" u="none" strike="noStrike">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a:solidFill>
                            <a:srgbClr val="000000"/>
                          </a:solidFill>
                          <a:effectLst/>
                          <a:latin typeface="Georgia" panose="02040502050405020303" pitchFamily="18" charset="0"/>
                        </a:rPr>
                        <a:t>10</a:t>
                      </a:r>
                      <a:endParaRPr lang="en-US" sz="2600" b="0" i="0" u="none" strike="noStrike">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a:solidFill>
                            <a:srgbClr val="000000"/>
                          </a:solidFill>
                          <a:effectLst/>
                          <a:latin typeface="Georgia" panose="02040502050405020303" pitchFamily="18" charset="0"/>
                        </a:rPr>
                        <a:t>6</a:t>
                      </a:r>
                      <a:endParaRPr lang="en-US" sz="2600" b="0" i="0" u="none" strike="noStrike">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562168"/>
                  </a:ext>
                </a:extLst>
              </a:tr>
              <a:tr h="306622">
                <a:tc>
                  <a:txBody>
                    <a:bodyPr/>
                    <a:lstStyle/>
                    <a:p>
                      <a:pPr algn="l" fontAlgn="b">
                        <a:spcBef>
                          <a:spcPts val="0"/>
                        </a:spcBef>
                        <a:spcAft>
                          <a:spcPts val="0"/>
                        </a:spcAft>
                      </a:pPr>
                      <a:r>
                        <a:rPr lang="en-US" sz="1600" b="0" i="0" u="none" strike="noStrike">
                          <a:solidFill>
                            <a:srgbClr val="000000"/>
                          </a:solidFill>
                          <a:effectLst/>
                          <a:latin typeface="Georgia" panose="02040502050405020303" pitchFamily="18" charset="0"/>
                        </a:rPr>
                        <a:t>Reporting sophistication</a:t>
                      </a:r>
                      <a:endParaRPr lang="en-US" sz="2600" b="0" i="0" u="none" strike="noStrike">
                        <a:effectLst/>
                        <a:latin typeface="Arial" panose="020B0604020202020204" pitchFamily="34" charset="0"/>
                      </a:endParaRPr>
                    </a:p>
                  </a:txBody>
                  <a:tcPr marL="13664" marR="13664" marT="136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a:solidFill>
                            <a:srgbClr val="000000"/>
                          </a:solidFill>
                          <a:effectLst/>
                          <a:latin typeface="Georgia" panose="02040502050405020303" pitchFamily="18" charset="0"/>
                        </a:rPr>
                        <a:t>10%</a:t>
                      </a:r>
                      <a:endParaRPr lang="en-US" sz="2600" b="0" i="0" u="none" strike="noStrike">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dirty="0">
                          <a:solidFill>
                            <a:srgbClr val="000000"/>
                          </a:solidFill>
                          <a:effectLst/>
                          <a:latin typeface="Georgia" panose="02040502050405020303" pitchFamily="18" charset="0"/>
                        </a:rPr>
                        <a:t>8</a:t>
                      </a:r>
                      <a:endParaRPr lang="en-US" sz="2600" b="0" i="0" u="none" strike="noStrike" dirty="0">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a:solidFill>
                            <a:srgbClr val="000000"/>
                          </a:solidFill>
                          <a:effectLst/>
                          <a:latin typeface="Georgia" panose="02040502050405020303" pitchFamily="18" charset="0"/>
                        </a:rPr>
                        <a:t>6</a:t>
                      </a:r>
                      <a:endParaRPr lang="en-US" sz="2600" b="0" i="0" u="none" strike="noStrike">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a:solidFill>
                            <a:srgbClr val="000000"/>
                          </a:solidFill>
                          <a:effectLst/>
                          <a:latin typeface="Georgia" panose="02040502050405020303" pitchFamily="18" charset="0"/>
                        </a:rPr>
                        <a:t>4</a:t>
                      </a:r>
                      <a:endParaRPr lang="en-US" sz="2600" b="0" i="0" u="none" strike="noStrike">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616094"/>
                  </a:ext>
                </a:extLst>
              </a:tr>
              <a:tr h="547110">
                <a:tc>
                  <a:txBody>
                    <a:bodyPr/>
                    <a:lstStyle/>
                    <a:p>
                      <a:pPr algn="l" fontAlgn="b">
                        <a:spcBef>
                          <a:spcPts val="0"/>
                        </a:spcBef>
                        <a:spcAft>
                          <a:spcPts val="0"/>
                        </a:spcAft>
                      </a:pPr>
                      <a:r>
                        <a:rPr lang="en-US" sz="1600" b="0" i="0" u="none" strike="noStrike">
                          <a:solidFill>
                            <a:srgbClr val="000000"/>
                          </a:solidFill>
                          <a:effectLst/>
                          <a:latin typeface="Georgia" panose="02040502050405020303" pitchFamily="18" charset="0"/>
                        </a:rPr>
                        <a:t>Easy-to-use and and requires minimal training</a:t>
                      </a:r>
                      <a:endParaRPr lang="en-US" sz="2600" b="0" i="0" u="none" strike="noStrike">
                        <a:effectLst/>
                        <a:latin typeface="Arial" panose="020B0604020202020204" pitchFamily="34" charset="0"/>
                      </a:endParaRPr>
                    </a:p>
                  </a:txBody>
                  <a:tcPr marL="13664" marR="13664" marT="136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a:solidFill>
                            <a:srgbClr val="000000"/>
                          </a:solidFill>
                          <a:effectLst/>
                          <a:latin typeface="Georgia" panose="02040502050405020303" pitchFamily="18" charset="0"/>
                        </a:rPr>
                        <a:t>10%</a:t>
                      </a:r>
                      <a:endParaRPr lang="en-US" sz="2600" b="0" i="0" u="none" strike="noStrike">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a:solidFill>
                            <a:srgbClr val="000000"/>
                          </a:solidFill>
                          <a:effectLst/>
                          <a:latin typeface="Georgia" panose="02040502050405020303" pitchFamily="18" charset="0"/>
                        </a:rPr>
                        <a:t>10</a:t>
                      </a:r>
                      <a:endParaRPr lang="en-US" sz="2600" b="0" i="0" u="none" strike="noStrike">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a:solidFill>
                            <a:srgbClr val="000000"/>
                          </a:solidFill>
                          <a:effectLst/>
                          <a:latin typeface="Georgia" panose="02040502050405020303" pitchFamily="18" charset="0"/>
                        </a:rPr>
                        <a:t>10</a:t>
                      </a:r>
                      <a:endParaRPr lang="en-US" sz="2600" b="0" i="0" u="none" strike="noStrike">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0" i="0" u="none" strike="noStrike">
                          <a:solidFill>
                            <a:srgbClr val="000000"/>
                          </a:solidFill>
                          <a:effectLst/>
                          <a:latin typeface="Georgia" panose="02040502050405020303" pitchFamily="18" charset="0"/>
                        </a:rPr>
                        <a:t>5</a:t>
                      </a:r>
                      <a:endParaRPr lang="en-US" sz="2600" b="0" i="0" u="none" strike="noStrike">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20929"/>
                  </a:ext>
                </a:extLst>
              </a:tr>
              <a:tr h="306622">
                <a:tc>
                  <a:txBody>
                    <a:bodyPr/>
                    <a:lstStyle/>
                    <a:p>
                      <a:pPr algn="l" fontAlgn="b">
                        <a:spcBef>
                          <a:spcPts val="0"/>
                        </a:spcBef>
                        <a:spcAft>
                          <a:spcPts val="0"/>
                        </a:spcAft>
                      </a:pPr>
                      <a:r>
                        <a:rPr lang="en-US" sz="1600" b="1" i="0" u="none" strike="noStrike">
                          <a:solidFill>
                            <a:srgbClr val="000000"/>
                          </a:solidFill>
                          <a:effectLst/>
                          <a:latin typeface="Georgia" panose="02040502050405020303" pitchFamily="18" charset="0"/>
                        </a:rPr>
                        <a:t>TOTAL</a:t>
                      </a:r>
                      <a:endParaRPr lang="en-US" sz="2600" b="0" i="0" u="none" strike="noStrike">
                        <a:effectLst/>
                        <a:latin typeface="Arial" panose="020B0604020202020204" pitchFamily="34" charset="0"/>
                      </a:endParaRPr>
                    </a:p>
                  </a:txBody>
                  <a:tcPr marL="13664" marR="13664" marT="136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1" i="0" u="none" strike="noStrike">
                          <a:solidFill>
                            <a:srgbClr val="000000"/>
                          </a:solidFill>
                          <a:effectLst/>
                          <a:latin typeface="Georgia" panose="02040502050405020303" pitchFamily="18" charset="0"/>
                        </a:rPr>
                        <a:t>100%</a:t>
                      </a:r>
                      <a:endParaRPr lang="en-US" sz="2600" b="0" i="0" u="none" strike="noStrike">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1" i="0" u="none" strike="noStrike" dirty="0">
                          <a:solidFill>
                            <a:srgbClr val="000000"/>
                          </a:solidFill>
                          <a:effectLst/>
                          <a:latin typeface="Georgia" panose="02040502050405020303" pitchFamily="18" charset="0"/>
                        </a:rPr>
                        <a:t>9.4</a:t>
                      </a:r>
                      <a:endParaRPr lang="en-US" sz="2600" b="0" i="0" u="none" strike="noStrike" dirty="0">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1" i="0" u="none" strike="noStrike">
                          <a:solidFill>
                            <a:srgbClr val="000000"/>
                          </a:solidFill>
                          <a:effectLst/>
                          <a:latin typeface="Georgia" panose="02040502050405020303" pitchFamily="18" charset="0"/>
                        </a:rPr>
                        <a:t>7</a:t>
                      </a:r>
                      <a:endParaRPr lang="en-US" sz="2600" b="0" i="0" u="none" strike="noStrike">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600" b="1" i="0" u="none" strike="noStrike" dirty="0">
                          <a:solidFill>
                            <a:srgbClr val="000000"/>
                          </a:solidFill>
                          <a:effectLst/>
                          <a:latin typeface="Georgia" panose="02040502050405020303" pitchFamily="18" charset="0"/>
                        </a:rPr>
                        <a:t>6.1</a:t>
                      </a:r>
                      <a:endParaRPr lang="en-US" sz="2600" b="0" i="0" u="none" strike="noStrike" dirty="0">
                        <a:effectLst/>
                        <a:latin typeface="Arial" panose="020B0604020202020204" pitchFamily="34" charset="0"/>
                      </a:endParaRPr>
                    </a:p>
                  </a:txBody>
                  <a:tcPr marL="13664" marR="13664" marT="13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2039986"/>
                  </a:ext>
                </a:extLst>
              </a:tr>
            </a:tbl>
          </a:graphicData>
        </a:graphic>
      </p:graphicFrame>
      <p:sp>
        <p:nvSpPr>
          <p:cNvPr id="5" name="Oval 4">
            <a:extLst>
              <a:ext uri="{FF2B5EF4-FFF2-40B4-BE49-F238E27FC236}">
                <a16:creationId xmlns:a16="http://schemas.microsoft.com/office/drawing/2014/main" id="{70F99376-BD3B-4394-897A-81FC7F7471E0}"/>
              </a:ext>
            </a:extLst>
          </p:cNvPr>
          <p:cNvSpPr/>
          <p:nvPr/>
        </p:nvSpPr>
        <p:spPr>
          <a:xfrm>
            <a:off x="4572000" y="5029200"/>
            <a:ext cx="838200" cy="466060"/>
          </a:xfrm>
          <a:prstGeom prst="ellipse">
            <a:avLst/>
          </a:prstGeom>
          <a:noFill/>
          <a:ln>
            <a:solidFill>
              <a:srgbClr val="A32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A32638"/>
                </a:solidFill>
              </a:ln>
              <a:noFill/>
            </a:endParaRPr>
          </a:p>
        </p:txBody>
      </p:sp>
    </p:spTree>
    <p:extLst>
      <p:ext uri="{BB962C8B-B14F-4D97-AF65-F5344CB8AC3E}">
        <p14:creationId xmlns:p14="http://schemas.microsoft.com/office/powerpoint/2010/main" val="3358536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534400" cy="5562600"/>
          </a:xfrm>
        </p:spPr>
        <p:txBody>
          <a:bodyPr>
            <a:normAutofit/>
          </a:bodyPr>
          <a:lstStyle/>
          <a:p>
            <a:r>
              <a:rPr lang="en-US" sz="3200" u="sng" dirty="0"/>
              <a:t>TO DO:</a:t>
            </a:r>
          </a:p>
          <a:p>
            <a:endParaRPr lang="en-US" dirty="0"/>
          </a:p>
          <a:p>
            <a:r>
              <a:rPr lang="en-US" dirty="0"/>
              <a:t>Get ready for our </a:t>
            </a:r>
            <a:r>
              <a:rPr lang="en-US" dirty="0">
                <a:solidFill>
                  <a:srgbClr val="A41E35"/>
                </a:solidFill>
              </a:rPr>
              <a:t>quiz#3 next Tuesday</a:t>
            </a:r>
            <a:r>
              <a:rPr lang="en-US" dirty="0"/>
              <a:t>!</a:t>
            </a:r>
          </a:p>
          <a:p>
            <a:r>
              <a:rPr lang="en-US" dirty="0"/>
              <a:t>You will be taking the quiz at the start of class (first 10 minutes) on your Laptop</a:t>
            </a:r>
            <a:r>
              <a:rPr lang="en-US" dirty="0">
                <a:solidFill>
                  <a:srgbClr val="A41E35"/>
                </a:solidFill>
              </a:rPr>
              <a:t>. </a:t>
            </a:r>
          </a:p>
          <a:p>
            <a:endParaRPr lang="en-US" dirty="0">
              <a:solidFill>
                <a:srgbClr val="A41E35"/>
              </a:solidFill>
            </a:endParaRPr>
          </a:p>
          <a:p>
            <a:r>
              <a:rPr lang="en-US" dirty="0">
                <a:solidFill>
                  <a:srgbClr val="A41E35"/>
                </a:solidFill>
              </a:rPr>
              <a:t>Don’t forget to bring your laptop!</a:t>
            </a:r>
          </a:p>
          <a:p>
            <a:endParaRPr lang="en-US" dirty="0"/>
          </a:p>
          <a:p>
            <a:r>
              <a:rPr lang="en-US" dirty="0"/>
              <a:t>Quiz will cover the </a:t>
            </a:r>
            <a:r>
              <a:rPr lang="en-US" dirty="0">
                <a:solidFill>
                  <a:srgbClr val="A41E35"/>
                </a:solidFill>
              </a:rPr>
              <a:t>content listed for week 4 Day 1 </a:t>
            </a:r>
            <a:r>
              <a:rPr lang="en-US" dirty="0"/>
              <a:t>on our community site</a:t>
            </a:r>
          </a:p>
          <a:p>
            <a:endParaRPr lang="en-US" dirty="0"/>
          </a:p>
        </p:txBody>
      </p:sp>
      <p:pic>
        <p:nvPicPr>
          <p:cNvPr id="1026" name="Picture 2" descr="The 9 Best Online Quiz Makers For 2021">
            <a:extLst>
              <a:ext uri="{FF2B5EF4-FFF2-40B4-BE49-F238E27FC236}">
                <a16:creationId xmlns:a16="http://schemas.microsoft.com/office/drawing/2014/main" id="{2A5C28C0-11A5-48E1-B662-DE65E0C8E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8693" y="4817645"/>
            <a:ext cx="2962275"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882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a:xfrm>
            <a:off x="228600" y="533400"/>
            <a:ext cx="6586803" cy="676411"/>
          </a:xfrm>
        </p:spPr>
        <p:txBody>
          <a:bodyPr>
            <a:normAutofit fontScale="90000"/>
          </a:bodyPr>
          <a:lstStyle/>
          <a:p>
            <a:r>
              <a:rPr lang="en-US" altLang="en-US" sz="4000" b="1" dirty="0">
                <a:solidFill>
                  <a:srgbClr val="A41E35"/>
                </a:solidFill>
              </a:rPr>
              <a:t>HISTORY OF SCRUM</a:t>
            </a:r>
          </a:p>
        </p:txBody>
      </p:sp>
      <p:sp>
        <p:nvSpPr>
          <p:cNvPr id="2178051" name="Rectangle 3"/>
          <p:cNvSpPr>
            <a:spLocks noGrp="1" noChangeArrowheads="1"/>
          </p:cNvSpPr>
          <p:nvPr>
            <p:ph idx="1"/>
          </p:nvPr>
        </p:nvSpPr>
        <p:spPr>
          <a:xfrm>
            <a:off x="762000" y="1447800"/>
            <a:ext cx="7391400" cy="4117201"/>
          </a:xfrm>
        </p:spPr>
        <p:txBody>
          <a:bodyPr>
            <a:noAutofit/>
          </a:bodyPr>
          <a:lstStyle/>
          <a:p>
            <a:r>
              <a:rPr lang="en-US" altLang="en-US" sz="2800" dirty="0"/>
              <a:t> First introduced to the agile community by Ken </a:t>
            </a:r>
            <a:r>
              <a:rPr lang="en-US" altLang="en-US" sz="2800" dirty="0" err="1"/>
              <a:t>Schwaberand</a:t>
            </a:r>
            <a:r>
              <a:rPr lang="en-US" altLang="en-US" sz="2800" dirty="0"/>
              <a:t> &amp; Jeff Sutherland in 1995. </a:t>
            </a:r>
          </a:p>
          <a:p>
            <a:r>
              <a:rPr lang="en-US" altLang="en-US" sz="2800" dirty="0"/>
              <a:t>• Inspired by the work of </a:t>
            </a:r>
            <a:r>
              <a:rPr lang="en-US" altLang="en-US" sz="2800" dirty="0" err="1"/>
              <a:t>Hirotaka</a:t>
            </a:r>
            <a:r>
              <a:rPr lang="en-US" altLang="en-US" sz="2800" dirty="0"/>
              <a:t> Takeuchi and </a:t>
            </a:r>
            <a:r>
              <a:rPr lang="en-US" altLang="en-US" sz="2800" dirty="0" err="1"/>
              <a:t>IkujiroNonaka</a:t>
            </a:r>
            <a:r>
              <a:rPr lang="en-US" altLang="en-US" sz="2800" dirty="0"/>
              <a:t> published in the HBR case study. </a:t>
            </a:r>
          </a:p>
          <a:p>
            <a:r>
              <a:rPr lang="en-US" altLang="en-US" sz="2800" dirty="0"/>
              <a:t>• Borrowed the name from the game of Rugby. </a:t>
            </a:r>
          </a:p>
          <a:p>
            <a:r>
              <a:rPr lang="en-US" altLang="en-US" sz="2800" dirty="0"/>
              <a:t>• Scrum is one of the </a:t>
            </a:r>
            <a:r>
              <a:rPr lang="en-US" altLang="en-US" sz="2800" i="1" dirty="0">
                <a:solidFill>
                  <a:srgbClr val="A41E35"/>
                </a:solidFill>
              </a:rPr>
              <a:t>most popular Agile methodologies</a:t>
            </a:r>
            <a:r>
              <a:rPr lang="en-US" altLang="en-US" sz="2800" dirty="0"/>
              <a:t> globally.</a:t>
            </a:r>
          </a:p>
          <a:p>
            <a:endParaRPr lang="en-US" altLang="en-US" i="1" dirty="0"/>
          </a:p>
        </p:txBody>
      </p:sp>
    </p:spTree>
    <p:extLst>
      <p:ext uri="{BB962C8B-B14F-4D97-AF65-F5344CB8AC3E}">
        <p14:creationId xmlns:p14="http://schemas.microsoft.com/office/powerpoint/2010/main" val="22835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a:xfrm>
            <a:off x="228600" y="533400"/>
            <a:ext cx="6586803" cy="676411"/>
          </a:xfrm>
        </p:spPr>
        <p:txBody>
          <a:bodyPr>
            <a:normAutofit fontScale="90000"/>
          </a:bodyPr>
          <a:lstStyle/>
          <a:p>
            <a:r>
              <a:rPr lang="en-US" altLang="en-US" sz="4000" b="1" dirty="0">
                <a:solidFill>
                  <a:srgbClr val="A41E35"/>
                </a:solidFill>
              </a:rPr>
              <a:t>SCRUM</a:t>
            </a:r>
          </a:p>
        </p:txBody>
      </p:sp>
      <p:sp>
        <p:nvSpPr>
          <p:cNvPr id="2178051" name="Rectangle 3"/>
          <p:cNvSpPr>
            <a:spLocks noGrp="1" noChangeArrowheads="1"/>
          </p:cNvSpPr>
          <p:nvPr>
            <p:ph idx="1"/>
          </p:nvPr>
        </p:nvSpPr>
        <p:spPr>
          <a:xfrm>
            <a:off x="762000" y="2362200"/>
            <a:ext cx="7391400" cy="3202801"/>
          </a:xfrm>
        </p:spPr>
        <p:txBody>
          <a:bodyPr>
            <a:noAutofit/>
          </a:bodyPr>
          <a:lstStyle/>
          <a:p>
            <a:pPr marL="514350" indent="-514350">
              <a:buFont typeface="+mj-lt"/>
              <a:buAutoNum type="arabicPeriod"/>
            </a:pPr>
            <a:r>
              <a:rPr lang="en-US" altLang="en-US" sz="3600" dirty="0"/>
              <a:t>Theory</a:t>
            </a:r>
          </a:p>
          <a:p>
            <a:pPr marL="514350" indent="-514350">
              <a:buFont typeface="+mj-lt"/>
              <a:buAutoNum type="arabicPeriod"/>
            </a:pPr>
            <a:r>
              <a:rPr lang="en-US" altLang="en-US" sz="3600" dirty="0"/>
              <a:t>Roles</a:t>
            </a:r>
          </a:p>
          <a:p>
            <a:pPr marL="514350" indent="-514350">
              <a:buFont typeface="+mj-lt"/>
              <a:buAutoNum type="arabicPeriod"/>
            </a:pPr>
            <a:r>
              <a:rPr lang="en-US" altLang="en-US" sz="3600" dirty="0"/>
              <a:t>Values</a:t>
            </a:r>
          </a:p>
          <a:p>
            <a:endParaRPr lang="en-US" altLang="en-US" sz="2800" i="1" dirty="0"/>
          </a:p>
        </p:txBody>
      </p:sp>
    </p:spTree>
    <p:extLst>
      <p:ext uri="{BB962C8B-B14F-4D97-AF65-F5344CB8AC3E}">
        <p14:creationId xmlns:p14="http://schemas.microsoft.com/office/powerpoint/2010/main" val="3000136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a:xfrm>
            <a:off x="228600" y="533400"/>
            <a:ext cx="6586803" cy="676411"/>
          </a:xfrm>
        </p:spPr>
        <p:txBody>
          <a:bodyPr>
            <a:normAutofit fontScale="90000"/>
          </a:bodyPr>
          <a:lstStyle/>
          <a:p>
            <a:r>
              <a:rPr lang="en-US" altLang="en-US" sz="4000" b="1" dirty="0">
                <a:solidFill>
                  <a:srgbClr val="A41E35"/>
                </a:solidFill>
              </a:rPr>
              <a:t>1) THEORY: SCRUM BELIEVES IN</a:t>
            </a:r>
          </a:p>
        </p:txBody>
      </p:sp>
      <p:sp>
        <p:nvSpPr>
          <p:cNvPr id="2178051" name="Rectangle 3"/>
          <p:cNvSpPr>
            <a:spLocks noGrp="1" noChangeArrowheads="1"/>
          </p:cNvSpPr>
          <p:nvPr>
            <p:ph idx="1"/>
          </p:nvPr>
        </p:nvSpPr>
        <p:spPr>
          <a:xfrm>
            <a:off x="609600" y="1676400"/>
            <a:ext cx="7391400" cy="4343400"/>
          </a:xfrm>
        </p:spPr>
        <p:txBody>
          <a:bodyPr>
            <a:noAutofit/>
          </a:bodyPr>
          <a:lstStyle/>
          <a:p>
            <a:pPr marL="571500" indent="-571500">
              <a:buFont typeface="Wingdings" panose="05000000000000000000" pitchFamily="2" charset="2"/>
              <a:buChar char="§"/>
            </a:pPr>
            <a:r>
              <a:rPr lang="en-US" altLang="en-US" sz="2800" dirty="0"/>
              <a:t>Empirical Process Control</a:t>
            </a:r>
          </a:p>
          <a:p>
            <a:pPr marL="571500" indent="-571500">
              <a:buFont typeface="Wingdings" panose="05000000000000000000" pitchFamily="2" charset="2"/>
              <a:buChar char="§"/>
            </a:pPr>
            <a:r>
              <a:rPr lang="en-US" altLang="en-US" sz="2800" dirty="0"/>
              <a:t>Self-organization</a:t>
            </a:r>
          </a:p>
          <a:p>
            <a:pPr marL="571500" indent="-571500">
              <a:buFont typeface="Wingdings" panose="05000000000000000000" pitchFamily="2" charset="2"/>
              <a:buChar char="§"/>
            </a:pPr>
            <a:r>
              <a:rPr lang="en-US" altLang="en-US" sz="2800" dirty="0"/>
              <a:t>Value-based Prioritization</a:t>
            </a:r>
          </a:p>
          <a:p>
            <a:pPr marL="571500" indent="-571500">
              <a:buFont typeface="Wingdings" panose="05000000000000000000" pitchFamily="2" charset="2"/>
              <a:buChar char="§"/>
            </a:pPr>
            <a:r>
              <a:rPr lang="en-US" altLang="en-US" sz="2800" dirty="0"/>
              <a:t>Collaboration</a:t>
            </a:r>
          </a:p>
          <a:p>
            <a:pPr marL="571500" indent="-571500">
              <a:buFont typeface="Wingdings" panose="05000000000000000000" pitchFamily="2" charset="2"/>
              <a:buChar char="§"/>
            </a:pPr>
            <a:r>
              <a:rPr lang="en-US" altLang="en-US" sz="2800" dirty="0"/>
              <a:t>Time-boxing</a:t>
            </a:r>
          </a:p>
          <a:p>
            <a:pPr marL="571500" indent="-571500">
              <a:buFont typeface="Wingdings" panose="05000000000000000000" pitchFamily="2" charset="2"/>
              <a:buChar char="§"/>
            </a:pPr>
            <a:r>
              <a:rPr lang="en-US" altLang="en-US" sz="2800" dirty="0"/>
              <a:t>Iterative Development</a:t>
            </a:r>
          </a:p>
          <a:p>
            <a:endParaRPr lang="en-US" altLang="en-US" i="1" dirty="0"/>
          </a:p>
        </p:txBody>
      </p:sp>
      <p:pic>
        <p:nvPicPr>
          <p:cNvPr id="2" name="Picture 1">
            <a:extLst>
              <a:ext uri="{FF2B5EF4-FFF2-40B4-BE49-F238E27FC236}">
                <a16:creationId xmlns:a16="http://schemas.microsoft.com/office/drawing/2014/main" id="{EA23C979-A115-4EEC-AD7D-F57AAAB3B104}"/>
              </a:ext>
            </a:extLst>
          </p:cNvPr>
          <p:cNvPicPr>
            <a:picLocks noChangeAspect="1"/>
          </p:cNvPicPr>
          <p:nvPr/>
        </p:nvPicPr>
        <p:blipFill>
          <a:blip r:embed="rId3"/>
          <a:stretch>
            <a:fillRect/>
          </a:stretch>
        </p:blipFill>
        <p:spPr>
          <a:xfrm>
            <a:off x="5486400" y="4224728"/>
            <a:ext cx="3191239" cy="1795072"/>
          </a:xfrm>
          <a:prstGeom prst="rect">
            <a:avLst/>
          </a:prstGeom>
        </p:spPr>
      </p:pic>
    </p:spTree>
    <p:extLst>
      <p:ext uri="{BB962C8B-B14F-4D97-AF65-F5344CB8AC3E}">
        <p14:creationId xmlns:p14="http://schemas.microsoft.com/office/powerpoint/2010/main" val="30339692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103206-1D1F-46BF-AFE9-C17F063F9E11}"/>
              </a:ext>
            </a:extLst>
          </p:cNvPr>
          <p:cNvPicPr>
            <a:picLocks noChangeAspect="1"/>
          </p:cNvPicPr>
          <p:nvPr/>
        </p:nvPicPr>
        <p:blipFill>
          <a:blip r:embed="rId3"/>
          <a:stretch>
            <a:fillRect/>
          </a:stretch>
        </p:blipFill>
        <p:spPr>
          <a:xfrm>
            <a:off x="361950" y="690562"/>
            <a:ext cx="8420100" cy="5476875"/>
          </a:xfrm>
          <a:prstGeom prst="rect">
            <a:avLst/>
          </a:prstGeom>
        </p:spPr>
      </p:pic>
      <p:sp>
        <p:nvSpPr>
          <p:cNvPr id="3" name="Rectangle 2">
            <a:extLst>
              <a:ext uri="{FF2B5EF4-FFF2-40B4-BE49-F238E27FC236}">
                <a16:creationId xmlns:a16="http://schemas.microsoft.com/office/drawing/2014/main" id="{1D988832-77D3-48A8-981D-662B9FE829E0}"/>
              </a:ext>
            </a:extLst>
          </p:cNvPr>
          <p:cNvSpPr>
            <a:spLocks noGrp="1" noChangeArrowheads="1"/>
          </p:cNvSpPr>
          <p:nvPr>
            <p:ph type="title"/>
          </p:nvPr>
        </p:nvSpPr>
        <p:spPr>
          <a:xfrm>
            <a:off x="228600" y="-76200"/>
            <a:ext cx="6586803" cy="630836"/>
          </a:xfrm>
        </p:spPr>
        <p:txBody>
          <a:bodyPr>
            <a:normAutofit fontScale="90000"/>
          </a:bodyPr>
          <a:lstStyle/>
          <a:p>
            <a:r>
              <a:rPr lang="en-US" altLang="en-US" sz="4000" b="1" dirty="0"/>
              <a:t>Empirical process control</a:t>
            </a:r>
          </a:p>
        </p:txBody>
      </p:sp>
      <p:sp>
        <p:nvSpPr>
          <p:cNvPr id="2" name="Oval 1">
            <a:extLst>
              <a:ext uri="{FF2B5EF4-FFF2-40B4-BE49-F238E27FC236}">
                <a16:creationId xmlns:a16="http://schemas.microsoft.com/office/drawing/2014/main" id="{1B3B6A8D-5724-4E48-AAC7-58FDD4CD3050}"/>
              </a:ext>
            </a:extLst>
          </p:cNvPr>
          <p:cNvSpPr/>
          <p:nvPr/>
        </p:nvSpPr>
        <p:spPr>
          <a:xfrm>
            <a:off x="2133600" y="2514600"/>
            <a:ext cx="1219200" cy="304800"/>
          </a:xfrm>
          <a:prstGeom prst="ellipse">
            <a:avLst/>
          </a:prstGeom>
          <a:noFill/>
          <a:ln>
            <a:solidFill>
              <a:srgbClr val="A41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18C2FEE-74BD-4143-8EC5-D69BB30BD76F}"/>
              </a:ext>
            </a:extLst>
          </p:cNvPr>
          <p:cNvSpPr/>
          <p:nvPr/>
        </p:nvSpPr>
        <p:spPr>
          <a:xfrm>
            <a:off x="2155371" y="2734963"/>
            <a:ext cx="1035818" cy="304800"/>
          </a:xfrm>
          <a:prstGeom prst="ellipse">
            <a:avLst/>
          </a:prstGeom>
          <a:noFill/>
          <a:ln>
            <a:solidFill>
              <a:srgbClr val="A41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DA22B5F-65AE-4162-B211-0EBB1F0DA589}"/>
              </a:ext>
            </a:extLst>
          </p:cNvPr>
          <p:cNvSpPr/>
          <p:nvPr/>
        </p:nvSpPr>
        <p:spPr>
          <a:xfrm>
            <a:off x="2102618" y="2955326"/>
            <a:ext cx="1219200" cy="304800"/>
          </a:xfrm>
          <a:prstGeom prst="ellipse">
            <a:avLst/>
          </a:prstGeom>
          <a:noFill/>
          <a:ln>
            <a:solidFill>
              <a:srgbClr val="A41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591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a:xfrm>
            <a:off x="228600" y="533400"/>
            <a:ext cx="6586803" cy="676411"/>
          </a:xfrm>
        </p:spPr>
        <p:txBody>
          <a:bodyPr>
            <a:normAutofit fontScale="90000"/>
          </a:bodyPr>
          <a:lstStyle/>
          <a:p>
            <a:r>
              <a:rPr lang="en-US" altLang="en-US" sz="4000" b="1" dirty="0">
                <a:solidFill>
                  <a:srgbClr val="A41E35"/>
                </a:solidFill>
              </a:rPr>
              <a:t>SELF ORGANIZATION</a:t>
            </a:r>
          </a:p>
        </p:txBody>
      </p:sp>
      <p:sp>
        <p:nvSpPr>
          <p:cNvPr id="2178051" name="Rectangle 3"/>
          <p:cNvSpPr>
            <a:spLocks noGrp="1" noChangeArrowheads="1"/>
          </p:cNvSpPr>
          <p:nvPr>
            <p:ph idx="1"/>
          </p:nvPr>
        </p:nvSpPr>
        <p:spPr>
          <a:xfrm>
            <a:off x="876300" y="1981200"/>
            <a:ext cx="7391400" cy="3467100"/>
          </a:xfrm>
        </p:spPr>
        <p:txBody>
          <a:bodyPr>
            <a:noAutofit/>
          </a:bodyPr>
          <a:lstStyle/>
          <a:p>
            <a:r>
              <a:rPr lang="en-US" altLang="en-US" sz="2800" dirty="0"/>
              <a:t>As opposed to the traditional command and control style of management, Scrum believes that today’s workers have much more knowledge to offer than just their technical expertise and </a:t>
            </a:r>
            <a:r>
              <a:rPr lang="en-US" altLang="en-US" sz="2800" dirty="0">
                <a:solidFill>
                  <a:srgbClr val="A41E35"/>
                </a:solidFill>
              </a:rPr>
              <a:t>deliver greater value when self-organized</a:t>
            </a:r>
            <a:r>
              <a:rPr lang="en-US" altLang="en-US" sz="2800" dirty="0"/>
              <a:t>. </a:t>
            </a:r>
            <a:endParaRPr lang="en-US" altLang="en-US" i="1" dirty="0"/>
          </a:p>
        </p:txBody>
      </p:sp>
    </p:spTree>
    <p:extLst>
      <p:ext uri="{BB962C8B-B14F-4D97-AF65-F5344CB8AC3E}">
        <p14:creationId xmlns:p14="http://schemas.microsoft.com/office/powerpoint/2010/main" val="33050248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p:cNvSpPr>
            <a:spLocks noGrp="1" noChangeArrowheads="1"/>
          </p:cNvSpPr>
          <p:nvPr>
            <p:ph type="title"/>
          </p:nvPr>
        </p:nvSpPr>
        <p:spPr>
          <a:xfrm>
            <a:off x="228600" y="533400"/>
            <a:ext cx="6586803" cy="676411"/>
          </a:xfrm>
        </p:spPr>
        <p:txBody>
          <a:bodyPr>
            <a:normAutofit fontScale="90000"/>
          </a:bodyPr>
          <a:lstStyle/>
          <a:p>
            <a:r>
              <a:rPr lang="en-US" altLang="en-US" sz="4000" b="1" dirty="0">
                <a:solidFill>
                  <a:srgbClr val="A41E35"/>
                </a:solidFill>
              </a:rPr>
              <a:t>VALUE-BASED PRIORITIZATION</a:t>
            </a:r>
          </a:p>
        </p:txBody>
      </p:sp>
      <p:sp>
        <p:nvSpPr>
          <p:cNvPr id="2178051" name="Rectangle 3"/>
          <p:cNvSpPr>
            <a:spLocks noGrp="1" noChangeArrowheads="1"/>
          </p:cNvSpPr>
          <p:nvPr>
            <p:ph idx="1"/>
          </p:nvPr>
        </p:nvSpPr>
        <p:spPr>
          <a:xfrm>
            <a:off x="876300" y="1981200"/>
            <a:ext cx="7391400" cy="3467100"/>
          </a:xfrm>
        </p:spPr>
        <p:txBody>
          <a:bodyPr>
            <a:noAutofit/>
          </a:bodyPr>
          <a:lstStyle/>
          <a:p>
            <a:r>
              <a:rPr lang="en-US" altLang="en-US" sz="2800" dirty="0"/>
              <a:t>Delivering the </a:t>
            </a:r>
            <a:r>
              <a:rPr lang="en-US" altLang="en-US" sz="2800" dirty="0">
                <a:solidFill>
                  <a:srgbClr val="A41E35"/>
                </a:solidFill>
              </a:rPr>
              <a:t>greatest value in the shortest amount of time </a:t>
            </a:r>
            <a:r>
              <a:rPr lang="en-US" altLang="en-US" sz="2800" dirty="0"/>
              <a:t>requires prioritization and dividing what will be done from what needs to be done.</a:t>
            </a:r>
          </a:p>
        </p:txBody>
      </p:sp>
    </p:spTree>
    <p:extLst>
      <p:ext uri="{BB962C8B-B14F-4D97-AF65-F5344CB8AC3E}">
        <p14:creationId xmlns:p14="http://schemas.microsoft.com/office/powerpoint/2010/main" val="27677043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Temple Red">
      <a:dk1>
        <a:srgbClr val="000000"/>
      </a:dk1>
      <a:lt1>
        <a:srgbClr val="FFFFFF"/>
      </a:lt1>
      <a:dk2>
        <a:srgbClr val="A32638"/>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10739</TotalTime>
  <Words>2838</Words>
  <Application>Microsoft Office PowerPoint</Application>
  <PresentationFormat>On-screen Show (4:3)</PresentationFormat>
  <Paragraphs>478</Paragraphs>
  <Slides>36</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Georgia</vt:lpstr>
      <vt:lpstr>Roboto Condensed</vt:lpstr>
      <vt:lpstr>Wingdings</vt:lpstr>
      <vt:lpstr>Essential</vt:lpstr>
      <vt:lpstr>Take Quiz #2 On Canvas - 10 min </vt:lpstr>
      <vt:lpstr>Introduction to SCRUM MIS3535 | LEAD GLOBAL DIGITAL PROJECTS</vt:lpstr>
      <vt:lpstr>SCRUM?</vt:lpstr>
      <vt:lpstr>HISTORY OF SCRUM</vt:lpstr>
      <vt:lpstr>SCRUM</vt:lpstr>
      <vt:lpstr>1) THEORY: SCRUM BELIEVES IN</vt:lpstr>
      <vt:lpstr>Empirical process control</vt:lpstr>
      <vt:lpstr>SELF ORGANIZATION</vt:lpstr>
      <vt:lpstr>VALUE-BASED PRIORITIZATION</vt:lpstr>
      <vt:lpstr>COLLABORATION</vt:lpstr>
      <vt:lpstr>TIME BOXING</vt:lpstr>
      <vt:lpstr>ITERATIVE DELIVERY</vt:lpstr>
      <vt:lpstr>PowerPoint Presentation</vt:lpstr>
      <vt:lpstr>SCRUM ROLES</vt:lpstr>
      <vt:lpstr>SCRUM ROLES</vt:lpstr>
      <vt:lpstr>PRODUCT OWNER - THE VALUE MAXIMIZER</vt:lpstr>
      <vt:lpstr>NOT A SCRUM PO</vt:lpstr>
      <vt:lpstr>A SCRUM PO</vt:lpstr>
      <vt:lpstr>SCRUM MASTER – THE FACILITATOR</vt:lpstr>
      <vt:lpstr>SCRUM MASTER SERVICE TO THE PO</vt:lpstr>
      <vt:lpstr>SCRUM MASTER SERVICE TO THE DEV TEAM</vt:lpstr>
      <vt:lpstr>FACILITATOR TIPS</vt:lpstr>
      <vt:lpstr>DEVELOPMENT TEAM – THE DEVELOPERS</vt:lpstr>
      <vt:lpstr>EMOTIONAL INTELLIGENCE (EQ) </vt:lpstr>
      <vt:lpstr>DEVELOPMENT TEAM SOFT SKILLS</vt:lpstr>
      <vt:lpstr>3) SCRUM VALUES</vt:lpstr>
      <vt:lpstr>PowerPoint Presentation</vt:lpstr>
      <vt:lpstr>What is the “Tuckman model” of team development”?  Class Exercise : IN YOUR TEAMS</vt:lpstr>
      <vt:lpstr>What is the “Tuckman model” of team development”?   </vt:lpstr>
      <vt:lpstr>See you THURSDAY for our first studio day!</vt:lpstr>
      <vt:lpstr>Studio Day (Day 2)</vt:lpstr>
      <vt:lpstr>SCORECARDS</vt:lpstr>
      <vt:lpstr>FIRST STEP:  EXAMPLE OF SCORECARD CRITERIA &amp; WEIGHT</vt:lpstr>
      <vt:lpstr>EXAMPLE: SCORECARD</vt:lpstr>
      <vt:lpstr>EXAMPLE: SCORECARD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SCRUM MIS3535 | LEAD GLOBAL DIGITAL PROJECTS</dc:title>
  <dc:creator>MC Martin</dc:creator>
  <cp:lastModifiedBy>Marie-Christine Martin</cp:lastModifiedBy>
  <cp:revision>95</cp:revision>
  <cp:lastPrinted>2024-01-22T17:06:20Z</cp:lastPrinted>
  <dcterms:created xsi:type="dcterms:W3CDTF">2020-07-29T15:38:48Z</dcterms:created>
  <dcterms:modified xsi:type="dcterms:W3CDTF">2025-01-28T21:11:49Z</dcterms:modified>
</cp:coreProperties>
</file>