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313" r:id="rId2"/>
    <p:sldId id="405" r:id="rId3"/>
    <p:sldId id="261" r:id="rId4"/>
    <p:sldId id="509" r:id="rId5"/>
    <p:sldId id="499" r:id="rId6"/>
    <p:sldId id="492" r:id="rId7"/>
    <p:sldId id="470" r:id="rId8"/>
    <p:sldId id="258" r:id="rId9"/>
    <p:sldId id="497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C Martin" initials="MM" lastIdx="1" clrIdx="0">
    <p:extLst>
      <p:ext uri="{19B8F6BF-5375-455C-9EA6-DF929625EA0E}">
        <p15:presenceInfo xmlns:p15="http://schemas.microsoft.com/office/powerpoint/2012/main" userId="dd42925f1cd8664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2638"/>
    <a:srgbClr val="A41E35"/>
    <a:srgbClr val="5A9170"/>
    <a:srgbClr val="5D30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219E1A-DCB3-41B6-82B6-D4C95C7873BA}" v="1" dt="2025-01-21T18:32:50.3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69" autoAdjust="0"/>
    <p:restoredTop sz="96122" autoAdjust="0"/>
  </p:normalViewPr>
  <p:slideViewPr>
    <p:cSldViewPr>
      <p:cViewPr varScale="1">
        <p:scale>
          <a:sx n="122" d="100"/>
          <a:sy n="122" d="100"/>
        </p:scale>
        <p:origin x="1488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-Christine Martin" userId="3f04a9e6-8652-4b3c-b462-956eaf9c05a8" providerId="ADAL" clId="{26219E1A-DCB3-41B6-82B6-D4C95C7873BA}"/>
    <pc:docChg chg="modSld modNotesMaster modHandout">
      <pc:chgData name="Marie-Christine Martin" userId="3f04a9e6-8652-4b3c-b462-956eaf9c05a8" providerId="ADAL" clId="{26219E1A-DCB3-41B6-82B6-D4C95C7873BA}" dt="2025-01-21T18:33:05.023" v="2" actId="20577"/>
      <pc:docMkLst>
        <pc:docMk/>
      </pc:docMkLst>
      <pc:sldChg chg="modSp mod modNotes">
        <pc:chgData name="Marie-Christine Martin" userId="3f04a9e6-8652-4b3c-b462-956eaf9c05a8" providerId="ADAL" clId="{26219E1A-DCB3-41B6-82B6-D4C95C7873BA}" dt="2025-01-21T18:33:05.023" v="2" actId="20577"/>
        <pc:sldMkLst>
          <pc:docMk/>
          <pc:sldMk cId="0" sldId="258"/>
        </pc:sldMkLst>
        <pc:graphicFrameChg chg="modGraphic">
          <ac:chgData name="Marie-Christine Martin" userId="3f04a9e6-8652-4b3c-b462-956eaf9c05a8" providerId="ADAL" clId="{26219E1A-DCB3-41B6-82B6-D4C95C7873BA}" dt="2025-01-21T18:33:05.023" v="2" actId="20577"/>
          <ac:graphicFrameMkLst>
            <pc:docMk/>
            <pc:sldMk cId="0" sldId="258"/>
            <ac:graphicFrameMk id="201" creationId="{00000000-0000-0000-0000-000000000000}"/>
          </ac:graphicFrameMkLst>
        </pc:graphicFrameChg>
      </pc:sldChg>
      <pc:sldChg chg="modNotes">
        <pc:chgData name="Marie-Christine Martin" userId="3f04a9e6-8652-4b3c-b462-956eaf9c05a8" providerId="ADAL" clId="{26219E1A-DCB3-41B6-82B6-D4C95C7873BA}" dt="2025-01-21T18:32:50.390" v="0"/>
        <pc:sldMkLst>
          <pc:docMk/>
          <pc:sldMk cId="3985428392" sldId="470"/>
        </pc:sldMkLst>
      </pc:sldChg>
      <pc:sldChg chg="modNotes">
        <pc:chgData name="Marie-Christine Martin" userId="3f04a9e6-8652-4b3c-b462-956eaf9c05a8" providerId="ADAL" clId="{26219E1A-DCB3-41B6-82B6-D4C95C7873BA}" dt="2025-01-21T18:32:50.390" v="0"/>
        <pc:sldMkLst>
          <pc:docMk/>
          <pc:sldMk cId="3495838412" sldId="49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6"/>
            <a:ext cx="3038144" cy="464205"/>
          </a:xfrm>
          <a:prstGeom prst="rect">
            <a:avLst/>
          </a:prstGeom>
        </p:spPr>
        <p:txBody>
          <a:bodyPr vert="horz" lIns="87990" tIns="43996" rIns="87990" bIns="43996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738" y="6"/>
            <a:ext cx="3038144" cy="464205"/>
          </a:xfrm>
          <a:prstGeom prst="rect">
            <a:avLst/>
          </a:prstGeom>
        </p:spPr>
        <p:txBody>
          <a:bodyPr vert="horz" lIns="87990" tIns="43996" rIns="87990" bIns="43996" rtlCol="0"/>
          <a:lstStyle>
            <a:lvl1pPr algn="r">
              <a:defRPr sz="1100"/>
            </a:lvl1pPr>
          </a:lstStyle>
          <a:p>
            <a:fld id="{F3AF817D-CF8D-4461-8D1F-E5717598B261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8830664"/>
            <a:ext cx="3038144" cy="464205"/>
          </a:xfrm>
          <a:prstGeom prst="rect">
            <a:avLst/>
          </a:prstGeom>
        </p:spPr>
        <p:txBody>
          <a:bodyPr vert="horz" lIns="87990" tIns="43996" rIns="87990" bIns="43996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738" y="8830664"/>
            <a:ext cx="3038144" cy="464205"/>
          </a:xfrm>
          <a:prstGeom prst="rect">
            <a:avLst/>
          </a:prstGeom>
        </p:spPr>
        <p:txBody>
          <a:bodyPr vert="horz" lIns="87990" tIns="43996" rIns="87990" bIns="43996" rtlCol="0" anchor="b"/>
          <a:lstStyle>
            <a:lvl1pPr algn="r">
              <a:defRPr sz="1100"/>
            </a:lvl1pPr>
          </a:lstStyle>
          <a:p>
            <a:fld id="{8E8A0D4E-B9B1-4737-AA40-97DD2C5F7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01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3037840" cy="464821"/>
          </a:xfrm>
          <a:prstGeom prst="rect">
            <a:avLst/>
          </a:prstGeom>
        </p:spPr>
        <p:txBody>
          <a:bodyPr vert="horz" lIns="93004" tIns="46504" rIns="93004" bIns="4650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0" y="4"/>
            <a:ext cx="3037840" cy="464821"/>
          </a:xfrm>
          <a:prstGeom prst="rect">
            <a:avLst/>
          </a:prstGeom>
        </p:spPr>
        <p:txBody>
          <a:bodyPr vert="horz" lIns="93004" tIns="46504" rIns="93004" bIns="46504" rtlCol="0"/>
          <a:lstStyle>
            <a:lvl1pPr algn="r">
              <a:defRPr sz="1200"/>
            </a:lvl1pPr>
          </a:lstStyle>
          <a:p>
            <a:fld id="{3D001412-9042-462B-87CE-AF1E3127FF21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77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04" tIns="46504" rIns="93004" bIns="4650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4"/>
            <a:ext cx="5608320" cy="4183381"/>
          </a:xfrm>
          <a:prstGeom prst="rect">
            <a:avLst/>
          </a:prstGeom>
        </p:spPr>
        <p:txBody>
          <a:bodyPr vert="horz" lIns="93004" tIns="46504" rIns="93004" bIns="4650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70"/>
            <a:ext cx="3037840" cy="464821"/>
          </a:xfrm>
          <a:prstGeom prst="rect">
            <a:avLst/>
          </a:prstGeom>
        </p:spPr>
        <p:txBody>
          <a:bodyPr vert="horz" lIns="93004" tIns="46504" rIns="93004" bIns="4650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0" y="8829970"/>
            <a:ext cx="3037840" cy="464821"/>
          </a:xfrm>
          <a:prstGeom prst="rect">
            <a:avLst/>
          </a:prstGeom>
        </p:spPr>
        <p:txBody>
          <a:bodyPr vert="horz" lIns="93004" tIns="46504" rIns="93004" bIns="46504" rtlCol="0" anchor="b"/>
          <a:lstStyle>
            <a:lvl1pPr algn="r">
              <a:defRPr sz="1200"/>
            </a:lvl1pPr>
          </a:lstStyle>
          <a:p>
            <a:fld id="{57B364F1-7988-44A9-9AEE-C93F42B263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984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364F1-7988-44A9-9AEE-C93F42B2633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7244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B364F1-7988-44A9-9AEE-C93F42B2633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5991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55CEB523-0BC0-6948-A63B-38389ED387F4}" type="datetime1">
              <a:rPr lang="en-US" altLang="en-US"/>
              <a:pPr/>
              <a:t>1/21/2025</a:t>
            </a:fld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CF62E8-AF2D-484A-BF73-567265B38C3B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180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0775" y="471488"/>
            <a:ext cx="4645025" cy="3482975"/>
          </a:xfrm>
          <a:ln/>
        </p:spPr>
      </p:sp>
      <p:sp>
        <p:nvSpPr>
          <p:cNvPr id="2180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5352" y="4143729"/>
            <a:ext cx="5079051" cy="4178937"/>
          </a:xfrm>
        </p:spPr>
        <p:txBody>
          <a:bodyPr/>
          <a:lstStyle/>
          <a:p>
            <a:pPr lvl="1">
              <a:lnSpc>
                <a:spcPct val="80000"/>
              </a:lnSpc>
            </a:pPr>
            <a:endParaRPr lang="en-US" altLang="en-US" sz="10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62854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a98b10a73e_2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22363" y="679450"/>
            <a:ext cx="4524375" cy="3394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a98b10a73e_2_19:notes"/>
          <p:cNvSpPr txBox="1">
            <a:spLocks noGrp="1"/>
          </p:cNvSpPr>
          <p:nvPr>
            <p:ph type="body" idx="1"/>
          </p:nvPr>
        </p:nvSpPr>
        <p:spPr>
          <a:xfrm>
            <a:off x="676910" y="4300804"/>
            <a:ext cx="5415275" cy="4074445"/>
          </a:xfrm>
          <a:prstGeom prst="rect">
            <a:avLst/>
          </a:prstGeom>
        </p:spPr>
        <p:txBody>
          <a:bodyPr spcFirstLastPara="1" wrap="square" lIns="89651" tIns="89651" rIns="89651" bIns="89651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55CEB523-0BC0-6948-A63B-38389ED387F4}" type="datetime1">
              <a:rPr lang="en-US" altLang="en-US"/>
              <a:pPr/>
              <a:t>1/21/2025</a:t>
            </a:fld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CF62E8-AF2D-484A-BF73-567265B38C3B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180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0775" y="471488"/>
            <a:ext cx="4645025" cy="3482975"/>
          </a:xfrm>
          <a:ln/>
        </p:spPr>
      </p:sp>
      <p:sp>
        <p:nvSpPr>
          <p:cNvPr id="2180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5352" y="4143729"/>
            <a:ext cx="5079051" cy="4178937"/>
          </a:xfrm>
        </p:spPr>
        <p:txBody>
          <a:bodyPr/>
          <a:lstStyle/>
          <a:p>
            <a:pPr lvl="1">
              <a:lnSpc>
                <a:spcPct val="80000"/>
              </a:lnSpc>
            </a:pPr>
            <a:r>
              <a:rPr lang="en-US" altLang="en-US" sz="1000" dirty="0">
                <a:latin typeface="Arial" charset="0"/>
              </a:rPr>
              <a:t>Other example of DoD:</a:t>
            </a:r>
          </a:p>
          <a:p>
            <a:pPr lvl="1">
              <a:lnSpc>
                <a:spcPct val="80000"/>
              </a:lnSpc>
            </a:pPr>
            <a:endParaRPr lang="en-US" altLang="en-US" sz="1000" dirty="0">
              <a:latin typeface="Arial" charset="0"/>
            </a:endParaRPr>
          </a:p>
          <a:p>
            <a:pPr marL="728537" lvl="1" indent="-280206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All features should be responsive to all computer and mobile devices</a:t>
            </a:r>
            <a:r>
              <a:rPr lang="en-US" dirty="0"/>
              <a:t> </a:t>
            </a:r>
          </a:p>
          <a:p>
            <a:pPr marL="728537" lvl="1" indent="-280206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Search and find populates within three seconds</a:t>
            </a:r>
            <a:r>
              <a:rPr lang="en-US" dirty="0"/>
              <a:t> </a:t>
            </a:r>
          </a:p>
          <a:p>
            <a:pPr marL="728537" lvl="1" indent="-280206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All payment gets approved through separate security check</a:t>
            </a:r>
            <a:r>
              <a:rPr lang="en-US" dirty="0"/>
              <a:t> </a:t>
            </a:r>
            <a:endParaRPr lang="en-US" altLang="en-US" sz="10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748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7772400" cy="43433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77724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5791200"/>
            <a:ext cx="3429000" cy="304800"/>
          </a:xfrm>
        </p:spPr>
        <p:txBody>
          <a:bodyPr/>
          <a:lstStyle/>
          <a:p>
            <a:fld id="{C2A359D1-A1C5-473F-AFCA-C92300299581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00600" y="6201727"/>
            <a:ext cx="3429000" cy="28384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gradFill flip="none" rotWithShape="1">
            <a:gsLst>
              <a:gs pos="0">
                <a:srgbClr val="A32638">
                  <a:shade val="30000"/>
                  <a:satMod val="115000"/>
                </a:srgbClr>
              </a:gs>
              <a:gs pos="50000">
                <a:srgbClr val="A32638">
                  <a:shade val="67500"/>
                  <a:satMod val="115000"/>
                </a:srgbClr>
              </a:gs>
              <a:gs pos="100000">
                <a:srgbClr val="A32638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752" y="6137911"/>
            <a:ext cx="2125766" cy="274320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A3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martArt Image Sq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68313" y="1500173"/>
            <a:ext cx="3743647" cy="4592651"/>
          </a:xfrm>
          <a:prstGeom prst="rect">
            <a:avLst/>
          </a:prstGeom>
        </p:spPr>
        <p:txBody>
          <a:bodyPr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4427983" y="1484784"/>
            <a:ext cx="4360461" cy="4515984"/>
          </a:xfrm>
          <a:prstGeom prst="roundRect">
            <a:avLst>
              <a:gd name="adj" fmla="val 7123"/>
            </a:avLst>
          </a:prstGeom>
          <a:gradFill>
            <a:gsLst>
              <a:gs pos="0">
                <a:schemeClr val="accent1"/>
              </a:gs>
              <a:gs pos="71000">
                <a:schemeClr val="accent1">
                  <a:lumMod val="60000"/>
                  <a:lumOff val="40000"/>
                </a:schemeClr>
              </a:gs>
            </a:gsLst>
            <a:lin ang="21540000" scaled="0"/>
          </a:gradFill>
          <a:ln w="28575"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381000" indent="-381000" algn="ctr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defRPr lang="en-US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50106"/>
          </a:xfrm>
          <a:prstGeom prst="rect">
            <a:avLst/>
          </a:prstGeom>
        </p:spPr>
        <p:txBody>
          <a:bodyPr anchor="b" anchorCtr="0"/>
          <a:lstStyle>
            <a:lvl1pPr algn="l">
              <a:defRPr sz="32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346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610600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8822889" y="4846320"/>
            <a:ext cx="321111" cy="2011680"/>
          </a:xfrm>
          <a:prstGeom prst="rect">
            <a:avLst/>
          </a:prstGeom>
          <a:gradFill flip="none" rotWithShape="1">
            <a:gsLst>
              <a:gs pos="0">
                <a:srgbClr val="A32638">
                  <a:shade val="30000"/>
                  <a:satMod val="115000"/>
                </a:srgbClr>
              </a:gs>
              <a:gs pos="50000">
                <a:srgbClr val="A32638">
                  <a:shade val="67500"/>
                  <a:satMod val="115000"/>
                </a:srgbClr>
              </a:gs>
              <a:gs pos="100000">
                <a:srgbClr val="A32638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8822889" y="365760"/>
            <a:ext cx="321111" cy="448056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  <a:shade val="30000"/>
                  <a:satMod val="115000"/>
                </a:schemeClr>
              </a:gs>
              <a:gs pos="50000">
                <a:schemeClr val="tx1">
                  <a:lumMod val="65000"/>
                  <a:lumOff val="35000"/>
                  <a:shade val="67500"/>
                  <a:satMod val="115000"/>
                </a:schemeClr>
              </a:gs>
              <a:gs pos="100000">
                <a:schemeClr val="tx1">
                  <a:lumMod val="65000"/>
                  <a:lumOff val="3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22889" y="0"/>
            <a:ext cx="318370" cy="3657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7620000" cy="48006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48200" y="5867400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2A359D1-A1C5-473F-AFCA-C92300299581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172200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7906702" y="5580698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" y="655320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A32638">
                  <a:shade val="30000"/>
                  <a:satMod val="115000"/>
                </a:srgbClr>
              </a:gs>
              <a:gs pos="50000">
                <a:srgbClr val="A32638">
                  <a:shade val="67500"/>
                  <a:satMod val="115000"/>
                </a:srgbClr>
              </a:gs>
              <a:gs pos="100000">
                <a:srgbClr val="A32638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752" y="6137910"/>
            <a:ext cx="2125766" cy="274320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1" y="0"/>
            <a:ext cx="9144000" cy="457200"/>
          </a:xfrm>
          <a:prstGeom prst="rect">
            <a:avLst/>
          </a:prstGeom>
          <a:solidFill>
            <a:srgbClr val="A3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8625" y="0"/>
            <a:ext cx="76200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2400" kern="1200" cap="none" spc="-6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695183"/>
            <a:ext cx="8763000" cy="2259794"/>
          </a:xfrm>
        </p:spPr>
        <p:txBody>
          <a:bodyPr>
            <a:noAutofit/>
          </a:bodyPr>
          <a:lstStyle/>
          <a:p>
            <a:pPr>
              <a:spcBef>
                <a:spcPts val="9600"/>
              </a:spcBef>
            </a:pPr>
            <a:r>
              <a:rPr lang="en-US" sz="4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Week 5</a:t>
            </a:r>
            <a:br>
              <a:rPr lang="en-US" sz="44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MIS3535 | LEAD GLOBAL DIGITAL PROJECTS</a:t>
            </a:r>
            <a:endParaRPr lang="en-US" sz="700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2971800"/>
            <a:ext cx="81381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ow we used Kotter&amp;#39;s eight step model for change and succeed within a  turnaround case of a Nordic BPO suppliers. – The Management Philosopher –  Dr. Glenn Hole">
            <a:extLst>
              <a:ext uri="{FF2B5EF4-FFF2-40B4-BE49-F238E27FC236}">
                <a16:creationId xmlns:a16="http://schemas.microsoft.com/office/drawing/2014/main" id="{288541F8-7F68-41DE-B85F-410CC4F817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807" y="3200400"/>
            <a:ext cx="5308688" cy="3167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154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7924800" cy="602953"/>
          </a:xfrm>
        </p:spPr>
        <p:txBody>
          <a:bodyPr/>
          <a:lstStyle/>
          <a:p>
            <a:r>
              <a:rPr lang="en-US" sz="3600" b="1" dirty="0">
                <a:solidFill>
                  <a:srgbClr val="A32638"/>
                </a:solidFill>
              </a:rPr>
              <a:t>Change Leadership Day!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6353"/>
            <a:ext cx="6671307" cy="4805111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Kotter Chapter 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333333"/>
                </a:solidFill>
                <a:latin typeface="Arial" panose="020B0604020202020204" pitchFamily="34" charset="0"/>
              </a:rPr>
              <a:t>Prepare a brief PowerPoint presentation (2-5 slides) for </a:t>
            </a:r>
            <a:r>
              <a:rPr lang="en-US" sz="1600" u="sng" dirty="0">
                <a:solidFill>
                  <a:srgbClr val="A32638"/>
                </a:solidFill>
                <a:latin typeface="Arial" panose="020B0604020202020204" pitchFamily="34" charset="0"/>
              </a:rPr>
              <a:t>your 3 favorite short stories:</a:t>
            </a:r>
          </a:p>
          <a:p>
            <a:pPr marL="642938" lvl="1" indent="-342900">
              <a:buFont typeface="+mj-lt"/>
              <a:buAutoNum type="arabicPeriod"/>
            </a:pPr>
            <a:r>
              <a:rPr lang="en-US" sz="1450" dirty="0">
                <a:solidFill>
                  <a:srgbClr val="333333"/>
                </a:solidFill>
                <a:latin typeface="Arial" panose="020B0604020202020204" pitchFamily="34" charset="0"/>
              </a:rPr>
              <a:t> The first slide will “</a:t>
            </a:r>
            <a:r>
              <a:rPr lang="en-US" sz="1450" b="1" dirty="0">
                <a:solidFill>
                  <a:srgbClr val="333333"/>
                </a:solidFill>
                <a:latin typeface="Arial" panose="020B0604020202020204" pitchFamily="34" charset="0"/>
              </a:rPr>
              <a:t>tell</a:t>
            </a:r>
            <a:r>
              <a:rPr lang="en-US" sz="145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en-US" sz="1450" b="1" dirty="0">
                <a:solidFill>
                  <a:srgbClr val="333333"/>
                </a:solidFill>
                <a:latin typeface="Arial" panose="020B0604020202020204" pitchFamily="34" charset="0"/>
              </a:rPr>
              <a:t>the story</a:t>
            </a:r>
            <a:r>
              <a:rPr lang="en-US" sz="1450" dirty="0">
                <a:solidFill>
                  <a:srgbClr val="333333"/>
                </a:solidFill>
                <a:latin typeface="Arial" panose="020B0604020202020204" pitchFamily="34" charset="0"/>
              </a:rPr>
              <a:t>”. </a:t>
            </a:r>
          </a:p>
          <a:p>
            <a:pPr marL="642938" lvl="1" indent="-342900">
              <a:buFont typeface="+mj-lt"/>
              <a:buAutoNum type="arabicPeriod"/>
            </a:pPr>
            <a:r>
              <a:rPr lang="en-US" sz="1450" dirty="0">
                <a:solidFill>
                  <a:srgbClr val="333333"/>
                </a:solidFill>
                <a:latin typeface="Arial" panose="020B0604020202020204" pitchFamily="34" charset="0"/>
              </a:rPr>
              <a:t>The following slide(s) will include </a:t>
            </a:r>
            <a:r>
              <a:rPr lang="en-US" sz="1450" b="1" dirty="0">
                <a:solidFill>
                  <a:srgbClr val="333333"/>
                </a:solidFill>
                <a:latin typeface="Arial" panose="020B0604020202020204" pitchFamily="34" charset="0"/>
              </a:rPr>
              <a:t>key lessons learned </a:t>
            </a:r>
            <a:r>
              <a:rPr lang="en-US" sz="1450" dirty="0">
                <a:solidFill>
                  <a:srgbClr val="333333"/>
                </a:solidFill>
                <a:latin typeface="Arial" panose="020B0604020202020204" pitchFamily="34" charset="0"/>
              </a:rPr>
              <a:t>the reader should take away from the case and </a:t>
            </a:r>
            <a:r>
              <a:rPr lang="en-US" sz="1450" b="1" dirty="0">
                <a:solidFill>
                  <a:srgbClr val="333333"/>
                </a:solidFill>
                <a:latin typeface="Arial" panose="020B0604020202020204" pitchFamily="34" charset="0"/>
              </a:rPr>
              <a:t>how it relates to your current project or past work experience.</a:t>
            </a:r>
          </a:p>
          <a:p>
            <a:pPr marL="642938" lvl="1" indent="-342900">
              <a:buFont typeface="+mj-lt"/>
              <a:buAutoNum type="arabicPeriod"/>
            </a:pPr>
            <a:endParaRPr lang="en-US" sz="1450" b="1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333333"/>
                </a:solidFill>
                <a:latin typeface="Arial" panose="020B0604020202020204" pitchFamily="34" charset="0"/>
              </a:rPr>
              <a:t>Students will be selected at random to lead the class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r>
              <a:rPr lang="en-US" sz="1600" u="sng" dirty="0"/>
              <a:t>Kotter Chapter 1 : Increase Urgency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Getting the Boss’ Approval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The Videotape of the Angry Customer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When Alligators are Nipping at Your Heels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Gloves on the Boardroom Table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The CEO Portrait Gallery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469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077200" cy="743712"/>
          </a:xfrm>
        </p:spPr>
        <p:txBody>
          <a:bodyPr/>
          <a:lstStyle/>
          <a:p>
            <a:r>
              <a:rPr lang="en-US" b="1" dirty="0">
                <a:solidFill>
                  <a:srgbClr val="A32638"/>
                </a:solidFill>
              </a:rPr>
              <a:t>DISCUSSION RECAP: Key points in chapter 1 - Increase Urgency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81999" cy="502919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Raise a feeling of urgency so that people say </a:t>
            </a:r>
            <a:r>
              <a:rPr lang="en-US" sz="1600" dirty="0">
                <a:solidFill>
                  <a:srgbClr val="A32638"/>
                </a:solidFill>
              </a:rPr>
              <a:t>“Let’s go” </a:t>
            </a:r>
            <a:r>
              <a:rPr lang="en-US" sz="1600" dirty="0"/>
              <a:t>– aim at communicating the urgency to the entire organization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4 Behaviors commonly stopping launch of change:</a:t>
            </a:r>
          </a:p>
          <a:p>
            <a:pPr marL="353187" lvl="1" indent="-257175">
              <a:buFont typeface="+mj-lt"/>
              <a:buAutoNum type="arabicPeriod"/>
            </a:pPr>
            <a:r>
              <a:rPr lang="en-US" sz="1600" u="sng" dirty="0"/>
              <a:t>Complacency</a:t>
            </a:r>
            <a:r>
              <a:rPr lang="en-US" sz="1600" dirty="0"/>
              <a:t> (driven by arrogance)</a:t>
            </a:r>
          </a:p>
          <a:p>
            <a:pPr marL="353187" lvl="1" indent="-257175">
              <a:buFont typeface="+mj-lt"/>
              <a:buAutoNum type="arabicPeriod"/>
            </a:pPr>
            <a:r>
              <a:rPr lang="en-US" sz="1600" dirty="0"/>
              <a:t>Immobilization driven by </a:t>
            </a:r>
            <a:r>
              <a:rPr lang="en-US" sz="1600" u="sng" dirty="0"/>
              <a:t>fear</a:t>
            </a:r>
          </a:p>
          <a:p>
            <a:pPr marL="353187" lvl="1" indent="-257175">
              <a:buFont typeface="+mj-lt"/>
              <a:buAutoNum type="arabicPeriod"/>
            </a:pPr>
            <a:r>
              <a:rPr lang="en-US" sz="1600" dirty="0"/>
              <a:t>You cant make me move driven by </a:t>
            </a:r>
            <a:r>
              <a:rPr lang="en-US" sz="1600" u="sng" dirty="0"/>
              <a:t>anger</a:t>
            </a:r>
          </a:p>
          <a:p>
            <a:pPr marL="353187" lvl="1" indent="-257175">
              <a:buFont typeface="+mj-lt"/>
              <a:buAutoNum type="arabicPeriod"/>
            </a:pPr>
            <a:r>
              <a:rPr lang="en-US" sz="1600" dirty="0"/>
              <a:t>Very </a:t>
            </a:r>
            <a:r>
              <a:rPr lang="en-US" sz="1600" u="sng" dirty="0"/>
              <a:t>pessimistic</a:t>
            </a:r>
            <a:r>
              <a:rPr lang="en-US" sz="1600" dirty="0"/>
              <a:t> attitude leading to constant hesitations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What works: “ go after emotions”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dirty="0"/>
              <a:t>Showing others the need for change “SEE”, feel &amp; change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dirty="0"/>
              <a:t>Valid &amp; dramatic evidence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dirty="0"/>
              <a:t>Cheap &amp; easy ways to reduce complacency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What does not work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dirty="0"/>
              <a:t>Focusing exclusively on “rational” &amp; ignoring the feelings that are blocking the changes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dirty="0"/>
              <a:t>Ignoring a lack of urgency and jumping immediately to creating vision &amp; strategy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dirty="0"/>
              <a:t>Thinking that you can’t initiate change if you are not the head person</a:t>
            </a:r>
          </a:p>
        </p:txBody>
      </p:sp>
    </p:spTree>
    <p:extLst>
      <p:ext uri="{BB962C8B-B14F-4D97-AF65-F5344CB8AC3E}">
        <p14:creationId xmlns:p14="http://schemas.microsoft.com/office/powerpoint/2010/main" val="3742699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Simulation Introduction </a:t>
            </a:r>
            <a:r>
              <a:rPr lang="en-US" sz="2800" dirty="0"/>
              <a:t>(separate slides)</a:t>
            </a:r>
          </a:p>
        </p:txBody>
      </p:sp>
      <p:pic>
        <p:nvPicPr>
          <p:cNvPr id="4" name="Content Placeholder 3" descr="People Ascending.jp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2389187" y="2895600"/>
            <a:ext cx="3756025" cy="1958749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729969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667000"/>
            <a:ext cx="7620000" cy="2057400"/>
          </a:xfrm>
        </p:spPr>
        <p:txBody>
          <a:bodyPr>
            <a:normAutofit/>
          </a:bodyPr>
          <a:lstStyle/>
          <a:p>
            <a:pPr algn="ctr"/>
            <a:r>
              <a:rPr lang="en-US" sz="6600" dirty="0">
                <a:solidFill>
                  <a:srgbClr val="A32638"/>
                </a:solidFill>
              </a:rPr>
              <a:t>DAY 2</a:t>
            </a:r>
          </a:p>
        </p:txBody>
      </p:sp>
    </p:spTree>
    <p:extLst>
      <p:ext uri="{BB962C8B-B14F-4D97-AF65-F5344CB8AC3E}">
        <p14:creationId xmlns:p14="http://schemas.microsoft.com/office/powerpoint/2010/main" val="1658070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534400" cy="4648200"/>
          </a:xfrm>
        </p:spPr>
        <p:txBody>
          <a:bodyPr>
            <a:normAutofit/>
          </a:bodyPr>
          <a:lstStyle/>
          <a:p>
            <a:pPr algn="ctr"/>
            <a:r>
              <a:rPr lang="en-US" sz="4400" dirty="0"/>
              <a:t>Let’s review Quiz 1, 2 &amp; 3</a:t>
            </a:r>
            <a:endParaRPr lang="en-US" dirty="0"/>
          </a:p>
          <a:p>
            <a:endParaRPr lang="en-US" dirty="0"/>
          </a:p>
        </p:txBody>
      </p:sp>
      <p:pic>
        <p:nvPicPr>
          <p:cNvPr id="1026" name="Picture 2" descr="The 9 Best Online Quiz Makers For 2021">
            <a:extLst>
              <a:ext uri="{FF2B5EF4-FFF2-40B4-BE49-F238E27FC236}">
                <a16:creationId xmlns:a16="http://schemas.microsoft.com/office/drawing/2014/main" id="{2A5C28C0-11A5-48E1-B662-DE65E0C8E6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124200"/>
            <a:ext cx="2962275" cy="154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2156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8610600" cy="676411"/>
          </a:xfrm>
        </p:spPr>
        <p:txBody>
          <a:bodyPr>
            <a:normAutofit fontScale="90000"/>
          </a:bodyPr>
          <a:lstStyle/>
          <a:p>
            <a:r>
              <a:rPr lang="en-US" altLang="en-US" sz="4000" b="1" dirty="0">
                <a:solidFill>
                  <a:srgbClr val="A41E35"/>
                </a:solidFill>
              </a:rPr>
              <a:t>STUDIO DAY (Day 2):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FC7B2-5A46-4831-A902-E7F92151E2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752600"/>
            <a:ext cx="7620000" cy="3733800"/>
          </a:xfrm>
        </p:spPr>
        <p:txBody>
          <a:bodyPr>
            <a:normAutofit/>
          </a:bodyPr>
          <a:lstStyle/>
          <a:p>
            <a:r>
              <a:rPr lang="en-US" sz="2800" dirty="0"/>
              <a:t>1) Create your Stakeholder Register - see example in week 2 slide deck (or next slide)</a:t>
            </a:r>
          </a:p>
          <a:p>
            <a:r>
              <a:rPr lang="en-US" sz="2800" dirty="0"/>
              <a:t>2) Create your DoD (Definition of Done) – see example on the last slide</a:t>
            </a:r>
          </a:p>
          <a:p>
            <a:r>
              <a:rPr lang="en-US" sz="2800" dirty="0"/>
              <a:t>3) If you decide not to use WordPress, research &amp; select your web development platform</a:t>
            </a:r>
          </a:p>
          <a:p>
            <a:r>
              <a:rPr lang="en-US" sz="2800" dirty="0"/>
              <a:t>4) Select your relative estimation technique</a:t>
            </a:r>
          </a:p>
        </p:txBody>
      </p:sp>
    </p:spTree>
    <p:extLst>
      <p:ext uri="{BB962C8B-B14F-4D97-AF65-F5344CB8AC3E}">
        <p14:creationId xmlns:p14="http://schemas.microsoft.com/office/powerpoint/2010/main" val="3985428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33"/>
          <p:cNvSpPr txBox="1"/>
          <p:nvPr/>
        </p:nvSpPr>
        <p:spPr>
          <a:xfrm>
            <a:off x="997411" y="381000"/>
            <a:ext cx="7149175" cy="5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sz="3200" b="1" dirty="0">
                <a:solidFill>
                  <a:srgbClr val="A41E35"/>
                </a:solidFill>
                <a:ea typeface="Reem Kufi"/>
                <a:cs typeface="Reem Kufi"/>
                <a:sym typeface="Reem Kufi"/>
              </a:rPr>
              <a:t>Stakeholder Register - Example</a:t>
            </a:r>
            <a:endParaRPr sz="3200" b="1" dirty="0">
              <a:solidFill>
                <a:srgbClr val="A41E35"/>
              </a:solidFill>
              <a:ea typeface="Reem Kufi"/>
              <a:cs typeface="Reem Kufi"/>
              <a:sym typeface="Reem Kufi"/>
            </a:endParaRPr>
          </a:p>
        </p:txBody>
      </p:sp>
      <p:graphicFrame>
        <p:nvGraphicFramePr>
          <p:cNvPr id="201" name="Google Shape;201;p33"/>
          <p:cNvGraphicFramePr/>
          <p:nvPr>
            <p:extLst>
              <p:ext uri="{D42A27DB-BD31-4B8C-83A1-F6EECF244321}">
                <p14:modId xmlns:p14="http://schemas.microsoft.com/office/powerpoint/2010/main" val="268974966"/>
              </p:ext>
            </p:extLst>
          </p:nvPr>
        </p:nvGraphicFramePr>
        <p:xfrm>
          <a:off x="380997" y="960367"/>
          <a:ext cx="8382001" cy="4887543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513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0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5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27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93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6669">
                <a:tc gridSpan="3"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 dirty="0"/>
                        <a:t>Project Title: ABC of ABC</a:t>
                      </a:r>
                      <a:endParaRPr sz="1800" b="1" dirty="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b="1" dirty="0"/>
                        <a:t>Date: November 15, 2024</a:t>
                      </a:r>
                      <a:endParaRPr sz="1400" b="1" dirty="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9509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/>
                        <a:t>Name</a:t>
                      </a:r>
                      <a:endParaRPr sz="16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/>
                        <a:t>Position</a:t>
                      </a:r>
                      <a:endParaRPr sz="16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dirty="0"/>
                        <a:t>Role/Expectation in the project</a:t>
                      </a:r>
                      <a:endParaRPr sz="1600" dirty="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/>
                        <a:t>Influence</a:t>
                      </a:r>
                      <a:endParaRPr sz="16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dirty="0"/>
                        <a:t>Classification</a:t>
                      </a:r>
                      <a:endParaRPr sz="1600" dirty="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7B7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3314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dirty="0"/>
                        <a:t>Jan Bastien</a:t>
                      </a:r>
                      <a:endParaRPr sz="1600" dirty="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/>
                        <a:t>Founder</a:t>
                      </a:r>
                      <a:endParaRPr sz="16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dirty="0"/>
                        <a:t>Manage internal and external functionality of ABC</a:t>
                      </a:r>
                      <a:endParaRPr sz="1600" dirty="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dirty="0"/>
                        <a:t>High</a:t>
                      </a:r>
                      <a:endParaRPr sz="1600" dirty="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dirty="0"/>
                        <a:t>Internal</a:t>
                      </a:r>
                      <a:endParaRPr sz="1600" dirty="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9313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/>
                        <a:t>Board Members</a:t>
                      </a:r>
                      <a:endParaRPr sz="16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/>
                        <a:t>Internal board members</a:t>
                      </a:r>
                      <a:endParaRPr sz="16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/>
                        <a:t>Provide insight supporting the goals of the organization</a:t>
                      </a:r>
                      <a:endParaRPr sz="16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dirty="0"/>
                        <a:t>Medium</a:t>
                      </a:r>
                      <a:endParaRPr sz="1600" dirty="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dirty="0"/>
                        <a:t>Internal</a:t>
                      </a:r>
                      <a:endParaRPr sz="1600" dirty="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2699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/>
                        <a:t>Veterans/Family Members</a:t>
                      </a:r>
                      <a:endParaRPr sz="16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/>
                        <a:t>External beneficiaries</a:t>
                      </a:r>
                      <a:endParaRPr sz="16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dirty="0"/>
                        <a:t>Receive support/services from ABC</a:t>
                      </a:r>
                      <a:endParaRPr sz="1600" dirty="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dirty="0"/>
                        <a:t>Medium</a:t>
                      </a:r>
                      <a:endParaRPr sz="1600" dirty="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/>
                        <a:t>External</a:t>
                      </a:r>
                      <a:endParaRPr sz="16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2699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/>
                        <a:t>Donors</a:t>
                      </a:r>
                      <a:endParaRPr sz="16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/>
                        <a:t>External support</a:t>
                      </a:r>
                      <a:endParaRPr sz="16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/>
                        <a:t>Provide financial backing to the organization to fund services</a:t>
                      </a:r>
                      <a:endParaRPr sz="16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dirty="0"/>
                        <a:t>Low</a:t>
                      </a:r>
                      <a:endParaRPr sz="1600" dirty="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External</a:t>
                      </a:r>
                      <a:endParaRPr sz="36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2699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dirty="0"/>
                        <a:t>Team members</a:t>
                      </a:r>
                      <a:endParaRPr sz="1600" dirty="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dirty="0"/>
                        <a:t>Developers</a:t>
                      </a:r>
                      <a:endParaRPr sz="1600" dirty="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dirty="0"/>
                        <a:t>Develop Digital Products</a:t>
                      </a:r>
                      <a:endParaRPr sz="1600" dirty="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dirty="0"/>
                        <a:t>High</a:t>
                      </a:r>
                      <a:endParaRPr sz="1600" dirty="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dirty="0"/>
                        <a:t>Internal</a:t>
                      </a:r>
                      <a:endParaRPr sz="1600" dirty="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2699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/>
                        <a:t>Professor Martin</a:t>
                      </a:r>
                      <a:endParaRPr sz="16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/>
                        <a:t>Advisor</a:t>
                      </a:r>
                      <a:endParaRPr sz="16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dirty="0"/>
                        <a:t>Act as liaison between client and projects teams; provides project direction</a:t>
                      </a:r>
                      <a:endParaRPr sz="1600" dirty="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dirty="0"/>
                        <a:t>Medium</a:t>
                      </a:r>
                      <a:endParaRPr sz="1600" dirty="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dirty="0"/>
                        <a:t>Internal</a:t>
                      </a:r>
                      <a:endParaRPr sz="1600" dirty="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8610600" cy="676411"/>
          </a:xfrm>
        </p:spPr>
        <p:txBody>
          <a:bodyPr>
            <a:normAutofit fontScale="90000"/>
          </a:bodyPr>
          <a:lstStyle/>
          <a:p>
            <a:r>
              <a:rPr lang="en-US" altLang="en-US" sz="4000" b="1" dirty="0">
                <a:solidFill>
                  <a:srgbClr val="A41E35"/>
                </a:solidFill>
              </a:rPr>
              <a:t>DEFINITON OF DONE – RELEASABLE STATE</a:t>
            </a:r>
          </a:p>
        </p:txBody>
      </p:sp>
      <p:sp>
        <p:nvSpPr>
          <p:cNvPr id="2178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09811"/>
            <a:ext cx="8229600" cy="5800589"/>
          </a:xfrm>
        </p:spPr>
        <p:txBody>
          <a:bodyPr>
            <a:noAutofit/>
          </a:bodyPr>
          <a:lstStyle/>
          <a:p>
            <a:r>
              <a:rPr lang="en-US" altLang="en-US" dirty="0"/>
              <a:t>List of technical validations as decided by the </a:t>
            </a:r>
            <a:r>
              <a:rPr lang="en-US" altLang="en-US" dirty="0">
                <a:solidFill>
                  <a:srgbClr val="A32638"/>
                </a:solidFill>
              </a:rPr>
              <a:t>development organization of the company</a:t>
            </a:r>
            <a:r>
              <a:rPr lang="en-US" altLang="en-US" dirty="0"/>
              <a:t> that would keep the sprint product increment in a releasable state for the PO and increases transparency for everyone involved</a:t>
            </a:r>
          </a:p>
          <a:p>
            <a:r>
              <a:rPr lang="en-US" altLang="en-US" dirty="0"/>
              <a:t>An Example of DEFINITION OF DONE (DoD) </a:t>
            </a:r>
          </a:p>
          <a:p>
            <a:r>
              <a:rPr lang="en-US" altLang="en-US" dirty="0"/>
              <a:t>Our Product Increment is considered DONE if: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1800" b="0" dirty="0"/>
              <a:t>The functionalities are deployed to test server for PO to test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1800" b="0" dirty="0"/>
              <a:t>Code review is complete and should be in a releasable state to production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1800" b="0" dirty="0"/>
              <a:t>Documentation is complete as per company documentation guidelines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1800" b="0" dirty="0"/>
              <a:t>The system responds to all  search requests within 3 second of receiving the request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1800" b="0" dirty="0"/>
              <a:t>The system responds properly to all major browsers and mobile devices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1800" b="0" dirty="0"/>
              <a:t>Test that the system logs a user out after 10 seconds of inactivity and redirects their browser to the home page</a:t>
            </a:r>
          </a:p>
        </p:txBody>
      </p:sp>
    </p:spTree>
    <p:extLst>
      <p:ext uri="{BB962C8B-B14F-4D97-AF65-F5344CB8AC3E}">
        <p14:creationId xmlns:p14="http://schemas.microsoft.com/office/powerpoint/2010/main" val="3495838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7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8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178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8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178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8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178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8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178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8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178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oSvhSGQI0.Hq6eTa6IacQ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Temple Red">
      <a:dk1>
        <a:srgbClr val="000000"/>
      </a:dk1>
      <a:lt1>
        <a:srgbClr val="FFFFFF"/>
      </a:lt1>
      <a:dk2>
        <a:srgbClr val="A32638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8040</TotalTime>
  <Words>620</Words>
  <Application>Microsoft Office PowerPoint</Application>
  <PresentationFormat>On-screen Show (4:3)</PresentationFormat>
  <Paragraphs>97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Reem Kufi</vt:lpstr>
      <vt:lpstr>Wingdings</vt:lpstr>
      <vt:lpstr>Essential</vt:lpstr>
      <vt:lpstr>Week 5 MIS3535 | LEAD GLOBAL DIGITAL PROJECTS</vt:lpstr>
      <vt:lpstr>Change Leadership Day! </vt:lpstr>
      <vt:lpstr>DISCUSSION RECAP: Key points in chapter 1 - Increase Urgency</vt:lpstr>
      <vt:lpstr>PowerPoint Presentation</vt:lpstr>
      <vt:lpstr>PowerPoint Presentation</vt:lpstr>
      <vt:lpstr>PowerPoint Presentation</vt:lpstr>
      <vt:lpstr>STUDIO DAY (Day 2):</vt:lpstr>
      <vt:lpstr>PowerPoint Presentation</vt:lpstr>
      <vt:lpstr>DEFINITON OF DONE – RELEASABLE STATE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SCRUM Framework MIS3535 | LEAD GLOBAL DIGITAL PROJECTS</dc:title>
  <dc:creator>MC Martin</dc:creator>
  <cp:lastModifiedBy>Marie-Christine Martin</cp:lastModifiedBy>
  <cp:revision>101</cp:revision>
  <cp:lastPrinted>2025-01-21T18:32:50Z</cp:lastPrinted>
  <dcterms:created xsi:type="dcterms:W3CDTF">2020-09-17T18:16:54Z</dcterms:created>
  <dcterms:modified xsi:type="dcterms:W3CDTF">2025-01-21T18:33:14Z</dcterms:modified>
</cp:coreProperties>
</file>