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3" r:id="rId2"/>
    <p:sldId id="405" r:id="rId3"/>
    <p:sldId id="261" r:id="rId4"/>
    <p:sldId id="509" r:id="rId5"/>
    <p:sldId id="499" r:id="rId6"/>
    <p:sldId id="492" r:id="rId7"/>
    <p:sldId id="470" r:id="rId8"/>
    <p:sldId id="258" r:id="rId9"/>
    <p:sldId id="49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A41E35"/>
    <a:srgbClr val="5A9170"/>
    <a:srgbClr val="5D3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19E1A-DCB3-41B6-82B6-D4C95C7873BA}" v="1" dt="2025-01-21T18:32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122" autoAdjust="0"/>
  </p:normalViewPr>
  <p:slideViewPr>
    <p:cSldViewPr>
      <p:cViewPr varScale="1">
        <p:scale>
          <a:sx n="122" d="100"/>
          <a:sy n="122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26219E1A-DCB3-41B6-82B6-D4C95C7873BA}"/>
    <pc:docChg chg="modSld modNotesMaster modHandout">
      <pc:chgData name="Marie-Christine Martin" userId="3f04a9e6-8652-4b3c-b462-956eaf9c05a8" providerId="ADAL" clId="{26219E1A-DCB3-41B6-82B6-D4C95C7873BA}" dt="2025-01-21T18:33:05.023" v="2" actId="20577"/>
      <pc:docMkLst>
        <pc:docMk/>
      </pc:docMkLst>
      <pc:sldChg chg="modSp mod modNotes">
        <pc:chgData name="Marie-Christine Martin" userId="3f04a9e6-8652-4b3c-b462-956eaf9c05a8" providerId="ADAL" clId="{26219E1A-DCB3-41B6-82B6-D4C95C7873BA}" dt="2025-01-21T18:33:05.023" v="2" actId="20577"/>
        <pc:sldMkLst>
          <pc:docMk/>
          <pc:sldMk cId="0" sldId="258"/>
        </pc:sldMkLst>
        <pc:graphicFrameChg chg="modGraphic">
          <ac:chgData name="Marie-Christine Martin" userId="3f04a9e6-8652-4b3c-b462-956eaf9c05a8" providerId="ADAL" clId="{26219E1A-DCB3-41B6-82B6-D4C95C7873BA}" dt="2025-01-21T18:33:05.023" v="2" actId="20577"/>
          <ac:graphicFrameMkLst>
            <pc:docMk/>
            <pc:sldMk cId="0" sldId="258"/>
            <ac:graphicFrameMk id="201" creationId="{00000000-0000-0000-0000-000000000000}"/>
          </ac:graphicFrameMkLst>
        </pc:graphicFrameChg>
      </pc:sldChg>
      <pc:sldChg chg="modNotes">
        <pc:chgData name="Marie-Christine Martin" userId="3f04a9e6-8652-4b3c-b462-956eaf9c05a8" providerId="ADAL" clId="{26219E1A-DCB3-41B6-82B6-D4C95C7873BA}" dt="2025-01-21T18:32:50.390" v="0"/>
        <pc:sldMkLst>
          <pc:docMk/>
          <pc:sldMk cId="3985428392" sldId="470"/>
        </pc:sldMkLst>
      </pc:sldChg>
      <pc:sldChg chg="modNotes">
        <pc:chgData name="Marie-Christine Martin" userId="3f04a9e6-8652-4b3c-b462-956eaf9c05a8" providerId="ADAL" clId="{26219E1A-DCB3-41B6-82B6-D4C95C7873BA}" dt="2025-01-21T18:32:50.390" v="0"/>
        <pc:sldMkLst>
          <pc:docMk/>
          <pc:sldMk cId="3495838412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6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664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4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4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4" rIns="93004" bIns="465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1"/>
          </a:xfrm>
          <a:prstGeom prst="rect">
            <a:avLst/>
          </a:prstGeom>
        </p:spPr>
        <p:txBody>
          <a:bodyPr vert="horz" lIns="93004" tIns="46504" rIns="93004" bIns="465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0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471488"/>
            <a:ext cx="4645025" cy="3482975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352" y="4143729"/>
            <a:ext cx="5079051" cy="417893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8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98b10a73e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679450"/>
            <a:ext cx="4524375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98b10a73e_2_19:notes"/>
          <p:cNvSpPr txBox="1">
            <a:spLocks noGrp="1"/>
          </p:cNvSpPr>
          <p:nvPr>
            <p:ph type="body" idx="1"/>
          </p:nvPr>
        </p:nvSpPr>
        <p:spPr>
          <a:xfrm>
            <a:off x="676910" y="4300804"/>
            <a:ext cx="5415275" cy="4074445"/>
          </a:xfrm>
          <a:prstGeom prst="rect">
            <a:avLst/>
          </a:prstGeom>
        </p:spPr>
        <p:txBody>
          <a:bodyPr spcFirstLastPara="1" wrap="square" lIns="89651" tIns="89651" rIns="89651" bIns="89651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471488"/>
            <a:ext cx="4645025" cy="3482975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352" y="4143729"/>
            <a:ext cx="5079051" cy="4178937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1000" dirty="0">
                <a:latin typeface="Arial" charset="0"/>
              </a:rPr>
              <a:t>Other example of DoD:</a:t>
            </a:r>
          </a:p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  <a:p>
            <a:pPr marL="728537" lvl="1" indent="-280206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All features should be responsive to all computer and mobile devices</a:t>
            </a:r>
            <a:r>
              <a:rPr lang="en-US" dirty="0"/>
              <a:t> </a:t>
            </a:r>
          </a:p>
          <a:p>
            <a:pPr marL="728537" lvl="1" indent="-280206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Search and find populates within three seconds</a:t>
            </a:r>
            <a:r>
              <a:rPr lang="en-US" dirty="0"/>
              <a:t> </a:t>
            </a:r>
          </a:p>
          <a:p>
            <a:pPr marL="728537" lvl="1" indent="-280206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All payment gets approved through separate security check</a:t>
            </a:r>
            <a:r>
              <a:rPr lang="en-US" dirty="0"/>
              <a:t> </a:t>
            </a: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4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5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we used Kotter&amp;#39;s eight step model for change and succeed within a  turnaround case of a Nordic BPO suppliers. – The Management Philosopher –  Dr. Glenn Hole">
            <a:extLst>
              <a:ext uri="{FF2B5EF4-FFF2-40B4-BE49-F238E27FC236}">
                <a16:creationId xmlns:a16="http://schemas.microsoft.com/office/drawing/2014/main" id="{288541F8-7F68-41DE-B85F-410CC4F8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07" y="3200400"/>
            <a:ext cx="5308688" cy="316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924800" cy="602953"/>
          </a:xfrm>
        </p:spPr>
        <p:txBody>
          <a:bodyPr/>
          <a:lstStyle/>
          <a:p>
            <a:r>
              <a:rPr lang="en-US" sz="3600" b="1" dirty="0">
                <a:solidFill>
                  <a:srgbClr val="A32638"/>
                </a:solidFill>
              </a:rPr>
              <a:t>Change Leadership Day!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53"/>
            <a:ext cx="6671307" cy="480511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Kotter Chapter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Prepare a brief PowerPoint presentation (2-5 slides) for </a:t>
            </a:r>
            <a:r>
              <a:rPr lang="en-US" sz="1600" u="sng" dirty="0">
                <a:solidFill>
                  <a:srgbClr val="A32638"/>
                </a:solidFill>
                <a:latin typeface="Arial" panose="020B0604020202020204" pitchFamily="34" charset="0"/>
              </a:rPr>
              <a:t>your 3 favorite short stories: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sz="1450" dirty="0">
                <a:solidFill>
                  <a:srgbClr val="333333"/>
                </a:solidFill>
                <a:latin typeface="Arial" panose="020B0604020202020204" pitchFamily="34" charset="0"/>
              </a:rPr>
              <a:t> The first slide will “</a:t>
            </a:r>
            <a:r>
              <a:rPr lang="en-US" sz="1450" b="1" dirty="0">
                <a:solidFill>
                  <a:srgbClr val="333333"/>
                </a:solidFill>
                <a:latin typeface="Arial" panose="020B0604020202020204" pitchFamily="34" charset="0"/>
              </a:rPr>
              <a:t>tell</a:t>
            </a:r>
            <a:r>
              <a:rPr lang="en-US" sz="145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1450" b="1" dirty="0">
                <a:solidFill>
                  <a:srgbClr val="333333"/>
                </a:solidFill>
                <a:latin typeface="Arial" panose="020B0604020202020204" pitchFamily="34" charset="0"/>
              </a:rPr>
              <a:t>the story</a:t>
            </a:r>
            <a:r>
              <a:rPr lang="en-US" sz="1450" dirty="0">
                <a:solidFill>
                  <a:srgbClr val="333333"/>
                </a:solidFill>
                <a:latin typeface="Arial" panose="020B0604020202020204" pitchFamily="34" charset="0"/>
              </a:rPr>
              <a:t>”. 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sz="1450" dirty="0">
                <a:solidFill>
                  <a:srgbClr val="333333"/>
                </a:solidFill>
                <a:latin typeface="Arial" panose="020B0604020202020204" pitchFamily="34" charset="0"/>
              </a:rPr>
              <a:t>The following slide(s) will include </a:t>
            </a:r>
            <a:r>
              <a:rPr lang="en-US" sz="1450" b="1" dirty="0">
                <a:solidFill>
                  <a:srgbClr val="333333"/>
                </a:solidFill>
                <a:latin typeface="Arial" panose="020B0604020202020204" pitchFamily="34" charset="0"/>
              </a:rPr>
              <a:t>key lessons learned </a:t>
            </a:r>
            <a:r>
              <a:rPr lang="en-US" sz="1450" dirty="0">
                <a:solidFill>
                  <a:srgbClr val="333333"/>
                </a:solidFill>
                <a:latin typeface="Arial" panose="020B0604020202020204" pitchFamily="34" charset="0"/>
              </a:rPr>
              <a:t>the reader should take away from the case and </a:t>
            </a:r>
            <a:r>
              <a:rPr lang="en-US" sz="1450" b="1" dirty="0">
                <a:solidFill>
                  <a:srgbClr val="333333"/>
                </a:solidFill>
                <a:latin typeface="Arial" panose="020B0604020202020204" pitchFamily="34" charset="0"/>
              </a:rPr>
              <a:t>how it relates to your current project or past work experience.</a:t>
            </a:r>
          </a:p>
          <a:p>
            <a:pPr marL="642938" lvl="1" indent="-342900">
              <a:buFont typeface="+mj-lt"/>
              <a:buAutoNum type="arabicPeriod"/>
            </a:pPr>
            <a:endParaRPr lang="en-US" sz="145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Students will be selected at random to lead the class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u="sng" dirty="0"/>
              <a:t>Kotter Chapter 1 : Increase Urgency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Getting the Boss’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Videotape of the Angry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When Alligators are Nipping at Your Heels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Gloves on the Boardroom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CEO Portrait Gallery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077200" cy="743712"/>
          </a:xfrm>
        </p:spPr>
        <p:txBody>
          <a:bodyPr/>
          <a:lstStyle/>
          <a:p>
            <a:r>
              <a:rPr lang="en-US" b="1" dirty="0">
                <a:solidFill>
                  <a:srgbClr val="A32638"/>
                </a:solidFill>
              </a:rPr>
              <a:t>DISCUSSION RECAP: Key points in chapter 1 - Increase Urgency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1999" cy="50291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Raise a feeling of urgency so that people say </a:t>
            </a:r>
            <a:r>
              <a:rPr lang="en-US" sz="1600" dirty="0">
                <a:solidFill>
                  <a:srgbClr val="A32638"/>
                </a:solidFill>
              </a:rPr>
              <a:t>“Let’s go” </a:t>
            </a:r>
            <a:r>
              <a:rPr lang="en-US" sz="1600" dirty="0"/>
              <a:t>– aim at communicating the urgency to the entire 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4 Behaviors commonly stopping launch of change: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sz="1600" u="sng" dirty="0"/>
              <a:t>Complacency</a:t>
            </a:r>
            <a:r>
              <a:rPr lang="en-US" sz="1600" dirty="0"/>
              <a:t> (driven by arrogance)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sz="1600" dirty="0"/>
              <a:t>Immobilization driven by </a:t>
            </a:r>
            <a:r>
              <a:rPr lang="en-US" sz="1600" u="sng" dirty="0"/>
              <a:t>fear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sz="1600" dirty="0"/>
              <a:t>You cant make me move driven by </a:t>
            </a:r>
            <a:r>
              <a:rPr lang="en-US" sz="1600" u="sng" dirty="0"/>
              <a:t>anger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sz="1600" dirty="0"/>
              <a:t>Very </a:t>
            </a:r>
            <a:r>
              <a:rPr lang="en-US" sz="1600" u="sng" dirty="0"/>
              <a:t>pessimistic</a:t>
            </a:r>
            <a:r>
              <a:rPr lang="en-US" sz="1600" dirty="0"/>
              <a:t> attitude leading to constant hesitations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What works: “ go after emotions”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Showing others the need for change “SEE”, feel &amp; change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Valid &amp; dramatic evidence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Cheap &amp; easy ways to reduce complacency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What does not 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Focusing exclusively on “rational” &amp; ignoring the feelings that are blocking the changes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Ignoring a lack of urgency and jumping immediately to creating vision &amp; strategy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Thinking that you can’t initiate change if you are not the head person</a:t>
            </a:r>
          </a:p>
        </p:txBody>
      </p:sp>
    </p:spTree>
    <p:extLst>
      <p:ext uri="{BB962C8B-B14F-4D97-AF65-F5344CB8AC3E}">
        <p14:creationId xmlns:p14="http://schemas.microsoft.com/office/powerpoint/2010/main" val="374269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Simulation Introduction </a:t>
            </a:r>
            <a:r>
              <a:rPr lang="en-US" sz="2800" dirty="0"/>
              <a:t>(separate slides)</a:t>
            </a:r>
          </a:p>
        </p:txBody>
      </p:sp>
      <p:pic>
        <p:nvPicPr>
          <p:cNvPr id="4" name="Content Placeholder 3" descr="People Ascending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389187" y="2895600"/>
            <a:ext cx="3756025" cy="195874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996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7620000" cy="20574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A32638"/>
                </a:solidFill>
              </a:rPr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165807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64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Let’s review Quiz 1, 2 &amp; 3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The 9 Best Online Quiz Makers For 2021">
            <a:extLst>
              <a:ext uri="{FF2B5EF4-FFF2-40B4-BE49-F238E27FC236}">
                <a16:creationId xmlns:a16="http://schemas.microsoft.com/office/drawing/2014/main" id="{2A5C28C0-11A5-48E1-B662-DE65E0C8E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5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STUDIO DAY (Day 2):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C7B2-5A46-4831-A902-E7F92151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0"/>
            <a:ext cx="7620000" cy="3733800"/>
          </a:xfrm>
        </p:spPr>
        <p:txBody>
          <a:bodyPr>
            <a:normAutofit/>
          </a:bodyPr>
          <a:lstStyle/>
          <a:p>
            <a:r>
              <a:rPr lang="en-US" sz="2800" dirty="0"/>
              <a:t>1) Create your Stakeholder Register - see example in week 2 slide deck (or next slide)</a:t>
            </a:r>
          </a:p>
          <a:p>
            <a:r>
              <a:rPr lang="en-US" sz="2800" dirty="0"/>
              <a:t>2) Create your DoD (Definition of Done) – see example on the last slide</a:t>
            </a:r>
          </a:p>
          <a:p>
            <a:r>
              <a:rPr lang="en-US" sz="2800" dirty="0"/>
              <a:t>3) If you decide not to use WordPress, research &amp; select your web development platform</a:t>
            </a:r>
          </a:p>
          <a:p>
            <a:r>
              <a:rPr lang="en-US" sz="2800" dirty="0"/>
              <a:t>4) Select your relative estimation technique</a:t>
            </a:r>
          </a:p>
        </p:txBody>
      </p:sp>
    </p:spTree>
    <p:extLst>
      <p:ext uri="{BB962C8B-B14F-4D97-AF65-F5344CB8AC3E}">
        <p14:creationId xmlns:p14="http://schemas.microsoft.com/office/powerpoint/2010/main" val="398542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/>
          <p:nvPr/>
        </p:nvSpPr>
        <p:spPr>
          <a:xfrm>
            <a:off x="997411" y="381000"/>
            <a:ext cx="7149175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3200" b="1" dirty="0">
                <a:solidFill>
                  <a:srgbClr val="A41E35"/>
                </a:solidFill>
                <a:ea typeface="Reem Kufi"/>
                <a:cs typeface="Reem Kufi"/>
                <a:sym typeface="Reem Kufi"/>
              </a:rPr>
              <a:t>Stakeholder Register - Example</a:t>
            </a:r>
            <a:endParaRPr sz="3200" b="1" dirty="0">
              <a:solidFill>
                <a:srgbClr val="A41E35"/>
              </a:solidFill>
              <a:ea typeface="Reem Kufi"/>
              <a:cs typeface="Reem Kufi"/>
              <a:sym typeface="Reem Kufi"/>
            </a:endParaRPr>
          </a:p>
        </p:txBody>
      </p:sp>
      <p:graphicFrame>
        <p:nvGraphicFramePr>
          <p:cNvPr id="201" name="Google Shape;201;p33"/>
          <p:cNvGraphicFramePr/>
          <p:nvPr>
            <p:extLst>
              <p:ext uri="{D42A27DB-BD31-4B8C-83A1-F6EECF244321}">
                <p14:modId xmlns:p14="http://schemas.microsoft.com/office/powerpoint/2010/main" val="268974966"/>
              </p:ext>
            </p:extLst>
          </p:nvPr>
        </p:nvGraphicFramePr>
        <p:xfrm>
          <a:off x="380997" y="960367"/>
          <a:ext cx="8382001" cy="488754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13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5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669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/>
                        <a:t>Project Title: ABC of ABC</a:t>
                      </a:r>
                      <a:endParaRPr sz="18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/>
                        <a:t>Date: November 15, 2024</a:t>
                      </a:r>
                      <a:endParaRPr sz="14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0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Name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Position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Role/Expectation in the project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Influence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Classification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31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Jan Bastien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Founder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Manage internal and external functionality of ABC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High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Internal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31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Board Members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Internal board members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Provide insight supporting the goals of the organization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Medium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Internal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9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Veterans/Family Members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External beneficiaries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Receive support/services from ABC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Medium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External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69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Donors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External support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Provide financial backing to the organization to fund services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Low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External</a:t>
                      </a:r>
                      <a:endParaRPr sz="3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69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Team members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Developers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Develop Digital Products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High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Internal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69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Professor Martin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Advisor</a:t>
                      </a:r>
                      <a:endParaRPr sz="1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Act as liaison between client and projects teams; provides project direction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Medium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Internal</a:t>
                      </a:r>
                      <a:endParaRPr sz="16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DEFINITON OF DONE – RELEASABLE STATE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9811"/>
            <a:ext cx="8229600" cy="5800589"/>
          </a:xfrm>
        </p:spPr>
        <p:txBody>
          <a:bodyPr>
            <a:noAutofit/>
          </a:bodyPr>
          <a:lstStyle/>
          <a:p>
            <a:r>
              <a:rPr lang="en-US" altLang="en-US" dirty="0"/>
              <a:t>List of technical validations as decided by the </a:t>
            </a:r>
            <a:r>
              <a:rPr lang="en-US" altLang="en-US" dirty="0">
                <a:solidFill>
                  <a:srgbClr val="A32638"/>
                </a:solidFill>
              </a:rPr>
              <a:t>development organization of the company</a:t>
            </a:r>
            <a:r>
              <a:rPr lang="en-US" altLang="en-US" dirty="0"/>
              <a:t> that would keep the sprint product increment in a releasable state for the PO and increases transparency for everyone involved</a:t>
            </a:r>
          </a:p>
          <a:p>
            <a:r>
              <a:rPr lang="en-US" altLang="en-US" dirty="0"/>
              <a:t>An Example of DEFINITION OF DONE (DoD) </a:t>
            </a:r>
          </a:p>
          <a:p>
            <a:r>
              <a:rPr lang="en-US" altLang="en-US" dirty="0"/>
              <a:t>Our Product Increment is considered DONE if: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The functionalities are deployed to test server for PO to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Code review is complete and should be in a releasable state to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Documentation is complete as per company documentation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The system responds to all  search requests within 3 second of receiving the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The system responds properly to all major browsers and mobile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0" dirty="0"/>
              <a:t>Test that the system logs a user out after 10 seconds of inactivity and redirects their browser to the home page</a:t>
            </a:r>
          </a:p>
        </p:txBody>
      </p:sp>
    </p:spTree>
    <p:extLst>
      <p:ext uri="{BB962C8B-B14F-4D97-AF65-F5344CB8AC3E}">
        <p14:creationId xmlns:p14="http://schemas.microsoft.com/office/powerpoint/2010/main" val="34958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7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7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oSvhSGQI0.Hq6eTa6Iac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8040</TotalTime>
  <Words>620</Words>
  <Application>Microsoft Office PowerPoint</Application>
  <PresentationFormat>On-screen Show (4:3)</PresentationFormat>
  <Paragraphs>97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Reem Kufi</vt:lpstr>
      <vt:lpstr>Wingdings</vt:lpstr>
      <vt:lpstr>Essential</vt:lpstr>
      <vt:lpstr>Week 5 MIS3535 | LEAD GLOBAL DIGITAL PROJECTS</vt:lpstr>
      <vt:lpstr>Change Leadership Day! </vt:lpstr>
      <vt:lpstr>DISCUSSION RECAP: Key points in chapter 1 - Increase Urgency</vt:lpstr>
      <vt:lpstr>PowerPoint Presentation</vt:lpstr>
      <vt:lpstr>PowerPoint Presentation</vt:lpstr>
      <vt:lpstr>PowerPoint Presentation</vt:lpstr>
      <vt:lpstr>STUDIO DAY (Day 2):</vt:lpstr>
      <vt:lpstr>PowerPoint Presentation</vt:lpstr>
      <vt:lpstr>DEFINITON OF DONE – RELEASABLE STATE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 Framework MIS3535 | LEAD GLOBAL DIGITAL PROJECTS</dc:title>
  <dc:creator>MC Martin</dc:creator>
  <cp:lastModifiedBy>Marie-Christine Martin</cp:lastModifiedBy>
  <cp:revision>101</cp:revision>
  <cp:lastPrinted>2025-01-21T18:32:50Z</cp:lastPrinted>
  <dcterms:created xsi:type="dcterms:W3CDTF">2020-09-17T18:16:54Z</dcterms:created>
  <dcterms:modified xsi:type="dcterms:W3CDTF">2025-01-21T18:33:14Z</dcterms:modified>
</cp:coreProperties>
</file>