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3" r:id="rId2"/>
    <p:sldId id="473" r:id="rId3"/>
    <p:sldId id="488" r:id="rId4"/>
    <p:sldId id="484" r:id="rId5"/>
    <p:sldId id="471" r:id="rId6"/>
    <p:sldId id="483" r:id="rId7"/>
    <p:sldId id="472" r:id="rId8"/>
    <p:sldId id="261" r:id="rId9"/>
    <p:sldId id="419" r:id="rId10"/>
    <p:sldId id="421" r:id="rId11"/>
    <p:sldId id="474" r:id="rId12"/>
    <p:sldId id="475" r:id="rId13"/>
    <p:sldId id="476" r:id="rId14"/>
    <p:sldId id="469" r:id="rId15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87427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7" y="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812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7" y="891812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1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7413" cy="3522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10" tIns="46706" rIns="93410" bIns="467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459527"/>
            <a:ext cx="5681980" cy="4224815"/>
          </a:xfrm>
          <a:prstGeom prst="rect">
            <a:avLst/>
          </a:prstGeom>
        </p:spPr>
        <p:txBody>
          <a:bodyPr vert="horz" lIns="93410" tIns="46706" rIns="93410" bIns="467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5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5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75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481013"/>
            <a:ext cx="4738687" cy="3552825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0" y="4226217"/>
            <a:ext cx="5213345" cy="42621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8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95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11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01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66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9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20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606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76250"/>
            <a:ext cx="4689475" cy="3517900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78" y="4184769"/>
            <a:ext cx="5145760" cy="422032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33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6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ECA13282-342C-45B8-9398-3337EFC51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60" y="3210067"/>
            <a:ext cx="64770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620000" cy="457200"/>
          </a:xfrm>
        </p:spPr>
        <p:txBody>
          <a:bodyPr/>
          <a:lstStyle/>
          <a:p>
            <a:r>
              <a:rPr lang="en-US" sz="4000" b="1" dirty="0">
                <a:solidFill>
                  <a:srgbClr val="A32638"/>
                </a:solidFill>
              </a:rPr>
              <a:t>Studio</a:t>
            </a:r>
            <a:r>
              <a:rPr lang="en-US" sz="3600" b="1" dirty="0">
                <a:solidFill>
                  <a:srgbClr val="A32638"/>
                </a:solidFill>
              </a:rPr>
              <a:t> Day (Day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620000" cy="3374336"/>
          </a:xfrm>
        </p:spPr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2800" b="0" i="0" dirty="0">
                <a:effectLst/>
              </a:rPr>
              <a:t>Create your </a:t>
            </a:r>
            <a:r>
              <a:rPr lang="en-US" sz="2800" b="0" i="0" dirty="0">
                <a:solidFill>
                  <a:srgbClr val="A32638"/>
                </a:solidFill>
                <a:effectLst/>
              </a:rPr>
              <a:t>Product Vision and Story MAP </a:t>
            </a:r>
            <a:r>
              <a:rPr lang="en-US" sz="2800" b="0" dirty="0"/>
              <a:t>using the format from Tuesday as a guide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88345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6586803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PRODUCT VISION (reminder)</a:t>
            </a:r>
          </a:p>
        </p:txBody>
      </p:sp>
      <p:sp>
        <p:nvSpPr>
          <p:cNvPr id="217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7201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A product development kicks off with a </a:t>
            </a:r>
            <a:r>
              <a:rPr lang="en-US" altLang="en-US" sz="2800" dirty="0">
                <a:solidFill>
                  <a:srgbClr val="A32638"/>
                </a:solidFill>
              </a:rPr>
              <a:t>clear and simple vision statement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This product vision forms the </a:t>
            </a:r>
            <a:r>
              <a:rPr lang="en-US" altLang="en-US" sz="2800" dirty="0">
                <a:solidFill>
                  <a:srgbClr val="A32638"/>
                </a:solidFill>
              </a:rPr>
              <a:t>foundation</a:t>
            </a:r>
            <a:r>
              <a:rPr lang="en-US" altLang="en-US" sz="2800" dirty="0"/>
              <a:t> of the product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The </a:t>
            </a:r>
            <a:r>
              <a:rPr lang="en-US" altLang="en-US" sz="2800" dirty="0">
                <a:solidFill>
                  <a:srgbClr val="A32638"/>
                </a:solidFill>
              </a:rPr>
              <a:t>Product Owner </a:t>
            </a:r>
            <a:r>
              <a:rPr lang="en-US" altLang="en-US" sz="2800" dirty="0"/>
              <a:t>is responsible for the shared 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The vision needs to be </a:t>
            </a:r>
            <a:r>
              <a:rPr lang="en-US" altLang="en-US" sz="2800" dirty="0">
                <a:solidFill>
                  <a:srgbClr val="A32638"/>
                </a:solidFill>
              </a:rPr>
              <a:t>re-evaluated</a:t>
            </a:r>
            <a:r>
              <a:rPr lang="en-US" altLang="en-US" sz="2800" dirty="0"/>
              <a:t> periodically</a:t>
            </a:r>
          </a:p>
        </p:txBody>
      </p:sp>
    </p:spTree>
    <p:extLst>
      <p:ext uri="{BB962C8B-B14F-4D97-AF65-F5344CB8AC3E}">
        <p14:creationId xmlns:p14="http://schemas.microsoft.com/office/powerpoint/2010/main" val="174056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3820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PRODUCT VISION TEMPLATE (reminder)</a:t>
            </a:r>
          </a:p>
        </p:txBody>
      </p:sp>
      <p:sp>
        <p:nvSpPr>
          <p:cNvPr id="217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0399"/>
            <a:ext cx="7772400" cy="4497001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Why are we building this product?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Bring clarity on the purpose of the product.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Commonly used vision template: 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For «target customers» 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Who: «needs / wants of the target customers» 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The: «product name» 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Is a: «product category» 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That: «product benefit. Reason to buy»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 Unlike: «Alternatives or competitors» </a:t>
            </a:r>
          </a:p>
          <a:p>
            <a:pPr marL="1600200" lvl="2" indent="-457200">
              <a:buFont typeface="Wingdings" panose="05000000000000000000" pitchFamily="2" charset="2"/>
              <a:buChar char="v"/>
            </a:pPr>
            <a:r>
              <a:rPr lang="en-US" altLang="en-US" sz="2000" i="1" dirty="0"/>
              <a:t>Our product: «differentiators or value proposition»</a:t>
            </a:r>
          </a:p>
        </p:txBody>
      </p:sp>
    </p:spTree>
    <p:extLst>
      <p:ext uri="{BB962C8B-B14F-4D97-AF65-F5344CB8AC3E}">
        <p14:creationId xmlns:p14="http://schemas.microsoft.com/office/powerpoint/2010/main" val="299090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PRODUCT VISION FOR RAREBOOKS.COM (reminder) </a:t>
            </a:r>
          </a:p>
        </p:txBody>
      </p:sp>
      <p:sp>
        <p:nvSpPr>
          <p:cNvPr id="217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752600"/>
            <a:ext cx="7772400" cy="4497001"/>
          </a:xfrm>
        </p:spPr>
        <p:txBody>
          <a:bodyPr>
            <a:noAutofit/>
          </a:bodyPr>
          <a:lstStyle/>
          <a:p>
            <a:r>
              <a:rPr lang="en-US" altLang="en-US" dirty="0"/>
              <a:t>For: </a:t>
            </a:r>
            <a:r>
              <a:rPr lang="en-US" altLang="en-US" b="0" i="1" dirty="0"/>
              <a:t>book collectors &lt; Target users &gt; </a:t>
            </a:r>
          </a:p>
          <a:p>
            <a:r>
              <a:rPr lang="en-US" altLang="en-US" dirty="0"/>
              <a:t>Who: </a:t>
            </a:r>
            <a:r>
              <a:rPr lang="en-US" altLang="en-US" b="0" i="1" dirty="0"/>
              <a:t>are looking to browse and shop rare books  online &lt; The Need &gt; </a:t>
            </a:r>
          </a:p>
          <a:p>
            <a:r>
              <a:rPr lang="en-US" altLang="en-US" dirty="0"/>
              <a:t>The: </a:t>
            </a:r>
            <a:r>
              <a:rPr lang="en-US" altLang="en-US" b="0" i="1" dirty="0"/>
              <a:t>rarebooks.com &lt; Product Name &gt; </a:t>
            </a:r>
          </a:p>
          <a:p>
            <a:r>
              <a:rPr lang="en-US" altLang="en-US" dirty="0"/>
              <a:t>Is a: </a:t>
            </a:r>
            <a:r>
              <a:rPr lang="en-US" altLang="en-US" b="0" i="1" dirty="0"/>
              <a:t>an online bookstore &lt; Product Category &gt; </a:t>
            </a:r>
          </a:p>
          <a:p>
            <a:r>
              <a:rPr lang="en-US" altLang="en-US" dirty="0"/>
              <a:t>That:  </a:t>
            </a:r>
            <a:r>
              <a:rPr lang="en-US" altLang="en-US" b="0" i="1" dirty="0"/>
              <a:t>provides the convenience of  browsing, reviewing and buying collectible books online &lt; The core benefit. Reason to buy &gt; </a:t>
            </a:r>
          </a:p>
          <a:p>
            <a:r>
              <a:rPr lang="en-US" altLang="en-US" dirty="0"/>
              <a:t>Unlike: </a:t>
            </a:r>
            <a:r>
              <a:rPr lang="en-US" altLang="en-US" b="0" i="1" dirty="0"/>
              <a:t>amazon.com, Barnes and Noble stores &lt; Competitors, Other alternatives &gt; </a:t>
            </a:r>
          </a:p>
          <a:p>
            <a:r>
              <a:rPr lang="en-US" altLang="en-US" dirty="0"/>
              <a:t>Our product:  </a:t>
            </a:r>
            <a:r>
              <a:rPr lang="en-US" altLang="en-US" b="0" i="1" dirty="0"/>
              <a:t>contains exclusive catalog of collectible books &lt;Differentiators&gt; Provides the option of buying and renting books Validate authenticity of  collectible books</a:t>
            </a:r>
          </a:p>
        </p:txBody>
      </p:sp>
    </p:spTree>
    <p:extLst>
      <p:ext uri="{BB962C8B-B14F-4D97-AF65-F5344CB8AC3E}">
        <p14:creationId xmlns:p14="http://schemas.microsoft.com/office/powerpoint/2010/main" val="395986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7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7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7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STORY MAP (reminder)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DE01F0-AACF-489F-A815-990A4C5AE8D7}"/>
              </a:ext>
            </a:extLst>
          </p:cNvPr>
          <p:cNvSpPr txBox="1"/>
          <p:nvPr/>
        </p:nvSpPr>
        <p:spPr>
          <a:xfrm>
            <a:off x="3810000" y="1905000"/>
            <a:ext cx="495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Determine the release goal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List Role (Users/Persona)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List Activity (Epics/Stories)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Describe goal of each activity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List Features (detailed stories)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Prioritize features (must, should, could, won’t)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689C6-6BD8-4B38-B17A-EFFA17E6A330}"/>
              </a:ext>
            </a:extLst>
          </p:cNvPr>
          <p:cNvSpPr txBox="1"/>
          <p:nvPr/>
        </p:nvSpPr>
        <p:spPr>
          <a:xfrm>
            <a:off x="838200" y="2191665"/>
            <a:ext cx="182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STEPS TO STORY MAPPING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8E8258C-F383-4ECD-AF83-0889678EF95E}"/>
              </a:ext>
            </a:extLst>
          </p:cNvPr>
          <p:cNvCxnSpPr>
            <a:cxnSpLocks/>
          </p:cNvCxnSpPr>
          <p:nvPr/>
        </p:nvCxnSpPr>
        <p:spPr>
          <a:xfrm>
            <a:off x="2819400" y="2971800"/>
            <a:ext cx="838200" cy="0"/>
          </a:xfrm>
          <a:prstGeom prst="straightConnector1">
            <a:avLst/>
          </a:prstGeom>
          <a:ln w="50800">
            <a:solidFill>
              <a:srgbClr val="A41E3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39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7620000" cy="457200"/>
          </a:xfrm>
        </p:spPr>
        <p:txBody>
          <a:bodyPr/>
          <a:lstStyle/>
          <a:p>
            <a:r>
              <a:rPr lang="en-US" sz="4000" b="1" dirty="0">
                <a:solidFill>
                  <a:srgbClr val="A32638"/>
                </a:solidFill>
              </a:rPr>
              <a:t>Agenda for the week: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32271"/>
            <a:ext cx="8153400" cy="4953000"/>
          </a:xfrm>
        </p:spPr>
        <p:txBody>
          <a:bodyPr>
            <a:noAutofit/>
          </a:bodyPr>
          <a:lstStyle/>
          <a:p>
            <a:r>
              <a:rPr lang="en-US" sz="2800" dirty="0"/>
              <a:t>Day 1: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Simulation Debrief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Studio Day: Online Grocery ICA</a:t>
            </a:r>
          </a:p>
          <a:p>
            <a:r>
              <a:rPr lang="en-US" sz="2800" dirty="0"/>
              <a:t>Day 2: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Kotter Chapter 2: Building  the guiding team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Debrief from Day 1 ICA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Studio day (part 1 of Assignment #2)</a:t>
            </a:r>
          </a:p>
          <a:p>
            <a:pPr marL="1600200" lvl="2" indent="-457200"/>
            <a:r>
              <a:rPr lang="en-US" sz="2000" dirty="0"/>
              <a:t>Product Vision</a:t>
            </a:r>
          </a:p>
          <a:p>
            <a:pPr marL="1600200" lvl="2" indent="-457200"/>
            <a:r>
              <a:rPr lang="en-US" sz="2000" dirty="0"/>
              <a:t>Story Map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Exam Prep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793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915400" cy="676411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solidFill>
                  <a:srgbClr val="A41E35"/>
                </a:solidFill>
              </a:rPr>
              <a:t>STUDIO DAY (Day 1): Online Grocery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C7B2-5A46-4831-A902-E7F92151E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5956"/>
            <a:ext cx="7620000" cy="400843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r>
              <a:rPr lang="en-US" sz="3200" dirty="0"/>
              <a:t>As per the scenario provided you will:</a:t>
            </a:r>
          </a:p>
          <a:p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Create a Product Vision Statement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Conduct a Release Plan Session using Story Map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565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STUDIO DAY: Online Grocery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C7B2-5A46-4831-A902-E7F92151E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89029"/>
            <a:ext cx="7620000" cy="4800601"/>
          </a:xfrm>
        </p:spPr>
        <p:txBody>
          <a:bodyPr>
            <a:normAutofit fontScale="92500" lnSpcReduction="20000"/>
          </a:bodyPr>
          <a:lstStyle/>
          <a:p>
            <a:r>
              <a:rPr lang="en-US" sz="2600" u="sng" dirty="0">
                <a:solidFill>
                  <a:srgbClr val="A41E35"/>
                </a:solidFill>
              </a:rPr>
              <a:t>Scenario: </a:t>
            </a:r>
          </a:p>
          <a:p>
            <a:r>
              <a:rPr lang="en-US" dirty="0"/>
              <a:t>You are a Scrum Team of a large grocery chain company</a:t>
            </a:r>
          </a:p>
          <a:p>
            <a:r>
              <a:rPr lang="en-US" dirty="0"/>
              <a:t>called Farmers Fresh. The company has 220 physical outlets throughout</a:t>
            </a:r>
          </a:p>
          <a:p>
            <a:r>
              <a:rPr lang="en-US" dirty="0"/>
              <a:t>USA. The Grocery industry is changing the way they do business by</a:t>
            </a:r>
          </a:p>
          <a:p>
            <a:r>
              <a:rPr lang="en-US" dirty="0"/>
              <a:t>allowing consumers to shop grocery online and providing home delivery</a:t>
            </a:r>
          </a:p>
          <a:p>
            <a:r>
              <a:rPr lang="en-US" dirty="0"/>
              <a:t>services as well as allowing shoppers to pick up from their physical</a:t>
            </a:r>
          </a:p>
          <a:p>
            <a:r>
              <a:rPr lang="en-US" dirty="0"/>
              <a:t>stores. Farmers Fresh does not want to lose out on their market share</a:t>
            </a:r>
          </a:p>
          <a:p>
            <a:r>
              <a:rPr lang="en-US" dirty="0"/>
              <a:t>and want to start selling grocery online as soon as possible. Their</a:t>
            </a:r>
          </a:p>
          <a:p>
            <a:r>
              <a:rPr lang="en-US" dirty="0"/>
              <a:t>biggest challenge is the size of their operation and how to implement</a:t>
            </a:r>
          </a:p>
          <a:p>
            <a:r>
              <a:rPr lang="en-US" dirty="0"/>
              <a:t>their online business at all locations. They have decided to use Agile/</a:t>
            </a:r>
          </a:p>
          <a:p>
            <a:r>
              <a:rPr lang="en-US" dirty="0"/>
              <a:t>Scrum development approach for this initiative. They have an excellent</a:t>
            </a:r>
          </a:p>
          <a:p>
            <a:r>
              <a:rPr lang="en-US" dirty="0"/>
              <a:t>technology infrastructure with well automated systems for their physical store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1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STUDIO DAY: Online Grocery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C7B2-5A46-4831-A902-E7F92151E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71600"/>
            <a:ext cx="7620000" cy="4465630"/>
          </a:xfrm>
        </p:spPr>
        <p:txBody>
          <a:bodyPr>
            <a:normAutofit fontScale="77500" lnSpcReduction="20000"/>
          </a:bodyPr>
          <a:lstStyle/>
          <a:p>
            <a:r>
              <a:rPr lang="en-US" sz="3000" u="sng" dirty="0">
                <a:solidFill>
                  <a:srgbClr val="A41E35"/>
                </a:solidFill>
              </a:rPr>
              <a:t>Deliverables </a:t>
            </a:r>
            <a:r>
              <a:rPr lang="en-US" sz="2800" b="0" dirty="0">
                <a:solidFill>
                  <a:srgbClr val="A41E35"/>
                </a:solidFill>
              </a:rPr>
              <a:t>(use posted spreadsheet)</a:t>
            </a:r>
          </a:p>
          <a:p>
            <a:endParaRPr lang="en-US" sz="2800" u="sng" dirty="0">
              <a:solidFill>
                <a:srgbClr val="A41E35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Create a Product Vision Statement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Conduct a Release Plan Session using Story Map: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Release goal is already set (cell F6)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Your release plan is for 1 month with a team of 5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Develop 6 activities (epic) on row 11 under the roles listed (row 10)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Describe the goal for each activity (row 12)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List 2-3 features under each activity (epic)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Categorize each feature as either: “must”, “should”, “could”, “Wont”</a:t>
            </a:r>
          </a:p>
        </p:txBody>
      </p:sp>
    </p:spTree>
    <p:extLst>
      <p:ext uri="{BB962C8B-B14F-4D97-AF65-F5344CB8AC3E}">
        <p14:creationId xmlns:p14="http://schemas.microsoft.com/office/powerpoint/2010/main" val="69464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>
                <a:solidFill>
                  <a:srgbClr val="A41E35"/>
                </a:solidFill>
              </a:rPr>
              <a:t>STUDIO DAY: </a:t>
            </a:r>
            <a:r>
              <a:rPr lang="en-US" altLang="en-US" sz="4000" b="1" dirty="0">
                <a:solidFill>
                  <a:srgbClr val="A41E35"/>
                </a:solidFill>
              </a:rPr>
              <a:t>Online Grocery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C7B2-5A46-4831-A902-E7F92151E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620000" cy="3856030"/>
          </a:xfrm>
        </p:spPr>
        <p:txBody>
          <a:bodyPr>
            <a:normAutofit/>
          </a:bodyPr>
          <a:lstStyle/>
          <a:p>
            <a:endParaRPr lang="en-US" sz="2800" u="sng" dirty="0">
              <a:solidFill>
                <a:srgbClr val="A41E35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Save your file with the naming convention Team </a:t>
            </a:r>
            <a:r>
              <a:rPr lang="en-US" sz="2800" dirty="0" err="1"/>
              <a:t>Name_Online</a:t>
            </a:r>
            <a:r>
              <a:rPr lang="en-US" sz="2800" dirty="0"/>
              <a:t> Grocery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Submit your excel file on Canvas before the end of class</a:t>
            </a:r>
          </a:p>
        </p:txBody>
      </p:sp>
    </p:spTree>
    <p:extLst>
      <p:ext uri="{BB962C8B-B14F-4D97-AF65-F5344CB8AC3E}">
        <p14:creationId xmlns:p14="http://schemas.microsoft.com/office/powerpoint/2010/main" val="58928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772400" cy="6512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A32638"/>
                </a:solidFill>
              </a:rPr>
              <a:t>Change Leadership Day (Day 2)!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305800" cy="5181600"/>
          </a:xfrm>
        </p:spPr>
        <p:txBody>
          <a:bodyPr>
            <a:noAutofit/>
          </a:bodyPr>
          <a:lstStyle/>
          <a:p>
            <a:r>
              <a:rPr lang="en-US" dirty="0"/>
              <a:t>Read Kotter Chapter 2 : Building the Guiding Team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Prepare a brief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ppt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for </a:t>
            </a:r>
            <a:r>
              <a:rPr lang="en-US" u="sng" dirty="0">
                <a:solidFill>
                  <a:srgbClr val="A32638"/>
                </a:solidFill>
                <a:latin typeface="Arial" panose="020B0604020202020204" pitchFamily="34" charset="0"/>
              </a:rPr>
              <a:t>each of your 3 favorite short stories</a:t>
            </a:r>
            <a:r>
              <a:rPr lang="en-US" dirty="0">
                <a:solidFill>
                  <a:srgbClr val="A32638"/>
                </a:solidFill>
                <a:latin typeface="Arial" panose="020B0604020202020204" pitchFamily="34" charset="0"/>
              </a:rPr>
              <a:t>: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</a:rPr>
              <a:t>The first slide will “</a:t>
            </a:r>
            <a:r>
              <a:rPr lang="en-US" sz="1800" b="1" dirty="0">
                <a:solidFill>
                  <a:srgbClr val="333333"/>
                </a:solidFill>
                <a:latin typeface="Arial" panose="020B0604020202020204" pitchFamily="34" charset="0"/>
              </a:rPr>
              <a:t>tell</a:t>
            </a: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333333"/>
                </a:solidFill>
                <a:latin typeface="Arial" panose="020B0604020202020204" pitchFamily="34" charset="0"/>
              </a:rPr>
              <a:t>the story</a:t>
            </a: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</a:rPr>
              <a:t>”. 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</a:rPr>
              <a:t>The following slide(s) will include </a:t>
            </a:r>
            <a:r>
              <a:rPr lang="en-US" sz="1800" b="1" dirty="0">
                <a:solidFill>
                  <a:srgbClr val="333333"/>
                </a:solidFill>
                <a:latin typeface="Arial" panose="020B0604020202020204" pitchFamily="34" charset="0"/>
              </a:rPr>
              <a:t>key lessons learned </a:t>
            </a: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</a:rPr>
              <a:t>the reader should take away from the case and </a:t>
            </a:r>
            <a:r>
              <a:rPr lang="en-US" sz="1800" b="1" dirty="0">
                <a:solidFill>
                  <a:srgbClr val="333333"/>
                </a:solidFill>
                <a:latin typeface="Arial" panose="020B0604020202020204" pitchFamily="34" charset="0"/>
              </a:rPr>
              <a:t>how it relates to your current project.</a:t>
            </a:r>
            <a:b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en-US" dirty="0"/>
          </a:p>
          <a:p>
            <a:r>
              <a:rPr lang="en-US" dirty="0"/>
              <a:t>Students will be selected at random to lead the class discussion on one of these short stories and will use this slide deck to add structure to their discussion. </a:t>
            </a:r>
          </a:p>
          <a:p>
            <a:r>
              <a:rPr lang="en-US" u="sng" dirty="0"/>
              <a:t>Stories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The Blues versus the Greens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The New and More Diverse Team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General Mollo and I were Floating in the Water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Meetings Down Under</a:t>
            </a:r>
          </a:p>
        </p:txBody>
      </p:sp>
    </p:spTree>
    <p:extLst>
      <p:ext uri="{BB962C8B-B14F-4D97-AF65-F5344CB8AC3E}">
        <p14:creationId xmlns:p14="http://schemas.microsoft.com/office/powerpoint/2010/main" val="34430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43303" cy="1124712"/>
          </a:xfrm>
        </p:spPr>
        <p:txBody>
          <a:bodyPr/>
          <a:lstStyle/>
          <a:p>
            <a:r>
              <a:rPr lang="en-US" sz="2800" b="1" dirty="0">
                <a:solidFill>
                  <a:srgbClr val="A32638"/>
                </a:solidFill>
              </a:rPr>
              <a:t>Key points in chapter 2 : Build Guiding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43303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powerful guiding group has 2 characteristics :</a:t>
            </a:r>
          </a:p>
          <a:p>
            <a:pPr marL="353187" lvl="1" indent="-257175">
              <a:buFont typeface="+mj-lt"/>
              <a:buAutoNum type="arabicPeriod"/>
            </a:pPr>
            <a:r>
              <a:rPr lang="en-US" dirty="0"/>
              <a:t>Made up of the </a:t>
            </a:r>
            <a:r>
              <a:rPr lang="en-US" u="sng" dirty="0"/>
              <a:t>right</a:t>
            </a:r>
            <a:r>
              <a:rPr lang="en-US" dirty="0"/>
              <a:t> people – have capability (membership &amp; method of operating)</a:t>
            </a:r>
          </a:p>
          <a:p>
            <a:pPr marL="353187" lvl="1" indent="-257175">
              <a:buFont typeface="+mj-lt"/>
              <a:buAutoNum type="arabicPeriod"/>
            </a:pPr>
            <a:r>
              <a:rPr lang="en-US" dirty="0"/>
              <a:t>Demonstrate </a:t>
            </a:r>
            <a:r>
              <a:rPr lang="en-US" u="sng" dirty="0"/>
              <a:t>Teamwork</a:t>
            </a:r>
          </a:p>
          <a:p>
            <a:pPr marL="353187" lvl="1" indent="-257175">
              <a:buFont typeface="+mj-lt"/>
              <a:buAutoNum type="arabicPeriod"/>
            </a:pPr>
            <a:endParaRPr lang="en-US" u="sng" dirty="0"/>
          </a:p>
          <a:p>
            <a:r>
              <a:rPr lang="en-US" dirty="0"/>
              <a:t>What works: “ go after emotions”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Showing enthusiasm and commitment to help draw the right people in the group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Modeling </a:t>
            </a:r>
            <a:r>
              <a:rPr lang="en-US" u="sng" dirty="0"/>
              <a:t>trust</a:t>
            </a:r>
            <a:r>
              <a:rPr lang="en-US" dirty="0"/>
              <a:t> and teamwork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Structuring meeting format to increase trust &amp; </a:t>
            </a:r>
            <a:r>
              <a:rPr lang="en-US" u="sng" dirty="0"/>
              <a:t>efficiency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u="sng" dirty="0"/>
          </a:p>
          <a:p>
            <a:r>
              <a:rPr lang="en-US" dirty="0"/>
              <a:t>What does not 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Guiding change with weak task force, single individuals, complex governance structures, or fragmented top teams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Not confronting situation when momentum and entrenched power centers undermine the creation of the right group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Trying to leave out or work around the head of the unit to be changed because he or she is hopeless</a:t>
            </a:r>
          </a:p>
        </p:txBody>
      </p:sp>
    </p:spTree>
    <p:extLst>
      <p:ext uri="{BB962C8B-B14F-4D97-AF65-F5344CB8AC3E}">
        <p14:creationId xmlns:p14="http://schemas.microsoft.com/office/powerpoint/2010/main" val="6441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66644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A32638"/>
                </a:solidFill>
              </a:rPr>
              <a:t>ICA discussion: Debrief from 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38862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Discuss ICA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Review Do’s &amp; Don’t</a:t>
            </a:r>
          </a:p>
        </p:txBody>
      </p:sp>
    </p:spTree>
    <p:extLst>
      <p:ext uri="{BB962C8B-B14F-4D97-AF65-F5344CB8AC3E}">
        <p14:creationId xmlns:p14="http://schemas.microsoft.com/office/powerpoint/2010/main" val="424531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31274</TotalTime>
  <Words>950</Words>
  <Application>Microsoft Office PowerPoint</Application>
  <PresentationFormat>On-screen Show (4:3)</PresentationFormat>
  <Paragraphs>127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Essential</vt:lpstr>
      <vt:lpstr>Week 6 MIS3535 | LEAD GLOBAL DIGITAL PROJECTS</vt:lpstr>
      <vt:lpstr>Agenda for the week:</vt:lpstr>
      <vt:lpstr>STUDIO DAY (Day 1): Online Grocery Website</vt:lpstr>
      <vt:lpstr>STUDIO DAY: Online Grocery Website</vt:lpstr>
      <vt:lpstr>STUDIO DAY: Online Grocery Website</vt:lpstr>
      <vt:lpstr>STUDIO DAY: Online Grocery Website</vt:lpstr>
      <vt:lpstr>Change Leadership Day (Day 2)! </vt:lpstr>
      <vt:lpstr>Key points in chapter 2 : Build Guiding Team</vt:lpstr>
      <vt:lpstr>ICA discussion: Debrief from Day 1</vt:lpstr>
      <vt:lpstr>Studio Day (Day 2) </vt:lpstr>
      <vt:lpstr>PRODUCT VISION (reminder)</vt:lpstr>
      <vt:lpstr>PRODUCT VISION TEMPLATE (reminder)</vt:lpstr>
      <vt:lpstr>PRODUCT VISION FOR RAREBOOKS.COM (reminder) </vt:lpstr>
      <vt:lpstr>STORY MAP (reminder)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Munir Mandviwalla</dc:creator>
  <cp:lastModifiedBy>Marie-Christine Martin</cp:lastModifiedBy>
  <cp:revision>830</cp:revision>
  <cp:lastPrinted>2022-09-26T15:23:31Z</cp:lastPrinted>
  <dcterms:created xsi:type="dcterms:W3CDTF">2010-09-28T21:04:40Z</dcterms:created>
  <dcterms:modified xsi:type="dcterms:W3CDTF">2025-01-21T18:34:54Z</dcterms:modified>
</cp:coreProperties>
</file>