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3" r:id="rId2"/>
    <p:sldId id="473" r:id="rId3"/>
    <p:sldId id="421" r:id="rId4"/>
    <p:sldId id="318" r:id="rId5"/>
    <p:sldId id="320" r:id="rId6"/>
    <p:sldId id="470" r:id="rId7"/>
    <p:sldId id="424" r:id="rId8"/>
    <p:sldId id="474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D5FDD4-79BD-4A2E-8BD6-97F4E3EF253C}" v="1" dt="2025-02-19T16:00:4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7427" autoAdjust="0"/>
  </p:normalViewPr>
  <p:slideViewPr>
    <p:cSldViewPr>
      <p:cViewPr varScale="1">
        <p:scale>
          <a:sx n="65" d="100"/>
          <a:sy n="65" d="100"/>
        </p:scale>
        <p:origin x="1456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e Martin" userId="3f04a9e6-8652-4b3c-b462-956eaf9c05a8" providerId="ADAL" clId="{7AD5FDD4-79BD-4A2E-8BD6-97F4E3EF253C}"/>
    <pc:docChg chg="modSld">
      <pc:chgData name="Marie-Christine Martin" userId="3f04a9e6-8652-4b3c-b462-956eaf9c05a8" providerId="ADAL" clId="{7AD5FDD4-79BD-4A2E-8BD6-97F4E3EF253C}" dt="2025-02-19T16:00:41.588" v="0" actId="6549"/>
      <pc:docMkLst>
        <pc:docMk/>
      </pc:docMkLst>
      <pc:sldChg chg="modSp">
        <pc:chgData name="Marie-Christine Martin" userId="3f04a9e6-8652-4b3c-b462-956eaf9c05a8" providerId="ADAL" clId="{7AD5FDD4-79BD-4A2E-8BD6-97F4E3EF253C}" dt="2025-02-19T16:00:41.588" v="0" actId="6549"/>
        <pc:sldMkLst>
          <pc:docMk/>
          <pc:sldMk cId="2266118366" sldId="318"/>
        </pc:sldMkLst>
        <pc:spChg chg="mod">
          <ac:chgData name="Marie-Christine Martin" userId="3f04a9e6-8652-4b3c-b462-956eaf9c05a8" providerId="ADAL" clId="{7AD5FDD4-79BD-4A2E-8BD6-97F4E3EF253C}" dt="2025-02-19T16:00:41.588" v="0" actId="6549"/>
          <ac:spMkLst>
            <pc:docMk/>
            <pc:sldMk cId="2266118366" sldId="318"/>
            <ac:spMk id="2" creationId="{9A4343D3-5863-4249-9C6A-B9D613CE6B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7" y="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812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7" y="8918122"/>
            <a:ext cx="3078048" cy="468803"/>
          </a:xfrm>
          <a:prstGeom prst="rect">
            <a:avLst/>
          </a:prstGeom>
        </p:spPr>
        <p:txBody>
          <a:bodyPr vert="horz" lIns="88373" tIns="44186" rIns="88373" bIns="44186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1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7413" cy="3522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10" tIns="46706" rIns="93410" bIns="467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459527"/>
            <a:ext cx="5681980" cy="4224815"/>
          </a:xfrm>
          <a:prstGeom prst="rect">
            <a:avLst/>
          </a:prstGeom>
        </p:spPr>
        <p:txBody>
          <a:bodyPr vert="horz" lIns="93410" tIns="46706" rIns="93410" bIns="467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5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5"/>
            <a:ext cx="3077739" cy="469425"/>
          </a:xfrm>
          <a:prstGeom prst="rect">
            <a:avLst/>
          </a:prstGeom>
        </p:spPr>
        <p:txBody>
          <a:bodyPr vert="horz" lIns="93410" tIns="46706" rIns="93410" bIns="46706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7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7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Scrum Artifacts #1 Product Backlog | Let's Scrum it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5714999" cy="274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7620000" cy="457200"/>
          </a:xfrm>
        </p:spPr>
        <p:txBody>
          <a:bodyPr/>
          <a:lstStyle/>
          <a:p>
            <a:r>
              <a:rPr lang="en-US" sz="4000" b="1" dirty="0">
                <a:solidFill>
                  <a:srgbClr val="A32638"/>
                </a:solidFill>
              </a:rPr>
              <a:t>Studio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82000" cy="4114800"/>
          </a:xfrm>
        </p:spPr>
        <p:txBody>
          <a:bodyPr>
            <a:noAutofit/>
          </a:bodyPr>
          <a:lstStyle/>
          <a:p>
            <a:pPr marL="914400" lvl="1" indent="-457200"/>
            <a:r>
              <a:rPr lang="en-US" sz="3200" dirty="0"/>
              <a:t>By now you have completed your </a:t>
            </a:r>
            <a:r>
              <a:rPr lang="en-US" sz="3200" b="1" dirty="0"/>
              <a:t>product vision</a:t>
            </a:r>
            <a:r>
              <a:rPr lang="en-US" sz="3200" dirty="0"/>
              <a:t>, </a:t>
            </a:r>
            <a:r>
              <a:rPr lang="en-US" sz="3200" b="1" dirty="0"/>
              <a:t>story map </a:t>
            </a:r>
            <a:r>
              <a:rPr lang="en-US" sz="3200" dirty="0"/>
              <a:t>and prioritize your features (must, should, could, won’t)</a:t>
            </a:r>
          </a:p>
          <a:p>
            <a:pPr marL="914400" lvl="1" indent="-457200"/>
            <a:r>
              <a:rPr lang="en-US" sz="3200" dirty="0"/>
              <a:t>How many detailed stories (or features) do you have?</a:t>
            </a:r>
          </a:p>
          <a:p>
            <a:pPr marL="914400" lvl="1" indent="-457200"/>
            <a:r>
              <a:rPr lang="en-US" sz="3200" dirty="0"/>
              <a:t>Today you will create your </a:t>
            </a:r>
            <a:r>
              <a:rPr lang="en-US" sz="3200" b="1" dirty="0"/>
              <a:t>product backlog </a:t>
            </a:r>
            <a:r>
              <a:rPr lang="en-US" sz="2800" dirty="0"/>
              <a:t>(part 2 of Assignment #2)</a:t>
            </a:r>
            <a:endParaRPr lang="en-US" sz="3200" dirty="0"/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793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620000" cy="457200"/>
          </a:xfrm>
        </p:spPr>
        <p:txBody>
          <a:bodyPr/>
          <a:lstStyle/>
          <a:p>
            <a:r>
              <a:rPr lang="en-US" sz="4000" b="1" dirty="0">
                <a:solidFill>
                  <a:srgbClr val="A32638"/>
                </a:solidFill>
              </a:rPr>
              <a:t>Studio Day</a:t>
            </a:r>
            <a:r>
              <a:rPr lang="en-US" sz="3600" b="1" dirty="0">
                <a:solidFill>
                  <a:srgbClr val="A32638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620000" cy="3733800"/>
          </a:xfrm>
        </p:spPr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b="0" dirty="0"/>
              <a:t>Create the </a:t>
            </a:r>
            <a:r>
              <a:rPr lang="en-US" sz="3200" b="0" dirty="0">
                <a:solidFill>
                  <a:srgbClr val="A32638"/>
                </a:solidFill>
              </a:rPr>
              <a:t>Product Backlog </a:t>
            </a:r>
            <a:r>
              <a:rPr lang="en-US" sz="3200" b="0" dirty="0"/>
              <a:t>for your project </a:t>
            </a:r>
          </a:p>
          <a:p>
            <a:r>
              <a:rPr lang="en-US" sz="3200" b="0" dirty="0"/>
              <a:t>      (see examples on the next slides)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345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E7598B-602F-497C-9910-CFD0A1FE8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073" y="375638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Product backlog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29948C9-ADB1-4B31-820F-72DDF78BC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954124"/>
            <a:ext cx="6096000" cy="562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4343D3-5863-4249-9C6A-B9D613CE6B68}"/>
              </a:ext>
            </a:extLst>
          </p:cNvPr>
          <p:cNvSpPr txBox="1"/>
          <p:nvPr/>
        </p:nvSpPr>
        <p:spPr>
          <a:xfrm>
            <a:off x="533400" y="1504303"/>
            <a:ext cx="2796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Prioritize your user stories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Estimate your stories – </a:t>
            </a:r>
            <a:r>
              <a:rPr lang="en-US" sz="2400" b="1" dirty="0">
                <a:solidFill>
                  <a:srgbClr val="C00000"/>
                </a:solidFill>
              </a:rPr>
              <a:t>choose your technique for your relative estimation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Create an </a:t>
            </a:r>
            <a:r>
              <a:rPr lang="en-US" sz="2400" b="1" dirty="0">
                <a:solidFill>
                  <a:srgbClr val="C00000"/>
                </a:solidFill>
              </a:rPr>
              <a:t>ID</a:t>
            </a:r>
            <a:r>
              <a:rPr lang="en-US" sz="2400" b="1" dirty="0"/>
              <a:t> for each story (example on next slide)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57296C-7B5C-359B-1597-403E70BDE166}"/>
              </a:ext>
            </a:extLst>
          </p:cNvPr>
          <p:cNvSpPr/>
          <p:nvPr/>
        </p:nvSpPr>
        <p:spPr>
          <a:xfrm>
            <a:off x="6858000" y="954124"/>
            <a:ext cx="1120486" cy="53704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1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E7598B-602F-497C-9910-CFD0A1FE8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073" y="375638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Product backlog (example)</a:t>
            </a:r>
          </a:p>
        </p:txBody>
      </p:sp>
      <p:pic>
        <p:nvPicPr>
          <p:cNvPr id="6146" name="Picture 2" descr="The Scrum Product Backlog - International Scrum Institute">
            <a:extLst>
              <a:ext uri="{FF2B5EF4-FFF2-40B4-BE49-F238E27FC236}">
                <a16:creationId xmlns:a16="http://schemas.microsoft.com/office/drawing/2014/main" id="{F6CA4B12-81C5-47B6-9CD6-EE6E96773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372486" cy="484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ED447C-BFE4-7928-6619-41BD31FB50A4}"/>
              </a:ext>
            </a:extLst>
          </p:cNvPr>
          <p:cNvSpPr/>
          <p:nvPr/>
        </p:nvSpPr>
        <p:spPr>
          <a:xfrm flipH="1">
            <a:off x="6324600" y="1828800"/>
            <a:ext cx="304800" cy="403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0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E7598B-602F-497C-9910-CFD0A1FE8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073" y="375638"/>
            <a:ext cx="861060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Product backlog (another example)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0DD297-497B-470A-8751-0778FDDE1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61941"/>
              </p:ext>
            </p:extLst>
          </p:nvPr>
        </p:nvGraphicFramePr>
        <p:xfrm>
          <a:off x="190500" y="1295400"/>
          <a:ext cx="8762999" cy="4267200"/>
        </p:xfrm>
        <a:graphic>
          <a:graphicData uri="http://schemas.openxmlformats.org/drawingml/2006/table">
            <a:tbl>
              <a:tblPr/>
              <a:tblGrid>
                <a:gridCol w="743527">
                  <a:extLst>
                    <a:ext uri="{9D8B030D-6E8A-4147-A177-3AD203B41FA5}">
                      <a16:colId xmlns:a16="http://schemas.microsoft.com/office/drawing/2014/main" val="4257939111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182438169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653643193"/>
                    </a:ext>
                  </a:extLst>
                </a:gridCol>
                <a:gridCol w="1313872">
                  <a:extLst>
                    <a:ext uri="{9D8B030D-6E8A-4147-A177-3AD203B41FA5}">
                      <a16:colId xmlns:a16="http://schemas.microsoft.com/office/drawing/2014/main" val="1146230803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User Story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Estimation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Priority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67644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 user, I want to receive up to date information on events and activities.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763304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 user, I want to sign up for upcoming events and activities.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462040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 user, I want to fill out the application to get assistance from the organization.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519986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 donor, I want to find a list of items that the organization needs.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XL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132459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 donor, I want to find a simple way to donate to the organization.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967693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an administrator, I want to collect our users' information in our database.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XL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380721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an administrator, I want to update our upcoming events on our website.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173179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As an administrator, I want to list items that we need through donations.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423951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309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27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8E08C-2E56-44DE-A79C-07B351514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94265"/>
            <a:ext cx="8077200" cy="4800601"/>
          </a:xfrm>
        </p:spPr>
        <p:txBody>
          <a:bodyPr>
            <a:normAutofit/>
          </a:bodyPr>
          <a:lstStyle/>
          <a:p>
            <a:r>
              <a:rPr lang="en-US" sz="3200" u="sng" dirty="0"/>
              <a:t>Assignment #2 </a:t>
            </a:r>
            <a:r>
              <a:rPr lang="en-US" u="sng" dirty="0"/>
              <a:t>(team submission) </a:t>
            </a:r>
            <a:r>
              <a:rPr lang="en-US" sz="3200" u="sng" dirty="0"/>
              <a:t>due by EOD Sunday</a:t>
            </a:r>
          </a:p>
          <a:p>
            <a:endParaRPr lang="en-US" sz="2400" dirty="0"/>
          </a:p>
          <a:p>
            <a:r>
              <a:rPr lang="en-US" sz="2400" u="sng" dirty="0">
                <a:solidFill>
                  <a:srgbClr val="A32638"/>
                </a:solidFill>
              </a:rPr>
              <a:t>Submit your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Product Vision &amp; Story MAP (excel spreadsheet) 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Product Backlog (second tab on the </a:t>
            </a:r>
            <a:r>
              <a:rPr lang="en-US" sz="2400"/>
              <a:t>same spreadsheet), </a:t>
            </a:r>
            <a:r>
              <a:rPr lang="en-US" sz="2400" dirty="0"/>
              <a:t>make sure to </a:t>
            </a:r>
            <a:r>
              <a:rPr lang="en-US" sz="2400" dirty="0">
                <a:solidFill>
                  <a:srgbClr val="A32638"/>
                </a:solidFill>
              </a:rPr>
              <a:t>estimate your backlog and specify which estimation technique you used </a:t>
            </a:r>
            <a:r>
              <a:rPr lang="en-US" sz="2400" dirty="0"/>
              <a:t>(ex: bucket system). You also need to </a:t>
            </a:r>
            <a:r>
              <a:rPr lang="en-US" sz="2400" dirty="0">
                <a:solidFill>
                  <a:srgbClr val="A32638"/>
                </a:solidFill>
              </a:rPr>
              <a:t>prioritize your backlog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A32638"/>
                </a:solidFill>
              </a:rPr>
              <a:t>itemize each story </a:t>
            </a:r>
            <a:r>
              <a:rPr lang="en-US" sz="2400" dirty="0"/>
              <a:t>(ID for each backlog items).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B96F1E-E91B-4395-8E6A-A740EE8730A6}"/>
              </a:ext>
            </a:extLst>
          </p:cNvPr>
          <p:cNvSpPr txBox="1"/>
          <p:nvPr/>
        </p:nvSpPr>
        <p:spPr>
          <a:xfrm>
            <a:off x="2362200" y="54102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A32638"/>
                </a:solidFill>
                <a:latin typeface="Raleway"/>
              </a:rPr>
              <a:t>* No late assignment accepted</a:t>
            </a:r>
            <a:endParaRPr lang="en-US" b="1" dirty="0">
              <a:solidFill>
                <a:srgbClr val="A326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5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Reminder: Exam 1 on Thursday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5244"/>
              </p:ext>
            </p:extLst>
          </p:nvPr>
        </p:nvGraphicFramePr>
        <p:xfrm>
          <a:off x="914400" y="3738265"/>
          <a:ext cx="3771900" cy="1874520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Week 1 to 6 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Readings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Videos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Web Research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Lectures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- Change leadership discussion (stories)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>
            <a:off x="4708166" y="4043064"/>
            <a:ext cx="168634" cy="1284237"/>
          </a:xfrm>
          <a:prstGeom prst="rightBrace">
            <a:avLst/>
          </a:prstGeom>
          <a:ln>
            <a:solidFill>
              <a:srgbClr val="A326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708166" y="5327302"/>
            <a:ext cx="197789" cy="231250"/>
          </a:xfrm>
          <a:prstGeom prst="rightBrace">
            <a:avLst/>
          </a:prstGeom>
          <a:ln>
            <a:solidFill>
              <a:srgbClr val="A326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14900" y="4287143"/>
            <a:ext cx="1600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sz="1600" dirty="0"/>
              <a:t>70%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30%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93E70-CE94-437F-8887-4C86B6657B41}"/>
              </a:ext>
            </a:extLst>
          </p:cNvPr>
          <p:cNvSpPr txBox="1"/>
          <p:nvPr/>
        </p:nvSpPr>
        <p:spPr>
          <a:xfrm>
            <a:off x="609600" y="816560"/>
            <a:ext cx="701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A32638"/>
                </a:solidFill>
              </a:rPr>
              <a:t>Format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Closed books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A32638"/>
                </a:solidFill>
              </a:rPr>
              <a:t>On canvas – in person ONLY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20 questions (15 multiple choices &amp; 5 open ended)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50 minutes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D9C9EF-9F04-4757-8D25-F03D57DC8E49}"/>
              </a:ext>
            </a:extLst>
          </p:cNvPr>
          <p:cNvSpPr txBox="1"/>
          <p:nvPr/>
        </p:nvSpPr>
        <p:spPr>
          <a:xfrm>
            <a:off x="609600" y="32766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A32638"/>
                </a:solidFill>
              </a:rPr>
              <a:t>Content : </a:t>
            </a:r>
          </a:p>
        </p:txBody>
      </p:sp>
    </p:spTree>
    <p:extLst>
      <p:ext uri="{BB962C8B-B14F-4D97-AF65-F5344CB8AC3E}">
        <p14:creationId xmlns:p14="http://schemas.microsoft.com/office/powerpoint/2010/main" val="349162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31271</TotalTime>
  <Words>420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Montserrat</vt:lpstr>
      <vt:lpstr>Raleway</vt:lpstr>
      <vt:lpstr>Wingdings</vt:lpstr>
      <vt:lpstr>Essential</vt:lpstr>
      <vt:lpstr>Week 7 MIS3535 | LEAD GLOBAL DIGITAL PROJECTS</vt:lpstr>
      <vt:lpstr>Studio Day</vt:lpstr>
      <vt:lpstr>Studio Day </vt:lpstr>
      <vt:lpstr>Product backlog</vt:lpstr>
      <vt:lpstr>Product backlog (example)</vt:lpstr>
      <vt:lpstr>Product backlog (another example)</vt:lpstr>
      <vt:lpstr>PowerPoint Presentation</vt:lpstr>
      <vt:lpstr>Reminder: Exam 1 on Thursday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Munir Mandviwalla</dc:creator>
  <cp:lastModifiedBy>Marie-Christine Martin</cp:lastModifiedBy>
  <cp:revision>833</cp:revision>
  <cp:lastPrinted>2021-09-27T15:17:37Z</cp:lastPrinted>
  <dcterms:created xsi:type="dcterms:W3CDTF">2010-09-28T21:04:40Z</dcterms:created>
  <dcterms:modified xsi:type="dcterms:W3CDTF">2025-02-19T16:00:52Z</dcterms:modified>
</cp:coreProperties>
</file>