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13" r:id="rId2"/>
    <p:sldId id="282" r:id="rId3"/>
    <p:sldId id="409" r:id="rId4"/>
    <p:sldId id="410" r:id="rId5"/>
    <p:sldId id="411" r:id="rId6"/>
    <p:sldId id="413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2638"/>
    <a:srgbClr val="5D301D"/>
    <a:srgbClr val="5A91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6688" autoAdjust="0"/>
  </p:normalViewPr>
  <p:slideViewPr>
    <p:cSldViewPr>
      <p:cViewPr varScale="1">
        <p:scale>
          <a:sx n="122" d="100"/>
          <a:sy n="122" d="100"/>
        </p:scale>
        <p:origin x="148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8145" cy="464205"/>
          </a:xfrm>
          <a:prstGeom prst="rect">
            <a:avLst/>
          </a:prstGeom>
        </p:spPr>
        <p:txBody>
          <a:bodyPr vert="horz" lIns="87394" tIns="43697" rIns="87394" bIns="43697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5" y="2"/>
            <a:ext cx="3038145" cy="464205"/>
          </a:xfrm>
          <a:prstGeom prst="rect">
            <a:avLst/>
          </a:prstGeom>
        </p:spPr>
        <p:txBody>
          <a:bodyPr vert="horz" lIns="87394" tIns="43697" rIns="87394" bIns="43697" rtlCol="0"/>
          <a:lstStyle>
            <a:lvl1pPr algn="r">
              <a:defRPr sz="1100"/>
            </a:lvl1pPr>
          </a:lstStyle>
          <a:p>
            <a:fld id="{F3AF817D-CF8D-4461-8D1F-E5717598B261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60"/>
            <a:ext cx="3038145" cy="464205"/>
          </a:xfrm>
          <a:prstGeom prst="rect">
            <a:avLst/>
          </a:prstGeom>
        </p:spPr>
        <p:txBody>
          <a:bodyPr vert="horz" lIns="87394" tIns="43697" rIns="87394" bIns="43697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5" y="8830660"/>
            <a:ext cx="3038145" cy="464205"/>
          </a:xfrm>
          <a:prstGeom prst="rect">
            <a:avLst/>
          </a:prstGeom>
        </p:spPr>
        <p:txBody>
          <a:bodyPr vert="horz" lIns="87394" tIns="43697" rIns="87394" bIns="43697" rtlCol="0" anchor="b"/>
          <a:lstStyle>
            <a:lvl1pPr algn="r">
              <a:defRPr sz="1100"/>
            </a:lvl1pPr>
          </a:lstStyle>
          <a:p>
            <a:fld id="{8E8A0D4E-B9B1-4737-AA40-97DD2C5F7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0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1"/>
          </a:xfrm>
          <a:prstGeom prst="rect">
            <a:avLst/>
          </a:prstGeom>
        </p:spPr>
        <p:txBody>
          <a:bodyPr vert="horz" lIns="92375" tIns="46189" rIns="92375" bIns="461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4821"/>
          </a:xfrm>
          <a:prstGeom prst="rect">
            <a:avLst/>
          </a:prstGeom>
        </p:spPr>
        <p:txBody>
          <a:bodyPr vert="horz" lIns="92375" tIns="46189" rIns="92375" bIns="46189" rtlCol="0"/>
          <a:lstStyle>
            <a:lvl1pPr algn="r">
              <a:defRPr sz="1200"/>
            </a:lvl1pPr>
          </a:lstStyle>
          <a:p>
            <a:fld id="{3D001412-9042-462B-87CE-AF1E3127FF2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5" tIns="46189" rIns="92375" bIns="461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1"/>
          </a:xfrm>
          <a:prstGeom prst="rect">
            <a:avLst/>
          </a:prstGeom>
        </p:spPr>
        <p:txBody>
          <a:bodyPr vert="horz" lIns="92375" tIns="46189" rIns="92375" bIns="461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3037840" cy="464821"/>
          </a:xfrm>
          <a:prstGeom prst="rect">
            <a:avLst/>
          </a:prstGeom>
        </p:spPr>
        <p:txBody>
          <a:bodyPr vert="horz" lIns="92375" tIns="46189" rIns="92375" bIns="461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9"/>
            <a:ext cx="3037840" cy="464821"/>
          </a:xfrm>
          <a:prstGeom prst="rect">
            <a:avLst/>
          </a:prstGeom>
        </p:spPr>
        <p:txBody>
          <a:bodyPr vert="horz" lIns="92375" tIns="46189" rIns="92375" bIns="46189" rtlCol="0" anchor="b"/>
          <a:lstStyle>
            <a:lvl1pPr algn="r">
              <a:defRPr sz="1200"/>
            </a:lvl1pPr>
          </a:lstStyle>
          <a:p>
            <a:fld id="{57B364F1-7988-44A9-9AEE-C93F42B263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84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724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359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7772400" cy="43433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77724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5791200"/>
            <a:ext cx="3429000" cy="304800"/>
          </a:xfrm>
        </p:spPr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00600" y="6201727"/>
            <a:ext cx="3429000" cy="2838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1"/>
            <a:ext cx="2125766" cy="27432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martArt Image Sq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8313" y="1500173"/>
            <a:ext cx="3743647" cy="4592651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427983" y="1484784"/>
            <a:ext cx="4360461" cy="4515984"/>
          </a:xfrm>
          <a:prstGeom prst="roundRect">
            <a:avLst>
              <a:gd name="adj" fmla="val 7123"/>
            </a:avLst>
          </a:prstGeom>
          <a:gradFill>
            <a:gsLst>
              <a:gs pos="0">
                <a:schemeClr val="accent1"/>
              </a:gs>
              <a:gs pos="71000">
                <a:schemeClr val="accent1">
                  <a:lumMod val="60000"/>
                  <a:lumOff val="40000"/>
                </a:schemeClr>
              </a:gs>
            </a:gsLst>
            <a:lin ang="21540000" scaled="0"/>
          </a:gradFill>
          <a:ln w="28575"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81000" indent="-381000" algn="ctr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defRPr lang="en-US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  <a:prstGeom prst="rect">
            <a:avLst/>
          </a:prstGeom>
        </p:spPr>
        <p:txBody>
          <a:bodyPr anchor="b" anchorCtr="0"/>
          <a:lstStyle>
            <a:lvl1pPr algn="l"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34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610600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8822889" y="4846320"/>
            <a:ext cx="321111" cy="201168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8822889" y="365760"/>
            <a:ext cx="321111" cy="448056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22889" y="0"/>
            <a:ext cx="318370" cy="3657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7620000" cy="4800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58674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2A359D1-A1C5-473F-AFCA-C9230029958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172200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7906702" y="5580698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" y="65532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0"/>
            <a:ext cx="2125766" cy="27432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" y="0"/>
            <a:ext cx="9144000" cy="4572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8625" y="0"/>
            <a:ext cx="7620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400" kern="1200" cap="none" spc="-6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81134"/>
            <a:ext cx="9144000" cy="2259794"/>
          </a:xfrm>
        </p:spPr>
        <p:txBody>
          <a:bodyPr>
            <a:noAutofit/>
          </a:bodyPr>
          <a:lstStyle/>
          <a:p>
            <a:pPr>
              <a:spcBef>
                <a:spcPts val="9600"/>
              </a:spcBef>
            </a:pP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Mid Term Prep Session</a:t>
            </a:r>
            <a:b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MIS3535 | LEAD GLOBAL DIGITAL PROJECTS</a:t>
            </a:r>
            <a:endParaRPr lang="en-US" sz="7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26720" y="2640793"/>
            <a:ext cx="8138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3800" y="3352800"/>
            <a:ext cx="47244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54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Grading Components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93738" y="1524000"/>
          <a:ext cx="7756524" cy="3317275"/>
        </p:xfrm>
        <a:graphic>
          <a:graphicData uri="http://schemas.openxmlformats.org/drawingml/2006/table">
            <a:tbl>
              <a:tblPr/>
              <a:tblGrid>
                <a:gridCol w="5249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6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4167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>
                          <a:effectLst/>
                        </a:rPr>
                        <a:t>Component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dirty="0">
                          <a:effectLst/>
                        </a:rPr>
                        <a:t>Percentage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518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Weekly quizzes (5)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15%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6704145"/>
                  </a:ext>
                </a:extLst>
              </a:tr>
              <a:tr h="460518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 Mid Term Exam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 20%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518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 Final Exam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 20%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518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 Project (team grade)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 20%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0518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 Assignments (4)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 15%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236183"/>
                  </a:ext>
                </a:extLst>
              </a:tr>
              <a:tr h="460518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 Class Contributions &amp; Team feedback (5% each)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 10%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605818C-EFED-4AB5-8D2B-CDC129BA1AC6}"/>
              </a:ext>
            </a:extLst>
          </p:cNvPr>
          <p:cNvSpPr txBox="1"/>
          <p:nvPr/>
        </p:nvSpPr>
        <p:spPr>
          <a:xfrm>
            <a:off x="746968" y="5245671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Note: Exams are not cumulative</a:t>
            </a:r>
          </a:p>
        </p:txBody>
      </p:sp>
      <p:sp>
        <p:nvSpPr>
          <p:cNvPr id="5" name="Star: 5 Points 4">
            <a:extLst>
              <a:ext uri="{FF2B5EF4-FFF2-40B4-BE49-F238E27FC236}">
                <a16:creationId xmlns:a16="http://schemas.microsoft.com/office/drawing/2014/main" id="{8EFE0F92-7D2F-48BF-BD4E-69B47587E3B7}"/>
              </a:ext>
            </a:extLst>
          </p:cNvPr>
          <p:cNvSpPr/>
          <p:nvPr/>
        </p:nvSpPr>
        <p:spPr>
          <a:xfrm>
            <a:off x="7772400" y="2590800"/>
            <a:ext cx="428625" cy="271874"/>
          </a:xfrm>
          <a:prstGeom prst="star5">
            <a:avLst/>
          </a:prstGeom>
          <a:solidFill>
            <a:srgbClr val="A32638"/>
          </a:solidFill>
          <a:ln>
            <a:solidFill>
              <a:srgbClr val="A326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0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Mid Term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904254"/>
              </p:ext>
            </p:extLst>
          </p:nvPr>
        </p:nvGraphicFramePr>
        <p:xfrm>
          <a:off x="777240" y="1822966"/>
          <a:ext cx="3771900" cy="1874520"/>
        </p:xfrm>
        <a:graphic>
          <a:graphicData uri="http://schemas.openxmlformats.org/drawingml/2006/table">
            <a:tbl>
              <a:tblPr/>
              <a:tblGrid>
                <a:gridCol w="377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>
                          <a:effectLst/>
                        </a:rPr>
                        <a:t>Week 1 to 6 :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 - Readings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 - Videos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 - Web Research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 - Lectures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- Change leadership discussion (stories)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ight Brace 3"/>
          <p:cNvSpPr/>
          <p:nvPr/>
        </p:nvSpPr>
        <p:spPr>
          <a:xfrm>
            <a:off x="4571006" y="2127765"/>
            <a:ext cx="168634" cy="1284237"/>
          </a:xfrm>
          <a:prstGeom prst="rightBrace">
            <a:avLst/>
          </a:prstGeom>
          <a:ln>
            <a:solidFill>
              <a:srgbClr val="A326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4571006" y="3412003"/>
            <a:ext cx="197789" cy="231250"/>
          </a:xfrm>
          <a:prstGeom prst="rightBrace">
            <a:avLst/>
          </a:prstGeom>
          <a:ln>
            <a:solidFill>
              <a:srgbClr val="A326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790661" y="2327299"/>
            <a:ext cx="1600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  <a:p>
            <a:r>
              <a:rPr lang="en-US" sz="1600" dirty="0"/>
              <a:t>70%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30%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D93E70-CE94-437F-8887-4C86B6657B41}"/>
              </a:ext>
            </a:extLst>
          </p:cNvPr>
          <p:cNvSpPr txBox="1"/>
          <p:nvPr/>
        </p:nvSpPr>
        <p:spPr>
          <a:xfrm>
            <a:off x="685800" y="3931920"/>
            <a:ext cx="55626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A32638"/>
                </a:solidFill>
              </a:rPr>
              <a:t>Format 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Closed books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A32638"/>
                </a:solidFill>
              </a:rPr>
              <a:t>On canvas – in person ONLY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20 questions (15 multiple choices &amp; 5 open ended)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50 minutes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D9C9EF-9F04-4757-8D25-F03D57DC8E49}"/>
              </a:ext>
            </a:extLst>
          </p:cNvPr>
          <p:cNvSpPr txBox="1"/>
          <p:nvPr/>
        </p:nvSpPr>
        <p:spPr>
          <a:xfrm>
            <a:off x="685800" y="954524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A32638"/>
                </a:solidFill>
              </a:rPr>
              <a:t>Content : </a:t>
            </a:r>
          </a:p>
        </p:txBody>
      </p:sp>
    </p:spTree>
    <p:extLst>
      <p:ext uri="{BB962C8B-B14F-4D97-AF65-F5344CB8AC3E}">
        <p14:creationId xmlns:p14="http://schemas.microsoft.com/office/powerpoint/2010/main" val="132151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71500"/>
            <a:ext cx="7543800" cy="1028700"/>
          </a:xfrm>
        </p:spPr>
        <p:txBody>
          <a:bodyPr/>
          <a:lstStyle/>
          <a:p>
            <a:r>
              <a:rPr lang="en-US" sz="3200" b="1" dirty="0">
                <a:solidFill>
                  <a:srgbClr val="A32638"/>
                </a:solidFill>
              </a:rPr>
              <a:t>Mid Term – Example 1 (multiple choices)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33549" y="1828800"/>
            <a:ext cx="7863840" cy="3640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/>
              <a:t>Question : </a:t>
            </a:r>
            <a:r>
              <a:rPr lang="en-US" sz="2400" dirty="0"/>
              <a:t>What is a project?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15C403-87EC-47B0-BDC1-B9126B93BD17}"/>
              </a:ext>
            </a:extLst>
          </p:cNvPr>
          <p:cNvSpPr txBox="1"/>
          <p:nvPr/>
        </p:nvSpPr>
        <p:spPr>
          <a:xfrm>
            <a:off x="838200" y="2633848"/>
            <a:ext cx="70866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buFont typeface="+mj-lt"/>
              <a:buAutoNum type="alphaLcPeriod"/>
            </a:pPr>
            <a:r>
              <a:rPr lang="en-US" dirty="0"/>
              <a:t>Work done to sustain the business, same work is done day after day, producing the same result(s).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product offered to the market to solve a problem or satisfy a need.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Unique endeavor with clear-cut objectives, a starting point, an ending point, and usually a budget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 of tasks executed on a daily basis with clear-cut-objectives, to produce a set of reports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8423B85-978F-4D11-89D6-A388E3E8BCA4}"/>
              </a:ext>
            </a:extLst>
          </p:cNvPr>
          <p:cNvSpPr/>
          <p:nvPr/>
        </p:nvSpPr>
        <p:spPr>
          <a:xfrm>
            <a:off x="1143000" y="3733800"/>
            <a:ext cx="457200" cy="457200"/>
          </a:xfrm>
          <a:prstGeom prst="ellipse">
            <a:avLst/>
          </a:prstGeom>
          <a:noFill/>
          <a:ln>
            <a:solidFill>
              <a:srgbClr val="A326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98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543800" cy="1208964"/>
          </a:xfrm>
        </p:spPr>
        <p:txBody>
          <a:bodyPr/>
          <a:lstStyle/>
          <a:p>
            <a:r>
              <a:rPr lang="en-US" sz="3200" b="1" dirty="0">
                <a:solidFill>
                  <a:srgbClr val="A32638"/>
                </a:solidFill>
              </a:rPr>
              <a:t>Mid Term – Example 2 (Open Ended)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1524000"/>
            <a:ext cx="7863840" cy="13335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latin typeface="+mn-lt"/>
              </a:rPr>
              <a:t>Question : </a:t>
            </a:r>
            <a:r>
              <a:rPr lang="en-US" sz="2000" dirty="0">
                <a:latin typeface="+mn-lt"/>
              </a:rPr>
              <a:t>In “Meetings Down Under”, the organization changed the format of their meetings and experienced a dramatic improvement in the effectiveness of their meetings.  What was at the heart of this change? Explain the old and new format</a:t>
            </a:r>
            <a:endParaRPr lang="en-US" sz="1200" dirty="0">
              <a:latin typeface="+mn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36096" y="3048000"/>
            <a:ext cx="6717527" cy="2628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defTabSz="342900">
              <a:lnSpc>
                <a:spcPct val="100000"/>
              </a:lnSpc>
              <a:spcBef>
                <a:spcPts val="750"/>
              </a:spcBef>
              <a:buClr>
                <a:srgbClr val="A32638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1800" dirty="0">
                <a:latin typeface="+mn-lt"/>
              </a:rPr>
              <a:t>Focus, focus, focus and Discipline!  </a:t>
            </a:r>
          </a:p>
          <a:p>
            <a:pPr marL="342900" indent="-342900" defTabSz="342900">
              <a:lnSpc>
                <a:spcPct val="100000"/>
              </a:lnSpc>
              <a:spcBef>
                <a:spcPts val="750"/>
              </a:spcBef>
              <a:buClr>
                <a:srgbClr val="A32638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1800" dirty="0">
                <a:latin typeface="+mn-lt"/>
              </a:rPr>
              <a:t>With the new format (1.5 days/agenda/facilitator/documented actions) they limited their focus of each meeting to </a:t>
            </a:r>
            <a:r>
              <a:rPr lang="en-US" sz="1800" u="sng" dirty="0">
                <a:latin typeface="+mn-lt"/>
              </a:rPr>
              <a:t>one major topic </a:t>
            </a:r>
            <a:r>
              <a:rPr lang="en-US" sz="1800" dirty="0">
                <a:latin typeface="+mn-lt"/>
              </a:rPr>
              <a:t>and the new format focused on addressing that topic and moving forward.  </a:t>
            </a:r>
          </a:p>
          <a:p>
            <a:pPr marL="342900" indent="-342900" defTabSz="342900">
              <a:lnSpc>
                <a:spcPct val="100000"/>
              </a:lnSpc>
              <a:spcBef>
                <a:spcPts val="750"/>
              </a:spcBef>
              <a:buClr>
                <a:srgbClr val="A32638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1800" dirty="0">
                <a:latin typeface="+mn-lt"/>
              </a:rPr>
              <a:t>The old format allowed for dozens of unrelated topics and never-ending brainstorming sessions.  They spent their time talking and talking and never accomplishing anything concrete.</a:t>
            </a:r>
          </a:p>
        </p:txBody>
      </p:sp>
    </p:spTree>
    <p:extLst>
      <p:ext uri="{BB962C8B-B14F-4D97-AF65-F5344CB8AC3E}">
        <p14:creationId xmlns:p14="http://schemas.microsoft.com/office/powerpoint/2010/main" val="3974706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Frequently Asked Questions | Salesforce Denied Party Screening Solutions  from Descartes Visual Compliance">
            <a:extLst>
              <a:ext uri="{FF2B5EF4-FFF2-40B4-BE49-F238E27FC236}">
                <a16:creationId xmlns:a16="http://schemas.microsoft.com/office/drawing/2014/main" id="{3C83D551-193F-4121-9D4A-3299A540A61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114208"/>
            <a:ext cx="5505450" cy="4629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08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Temple Red">
      <a:dk1>
        <a:srgbClr val="000000"/>
      </a:dk1>
      <a:lt1>
        <a:srgbClr val="FFFFFF"/>
      </a:lt1>
      <a:dk2>
        <a:srgbClr val="A32638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3011</TotalTime>
  <Words>344</Words>
  <Application>Microsoft Office PowerPoint</Application>
  <PresentationFormat>On-screen Show (4:3)</PresentationFormat>
  <Paragraphs>49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</vt:lpstr>
      <vt:lpstr>Wingdings</vt:lpstr>
      <vt:lpstr>Essential</vt:lpstr>
      <vt:lpstr>Mid Term Prep Session MIS3535 | LEAD GLOBAL DIGITAL PROJECTS</vt:lpstr>
      <vt:lpstr>Grading Components</vt:lpstr>
      <vt:lpstr>Mid Term</vt:lpstr>
      <vt:lpstr>Mid Term – Example 1 (multiple choices)</vt:lpstr>
      <vt:lpstr>Mid Term – Example 2 (Open Ended)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 #1 Prep Session MIS3535 | LEAD GLOBAL DIGITAL PROJECTS</dc:title>
  <dc:creator>MC Martin</dc:creator>
  <cp:lastModifiedBy>Marie-Christine Martin</cp:lastModifiedBy>
  <cp:revision>12</cp:revision>
  <dcterms:created xsi:type="dcterms:W3CDTF">2020-09-29T17:23:04Z</dcterms:created>
  <dcterms:modified xsi:type="dcterms:W3CDTF">2025-01-21T18:36:14Z</dcterms:modified>
</cp:coreProperties>
</file>