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2"/>
  </p:notesMasterIdLst>
  <p:handoutMasterIdLst>
    <p:handoutMasterId r:id="rId33"/>
  </p:handoutMasterIdLst>
  <p:sldIdLst>
    <p:sldId id="498" r:id="rId2"/>
    <p:sldId id="313" r:id="rId3"/>
    <p:sldId id="464" r:id="rId4"/>
    <p:sldId id="485" r:id="rId5"/>
    <p:sldId id="465" r:id="rId6"/>
    <p:sldId id="468" r:id="rId7"/>
    <p:sldId id="466" r:id="rId8"/>
    <p:sldId id="469" r:id="rId9"/>
    <p:sldId id="472" r:id="rId10"/>
    <p:sldId id="490" r:id="rId11"/>
    <p:sldId id="473" r:id="rId12"/>
    <p:sldId id="489" r:id="rId13"/>
    <p:sldId id="474" r:id="rId14"/>
    <p:sldId id="475" r:id="rId15"/>
    <p:sldId id="477" r:id="rId16"/>
    <p:sldId id="478" r:id="rId17"/>
    <p:sldId id="479" r:id="rId18"/>
    <p:sldId id="476" r:id="rId19"/>
    <p:sldId id="467" r:id="rId20"/>
    <p:sldId id="480" r:id="rId21"/>
    <p:sldId id="499" r:id="rId22"/>
    <p:sldId id="405" r:id="rId23"/>
    <p:sldId id="512" r:id="rId24"/>
    <p:sldId id="508" r:id="rId25"/>
    <p:sldId id="514" r:id="rId26"/>
    <p:sldId id="515" r:id="rId27"/>
    <p:sldId id="501" r:id="rId28"/>
    <p:sldId id="513" r:id="rId29"/>
    <p:sldId id="511" r:id="rId30"/>
    <p:sldId id="500" r:id="rId31"/>
  </p:sldIdLst>
  <p:sldSz cx="9144000" cy="6858000" type="screen4x3"/>
  <p:notesSz cx="7102475" cy="938847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C Martin" initials="MM" lastIdx="1" clrIdx="0">
    <p:extLst>
      <p:ext uri="{19B8F6BF-5375-455C-9EA6-DF929625EA0E}">
        <p15:presenceInfo xmlns:p15="http://schemas.microsoft.com/office/powerpoint/2012/main" userId="dd42925f1cd86648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A32638"/>
    <a:srgbClr val="A41E35"/>
    <a:srgbClr val="5A9170"/>
    <a:srgbClr val="5D301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E929F9F4-4A8F-4326-A1B4-22849713DDAB}" styleName="Dark Style 1 - Accent 4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wholeTbl>
    <a:band1H>
      <a:tcStyle>
        <a:tcBdr/>
        <a:fill>
          <a:solidFill>
            <a:schemeClr val="accent4">
              <a:shade val="60000"/>
            </a:schemeClr>
          </a:solidFill>
        </a:fill>
      </a:tcStyle>
    </a:band1H>
    <a:band1V>
      <a:tcStyle>
        <a:tcBdr/>
        <a:fill>
          <a:solidFill>
            <a:schemeClr val="accent4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4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4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4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8FD4443E-F989-4FC4-A0C8-D5A2AF1F390B}" styleName="Dark Style 1 - Accent 5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wholeTbl>
    <a:band1H>
      <a:tcStyle>
        <a:tcBdr/>
        <a:fill>
          <a:solidFill>
            <a:schemeClr val="accent5">
              <a:shade val="60000"/>
            </a:schemeClr>
          </a:solidFill>
        </a:fill>
      </a:tcStyle>
    </a:band1H>
    <a:band1V>
      <a:tcStyle>
        <a:tcBdr/>
        <a:fill>
          <a:solidFill>
            <a:schemeClr val="accent5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5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5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5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D03447BB-5D67-496B-8E87-E561075AD55C}" styleName="Dark Style 1 - Accent 3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wholeTbl>
    <a:band1H>
      <a:tcStyle>
        <a:tcBdr/>
        <a:fill>
          <a:solidFill>
            <a:schemeClr val="accent3">
              <a:shade val="60000"/>
            </a:schemeClr>
          </a:solidFill>
        </a:fill>
      </a:tcStyle>
    </a:band1H>
    <a:band1V>
      <a:tcStyle>
        <a:tcBdr/>
        <a:fill>
          <a:solidFill>
            <a:schemeClr val="accent3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3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3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3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5202B0CA-FC54-4496-8BCA-5EF66A818D29}" styleName="Dark Styl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306799F8-075E-4A3A-A7F6-7FBC6576F1A4}" styleName="Themed Style 2 - Accent 3">
    <a:tblBg>
      <a:fillRef idx="3">
        <a:schemeClr val="accent3"/>
      </a:fillRef>
      <a:effectRef idx="3">
        <a:schemeClr val="accent3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3">
                <a:tint val="50000"/>
              </a:schemeClr>
            </a:lnRef>
          </a:left>
          <a:right>
            <a:lnRef idx="1">
              <a:schemeClr val="accent3">
                <a:tint val="50000"/>
              </a:schemeClr>
            </a:lnRef>
          </a:right>
          <a:top>
            <a:lnRef idx="1">
              <a:schemeClr val="accent3">
                <a:tint val="50000"/>
              </a:schemeClr>
            </a:lnRef>
          </a:top>
          <a:bottom>
            <a:lnRef idx="1">
              <a:schemeClr val="accent3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EB9631B5-78F2-41C9-869B-9F39066F8104}" styleName="Medium Style 3 - 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069" autoAdjust="0"/>
    <p:restoredTop sz="95271" autoAdjust="0"/>
  </p:normalViewPr>
  <p:slideViewPr>
    <p:cSldViewPr>
      <p:cViewPr varScale="1">
        <p:scale>
          <a:sx n="107" d="100"/>
          <a:sy n="107" d="100"/>
        </p:scale>
        <p:origin x="1938" y="114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" d="1"/>
        <a:sy n="1" d="1"/>
      </p:scale>
      <p:origin x="0" y="-8028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microsoft.com/office/2016/11/relationships/changesInfo" Target="changesInfos/changesInfo1.xml"/><Relationship Id="rId21" Type="http://schemas.openxmlformats.org/officeDocument/2006/relationships/slide" Target="slides/slide20.xml"/><Relationship Id="rId34" Type="http://schemas.openxmlformats.org/officeDocument/2006/relationships/commentAuthors" Target="commentAuthor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handoutMaster" Target="handoutMasters/handoutMaster1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notesMaster" Target="notesMasters/notesMaster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arie-Christine Martin" userId="3f04a9e6-8652-4b3c-b462-956eaf9c05a8" providerId="ADAL" clId="{269CB1F7-B7BC-43C0-8D51-CED03F1A8A3B}"/>
    <pc:docChg chg="custSel modSld">
      <pc:chgData name="Marie-Christine Martin" userId="3f04a9e6-8652-4b3c-b462-956eaf9c05a8" providerId="ADAL" clId="{269CB1F7-B7BC-43C0-8D51-CED03F1A8A3B}" dt="2025-02-04T15:33:03.668" v="0" actId="478"/>
      <pc:docMkLst>
        <pc:docMk/>
      </pc:docMkLst>
      <pc:sldChg chg="delSp mod delAnim">
        <pc:chgData name="Marie-Christine Martin" userId="3f04a9e6-8652-4b3c-b462-956eaf9c05a8" providerId="ADAL" clId="{269CB1F7-B7BC-43C0-8D51-CED03F1A8A3B}" dt="2025-02-04T15:33:03.668" v="0" actId="478"/>
        <pc:sldMkLst>
          <pc:docMk/>
          <pc:sldMk cId="4202357126" sldId="498"/>
        </pc:sldMkLst>
        <pc:spChg chg="del">
          <ac:chgData name="Marie-Christine Martin" userId="3f04a9e6-8652-4b3c-b462-956eaf9c05a8" providerId="ADAL" clId="{269CB1F7-B7BC-43C0-8D51-CED03F1A8A3B}" dt="2025-02-04T15:33:03.668" v="0" actId="478"/>
          <ac:spMkLst>
            <pc:docMk/>
            <pc:sldMk cId="4202357126" sldId="498"/>
            <ac:spMk id="4" creationId="{00000000-0000-0000-0000-000000000000}"/>
          </ac:spMkLst>
        </pc:sp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2" y="5"/>
            <a:ext cx="3078047" cy="468803"/>
          </a:xfrm>
          <a:prstGeom prst="rect">
            <a:avLst/>
          </a:prstGeom>
        </p:spPr>
        <p:txBody>
          <a:bodyPr vert="horz" lIns="89731" tIns="44866" rIns="89731" bIns="44866" rtlCol="0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022889" y="5"/>
            <a:ext cx="3078047" cy="468803"/>
          </a:xfrm>
          <a:prstGeom prst="rect">
            <a:avLst/>
          </a:prstGeom>
        </p:spPr>
        <p:txBody>
          <a:bodyPr vert="horz" lIns="89731" tIns="44866" rIns="89731" bIns="44866" rtlCol="0"/>
          <a:lstStyle>
            <a:lvl1pPr algn="r">
              <a:defRPr sz="1100"/>
            </a:lvl1pPr>
          </a:lstStyle>
          <a:p>
            <a:fld id="{F3AF817D-CF8D-4461-8D1F-E5717598B261}" type="datetimeFigureOut">
              <a:rPr lang="en-US" smtClean="0"/>
              <a:t>2/4/2025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2" y="8918125"/>
            <a:ext cx="3078047" cy="468803"/>
          </a:xfrm>
          <a:prstGeom prst="rect">
            <a:avLst/>
          </a:prstGeom>
        </p:spPr>
        <p:txBody>
          <a:bodyPr vert="horz" lIns="89731" tIns="44866" rIns="89731" bIns="44866" rtlCol="0" anchor="b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022889" y="8918125"/>
            <a:ext cx="3078047" cy="468803"/>
          </a:xfrm>
          <a:prstGeom prst="rect">
            <a:avLst/>
          </a:prstGeom>
        </p:spPr>
        <p:txBody>
          <a:bodyPr vert="horz" lIns="89731" tIns="44866" rIns="89731" bIns="44866" rtlCol="0" anchor="b"/>
          <a:lstStyle>
            <a:lvl1pPr algn="r">
              <a:defRPr sz="1100"/>
            </a:lvl1pPr>
          </a:lstStyle>
          <a:p>
            <a:fld id="{8E8A0D4E-B9B1-4737-AA40-97DD2C5F75F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652016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3"/>
            <a:ext cx="3077739" cy="469425"/>
          </a:xfrm>
          <a:prstGeom prst="rect">
            <a:avLst/>
          </a:prstGeom>
        </p:spPr>
        <p:txBody>
          <a:bodyPr vert="horz" lIns="94844" tIns="47424" rIns="94844" bIns="47424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023094" y="3"/>
            <a:ext cx="3077739" cy="469425"/>
          </a:xfrm>
          <a:prstGeom prst="rect">
            <a:avLst/>
          </a:prstGeom>
        </p:spPr>
        <p:txBody>
          <a:bodyPr vert="horz" lIns="94844" tIns="47424" rIns="94844" bIns="47424" rtlCol="0"/>
          <a:lstStyle>
            <a:lvl1pPr algn="r">
              <a:defRPr sz="1200"/>
            </a:lvl1pPr>
          </a:lstStyle>
          <a:p>
            <a:fld id="{3D001412-9042-462B-87CE-AF1E3127FF2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04913" y="704850"/>
            <a:ext cx="4694237" cy="35210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844" tIns="47424" rIns="94844" bIns="47424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10249" y="4459530"/>
            <a:ext cx="5681980" cy="4224814"/>
          </a:xfrm>
          <a:prstGeom prst="rect">
            <a:avLst/>
          </a:prstGeom>
        </p:spPr>
        <p:txBody>
          <a:bodyPr vert="horz" lIns="94844" tIns="47424" rIns="94844" bIns="47424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917425"/>
            <a:ext cx="3077739" cy="469425"/>
          </a:xfrm>
          <a:prstGeom prst="rect">
            <a:avLst/>
          </a:prstGeom>
        </p:spPr>
        <p:txBody>
          <a:bodyPr vert="horz" lIns="94844" tIns="47424" rIns="94844" bIns="47424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023094" y="8917425"/>
            <a:ext cx="3077739" cy="469425"/>
          </a:xfrm>
          <a:prstGeom prst="rect">
            <a:avLst/>
          </a:prstGeom>
        </p:spPr>
        <p:txBody>
          <a:bodyPr vert="horz" lIns="94844" tIns="47424" rIns="94844" bIns="47424" rtlCol="0" anchor="b"/>
          <a:lstStyle>
            <a:lvl1pPr algn="r">
              <a:defRPr sz="1200"/>
            </a:lvl1pPr>
          </a:lstStyle>
          <a:p>
            <a:fld id="{57B364F1-7988-44A9-9AEE-C93F42B2633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99843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knowledgehut.com/blog/agile/top-5-scrum-estimation-techniques-find-your-best-fit" TargetMode="External"/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37244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3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095722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4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6418296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5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0822808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6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3083682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7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3763442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8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6658773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 minimum viable product (</a:t>
            </a:r>
            <a:r>
              <a:rPr lang="en-US" b="1" dirty="0"/>
              <a:t>MVP</a:t>
            </a:r>
            <a:r>
              <a:rPr lang="en-US" dirty="0"/>
              <a:t>) is a concept from Lean Startup that stresses the impact of learning in new product development. Eric </a:t>
            </a:r>
            <a:r>
              <a:rPr lang="en-US" dirty="0" err="1"/>
              <a:t>Ries</a:t>
            </a:r>
            <a:r>
              <a:rPr lang="en-US" dirty="0"/>
              <a:t>, defined an </a:t>
            </a:r>
            <a:r>
              <a:rPr lang="en-US" b="1" dirty="0"/>
              <a:t>MVP</a:t>
            </a:r>
            <a:r>
              <a:rPr lang="en-US" dirty="0"/>
              <a:t> as that version of a new product which allows a team to collect the maximum amount of validated learning about customers with the least effort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4888658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12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2782340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13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1808325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14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7084329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15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0110585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16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0200531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17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5799043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18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r>
              <a:rPr lang="en-US" altLang="en-US" sz="1000" dirty="0">
                <a:latin typeface="Arial" charset="0"/>
              </a:rPr>
              <a:t>Other example of DoD:</a:t>
            </a:r>
          </a:p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  <a:p>
            <a:pPr marL="742950" lvl="1" indent="-285750">
              <a:lnSpc>
                <a:spcPct val="80000"/>
              </a:lnSpc>
              <a:buFont typeface="Arial" panose="020B0604020202020204" pitchFamily="34" charset="0"/>
              <a:buChar char="•"/>
            </a:pPr>
            <a:r>
              <a:rPr lang="en-US" sz="1800" b="0" i="0" u="none" strike="noStrike" dirty="0">
                <a:solidFill>
                  <a:srgbClr val="000000"/>
                </a:solidFill>
                <a:effectLst/>
                <a:latin typeface="Arial" panose="020B0604020202020204" pitchFamily="34" charset="0"/>
              </a:rPr>
              <a:t>All features should be responsive to all computer and mobile devices</a:t>
            </a:r>
            <a:r>
              <a:rPr lang="en-US" sz="1200" dirty="0"/>
              <a:t> </a:t>
            </a:r>
          </a:p>
          <a:p>
            <a:pPr marL="742950" lvl="1" indent="-285750">
              <a:lnSpc>
                <a:spcPct val="80000"/>
              </a:lnSpc>
              <a:buFont typeface="Arial" panose="020B0604020202020204" pitchFamily="34" charset="0"/>
              <a:buChar char="•"/>
            </a:pPr>
            <a:r>
              <a:rPr lang="en-US" sz="1800" b="0" i="0" u="none" strike="noStrike" dirty="0">
                <a:solidFill>
                  <a:srgbClr val="000000"/>
                </a:solidFill>
                <a:effectLst/>
                <a:latin typeface="Arial" panose="020B0604020202020204" pitchFamily="34" charset="0"/>
              </a:rPr>
              <a:t>Search and find populates within three seconds</a:t>
            </a:r>
            <a:r>
              <a:rPr lang="en-US" sz="1200" dirty="0"/>
              <a:t> </a:t>
            </a:r>
          </a:p>
          <a:p>
            <a:pPr marL="742950" lvl="1" indent="-285750">
              <a:lnSpc>
                <a:spcPct val="80000"/>
              </a:lnSpc>
              <a:buFont typeface="Arial" panose="020B0604020202020204" pitchFamily="34" charset="0"/>
              <a:buChar char="•"/>
            </a:pPr>
            <a:r>
              <a:rPr lang="en-US" sz="1800" b="0" i="0" u="none" strike="noStrike" dirty="0">
                <a:solidFill>
                  <a:srgbClr val="000000"/>
                </a:solidFill>
                <a:effectLst/>
                <a:latin typeface="Arial" panose="020B0604020202020204" pitchFamily="34" charset="0"/>
              </a:rPr>
              <a:t>All payment gets approved through separate security check</a:t>
            </a:r>
            <a:r>
              <a:rPr lang="en-US" sz="1200" dirty="0"/>
              <a:t> </a:t>
            </a: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2927613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19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4271847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>
                <a:hlinkClick r:id="rId3"/>
              </a:rPr>
              <a:t>https://www.knowledgehut.com/blog/agile/top-5-scrum-estimation-techniques-find-your-best-fit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20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08708322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21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7035594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23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5016617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5B19493-2FDD-AF6B-E283-FD1FC77EDCD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7055751-26D0-05A3-1D8A-797ACED7C17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AC951EE-94CA-6BC3-8818-8DCD1DEB129B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4F59582-658C-D182-B17C-55CF26907A3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6847339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26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61106278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2/4/2025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30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476250"/>
            <a:ext cx="4689475" cy="3517900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34878" y="4184769"/>
            <a:ext cx="5145760" cy="4220327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0151490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57200"/>
            <a:ext cx="7772400" cy="4343399"/>
          </a:xfrm>
        </p:spPr>
        <p:txBody>
          <a:bodyPr anchor="ctr">
            <a:noAutofit/>
          </a:bodyPr>
          <a:lstStyle>
            <a:lvl1pPr>
              <a:lnSpc>
                <a:spcPct val="100000"/>
              </a:lnSpc>
              <a:defRPr sz="8800" spc="-80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7200" y="4800600"/>
            <a:ext cx="7772400" cy="914400"/>
          </a:xfrm>
        </p:spPr>
        <p:txBody>
          <a:bodyPr/>
          <a:lstStyle>
            <a:lvl1pPr marL="0" indent="0" algn="l">
              <a:buNone/>
              <a:defRPr b="0" cap="all" spc="12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800600" y="5791200"/>
            <a:ext cx="3429000" cy="304800"/>
          </a:xfrm>
        </p:spPr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800600" y="6201727"/>
            <a:ext cx="3429000" cy="28384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0" y="6629400"/>
            <a:ext cx="9144000" cy="22860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752" y="6137911"/>
            <a:ext cx="2125766" cy="274320"/>
          </a:xfrm>
          <a:prstGeom prst="rect">
            <a:avLst/>
          </a:prstGeom>
        </p:spPr>
      </p:pic>
      <p:sp>
        <p:nvSpPr>
          <p:cNvPr id="13" name="Rectangle 12"/>
          <p:cNvSpPr/>
          <p:nvPr userDrawn="1"/>
        </p:nvSpPr>
        <p:spPr>
          <a:xfrm>
            <a:off x="0" y="0"/>
            <a:ext cx="9144000" cy="2286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0"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447800"/>
            <a:ext cx="7772400" cy="4321175"/>
          </a:xfrm>
        </p:spPr>
        <p:txBody>
          <a:bodyPr anchor="ctr">
            <a:noAutofit/>
          </a:bodyPr>
          <a:lstStyle>
            <a:lvl1pPr algn="l">
              <a:lnSpc>
                <a:spcPct val="100000"/>
              </a:lnSpc>
              <a:defRPr sz="8800" b="0" cap="all" spc="-80" baseline="0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28601"/>
            <a:ext cx="7772400" cy="1066800"/>
          </a:xfrm>
        </p:spPr>
        <p:txBody>
          <a:bodyPr anchor="b"/>
          <a:lstStyle>
            <a:lvl1pPr marL="0" indent="0">
              <a:buNone/>
              <a:defRPr sz="2000" b="0" cap="all" spc="12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30680" y="1574800"/>
            <a:ext cx="329184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90160" y="1574800"/>
            <a:ext cx="329184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27632" y="1572768"/>
            <a:ext cx="3291840" cy="639762"/>
          </a:xfrm>
        </p:spPr>
        <p:txBody>
          <a:bodyPr anchor="b">
            <a:noAutofit/>
          </a:bodyPr>
          <a:lstStyle>
            <a:lvl1pPr marL="0" indent="0">
              <a:buNone/>
              <a:defRPr sz="1800" b="0" cap="all" spc="100" baseline="0">
                <a:solidFill>
                  <a:schemeClr val="tx1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27632" y="2259366"/>
            <a:ext cx="3291840" cy="384048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93208" y="1572768"/>
            <a:ext cx="3291840" cy="639762"/>
          </a:xfrm>
        </p:spPr>
        <p:txBody>
          <a:bodyPr anchor="b">
            <a:noAutofit/>
          </a:bodyPr>
          <a:lstStyle>
            <a:lvl1pPr marL="0" indent="0">
              <a:buNone/>
              <a:defRPr lang="en-US" sz="1800" b="0" kern="1200" cap="all" spc="100" baseline="0" dirty="0" smtClean="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93208" y="2259366"/>
            <a:ext cx="3291840" cy="384048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1600200"/>
            <a:ext cx="5111750" cy="44805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600200"/>
            <a:ext cx="3008313" cy="448056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610600" cy="4846320"/>
          </a:xfrm>
          <a:solidFill>
            <a:schemeClr val="bg1">
              <a:lumMod val="75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5715000"/>
            <a:ext cx="8153400" cy="4572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457200" y="4953000"/>
            <a:ext cx="8153400" cy="762000"/>
          </a:xfrm>
        </p:spPr>
        <p:txBody>
          <a:bodyPr anchor="t">
            <a:normAutofit/>
          </a:bodyPr>
          <a:lstStyle>
            <a:lvl1pPr>
              <a:defRPr sz="32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4" name="Rectangle 13"/>
          <p:cNvSpPr/>
          <p:nvPr userDrawn="1"/>
        </p:nvSpPr>
        <p:spPr>
          <a:xfrm>
            <a:off x="8822889" y="4846320"/>
            <a:ext cx="321111" cy="201168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Rectangle 14"/>
          <p:cNvSpPr/>
          <p:nvPr userDrawn="1"/>
        </p:nvSpPr>
        <p:spPr>
          <a:xfrm>
            <a:off x="8822889" y="365760"/>
            <a:ext cx="321111" cy="4480560"/>
          </a:xfrm>
          <a:prstGeom prst="rect">
            <a:avLst/>
          </a:prstGeom>
          <a:gradFill flip="none" rotWithShape="1">
            <a:gsLst>
              <a:gs pos="0">
                <a:schemeClr val="tx1">
                  <a:lumMod val="65000"/>
                  <a:lumOff val="35000"/>
                  <a:shade val="30000"/>
                  <a:satMod val="115000"/>
                </a:schemeClr>
              </a:gs>
              <a:gs pos="50000">
                <a:schemeClr val="tx1">
                  <a:lumMod val="65000"/>
                  <a:lumOff val="35000"/>
                  <a:shade val="67500"/>
                  <a:satMod val="115000"/>
                </a:schemeClr>
              </a:gs>
              <a:gs pos="100000">
                <a:schemeClr val="tx1">
                  <a:lumMod val="65000"/>
                  <a:lumOff val="35000"/>
                  <a:shade val="100000"/>
                  <a:satMod val="11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822889" y="0"/>
            <a:ext cx="318370" cy="36576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martArt Image Sq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idx="1"/>
          </p:nvPr>
        </p:nvSpPr>
        <p:spPr>
          <a:xfrm>
            <a:off x="468313" y="1500173"/>
            <a:ext cx="3743647" cy="4592651"/>
          </a:xfrm>
          <a:prstGeom prst="rect">
            <a:avLst/>
          </a:prstGeom>
        </p:spPr>
        <p:txBody>
          <a:bodyPr/>
          <a:lstStyle>
            <a:lvl1pPr>
              <a:buNone/>
              <a:defRPr sz="2000">
                <a:solidFill>
                  <a:schemeClr val="tx1"/>
                </a:solidFill>
              </a:defRPr>
            </a:lvl1pPr>
            <a:lvl2pPr>
              <a:defRPr sz="1800">
                <a:solidFill>
                  <a:schemeClr val="tx1"/>
                </a:solidFill>
              </a:defRPr>
            </a:lvl2pPr>
            <a:lvl3pPr>
              <a:defRPr sz="1600">
                <a:solidFill>
                  <a:schemeClr val="tx1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 sz="1600">
                <a:solidFill>
                  <a:schemeClr val="tx2"/>
                </a:solidFill>
              </a:defRPr>
            </a:lvl5pPr>
          </a:lstStyle>
          <a:p>
            <a:pPr lvl="0"/>
            <a:endParaRPr lang="en-US" dirty="0"/>
          </a:p>
        </p:txBody>
      </p:sp>
      <p:sp>
        <p:nvSpPr>
          <p:cNvPr id="6" name="Picture Placeholder 7"/>
          <p:cNvSpPr>
            <a:spLocks noGrp="1"/>
          </p:cNvSpPr>
          <p:nvPr>
            <p:ph type="pic" sz="quarter" idx="11"/>
          </p:nvPr>
        </p:nvSpPr>
        <p:spPr>
          <a:xfrm>
            <a:off x="4427983" y="1484784"/>
            <a:ext cx="4360461" cy="4515984"/>
          </a:xfrm>
          <a:prstGeom prst="roundRect">
            <a:avLst>
              <a:gd name="adj" fmla="val 7123"/>
            </a:avLst>
          </a:prstGeom>
          <a:gradFill>
            <a:gsLst>
              <a:gs pos="0">
                <a:schemeClr val="accent1"/>
              </a:gs>
              <a:gs pos="71000">
                <a:schemeClr val="accent1">
                  <a:lumMod val="60000"/>
                  <a:lumOff val="40000"/>
                </a:schemeClr>
              </a:gs>
            </a:gsLst>
            <a:lin ang="21540000" scaled="0"/>
          </a:gradFill>
          <a:ln w="28575">
            <a:solidFill>
              <a:schemeClr val="accent1">
                <a:lumMod val="40000"/>
                <a:lumOff val="60000"/>
              </a:schemeClr>
            </a:solidFill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  <a:reflection blurRad="6350" stA="52000" endA="300" endPos="35000" dir="5400000" sy="-100000" algn="bl" rotWithShape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lIns="91440" tIns="45720" rIns="91440" bIns="45720" rtlCol="0" anchor="ctr">
            <a:normAutofit/>
          </a:bodyPr>
          <a:lstStyle>
            <a:lvl1pPr marL="381000" indent="-381000" algn="ctr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" pitchFamily="2" charset="2"/>
              <a:buNone/>
              <a:defRPr lang="en-US" sz="20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</a:lstStyle>
          <a:p>
            <a:endParaRPr lang="en-US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850106"/>
          </a:xfrm>
          <a:prstGeom prst="rect">
            <a:avLst/>
          </a:prstGeom>
        </p:spPr>
        <p:txBody>
          <a:bodyPr anchor="b" anchorCtr="0"/>
          <a:lstStyle>
            <a:lvl1pPr algn="l">
              <a:defRPr sz="3200" b="0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43465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066800"/>
            <a:ext cx="7620000" cy="48006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648200" y="5867400"/>
            <a:ext cx="3429000" cy="304800"/>
          </a:xfrm>
          <a:prstGeom prst="rect">
            <a:avLst/>
          </a:prstGeom>
        </p:spPr>
        <p:txBody>
          <a:bodyPr vert="horz" lIns="91440" tIns="45720" rIns="91440" bIns="0" rtlCol="0" anchor="b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fld id="{C2A359D1-A1C5-473F-AFCA-C92300299581}" type="datetimeFigureOut">
              <a:rPr lang="en-US" smtClean="0"/>
              <a:t>2/4/2025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8200" y="6172200"/>
            <a:ext cx="3429000" cy="28384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 rot="16200000">
            <a:off x="7906702" y="5580698"/>
            <a:ext cx="131572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 b="1">
                <a:solidFill>
                  <a:schemeClr val="tx2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Rectangle 8"/>
          <p:cNvSpPr/>
          <p:nvPr userDrawn="1"/>
        </p:nvSpPr>
        <p:spPr>
          <a:xfrm>
            <a:off x="1" y="6553200"/>
            <a:ext cx="9144000" cy="30480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752" y="6137910"/>
            <a:ext cx="2125766" cy="274320"/>
          </a:xfrm>
          <a:prstGeom prst="rect">
            <a:avLst/>
          </a:prstGeom>
        </p:spPr>
      </p:pic>
      <p:sp>
        <p:nvSpPr>
          <p:cNvPr id="12" name="Rectangle 11"/>
          <p:cNvSpPr/>
          <p:nvPr userDrawn="1"/>
        </p:nvSpPr>
        <p:spPr>
          <a:xfrm>
            <a:off x="1" y="0"/>
            <a:ext cx="9144000" cy="4572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28625" y="0"/>
            <a:ext cx="7620000" cy="4572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3" r:id="rId12"/>
  </p:sldLayoutIdLst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xStyles>
    <p:titleStyle>
      <a:lvl1pPr algn="l" defTabSz="914400" rtl="0" eaLnBrk="1" latinLnBrk="0" hangingPunct="1">
        <a:spcBef>
          <a:spcPct val="0"/>
        </a:spcBef>
        <a:buNone/>
        <a:defRPr sz="2400" kern="1200" cap="none" spc="-6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spcBef>
          <a:spcPct val="20000"/>
        </a:spcBef>
        <a:spcAft>
          <a:spcPts val="600"/>
        </a:spcAft>
        <a:buFont typeface="Arial" pitchFamily="34" charset="0"/>
        <a:buNone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DF8ABB-B283-44E2-83FF-45846DBE29D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89781" y="838200"/>
            <a:ext cx="8991600" cy="2971800"/>
          </a:xfrm>
        </p:spPr>
        <p:txBody>
          <a:bodyPr/>
          <a:lstStyle/>
          <a:p>
            <a:r>
              <a:rPr lang="en-US" dirty="0"/>
              <a:t>Take Quiz #3</a:t>
            </a:r>
            <a:br>
              <a:rPr lang="en-US" dirty="0"/>
            </a:br>
            <a:r>
              <a:rPr lang="en-US" dirty="0"/>
              <a:t>On Canvas - 10 min</a:t>
            </a:r>
            <a:br>
              <a:rPr lang="en-US" dirty="0"/>
            </a:br>
            <a:endParaRPr lang="en-US" dirty="0"/>
          </a:p>
        </p:txBody>
      </p:sp>
      <p:pic>
        <p:nvPicPr>
          <p:cNvPr id="5" name="Picture 2" descr="The 9 Best Online Quiz Makers For 2021">
            <a:extLst>
              <a:ext uri="{FF2B5EF4-FFF2-40B4-BE49-F238E27FC236}">
                <a16:creationId xmlns:a16="http://schemas.microsoft.com/office/drawing/2014/main" id="{9852AACC-1852-43E8-98F1-F9F7B1A2F54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88693" y="4817645"/>
            <a:ext cx="2962275" cy="15430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023571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28600" y="695183"/>
            <a:ext cx="8763000" cy="2259794"/>
          </a:xfrm>
        </p:spPr>
        <p:txBody>
          <a:bodyPr>
            <a:noAutofit/>
          </a:bodyPr>
          <a:lstStyle/>
          <a:p>
            <a:pPr>
              <a:spcBef>
                <a:spcPts val="9600"/>
              </a:spcBef>
            </a:pPr>
            <a:r>
              <a:rPr lang="en-US" sz="4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SCRUM Framework</a:t>
            </a:r>
            <a:br>
              <a:rPr lang="en-US" sz="4400" dirty="0">
                <a:solidFill>
                  <a:schemeClr val="tx1">
                    <a:lumMod val="65000"/>
                    <a:lumOff val="35000"/>
                  </a:schemeClr>
                </a:solidFill>
              </a:rPr>
            </a:br>
            <a:r>
              <a:rPr lang="en-US" sz="3600" dirty="0">
                <a:solidFill>
                  <a:schemeClr val="bg1">
                    <a:lumMod val="65000"/>
                  </a:schemeClr>
                </a:solidFill>
              </a:rPr>
              <a:t>MIS3535 | LEAD GLOBAL DIGITAL PROJECTS</a:t>
            </a:r>
            <a:endParaRPr lang="en-US" sz="700" dirty="0">
              <a:solidFill>
                <a:schemeClr val="bg1">
                  <a:lumMod val="65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/>
        </p:nvCxnSpPr>
        <p:spPr>
          <a:xfrm>
            <a:off x="457200" y="2971800"/>
            <a:ext cx="813816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" name="Picture 2">
            <a:extLst>
              <a:ext uri="{FF2B5EF4-FFF2-40B4-BE49-F238E27FC236}">
                <a16:creationId xmlns:a16="http://schemas.microsoft.com/office/drawing/2014/main" id="{65FECC4D-651A-47DA-8BED-39001EAC23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66160" y="3121696"/>
            <a:ext cx="5029200" cy="33803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15465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2">
            <a:extLst>
              <a:ext uri="{FF2B5EF4-FFF2-40B4-BE49-F238E27FC236}">
                <a16:creationId xmlns:a16="http://schemas.microsoft.com/office/drawing/2014/main" id="{E7EAC19C-E56E-4F48-9618-5163B26525F3}"/>
              </a:ext>
            </a:extLst>
          </p:cNvPr>
          <p:cNvSpPr txBox="1">
            <a:spLocks noChangeArrowheads="1"/>
          </p:cNvSpPr>
          <p:nvPr/>
        </p:nvSpPr>
        <p:spPr>
          <a:xfrm>
            <a:off x="1245554" y="1732547"/>
            <a:ext cx="6586803" cy="1676400"/>
          </a:xfrm>
          <a:prstGeom prst="rect">
            <a:avLst/>
          </a:prstGeom>
        </p:spPr>
        <p:txBody>
          <a:bodyPr vert="horz" lIns="0" tIns="45720" rIns="91440" bIns="45720" rtlCol="0" anchor="ctr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sz="5400" b="1" dirty="0">
                <a:solidFill>
                  <a:schemeClr val="tx1"/>
                </a:solidFill>
              </a:rPr>
              <a:t>What is a product vision in Agile/Scrum?</a:t>
            </a:r>
          </a:p>
        </p:txBody>
      </p:sp>
      <p:sp>
        <p:nvSpPr>
          <p:cNvPr id="8" name="Oval Callout 2">
            <a:extLst>
              <a:ext uri="{FF2B5EF4-FFF2-40B4-BE49-F238E27FC236}">
                <a16:creationId xmlns:a16="http://schemas.microsoft.com/office/drawing/2014/main" id="{379CA0EC-D6C9-46C5-9684-960DE689C76B}"/>
              </a:ext>
            </a:extLst>
          </p:cNvPr>
          <p:cNvSpPr/>
          <p:nvPr/>
        </p:nvSpPr>
        <p:spPr>
          <a:xfrm>
            <a:off x="7094220" y="514898"/>
            <a:ext cx="1981200" cy="704617"/>
          </a:xfrm>
          <a:prstGeom prst="wedgeEllipseCallout">
            <a:avLst>
              <a:gd name="adj1" fmla="val -30700"/>
              <a:gd name="adj2" fmla="val 95259"/>
            </a:avLst>
          </a:prstGeom>
          <a:solidFill>
            <a:srgbClr val="A32638"/>
          </a:solidFill>
          <a:ln>
            <a:solidFill>
              <a:srgbClr val="A32638"/>
            </a:solidFill>
          </a:ln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b="1" dirty="0"/>
              <a:t>Web research</a:t>
            </a:r>
          </a:p>
        </p:txBody>
      </p:sp>
    </p:spTree>
    <p:extLst>
      <p:ext uri="{BB962C8B-B14F-4D97-AF65-F5344CB8AC3E}">
        <p14:creationId xmlns:p14="http://schemas.microsoft.com/office/powerpoint/2010/main" val="24108434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VISION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600200"/>
            <a:ext cx="7772400" cy="4117201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A product development kicks off with a </a:t>
            </a:r>
            <a:r>
              <a:rPr lang="en-US" altLang="en-US" sz="2800" dirty="0">
                <a:solidFill>
                  <a:srgbClr val="A32638"/>
                </a:solidFill>
              </a:rPr>
              <a:t>clear and simple vision statement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This product vision forms the </a:t>
            </a:r>
            <a:r>
              <a:rPr lang="en-US" altLang="en-US" sz="2800" dirty="0">
                <a:solidFill>
                  <a:srgbClr val="A32638"/>
                </a:solidFill>
              </a:rPr>
              <a:t>foundation</a:t>
            </a:r>
            <a:r>
              <a:rPr lang="en-US" altLang="en-US" sz="2800" dirty="0"/>
              <a:t> of the product development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The </a:t>
            </a:r>
            <a:r>
              <a:rPr lang="en-US" altLang="en-US" sz="2800" dirty="0">
                <a:solidFill>
                  <a:srgbClr val="A32638"/>
                </a:solidFill>
              </a:rPr>
              <a:t>Product Owner </a:t>
            </a:r>
            <a:r>
              <a:rPr lang="en-US" altLang="en-US" sz="2800" dirty="0"/>
              <a:t>is responsible for the shared vision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The vision needs to be </a:t>
            </a:r>
            <a:r>
              <a:rPr lang="en-US" altLang="en-US" sz="2800" dirty="0">
                <a:solidFill>
                  <a:srgbClr val="A32638"/>
                </a:solidFill>
              </a:rPr>
              <a:t>re-evaluated</a:t>
            </a:r>
            <a:r>
              <a:rPr lang="en-US" altLang="en-US" sz="2800" dirty="0"/>
              <a:t> periodically</a:t>
            </a:r>
          </a:p>
        </p:txBody>
      </p:sp>
    </p:spTree>
    <p:extLst>
      <p:ext uri="{BB962C8B-B14F-4D97-AF65-F5344CB8AC3E}">
        <p14:creationId xmlns:p14="http://schemas.microsoft.com/office/powerpoint/2010/main" val="26399038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VISION TEMPLATE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370399"/>
            <a:ext cx="7772400" cy="4497001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Why are we building this product?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Bring clarity on the purpose of the product.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Commonly used vision template: 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For «target customers» 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Who: «needs / wants of the target customers» 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The: «product name» 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Is a: «product category» 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That: «product benefit. Reason to buy»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 Unlike: «Alternatives or competitors» </a:t>
            </a:r>
          </a:p>
          <a:p>
            <a:pPr marL="1600200" lvl="2" indent="-457200">
              <a:buFont typeface="Wingdings" panose="05000000000000000000" pitchFamily="2" charset="2"/>
              <a:buChar char="v"/>
            </a:pPr>
            <a:r>
              <a:rPr lang="en-US" altLang="en-US" sz="2000" i="1" dirty="0"/>
              <a:t>Our product: «differentiators or value proposition»</a:t>
            </a:r>
          </a:p>
        </p:txBody>
      </p:sp>
    </p:spTree>
    <p:extLst>
      <p:ext uri="{BB962C8B-B14F-4D97-AF65-F5344CB8AC3E}">
        <p14:creationId xmlns:p14="http://schemas.microsoft.com/office/powerpoint/2010/main" val="23817007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VISION FOR RAREBOOKS.COM 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370399"/>
            <a:ext cx="7772400" cy="4497001"/>
          </a:xfrm>
        </p:spPr>
        <p:txBody>
          <a:bodyPr>
            <a:noAutofit/>
          </a:bodyPr>
          <a:lstStyle/>
          <a:p>
            <a:r>
              <a:rPr lang="en-US" altLang="en-US" dirty="0"/>
              <a:t>For: </a:t>
            </a:r>
            <a:r>
              <a:rPr lang="en-US" altLang="en-US" b="0" i="1" dirty="0"/>
              <a:t>book collectors &lt; Target users &gt; </a:t>
            </a:r>
          </a:p>
          <a:p>
            <a:r>
              <a:rPr lang="en-US" altLang="en-US" dirty="0"/>
              <a:t>Who: </a:t>
            </a:r>
            <a:r>
              <a:rPr lang="en-US" altLang="en-US" b="0" i="1" dirty="0"/>
              <a:t>are looking to browse and shop rare books  online &lt; The Need &gt; </a:t>
            </a:r>
          </a:p>
          <a:p>
            <a:r>
              <a:rPr lang="en-US" altLang="en-US" dirty="0"/>
              <a:t>The: </a:t>
            </a:r>
            <a:r>
              <a:rPr lang="en-US" altLang="en-US" b="0" i="1" dirty="0"/>
              <a:t>rarebooks.com &lt; Product Name &gt; </a:t>
            </a:r>
          </a:p>
          <a:p>
            <a:r>
              <a:rPr lang="en-US" altLang="en-US" dirty="0"/>
              <a:t>Is a: </a:t>
            </a:r>
            <a:r>
              <a:rPr lang="en-US" altLang="en-US" b="0" i="1" dirty="0"/>
              <a:t>an online bookstore &lt; Product Category &gt; </a:t>
            </a:r>
          </a:p>
          <a:p>
            <a:r>
              <a:rPr lang="en-US" altLang="en-US" dirty="0"/>
              <a:t>That:  </a:t>
            </a:r>
            <a:r>
              <a:rPr lang="en-US" altLang="en-US" b="0" i="1" dirty="0"/>
              <a:t>provides the convenience of  browsing, reviewing and buying collectible books online &lt; The core benefit. Reason to buy &gt; </a:t>
            </a:r>
          </a:p>
          <a:p>
            <a:r>
              <a:rPr lang="en-US" altLang="en-US" dirty="0"/>
              <a:t>Unlike: </a:t>
            </a:r>
            <a:r>
              <a:rPr lang="en-US" altLang="en-US" b="0" i="1" dirty="0"/>
              <a:t>amazon.com, Barnes and Noble stores &lt; Competitors, Other alternatives &gt; </a:t>
            </a:r>
          </a:p>
          <a:p>
            <a:r>
              <a:rPr lang="en-US" altLang="en-US" dirty="0"/>
              <a:t>Our product:  </a:t>
            </a:r>
            <a:r>
              <a:rPr lang="en-US" altLang="en-US" b="0" i="1" dirty="0"/>
              <a:t>contains exclusive catalog of collectible books &lt;Differentiators&gt; Provides the option of buying and renting books Validate authenticity of  collectible books</a:t>
            </a:r>
          </a:p>
        </p:txBody>
      </p:sp>
    </p:spTree>
    <p:extLst>
      <p:ext uri="{BB962C8B-B14F-4D97-AF65-F5344CB8AC3E}">
        <p14:creationId xmlns:p14="http://schemas.microsoft.com/office/powerpoint/2010/main" val="1165067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1000"/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DEVELOP ROLES &amp; EPICS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370399"/>
            <a:ext cx="7772400" cy="4497001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Product Owner creates the epics (activities) and map them into a story map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The features are listed based on different prioritization techniques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800" dirty="0"/>
              <a:t>Creating specific roles (or personas) can help the team identify with users and understand their requirements and goals. </a:t>
            </a:r>
            <a:r>
              <a:rPr lang="en-US" altLang="en-US" sz="2800" dirty="0">
                <a:solidFill>
                  <a:srgbClr val="A32638"/>
                </a:solidFill>
              </a:rPr>
              <a:t>Product owner can prioritize features accordingly and create a product backlog.</a:t>
            </a:r>
          </a:p>
        </p:txBody>
      </p:sp>
    </p:spTree>
    <p:extLst>
      <p:ext uri="{BB962C8B-B14F-4D97-AF65-F5344CB8AC3E}">
        <p14:creationId xmlns:p14="http://schemas.microsoft.com/office/powerpoint/2010/main" val="24268954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STORY MAP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1DE01F0-AACF-489F-A815-990A4C5AE8D7}"/>
              </a:ext>
            </a:extLst>
          </p:cNvPr>
          <p:cNvSpPr txBox="1"/>
          <p:nvPr/>
        </p:nvSpPr>
        <p:spPr>
          <a:xfrm>
            <a:off x="3810000" y="1905000"/>
            <a:ext cx="4953000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2800" b="1" dirty="0"/>
              <a:t>Determine the release goal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b="1" dirty="0"/>
              <a:t>List Role (Users/Persona)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b="1" dirty="0"/>
              <a:t>List Activity (Epics/Stories)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b="1" dirty="0"/>
              <a:t>Describe goal of each activity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b="1" dirty="0"/>
              <a:t>List Features (detailed stories)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b="1" dirty="0"/>
              <a:t>Prioritize features (must, should, could, won’t)</a:t>
            </a:r>
          </a:p>
          <a:p>
            <a:pPr marL="342900" indent="-342900">
              <a:buFont typeface="+mj-lt"/>
              <a:buAutoNum type="arabicPeriod"/>
            </a:pPr>
            <a:endParaRPr lang="en-US" sz="2800" b="1" dirty="0"/>
          </a:p>
          <a:p>
            <a:pPr marL="342900" indent="-342900">
              <a:buFont typeface="+mj-lt"/>
              <a:buAutoNum type="arabicPeriod"/>
            </a:pPr>
            <a:endParaRPr lang="en-US" sz="2800" b="1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42689C6-6BD8-4B38-B17A-EFFA17E6A330}"/>
              </a:ext>
            </a:extLst>
          </p:cNvPr>
          <p:cNvSpPr txBox="1"/>
          <p:nvPr/>
        </p:nvSpPr>
        <p:spPr>
          <a:xfrm>
            <a:off x="838200" y="2191665"/>
            <a:ext cx="182880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/>
              <a:t>STEPS TO STORY MAPPING</a:t>
            </a: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38E8258C-F383-4ECD-AF83-0889678EF95E}"/>
              </a:ext>
            </a:extLst>
          </p:cNvPr>
          <p:cNvCxnSpPr>
            <a:cxnSpLocks/>
          </p:cNvCxnSpPr>
          <p:nvPr/>
        </p:nvCxnSpPr>
        <p:spPr>
          <a:xfrm>
            <a:off x="2819400" y="2971800"/>
            <a:ext cx="838200" cy="0"/>
          </a:xfrm>
          <a:prstGeom prst="straightConnector1">
            <a:avLst/>
          </a:prstGeom>
          <a:ln w="50800">
            <a:solidFill>
              <a:srgbClr val="A41E35"/>
            </a:solidFill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203998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5F26ED-485D-4C68-B97C-F665F1E552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STORY MAP: GET TO THE OFFICE READY TO WORK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B23AB259-8DDF-4B7B-9ECE-C70959129DB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667000" y="533400"/>
            <a:ext cx="5888815" cy="59300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34556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How Story Mapping Complements Agile Development | User story mapping, User  story, Story map">
            <a:extLst>
              <a:ext uri="{FF2B5EF4-FFF2-40B4-BE49-F238E27FC236}">
                <a16:creationId xmlns:a16="http://schemas.microsoft.com/office/drawing/2014/main" id="{6C80EB11-CBD3-4941-9B0D-8CD1BD7AA41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304800" y="472068"/>
            <a:ext cx="8255428" cy="6088379"/>
          </a:xfrm>
          <a:prstGeom prst="rect">
            <a:avLst/>
          </a:prstGeom>
          <a:solidFill>
            <a:srgbClr val="FFFFFF"/>
          </a:solidFill>
        </p:spPr>
      </p:pic>
      <p:sp>
        <p:nvSpPr>
          <p:cNvPr id="6" name="Title 1">
            <a:extLst>
              <a:ext uri="{FF2B5EF4-FFF2-40B4-BE49-F238E27FC236}">
                <a16:creationId xmlns:a16="http://schemas.microsoft.com/office/drawing/2014/main" id="{5676FEC6-742F-4563-BBD9-45AD0AE2E75C}"/>
              </a:ext>
            </a:extLst>
          </p:cNvPr>
          <p:cNvSpPr txBox="1">
            <a:spLocks/>
          </p:cNvSpPr>
          <p:nvPr/>
        </p:nvSpPr>
        <p:spPr>
          <a:xfrm>
            <a:off x="457199" y="0"/>
            <a:ext cx="7620000" cy="457200"/>
          </a:xfrm>
          <a:prstGeom prst="rect">
            <a:avLst/>
          </a:prstGeom>
        </p:spPr>
        <p:txBody>
          <a:bodyPr vert="horz" lIns="0" tIns="45720" rIns="91440" bIns="45720" rtlCol="0" anchor="ctr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/>
              <a:t>STORY MAP: ADD EMAIL &amp; CALENDAR FEATURES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8FF20D4-E5AC-4AB9-9874-9894BFAFA5EC}"/>
              </a:ext>
            </a:extLst>
          </p:cNvPr>
          <p:cNvSpPr txBox="1"/>
          <p:nvPr/>
        </p:nvSpPr>
        <p:spPr>
          <a:xfrm>
            <a:off x="8382000" y="780586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A32638"/>
                </a:solidFill>
              </a:rPr>
              <a:t>Goals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3F97E7D-3DAF-4E1D-B1CD-A9B336AD6E96}"/>
              </a:ext>
            </a:extLst>
          </p:cNvPr>
          <p:cNvSpPr txBox="1"/>
          <p:nvPr/>
        </p:nvSpPr>
        <p:spPr>
          <a:xfrm>
            <a:off x="8382000" y="1424981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A32638"/>
                </a:solidFill>
              </a:rPr>
              <a:t>Stories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95AD396-E6C6-411F-8FCD-41E838FE1C88}"/>
              </a:ext>
            </a:extLst>
          </p:cNvPr>
          <p:cNvSpPr txBox="1"/>
          <p:nvPr/>
        </p:nvSpPr>
        <p:spPr>
          <a:xfrm>
            <a:off x="8229600" y="2209800"/>
            <a:ext cx="1219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A32638"/>
                </a:solidFill>
              </a:rPr>
              <a:t>Detailed Stories</a:t>
            </a:r>
          </a:p>
        </p:txBody>
      </p:sp>
    </p:spTree>
    <p:extLst>
      <p:ext uri="{BB962C8B-B14F-4D97-AF65-F5344CB8AC3E}">
        <p14:creationId xmlns:p14="http://schemas.microsoft.com/office/powerpoint/2010/main" val="19406937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5" grpId="0"/>
      <p:bldP spid="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5F26ED-485D-4C68-B97C-F665F1E552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28625" y="0"/>
            <a:ext cx="7620000" cy="457200"/>
          </a:xfrm>
        </p:spPr>
        <p:txBody>
          <a:bodyPr/>
          <a:lstStyle/>
          <a:p>
            <a:r>
              <a:rPr lang="en-US" b="1" dirty="0"/>
              <a:t>STORY MAP </a:t>
            </a:r>
            <a:r>
              <a:rPr lang="en-US" altLang="en-US" b="1" dirty="0"/>
              <a:t>FOR RAREBOOKS.COM </a:t>
            </a:r>
            <a:endParaRPr lang="en-US" b="1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5BAB7EC-4614-4836-B389-1EABDD5C477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143000"/>
            <a:ext cx="9144000" cy="4163943"/>
          </a:xfrm>
          <a:prstGeom prst="rect">
            <a:avLst/>
          </a:prstGeom>
        </p:spPr>
      </p:pic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22D8DBD-39AE-4638-89D9-F379E817CA8A}"/>
              </a:ext>
            </a:extLst>
          </p:cNvPr>
          <p:cNvCxnSpPr/>
          <p:nvPr/>
        </p:nvCxnSpPr>
        <p:spPr>
          <a:xfrm>
            <a:off x="1828800" y="1371600"/>
            <a:ext cx="4495800" cy="0"/>
          </a:xfrm>
          <a:prstGeom prst="straightConnector1">
            <a:avLst/>
          </a:prstGeom>
          <a:ln w="38100">
            <a:solidFill>
              <a:srgbClr val="A41E35"/>
            </a:solidFill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" name="TextBox 2">
            <a:extLst>
              <a:ext uri="{FF2B5EF4-FFF2-40B4-BE49-F238E27FC236}">
                <a16:creationId xmlns:a16="http://schemas.microsoft.com/office/drawing/2014/main" id="{367F8F7B-8D21-4ECC-BBF5-13C55195AD4D}"/>
              </a:ext>
            </a:extLst>
          </p:cNvPr>
          <p:cNvSpPr txBox="1"/>
          <p:nvPr/>
        </p:nvSpPr>
        <p:spPr>
          <a:xfrm>
            <a:off x="304800" y="590490"/>
            <a:ext cx="82296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rgbClr val="A32638"/>
                </a:solidFill>
              </a:rPr>
              <a:t>Release Goal</a:t>
            </a:r>
            <a:r>
              <a:rPr lang="en-US" sz="2000" dirty="0"/>
              <a:t>: </a:t>
            </a:r>
            <a:r>
              <a:rPr lang="en-US" sz="1600" dirty="0"/>
              <a:t>MVP (minimum viable product) first Online bookstore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5DB675E-A9E4-4224-98A9-2CA0ED3B84A1}"/>
              </a:ext>
            </a:extLst>
          </p:cNvPr>
          <p:cNvSpPr txBox="1"/>
          <p:nvPr/>
        </p:nvSpPr>
        <p:spPr>
          <a:xfrm>
            <a:off x="6477000" y="59049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A32638"/>
                </a:solidFill>
              </a:rPr>
              <a:t>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C21489A-AB01-49A8-B03D-EEF2AB62B490}"/>
              </a:ext>
            </a:extLst>
          </p:cNvPr>
          <p:cNvSpPr txBox="1"/>
          <p:nvPr/>
        </p:nvSpPr>
        <p:spPr>
          <a:xfrm>
            <a:off x="7515225" y="144780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A32638"/>
                </a:solidFill>
              </a:rPr>
              <a:t>2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D8C894F-8B23-453B-AD28-6B3AF5A6BDE7}"/>
              </a:ext>
            </a:extLst>
          </p:cNvPr>
          <p:cNvSpPr txBox="1"/>
          <p:nvPr/>
        </p:nvSpPr>
        <p:spPr>
          <a:xfrm>
            <a:off x="7778878" y="3815834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A32638"/>
                </a:solidFill>
              </a:rPr>
              <a:t>5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067319A-67D5-4861-9680-89E0E2A0F2AA}"/>
              </a:ext>
            </a:extLst>
          </p:cNvPr>
          <p:cNvSpPr txBox="1"/>
          <p:nvPr/>
        </p:nvSpPr>
        <p:spPr>
          <a:xfrm>
            <a:off x="7535037" y="1817132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A32638"/>
                </a:solidFill>
              </a:rPr>
              <a:t>3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48A4665-B3C4-4949-BD49-39F24E63329C}"/>
              </a:ext>
            </a:extLst>
          </p:cNvPr>
          <p:cNvSpPr txBox="1"/>
          <p:nvPr/>
        </p:nvSpPr>
        <p:spPr>
          <a:xfrm>
            <a:off x="7535037" y="219081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A32638"/>
                </a:solidFill>
              </a:rPr>
              <a:t>4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001C864-2CEA-429E-B471-27ADC02D7A39}"/>
              </a:ext>
            </a:extLst>
          </p:cNvPr>
          <p:cNvSpPr txBox="1"/>
          <p:nvPr/>
        </p:nvSpPr>
        <p:spPr>
          <a:xfrm>
            <a:off x="-7189" y="335280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A32638"/>
                </a:solidFill>
              </a:rPr>
              <a:t>6</a:t>
            </a:r>
          </a:p>
        </p:txBody>
      </p:sp>
      <p:sp>
        <p:nvSpPr>
          <p:cNvPr id="5" name="Right Brace 4">
            <a:extLst>
              <a:ext uri="{FF2B5EF4-FFF2-40B4-BE49-F238E27FC236}">
                <a16:creationId xmlns:a16="http://schemas.microsoft.com/office/drawing/2014/main" id="{F1E69F5F-B8BA-4D6F-B4D5-3F5C4B582823}"/>
              </a:ext>
            </a:extLst>
          </p:cNvPr>
          <p:cNvSpPr/>
          <p:nvPr/>
        </p:nvSpPr>
        <p:spPr>
          <a:xfrm>
            <a:off x="7515225" y="2743200"/>
            <a:ext cx="187453" cy="2514600"/>
          </a:xfrm>
          <a:prstGeom prst="rightBrace">
            <a:avLst/>
          </a:prstGeom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85639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7" grpId="0"/>
      <p:bldP spid="9" grpId="0"/>
      <p:bldP spid="10" grpId="0"/>
      <p:bldP spid="11" grpId="0"/>
      <p:bldP spid="1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1447800" y="1066800"/>
            <a:ext cx="6972300" cy="4343400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USER STORIES </a:t>
            </a:r>
            <a:r>
              <a:rPr lang="en-US" altLang="en-US" sz="4000" b="1" u="sng" dirty="0">
                <a:solidFill>
                  <a:srgbClr val="A41E35"/>
                </a:solidFill>
              </a:rPr>
              <a:t>INVEST</a:t>
            </a:r>
            <a:r>
              <a:rPr lang="en-US" altLang="en-US" sz="4000" b="1" dirty="0">
                <a:solidFill>
                  <a:srgbClr val="A41E35"/>
                </a:solidFill>
              </a:rPr>
              <a:t> GUIDE:</a:t>
            </a:r>
            <a:br>
              <a:rPr lang="en-US" altLang="en-US" sz="4000" dirty="0">
                <a:solidFill>
                  <a:srgbClr val="A41E35"/>
                </a:solidFill>
              </a:rPr>
            </a:br>
            <a:br>
              <a:rPr lang="en-US" altLang="en-US" sz="4000" dirty="0">
                <a:solidFill>
                  <a:srgbClr val="A41E35"/>
                </a:solidFill>
              </a:rPr>
            </a:br>
            <a:r>
              <a:rPr lang="en-US" altLang="en-US" sz="4400" b="1" dirty="0">
                <a:solidFill>
                  <a:schemeClr val="tx1"/>
                </a:solidFill>
              </a:rPr>
              <a:t>I</a:t>
            </a:r>
            <a:r>
              <a:rPr lang="en-US" altLang="en-US" sz="4000" dirty="0">
                <a:solidFill>
                  <a:schemeClr val="tx1"/>
                </a:solidFill>
              </a:rPr>
              <a:t>ndependent</a:t>
            </a:r>
            <a:br>
              <a:rPr lang="en-US" altLang="en-US" sz="4000" dirty="0">
                <a:solidFill>
                  <a:schemeClr val="tx1"/>
                </a:solidFill>
              </a:rPr>
            </a:br>
            <a:r>
              <a:rPr lang="en-US" altLang="en-US" sz="4400" b="1" dirty="0">
                <a:solidFill>
                  <a:schemeClr val="tx1"/>
                </a:solidFill>
              </a:rPr>
              <a:t>N</a:t>
            </a:r>
            <a:r>
              <a:rPr lang="en-US" altLang="en-US" sz="4000" dirty="0">
                <a:solidFill>
                  <a:schemeClr val="tx1"/>
                </a:solidFill>
              </a:rPr>
              <a:t>egotiable</a:t>
            </a:r>
            <a:br>
              <a:rPr lang="en-US" altLang="en-US" sz="4000" dirty="0">
                <a:solidFill>
                  <a:schemeClr val="tx1"/>
                </a:solidFill>
              </a:rPr>
            </a:br>
            <a:r>
              <a:rPr lang="en-US" altLang="en-US" sz="4400" b="1" dirty="0">
                <a:solidFill>
                  <a:schemeClr val="tx1"/>
                </a:solidFill>
              </a:rPr>
              <a:t>V</a:t>
            </a:r>
            <a:r>
              <a:rPr lang="en-US" altLang="en-US" sz="4000" dirty="0">
                <a:solidFill>
                  <a:schemeClr val="tx1"/>
                </a:solidFill>
              </a:rPr>
              <a:t>aluable</a:t>
            </a:r>
            <a:br>
              <a:rPr lang="en-US" altLang="en-US" sz="4000" dirty="0">
                <a:solidFill>
                  <a:schemeClr val="tx1"/>
                </a:solidFill>
              </a:rPr>
            </a:br>
            <a:r>
              <a:rPr lang="en-US" altLang="en-US" sz="4400" b="1" dirty="0">
                <a:solidFill>
                  <a:schemeClr val="tx1"/>
                </a:solidFill>
              </a:rPr>
              <a:t>E</a:t>
            </a:r>
            <a:r>
              <a:rPr lang="en-US" altLang="en-US" sz="4000" dirty="0">
                <a:solidFill>
                  <a:schemeClr val="tx1"/>
                </a:solidFill>
              </a:rPr>
              <a:t>stimable</a:t>
            </a:r>
            <a:br>
              <a:rPr lang="en-US" altLang="en-US" sz="4000" dirty="0">
                <a:solidFill>
                  <a:schemeClr val="tx1"/>
                </a:solidFill>
              </a:rPr>
            </a:br>
            <a:r>
              <a:rPr lang="en-US" altLang="en-US" sz="4400" b="1" dirty="0">
                <a:solidFill>
                  <a:schemeClr val="tx1"/>
                </a:solidFill>
              </a:rPr>
              <a:t>S</a:t>
            </a:r>
            <a:r>
              <a:rPr lang="en-US" altLang="en-US" sz="4000" dirty="0">
                <a:solidFill>
                  <a:schemeClr val="tx1"/>
                </a:solidFill>
              </a:rPr>
              <a:t>mall</a:t>
            </a:r>
            <a:br>
              <a:rPr lang="en-US" altLang="en-US" sz="4000" dirty="0">
                <a:solidFill>
                  <a:schemeClr val="tx1"/>
                </a:solidFill>
              </a:rPr>
            </a:br>
            <a:r>
              <a:rPr lang="en-US" altLang="en-US" sz="4400" b="1" dirty="0">
                <a:solidFill>
                  <a:schemeClr val="tx1"/>
                </a:solidFill>
              </a:rPr>
              <a:t>T</a:t>
            </a:r>
            <a:r>
              <a:rPr lang="en-US" altLang="en-US" sz="4000" dirty="0">
                <a:solidFill>
                  <a:schemeClr val="tx1"/>
                </a:solidFill>
              </a:rPr>
              <a:t>estable</a:t>
            </a:r>
          </a:p>
        </p:txBody>
      </p:sp>
    </p:spTree>
    <p:extLst>
      <p:ext uri="{BB962C8B-B14F-4D97-AF65-F5344CB8AC3E}">
        <p14:creationId xmlns:p14="http://schemas.microsoft.com/office/powerpoint/2010/main" val="24349439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178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78050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DEFINING VALUE – USER STORY 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209811"/>
            <a:ext cx="7772400" cy="5106601"/>
          </a:xfrm>
        </p:spPr>
        <p:txBody>
          <a:bodyPr>
            <a:noAutofit/>
          </a:bodyPr>
          <a:lstStyle/>
          <a:p>
            <a:r>
              <a:rPr lang="en-US" altLang="en-US" sz="2800" dirty="0"/>
              <a:t>USER STORIES: </a:t>
            </a:r>
          </a:p>
          <a:p>
            <a:r>
              <a:rPr lang="en-US" altLang="en-US" sz="2800" dirty="0">
                <a:solidFill>
                  <a:srgbClr val="A32638"/>
                </a:solidFill>
              </a:rPr>
              <a:t>User stories </a:t>
            </a:r>
            <a:r>
              <a:rPr lang="en-US" altLang="en-US" sz="2800" dirty="0"/>
              <a:t>are </a:t>
            </a:r>
            <a:r>
              <a:rPr lang="en-US" altLang="en-US" sz="2800" dirty="0">
                <a:solidFill>
                  <a:srgbClr val="A32638"/>
                </a:solidFill>
              </a:rPr>
              <a:t>compact descriptions of business functionality. </a:t>
            </a:r>
          </a:p>
          <a:p>
            <a:r>
              <a:rPr lang="en-US" altLang="en-US" sz="2800" dirty="0"/>
              <a:t>The template helps in identifying the users’ intent and the business gain for each functionality.</a:t>
            </a:r>
          </a:p>
          <a:p>
            <a:r>
              <a:rPr lang="en-US" altLang="en-US" sz="2800" dirty="0"/>
              <a:t>	“As a &lt;who&gt;, I want &lt;what&gt;, so that &lt;why&gt;” </a:t>
            </a:r>
          </a:p>
          <a:p>
            <a:r>
              <a:rPr lang="en-US" altLang="en-US" sz="2800" dirty="0"/>
              <a:t>Example: </a:t>
            </a:r>
          </a:p>
          <a:p>
            <a:r>
              <a:rPr lang="en-US" altLang="en-US" i="1" dirty="0"/>
              <a:t>As a &lt;Shopper&gt; | &lt;role&gt; I want &lt;to put products in a Shopping cart &gt; |  &lt;functionality&gt;, So that &lt; I can review my purchases before check out&gt; | &lt;business benefit&gt;</a:t>
            </a:r>
          </a:p>
        </p:txBody>
      </p:sp>
    </p:spTree>
    <p:extLst>
      <p:ext uri="{BB962C8B-B14F-4D97-AF65-F5344CB8AC3E}">
        <p14:creationId xmlns:p14="http://schemas.microsoft.com/office/powerpoint/2010/main" val="30896444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66700" y="762000"/>
            <a:ext cx="8610600" cy="3886200"/>
          </a:xfrm>
        </p:spPr>
        <p:txBody>
          <a:bodyPr>
            <a:normAutofit/>
          </a:bodyPr>
          <a:lstStyle/>
          <a:p>
            <a:pPr algn="ctr"/>
            <a:r>
              <a:rPr lang="en-US" altLang="en-US" sz="4000" b="1" dirty="0">
                <a:solidFill>
                  <a:srgbClr val="A41E35"/>
                </a:solidFill>
              </a:rPr>
              <a:t>A USER STORY IS A POSSIBILITY NOT A FIXED REQUIREMENT</a:t>
            </a:r>
          </a:p>
        </p:txBody>
      </p:sp>
    </p:spTree>
    <p:extLst>
      <p:ext uri="{BB962C8B-B14F-4D97-AF65-F5344CB8AC3E}">
        <p14:creationId xmlns:p14="http://schemas.microsoft.com/office/powerpoint/2010/main" val="23305577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USER STORY COLLECTION 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28600" y="1371600"/>
            <a:ext cx="8686800" cy="4657589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 User interviews – </a:t>
            </a:r>
            <a:r>
              <a:rPr lang="en-US" altLang="en-US" sz="2400" b="0" dirty="0"/>
              <a:t>One of the most common ways to uncover requirements is to interview different types of users.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Questionnaires – </a:t>
            </a:r>
            <a:r>
              <a:rPr lang="en-US" altLang="en-US" sz="2400" b="0" dirty="0"/>
              <a:t>An advantage of using questionnaires is that information from a large group of users can be obtained easily.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Observation – </a:t>
            </a:r>
            <a:r>
              <a:rPr lang="en-US" altLang="en-US" sz="2400" b="0" dirty="0"/>
              <a:t>Observing a user of the application can help us get instant feedback about areas of improvement and uncover  requirements  that have been missed or ignored.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Story writing workshop – </a:t>
            </a:r>
            <a:r>
              <a:rPr lang="en-US" altLang="en-US" sz="2400" b="0" dirty="0"/>
              <a:t>Stakeholders write down as many stories as possible during a brainstorming session. The focus is to gather as many ideas or stories as possible. Later, these stories can be prioritized or refined based on the customer’s inputs.</a:t>
            </a:r>
          </a:p>
        </p:txBody>
      </p:sp>
    </p:spTree>
    <p:extLst>
      <p:ext uri="{BB962C8B-B14F-4D97-AF65-F5344CB8AC3E}">
        <p14:creationId xmlns:p14="http://schemas.microsoft.com/office/powerpoint/2010/main" val="2318312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78051" grpId="0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347594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BACKLOG 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024005"/>
            <a:ext cx="8382000" cy="4962389"/>
          </a:xfrm>
        </p:spPr>
        <p:txBody>
          <a:bodyPr>
            <a:noAutofit/>
          </a:bodyPr>
          <a:lstStyle/>
          <a:p>
            <a:r>
              <a:rPr lang="en-US" altLang="en-US" sz="2400" dirty="0">
                <a:solidFill>
                  <a:srgbClr val="A32638"/>
                </a:solidFill>
              </a:rPr>
              <a:t>Prioritized list </a:t>
            </a:r>
            <a:r>
              <a:rPr lang="en-US" altLang="en-US" sz="2400" dirty="0"/>
              <a:t>of work for the development team that is derived from the roadmap and its requirements (stories). Product Backlog is a </a:t>
            </a:r>
            <a:r>
              <a:rPr lang="en-US" altLang="en-US" sz="2400" dirty="0">
                <a:solidFill>
                  <a:srgbClr val="A32638"/>
                </a:solidFill>
              </a:rPr>
              <a:t>living artifact, </a:t>
            </a:r>
            <a:r>
              <a:rPr lang="en-US" altLang="en-US" sz="2400" dirty="0"/>
              <a:t>and it evolves as the product and the environment in which it will be used evolves. If a product exists, its Product Backlog also exists and is never considered complete.</a:t>
            </a:r>
          </a:p>
          <a:p>
            <a:r>
              <a:rPr lang="en-US" altLang="en-US" sz="2400" dirty="0"/>
              <a:t>Prioritized based on the following factors: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Business Value (Default)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Dependencies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Risk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Cost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Learning</a:t>
            </a:r>
            <a:endParaRPr lang="en-US" altLang="en-US" sz="2400" b="0" dirty="0"/>
          </a:p>
        </p:txBody>
      </p:sp>
    </p:spTree>
    <p:extLst>
      <p:ext uri="{BB962C8B-B14F-4D97-AF65-F5344CB8AC3E}">
        <p14:creationId xmlns:p14="http://schemas.microsoft.com/office/powerpoint/2010/main" val="30588571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178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500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00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6" dur="500"/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TEAM vs PRODUCT BACKLOG 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1209811"/>
            <a:ext cx="8382000" cy="4962389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Only </a:t>
            </a:r>
            <a:r>
              <a:rPr lang="en-US" altLang="en-US" sz="2400" dirty="0">
                <a:solidFill>
                  <a:srgbClr val="A32638"/>
                </a:solidFill>
              </a:rPr>
              <a:t>ONE backlog and ONE PO for ONE product </a:t>
            </a:r>
            <a:r>
              <a:rPr lang="en-US" altLang="en-US" sz="2400" dirty="0"/>
              <a:t>(Regardless of the size of the product). Multiple Teams may pull from one large product backlog maintained by ONE PO.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Multiple small products may sometimes be combined into one Master backlog.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2400" dirty="0"/>
              <a:t>Only ONE backlog per team. All business and technical requirements are combined into the same backlog.</a:t>
            </a:r>
          </a:p>
          <a:p>
            <a:endParaRPr lang="en-US" altLang="en-US" sz="2400" dirty="0"/>
          </a:p>
          <a:p>
            <a:pPr algn="ctr"/>
            <a:r>
              <a:rPr lang="en-US" altLang="en-US" sz="2400" i="1" dirty="0">
                <a:solidFill>
                  <a:srgbClr val="A41E35"/>
                </a:solidFill>
              </a:rPr>
              <a:t>Important to remember: Product Owner is the sole owner of the Product Backlog and is fully responsible for prioritization based on what he/she deems valuable at any given time</a:t>
            </a:r>
            <a:endParaRPr lang="en-US" altLang="en-US" sz="2400" b="0" i="1" dirty="0">
              <a:solidFill>
                <a:srgbClr val="A41E35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447148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DEFINITON OF DONE – RELEASABLE STATE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209811"/>
            <a:ext cx="8229600" cy="5800589"/>
          </a:xfrm>
        </p:spPr>
        <p:txBody>
          <a:bodyPr>
            <a:noAutofit/>
          </a:bodyPr>
          <a:lstStyle/>
          <a:p>
            <a:r>
              <a:rPr lang="en-US" altLang="en-US" dirty="0"/>
              <a:t>List of technical validations as decided by the </a:t>
            </a:r>
            <a:r>
              <a:rPr lang="en-US" altLang="en-US" dirty="0">
                <a:solidFill>
                  <a:srgbClr val="A32638"/>
                </a:solidFill>
              </a:rPr>
              <a:t>development organization of the company</a:t>
            </a:r>
            <a:r>
              <a:rPr lang="en-US" altLang="en-US" dirty="0"/>
              <a:t> that would keep the sprint product increment in a releasable state for the PO and increases transparency for everyone involved</a:t>
            </a:r>
          </a:p>
          <a:p>
            <a:r>
              <a:rPr lang="en-US" altLang="en-US" dirty="0"/>
              <a:t>An Example of DEFINITION OF DONE (DoD) </a:t>
            </a:r>
          </a:p>
          <a:p>
            <a:r>
              <a:rPr lang="en-US" altLang="en-US" dirty="0"/>
              <a:t>Our Product Increment is considered DONE if: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1800" b="0" dirty="0"/>
              <a:t>The functionalities are deployed to test server for PO to test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1800" b="0" dirty="0"/>
              <a:t>Code review is complete and should be in a releasable state to production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1800" b="0" dirty="0"/>
              <a:t>Documentation is complete as per company documentation guidelines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1800" b="0" dirty="0"/>
              <a:t>The system responds to all  search requests within 3 second of receiving the request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1800" b="0" dirty="0"/>
              <a:t>The system responds properly to all major browsers and mobile devices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1800" b="0" dirty="0"/>
              <a:t>Test that the system logs a user out after 10 seconds of inactivity and redirects their browser to the home page</a:t>
            </a:r>
          </a:p>
        </p:txBody>
      </p:sp>
    </p:spTree>
    <p:extLst>
      <p:ext uri="{BB962C8B-B14F-4D97-AF65-F5344CB8AC3E}">
        <p14:creationId xmlns:p14="http://schemas.microsoft.com/office/powerpoint/2010/main" val="24759125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1780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21780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2178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" dur="500"/>
                                        <p:tgtEl>
                                          <p:spTgt spid="2178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500"/>
                                        <p:tgtEl>
                                          <p:spTgt spid="217805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217805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2">
            <a:extLst>
              <a:ext uri="{FF2B5EF4-FFF2-40B4-BE49-F238E27FC236}">
                <a16:creationId xmlns:a16="http://schemas.microsoft.com/office/drawing/2014/main" id="{E7EAC19C-E56E-4F48-9618-5163B26525F3}"/>
              </a:ext>
            </a:extLst>
          </p:cNvPr>
          <p:cNvSpPr txBox="1">
            <a:spLocks noChangeArrowheads="1"/>
          </p:cNvSpPr>
          <p:nvPr/>
        </p:nvSpPr>
        <p:spPr>
          <a:xfrm>
            <a:off x="990600" y="1905000"/>
            <a:ext cx="7467600" cy="2590800"/>
          </a:xfrm>
          <a:prstGeom prst="rect">
            <a:avLst/>
          </a:prstGeom>
        </p:spPr>
        <p:txBody>
          <a:bodyPr vert="horz" lIns="0" tIns="45720" rIns="91440" bIns="45720" rtlCol="0" anchor="ctr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sz="5400" b="1" dirty="0">
                <a:solidFill>
                  <a:schemeClr val="tx1"/>
                </a:solidFill>
              </a:rPr>
              <a:t>What are the different methods of Agile/Scrum Estimation? </a:t>
            </a:r>
          </a:p>
        </p:txBody>
      </p:sp>
      <p:sp>
        <p:nvSpPr>
          <p:cNvPr id="8" name="Oval Callout 2">
            <a:extLst>
              <a:ext uri="{FF2B5EF4-FFF2-40B4-BE49-F238E27FC236}">
                <a16:creationId xmlns:a16="http://schemas.microsoft.com/office/drawing/2014/main" id="{379CA0EC-D6C9-46C5-9684-960DE689C76B}"/>
              </a:ext>
            </a:extLst>
          </p:cNvPr>
          <p:cNvSpPr/>
          <p:nvPr/>
        </p:nvSpPr>
        <p:spPr>
          <a:xfrm>
            <a:off x="7094220" y="514898"/>
            <a:ext cx="1981200" cy="704617"/>
          </a:xfrm>
          <a:prstGeom prst="wedgeEllipseCallout">
            <a:avLst>
              <a:gd name="adj1" fmla="val -30700"/>
              <a:gd name="adj2" fmla="val 95259"/>
            </a:avLst>
          </a:prstGeom>
          <a:solidFill>
            <a:srgbClr val="A32638"/>
          </a:solidFill>
          <a:ln>
            <a:solidFill>
              <a:srgbClr val="A32638"/>
            </a:solidFill>
          </a:ln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b="1" dirty="0"/>
              <a:t>Web research</a:t>
            </a:r>
          </a:p>
        </p:txBody>
      </p:sp>
    </p:spTree>
    <p:extLst>
      <p:ext uri="{BB962C8B-B14F-4D97-AF65-F5344CB8AC3E}">
        <p14:creationId xmlns:p14="http://schemas.microsoft.com/office/powerpoint/2010/main" val="18964419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E69C7B-FA3B-451F-B017-2C6028F154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" y="609600"/>
            <a:ext cx="7620000" cy="457200"/>
          </a:xfrm>
        </p:spPr>
        <p:txBody>
          <a:bodyPr/>
          <a:lstStyle/>
          <a:p>
            <a:r>
              <a:rPr lang="en-US" altLang="en-US" sz="2800" b="1" dirty="0">
                <a:solidFill>
                  <a:srgbClr val="A41E35"/>
                </a:solidFill>
              </a:rPr>
              <a:t>AGILE/SCRUM ESTIMATION TECHNIQUES</a:t>
            </a:r>
            <a:endParaRPr lang="en-US" sz="2800" dirty="0">
              <a:solidFill>
                <a:srgbClr val="A41E35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003AF91-F05E-4455-A296-3F4714479C9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6545" y="1752600"/>
            <a:ext cx="7620000" cy="3962400"/>
          </a:xfrm>
        </p:spPr>
        <p:txBody>
          <a:bodyPr>
            <a:normAutofit fontScale="92500" lnSpcReduction="20000"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PLANNING POKER (Cards)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T-SHIRT SIZING (XS, S, M, L, XL)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BUCKET SYSTEM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LARGE/UNCERTAIN/SMALL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DOT VOTING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And many more!!!</a:t>
            </a:r>
          </a:p>
          <a:p>
            <a:endParaRPr lang="en-US" sz="2400" dirty="0"/>
          </a:p>
          <a:p>
            <a:r>
              <a:rPr lang="en-US" sz="3000" dirty="0">
                <a:solidFill>
                  <a:srgbClr val="A32638"/>
                </a:solidFill>
              </a:rPr>
              <a:t>Take a few minutes now to discuss &amp; select the technique you will be using this semester!</a:t>
            </a:r>
          </a:p>
        </p:txBody>
      </p:sp>
    </p:spTree>
    <p:extLst>
      <p:ext uri="{BB962C8B-B14F-4D97-AF65-F5344CB8AC3E}">
        <p14:creationId xmlns:p14="http://schemas.microsoft.com/office/powerpoint/2010/main" val="38748418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9" dur="20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304800"/>
            <a:ext cx="8534400" cy="1371600"/>
          </a:xfrm>
        </p:spPr>
        <p:txBody>
          <a:bodyPr>
            <a:normAutofit/>
          </a:bodyPr>
          <a:lstStyle/>
          <a:p>
            <a:r>
              <a:rPr lang="en-US" altLang="en-US" sz="3600" b="1" dirty="0">
                <a:solidFill>
                  <a:srgbClr val="A41E35"/>
                </a:solidFill>
              </a:rPr>
              <a:t>COMING UP ON THURSDAY: INTERVIEW #2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752600"/>
            <a:ext cx="7772400" cy="3660001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3200" dirty="0"/>
              <a:t>Review input provided by client during the first interview (recording is available on canvas under the class capture page)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3200" dirty="0"/>
              <a:t>Review the additional input provided by the client (on the Project Team tab)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en-US" sz="3200" dirty="0">
                <a:solidFill>
                  <a:srgbClr val="A32638"/>
                </a:solidFill>
              </a:rPr>
              <a:t>Prepare additional questions this week!</a:t>
            </a:r>
          </a:p>
        </p:txBody>
      </p:sp>
    </p:spTree>
    <p:extLst>
      <p:ext uri="{BB962C8B-B14F-4D97-AF65-F5344CB8AC3E}">
        <p14:creationId xmlns:p14="http://schemas.microsoft.com/office/powerpoint/2010/main" val="18011377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1780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57200"/>
            <a:ext cx="8229600" cy="602953"/>
          </a:xfrm>
        </p:spPr>
        <p:txBody>
          <a:bodyPr/>
          <a:lstStyle/>
          <a:p>
            <a:r>
              <a:rPr lang="en-US" sz="3200" b="1" dirty="0">
                <a:solidFill>
                  <a:srgbClr val="A32638"/>
                </a:solidFill>
              </a:rPr>
              <a:t>Coming up next week:  Change Leadership Day!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0153"/>
            <a:ext cx="7620000" cy="4881311"/>
          </a:xfrm>
        </p:spPr>
        <p:txBody>
          <a:bodyPr>
            <a:normAutofit fontScale="92500" lnSpcReduction="10000"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Kotter Chapter 1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333333"/>
                </a:solidFill>
                <a:latin typeface="Arial" panose="020B0604020202020204" pitchFamily="34" charset="0"/>
              </a:rPr>
              <a:t>Prepare a brief PowerPoint presentation (2-5 slides) for </a:t>
            </a:r>
            <a:r>
              <a:rPr lang="en-US" sz="1600" u="sng" dirty="0">
                <a:solidFill>
                  <a:srgbClr val="A32638"/>
                </a:solidFill>
                <a:latin typeface="Arial" panose="020B0604020202020204" pitchFamily="34" charset="0"/>
              </a:rPr>
              <a:t>your 3 favorite short stories:</a:t>
            </a:r>
          </a:p>
          <a:p>
            <a:pPr marL="642938" lvl="1" indent="-342900">
              <a:buFont typeface="+mj-lt"/>
              <a:buAutoNum type="arabicPeriod"/>
            </a:pP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 The first slide will “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tell</a:t>
            </a: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 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the story</a:t>
            </a: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”. </a:t>
            </a:r>
          </a:p>
          <a:p>
            <a:pPr marL="642938" lvl="1" indent="-342900">
              <a:buFont typeface="+mj-lt"/>
              <a:buAutoNum type="arabicPeriod"/>
            </a:pP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The following slide(s) will include 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key lessons learned </a:t>
            </a: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the reader should take away from the case and 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how it relates to your current project or past work experience.</a:t>
            </a:r>
          </a:p>
          <a:p>
            <a:pPr marL="642938" lvl="1" indent="-342900">
              <a:buFont typeface="+mj-lt"/>
              <a:buAutoNum type="arabicPeriod"/>
            </a:pPr>
            <a:endParaRPr lang="en-US" sz="1450" b="1" dirty="0">
              <a:solidFill>
                <a:srgbClr val="333333"/>
              </a:solidFill>
              <a:latin typeface="Arial" panose="020B0604020202020204" pitchFamily="34" charset="0"/>
            </a:endParaRPr>
          </a:p>
          <a:p>
            <a:r>
              <a:rPr lang="en-US" sz="1600" u="sng" dirty="0"/>
              <a:t>Kotter Chapter 1 : Increase Urgency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Getting the Boss’ Approval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The Videotape of the Angry Customer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When Alligators are Nipping at Your Heels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Gloves on the Boardroom Table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The CEO Portrait Gallery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solidFill>
                  <a:srgbClr val="A32638"/>
                </a:solidFill>
              </a:rPr>
              <a:t>You can volunteer now, before class or at the beginning of class!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solidFill>
                  <a:srgbClr val="A32638"/>
                </a:solidFill>
              </a:rPr>
              <a:t>If you present 2x this semester you get 1 point towards your final grade!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solidFill>
                  <a:srgbClr val="A32638"/>
                </a:solidFill>
              </a:rPr>
              <a:t>There will be a maximum of 3 points of extra credit per student</a:t>
            </a:r>
          </a:p>
        </p:txBody>
      </p:sp>
    </p:spTree>
    <p:extLst>
      <p:ext uri="{BB962C8B-B14F-4D97-AF65-F5344CB8AC3E}">
        <p14:creationId xmlns:p14="http://schemas.microsoft.com/office/powerpoint/2010/main" val="28844691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" y="748643"/>
            <a:ext cx="8077200" cy="1156357"/>
          </a:xfrm>
        </p:spPr>
        <p:txBody>
          <a:bodyPr>
            <a:normAutofit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Coming up next week: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1447800"/>
            <a:ext cx="7772400" cy="3660001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endParaRPr lang="en-US" altLang="en-US" sz="3600" dirty="0"/>
          </a:p>
          <a:p>
            <a:r>
              <a:rPr lang="en-US" altLang="en-US" sz="3600" dirty="0"/>
              <a:t>Simulation: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altLang="en-US" sz="3200" dirty="0"/>
              <a:t>Introduction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altLang="en-US" sz="3200" dirty="0"/>
              <a:t>First Run</a:t>
            </a:r>
          </a:p>
        </p:txBody>
      </p:sp>
      <p:sp>
        <p:nvSpPr>
          <p:cNvPr id="4" name="Rectangle 2">
            <a:extLst>
              <a:ext uri="{FF2B5EF4-FFF2-40B4-BE49-F238E27FC236}">
                <a16:creationId xmlns:a16="http://schemas.microsoft.com/office/drawing/2014/main" id="{BE73D967-280C-4478-A2B4-EA770E4C1495}"/>
              </a:ext>
            </a:extLst>
          </p:cNvPr>
          <p:cNvSpPr txBox="1">
            <a:spLocks noChangeArrowheads="1"/>
          </p:cNvSpPr>
          <p:nvPr/>
        </p:nvSpPr>
        <p:spPr>
          <a:xfrm>
            <a:off x="457200" y="4436511"/>
            <a:ext cx="8077200" cy="1342579"/>
          </a:xfrm>
          <a:prstGeom prst="rect">
            <a:avLst/>
          </a:prstGeom>
        </p:spPr>
        <p:txBody>
          <a:bodyPr vert="horz" lIns="0" tIns="45720" rIns="91440" bIns="45720" rtlCol="0" anchor="ctr">
            <a:normAutofit fontScale="67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sz="4000" b="1" dirty="0">
                <a:solidFill>
                  <a:schemeClr val="tx1"/>
                </a:solidFill>
              </a:rPr>
              <a:t>Make sure to </a:t>
            </a:r>
            <a:r>
              <a:rPr lang="en-US" altLang="en-US" sz="4000" b="1" u="sng" dirty="0">
                <a:solidFill>
                  <a:srgbClr val="A41E35"/>
                </a:solidFill>
              </a:rPr>
              <a:t>purchase the simulation by EOD Sunday</a:t>
            </a:r>
            <a:r>
              <a:rPr lang="en-US" altLang="en-US" sz="4000" b="1" dirty="0">
                <a:solidFill>
                  <a:schemeClr val="tx1"/>
                </a:solidFill>
              </a:rPr>
              <a:t>. </a:t>
            </a:r>
          </a:p>
          <a:p>
            <a:r>
              <a:rPr lang="en-US" altLang="en-US" sz="4000" b="1" dirty="0">
                <a:solidFill>
                  <a:schemeClr val="tx1"/>
                </a:solidFill>
              </a:rPr>
              <a:t>You won't be able to participate without it and therefore will earn a </a:t>
            </a:r>
            <a:r>
              <a:rPr lang="en-US" altLang="en-US" sz="4000" b="1" u="sng" dirty="0">
                <a:solidFill>
                  <a:srgbClr val="A41E35"/>
                </a:solidFill>
              </a:rPr>
              <a:t>Zero for this assignment</a:t>
            </a:r>
            <a:r>
              <a:rPr lang="en-US" altLang="en-US" sz="4000" b="1" dirty="0">
                <a:solidFill>
                  <a:schemeClr val="tx1"/>
                </a:solidFill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3260451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133600"/>
            <a:ext cx="7620000" cy="3733801"/>
          </a:xfrm>
        </p:spPr>
        <p:txBody>
          <a:bodyPr>
            <a:normAutofit/>
          </a:bodyPr>
          <a:lstStyle/>
          <a:p>
            <a:pPr algn="ctr"/>
            <a:r>
              <a:rPr lang="en-US" sz="8000" dirty="0">
                <a:solidFill>
                  <a:srgbClr val="A41E35"/>
                </a:solidFill>
              </a:rPr>
              <a:t>Day 2</a:t>
            </a:r>
          </a:p>
        </p:txBody>
      </p:sp>
    </p:spTree>
    <p:extLst>
      <p:ext uri="{BB962C8B-B14F-4D97-AF65-F5344CB8AC3E}">
        <p14:creationId xmlns:p14="http://schemas.microsoft.com/office/powerpoint/2010/main" val="5408669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66D403B-097C-DBB6-6B15-729A0B1095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51DEB6-303D-567E-C18B-C85D49B76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28625" y="0"/>
            <a:ext cx="7620000" cy="457200"/>
          </a:xfrm>
        </p:spPr>
        <p:txBody>
          <a:bodyPr anchor="ctr">
            <a:normAutofit/>
          </a:bodyPr>
          <a:lstStyle/>
          <a:p>
            <a:r>
              <a:rPr lang="en-US" b="1" dirty="0"/>
              <a:t>TEAM PROJECT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0391668-D5FD-F218-AB25-3451FC70EE5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28625" y="838200"/>
            <a:ext cx="8410576" cy="4953000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90000"/>
              </a:lnSpc>
            </a:pPr>
            <a:r>
              <a:rPr lang="en-US" sz="2000" u="sng" dirty="0">
                <a:solidFill>
                  <a:srgbClr val="A41E35"/>
                </a:solidFill>
              </a:rPr>
              <a:t>SECOND CLIENT INTERVIEW</a:t>
            </a:r>
          </a:p>
          <a:p>
            <a:pPr>
              <a:lnSpc>
                <a:spcPct val="90000"/>
              </a:lnSpc>
            </a:pPr>
            <a:endParaRPr lang="en-US" sz="2000" dirty="0"/>
          </a:p>
          <a:p>
            <a:pPr>
              <a:lnSpc>
                <a:spcPct val="90000"/>
              </a:lnSpc>
            </a:pPr>
            <a:r>
              <a:rPr lang="en-US" sz="2000" dirty="0"/>
              <a:t>Thursday February 6</a:t>
            </a:r>
          </a:p>
          <a:p>
            <a:pPr>
              <a:lnSpc>
                <a:spcPct val="90000"/>
              </a:lnSpc>
            </a:pPr>
            <a:r>
              <a:rPr lang="en-US" sz="2000" dirty="0"/>
              <a:t>Website Development Brief for Taiga, Inc.</a:t>
            </a:r>
          </a:p>
          <a:p>
            <a:pPr>
              <a:lnSpc>
                <a:spcPct val="90000"/>
              </a:lnSpc>
            </a:pPr>
            <a:r>
              <a:rPr lang="en-US" sz="2000" dirty="0"/>
              <a:t>Project Overview: </a:t>
            </a:r>
            <a:r>
              <a:rPr lang="en-US" sz="2000" b="0" dirty="0"/>
              <a:t>We are seeking a professional, modern, and user-friendly website for Taiga, Inc., a business offering professional services in resource augmentation, company set-up, compliance, payroll services, book-keeping, and additional offering like business tax filing, access to legal counsel. The website should establish our company as a reliable, transparent, and forward-thinking partner for individuals, start-up entrepreneurs and small-to-medium-sized businesses, providing comprehensive support and benefits for their operations so they can focus on their business.</a:t>
            </a:r>
          </a:p>
          <a:p>
            <a:pPr>
              <a:lnSpc>
                <a:spcPct val="90000"/>
              </a:lnSpc>
            </a:pPr>
            <a:endParaRPr lang="en-US" sz="2000" b="0" dirty="0"/>
          </a:p>
          <a:p>
            <a:pPr>
              <a:lnSpc>
                <a:spcPct val="90000"/>
              </a:lnSpc>
            </a:pPr>
            <a:r>
              <a:rPr lang="en-US" sz="2000" dirty="0"/>
              <a:t>Clients attending the first interview: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v"/>
            </a:pPr>
            <a:r>
              <a:rPr lang="de-DE" sz="2000" b="0" dirty="0"/>
              <a:t>Vijay Saini, Co-Founder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v"/>
            </a:pPr>
            <a:r>
              <a:rPr lang="de-DE" sz="2000" b="0" dirty="0"/>
              <a:t>Ritu Saini, Co-Founder</a:t>
            </a:r>
          </a:p>
        </p:txBody>
      </p:sp>
    </p:spTree>
    <p:extLst>
      <p:ext uri="{BB962C8B-B14F-4D97-AF65-F5344CB8AC3E}">
        <p14:creationId xmlns:p14="http://schemas.microsoft.com/office/powerpoint/2010/main" val="41585367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TEAM PROJECT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762000"/>
            <a:ext cx="8534400" cy="5715000"/>
          </a:xfrm>
        </p:spPr>
        <p:txBody>
          <a:bodyPr>
            <a:normAutofit/>
          </a:bodyPr>
          <a:lstStyle/>
          <a:p>
            <a:r>
              <a:rPr lang="en-US" sz="2300" u="sng" dirty="0">
                <a:solidFill>
                  <a:srgbClr val="A41E35"/>
                </a:solidFill>
              </a:rPr>
              <a:t>Project Objectives</a:t>
            </a:r>
          </a:p>
          <a:p>
            <a:endParaRPr lang="en-US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/>
              <a:t>Primary Objective: </a:t>
            </a:r>
            <a:r>
              <a:rPr lang="en-US" b="0" dirty="0"/>
              <a:t>Build trust with potential clients by offering a professional, clean, and informative web presence.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b="0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/>
              <a:t>Secondary Objective: </a:t>
            </a:r>
            <a:r>
              <a:rPr lang="en-US" b="0" dirty="0"/>
              <a:t>Highlight the full range of services available, from company creation to ongoing compliance and payroll management.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b="0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/>
              <a:t>Tertiary Objective: </a:t>
            </a:r>
            <a:r>
              <a:rPr lang="en-US" b="0" dirty="0"/>
              <a:t>Promote exclusive benefits for member companies, such as group health benefits and other perks.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451933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804250-527B-4DB1-A2C8-6A343CCB286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1371" y="381000"/>
            <a:ext cx="8258175" cy="6248400"/>
          </a:xfrm>
        </p:spPr>
        <p:txBody>
          <a:bodyPr>
            <a:norm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Each team: name </a:t>
            </a:r>
            <a:r>
              <a:rPr lang="en-US" dirty="0">
                <a:solidFill>
                  <a:srgbClr val="A41E35"/>
                </a:solidFill>
              </a:rPr>
              <a:t>a representative </a:t>
            </a:r>
            <a:r>
              <a:rPr lang="en-US" dirty="0"/>
              <a:t>to ask your team’s questions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First round of questions: each team can ask up to </a:t>
            </a:r>
            <a:r>
              <a:rPr lang="en-US" dirty="0">
                <a:solidFill>
                  <a:srgbClr val="A41E35"/>
                </a:solidFill>
              </a:rPr>
              <a:t>3 questions </a:t>
            </a:r>
            <a:r>
              <a:rPr lang="en-US" dirty="0"/>
              <a:t>(after the first round, we will open it up for additional questions from any teams)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Order:</a:t>
            </a:r>
          </a:p>
          <a:p>
            <a:pPr marL="914400" lvl="1" indent="-457200">
              <a:buFont typeface="+mj-lt"/>
              <a:buAutoNum type="arabicPeriod"/>
            </a:pPr>
            <a:endParaRPr lang="en-US" sz="2000" dirty="0"/>
          </a:p>
          <a:p>
            <a:pPr marL="914400" lvl="1" indent="-457200">
              <a:buFont typeface="+mj-lt"/>
              <a:buAutoNum type="arabicPeriod"/>
            </a:pPr>
            <a:endParaRPr lang="en-US" dirty="0"/>
          </a:p>
          <a:p>
            <a:pPr marL="914400" lvl="1" indent="-457200">
              <a:buFont typeface="+mj-lt"/>
              <a:buAutoNum type="arabicPeriod"/>
            </a:pPr>
            <a:endParaRPr lang="en-US" dirty="0"/>
          </a:p>
          <a:p>
            <a:pPr marL="914400" lvl="1" indent="-457200">
              <a:buFont typeface="+mj-lt"/>
              <a:buAutoNum type="arabicPeriod"/>
            </a:pPr>
            <a:endParaRPr lang="en-US" dirty="0"/>
          </a:p>
          <a:p>
            <a:endParaRPr lang="en-US" sz="2400" dirty="0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C16487A-1D3A-4AD0-957C-228A22767D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1371" y="0"/>
            <a:ext cx="7620000" cy="457200"/>
          </a:xfrm>
        </p:spPr>
        <p:txBody>
          <a:bodyPr/>
          <a:lstStyle/>
          <a:p>
            <a:r>
              <a:rPr lang="en-US" b="1" dirty="0"/>
              <a:t>PROCESS &amp; SCHEDULE</a:t>
            </a:r>
          </a:p>
        </p:txBody>
      </p:sp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5A7F978C-F195-4A70-ABEB-05E94B33D03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20173433"/>
              </p:ext>
            </p:extLst>
          </p:nvPr>
        </p:nvGraphicFramePr>
        <p:xfrm>
          <a:off x="1905000" y="1532255"/>
          <a:ext cx="5638800" cy="4929505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914400">
                  <a:extLst>
                    <a:ext uri="{9D8B030D-6E8A-4147-A177-3AD203B41FA5}">
                      <a16:colId xmlns:a16="http://schemas.microsoft.com/office/drawing/2014/main" val="2991280271"/>
                    </a:ext>
                  </a:extLst>
                </a:gridCol>
                <a:gridCol w="1949753">
                  <a:extLst>
                    <a:ext uri="{9D8B030D-6E8A-4147-A177-3AD203B41FA5}">
                      <a16:colId xmlns:a16="http://schemas.microsoft.com/office/drawing/2014/main" val="3459680626"/>
                    </a:ext>
                  </a:extLst>
                </a:gridCol>
                <a:gridCol w="2774647">
                  <a:extLst>
                    <a:ext uri="{9D8B030D-6E8A-4147-A177-3AD203B41FA5}">
                      <a16:colId xmlns:a16="http://schemas.microsoft.com/office/drawing/2014/main" val="2301952844"/>
                    </a:ext>
                  </a:extLst>
                </a:gridCol>
              </a:tblGrid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2000" b="1" u="sng" strike="noStrike" dirty="0">
                          <a:effectLst/>
                        </a:rPr>
                        <a:t>Team #</a:t>
                      </a:r>
                      <a:endParaRPr lang="en-US" sz="2000" b="1" i="0" u="sng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2000" b="1" i="0" u="sng" strike="noStrike" dirty="0">
                          <a:effectLst/>
                          <a:latin typeface="Calibri" panose="020F0502020204030204" pitchFamily="34" charset="0"/>
                        </a:rPr>
                        <a:t>Team Name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2000" b="1" u="sng" strike="noStrike" dirty="0">
                          <a:effectLst/>
                        </a:rPr>
                        <a:t>Student Full Name</a:t>
                      </a:r>
                      <a:endParaRPr lang="en-US" sz="2000" b="1" i="0" u="sng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35439056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Team #4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Chen, Jon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647340741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De Jesus, Nick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230189512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Girase, Sweta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064162656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Yang, Dong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002577146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564609571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2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Team #3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Acker, Evan 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830472019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Shamai, Jeremy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38496981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Johnson, </a:t>
                      </a:r>
                      <a:r>
                        <a:rPr lang="en-US" sz="1600" b="0" i="0" u="none" strike="noStrike" dirty="0" err="1">
                          <a:effectLst/>
                          <a:latin typeface="Calibri" panose="020F0502020204030204" pitchFamily="34" charset="0"/>
                        </a:rPr>
                        <a:t>Deajah</a:t>
                      </a:r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58327515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000254186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3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Team #2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Albaladejo, Anthony 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95525543"/>
                  </a:ext>
                </a:extLst>
              </a:tr>
              <a:tr h="15621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Andrew, Rhenece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6967132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Lad, Deep 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46238595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Zhang, Peter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75184834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87603071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4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J &amp; A 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Anderson, Jack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44450105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Ingram, Jerry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049711461"/>
                  </a:ext>
                </a:extLst>
              </a:tr>
              <a:tr h="22352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Shao, Andy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660880246"/>
                  </a:ext>
                </a:extLst>
              </a:tr>
              <a:tr h="5207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 err="1">
                          <a:effectLst/>
                          <a:latin typeface="Calibri" panose="020F0502020204030204" pitchFamily="34" charset="0"/>
                        </a:rPr>
                        <a:t>Shimchak</a:t>
                      </a:r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, Aidan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234046110"/>
                  </a:ext>
                </a:extLst>
              </a:tr>
            </a:tbl>
          </a:graphicData>
        </a:graphic>
      </p:graphicFrame>
      <p:sp>
        <p:nvSpPr>
          <p:cNvPr id="5" name="Title 3">
            <a:extLst>
              <a:ext uri="{FF2B5EF4-FFF2-40B4-BE49-F238E27FC236}">
                <a16:creationId xmlns:a16="http://schemas.microsoft.com/office/drawing/2014/main" id="{2C16487A-1D3A-4AD0-957C-228A22767D47}"/>
              </a:ext>
            </a:extLst>
          </p:cNvPr>
          <p:cNvSpPr txBox="1">
            <a:spLocks/>
          </p:cNvSpPr>
          <p:nvPr/>
        </p:nvSpPr>
        <p:spPr>
          <a:xfrm>
            <a:off x="428625" y="0"/>
            <a:ext cx="7620000" cy="457200"/>
          </a:xfrm>
          <a:prstGeom prst="rect">
            <a:avLst/>
          </a:prstGeom>
        </p:spPr>
        <p:txBody>
          <a:bodyPr vert="horz" lIns="0" tIns="45720" rIns="91440" bIns="45720" rtlCol="0" anchor="ctr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5666759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1B5DDED-ABB8-58FF-B061-672238DF2C6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2209800"/>
            <a:ext cx="7620000" cy="3657601"/>
          </a:xfrm>
        </p:spPr>
        <p:txBody>
          <a:bodyPr>
            <a:normAutofit/>
          </a:bodyPr>
          <a:lstStyle/>
          <a:p>
            <a:pPr algn="ctr"/>
            <a:r>
              <a:rPr lang="en-US" sz="4800" dirty="0">
                <a:solidFill>
                  <a:srgbClr val="A32638"/>
                </a:solidFill>
              </a:rPr>
              <a:t>Reminders!</a:t>
            </a:r>
          </a:p>
        </p:txBody>
      </p:sp>
    </p:spTree>
    <p:extLst>
      <p:ext uri="{BB962C8B-B14F-4D97-AF65-F5344CB8AC3E}">
        <p14:creationId xmlns:p14="http://schemas.microsoft.com/office/powerpoint/2010/main" val="40912811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57200"/>
            <a:ext cx="8229600" cy="602953"/>
          </a:xfrm>
        </p:spPr>
        <p:txBody>
          <a:bodyPr/>
          <a:lstStyle/>
          <a:p>
            <a:r>
              <a:rPr lang="en-US" sz="3200" b="1" dirty="0">
                <a:solidFill>
                  <a:srgbClr val="A32638"/>
                </a:solidFill>
              </a:rPr>
              <a:t>Coming up next week:  Change Leadership Day!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0153"/>
            <a:ext cx="7620000" cy="4881311"/>
          </a:xfrm>
        </p:spPr>
        <p:txBody>
          <a:bodyPr>
            <a:normAutofit fontScale="92500" lnSpcReduction="10000"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Kotter Chapter 1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333333"/>
                </a:solidFill>
                <a:latin typeface="Arial" panose="020B0604020202020204" pitchFamily="34" charset="0"/>
              </a:rPr>
              <a:t>Prepare a brief PowerPoint presentation (2-5 slides) for </a:t>
            </a:r>
            <a:r>
              <a:rPr lang="en-US" sz="1600" u="sng" dirty="0">
                <a:solidFill>
                  <a:srgbClr val="A32638"/>
                </a:solidFill>
                <a:latin typeface="Arial" panose="020B0604020202020204" pitchFamily="34" charset="0"/>
              </a:rPr>
              <a:t>your 3 favorite short stories:</a:t>
            </a:r>
          </a:p>
          <a:p>
            <a:pPr marL="642938" lvl="1" indent="-342900">
              <a:buFont typeface="+mj-lt"/>
              <a:buAutoNum type="arabicPeriod"/>
            </a:pP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 The first slide will “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tell</a:t>
            </a: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 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the story</a:t>
            </a: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”. </a:t>
            </a:r>
          </a:p>
          <a:p>
            <a:pPr marL="642938" lvl="1" indent="-342900">
              <a:buFont typeface="+mj-lt"/>
              <a:buAutoNum type="arabicPeriod"/>
            </a:pP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The following slide(s) will include 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key lessons learned </a:t>
            </a:r>
            <a:r>
              <a:rPr lang="en-US" sz="1450" dirty="0">
                <a:solidFill>
                  <a:srgbClr val="333333"/>
                </a:solidFill>
                <a:latin typeface="Arial" panose="020B0604020202020204" pitchFamily="34" charset="0"/>
              </a:rPr>
              <a:t>the reader should take away from the case and </a:t>
            </a:r>
            <a:r>
              <a:rPr lang="en-US" sz="1450" b="1" dirty="0">
                <a:solidFill>
                  <a:srgbClr val="333333"/>
                </a:solidFill>
                <a:latin typeface="Arial" panose="020B0604020202020204" pitchFamily="34" charset="0"/>
              </a:rPr>
              <a:t>how it relates to your current project or past work experience.</a:t>
            </a:r>
          </a:p>
          <a:p>
            <a:pPr marL="642938" lvl="1" indent="-342900">
              <a:buFont typeface="+mj-lt"/>
              <a:buAutoNum type="arabicPeriod"/>
            </a:pPr>
            <a:endParaRPr lang="en-US" sz="1450" b="1" dirty="0">
              <a:solidFill>
                <a:srgbClr val="333333"/>
              </a:solidFill>
              <a:latin typeface="Arial" panose="020B0604020202020204" pitchFamily="34" charset="0"/>
            </a:endParaRPr>
          </a:p>
          <a:p>
            <a:r>
              <a:rPr lang="en-US" sz="1600" u="sng" dirty="0"/>
              <a:t>Kotter Chapter 1 : Increase Urgency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Getting the Boss’ Approval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The Videotape of the Angry Customer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When Alligators are Nipping at Your Heels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Gloves on the Boardroom Table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/>
              <a:t>The CEO Portrait Gallery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solidFill>
                  <a:srgbClr val="A32638"/>
                </a:solidFill>
              </a:rPr>
              <a:t>You can volunteer now, before class or at the beginning of class!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solidFill>
                  <a:srgbClr val="A32638"/>
                </a:solidFill>
              </a:rPr>
              <a:t>If you present 2x this semester you get 1 point towards your final grade!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1900" dirty="0">
                <a:solidFill>
                  <a:srgbClr val="A32638"/>
                </a:solidFill>
              </a:rPr>
              <a:t>There will be a maximum of 3 point of extra credit per student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19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51426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" y="748643"/>
            <a:ext cx="8077200" cy="1156357"/>
          </a:xfrm>
        </p:spPr>
        <p:txBody>
          <a:bodyPr>
            <a:normAutofit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Coming up next week:</a:t>
            </a:r>
          </a:p>
        </p:txBody>
      </p:sp>
      <p:sp>
        <p:nvSpPr>
          <p:cNvPr id="21780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1447800"/>
            <a:ext cx="7772400" cy="3660001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endParaRPr lang="en-US" altLang="en-US" sz="3600" dirty="0"/>
          </a:p>
          <a:p>
            <a:r>
              <a:rPr lang="en-US" altLang="en-US" sz="3600" dirty="0"/>
              <a:t>Simulation: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altLang="en-US" sz="3200" dirty="0"/>
              <a:t>Introduction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altLang="en-US" sz="3200" dirty="0"/>
              <a:t>First Run</a:t>
            </a:r>
          </a:p>
        </p:txBody>
      </p:sp>
      <p:sp>
        <p:nvSpPr>
          <p:cNvPr id="4" name="Rectangle 2">
            <a:extLst>
              <a:ext uri="{FF2B5EF4-FFF2-40B4-BE49-F238E27FC236}">
                <a16:creationId xmlns:a16="http://schemas.microsoft.com/office/drawing/2014/main" id="{BE73D967-280C-4478-A2B4-EA770E4C1495}"/>
              </a:ext>
            </a:extLst>
          </p:cNvPr>
          <p:cNvSpPr txBox="1">
            <a:spLocks noChangeArrowheads="1"/>
          </p:cNvSpPr>
          <p:nvPr/>
        </p:nvSpPr>
        <p:spPr>
          <a:xfrm>
            <a:off x="457200" y="4436511"/>
            <a:ext cx="8077200" cy="1342579"/>
          </a:xfrm>
          <a:prstGeom prst="rect">
            <a:avLst/>
          </a:prstGeom>
        </p:spPr>
        <p:txBody>
          <a:bodyPr vert="horz" lIns="0" tIns="45720" rIns="91440" bIns="45720" rtlCol="0" anchor="ctr">
            <a:normAutofit fontScale="67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sz="4000" b="1" dirty="0">
                <a:solidFill>
                  <a:schemeClr val="tx1"/>
                </a:solidFill>
              </a:rPr>
              <a:t>Make sure to </a:t>
            </a:r>
            <a:r>
              <a:rPr lang="en-US" altLang="en-US" sz="4000" b="1" u="sng" dirty="0">
                <a:solidFill>
                  <a:srgbClr val="A41E35"/>
                </a:solidFill>
              </a:rPr>
              <a:t>purchase the simulation by EOD Sunday</a:t>
            </a:r>
            <a:r>
              <a:rPr lang="en-US" altLang="en-US" sz="4000" b="1" dirty="0">
                <a:solidFill>
                  <a:schemeClr val="tx1"/>
                </a:solidFill>
              </a:rPr>
              <a:t>. </a:t>
            </a:r>
          </a:p>
          <a:p>
            <a:r>
              <a:rPr lang="en-US" altLang="en-US" sz="4000" b="1" dirty="0">
                <a:solidFill>
                  <a:schemeClr val="tx1"/>
                </a:solidFill>
              </a:rPr>
              <a:t>You won't be able to participate without it and therefore will earn a </a:t>
            </a:r>
            <a:r>
              <a:rPr lang="en-US" altLang="en-US" sz="4000" b="1" u="sng" dirty="0">
                <a:solidFill>
                  <a:srgbClr val="A41E35"/>
                </a:solidFill>
              </a:rPr>
              <a:t>Zero for this assignment</a:t>
            </a:r>
            <a:r>
              <a:rPr lang="en-US" altLang="en-US" sz="4000" b="1" dirty="0">
                <a:solidFill>
                  <a:schemeClr val="tx1"/>
                </a:solidFill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0894224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ssential">
  <a:themeElements>
    <a:clrScheme name="Temple Red">
      <a:dk1>
        <a:srgbClr val="000000"/>
      </a:dk1>
      <a:lt1>
        <a:srgbClr val="FFFFFF"/>
      </a:lt1>
      <a:dk2>
        <a:srgbClr val="A32638"/>
      </a:dk2>
      <a:lt2>
        <a:srgbClr val="C8C8B1"/>
      </a:lt2>
      <a:accent1>
        <a:srgbClr val="7A7A7A"/>
      </a:accent1>
      <a:accent2>
        <a:srgbClr val="F5C201"/>
      </a:accent2>
      <a:accent3>
        <a:srgbClr val="526DB0"/>
      </a:accent3>
      <a:accent4>
        <a:srgbClr val="989AAC"/>
      </a:accent4>
      <a:accent5>
        <a:srgbClr val="DC5924"/>
      </a:accent5>
      <a:accent6>
        <a:srgbClr val="B4B392"/>
      </a:accent6>
      <a:hlink>
        <a:srgbClr val="CC9900"/>
      </a:hlink>
      <a:folHlink>
        <a:srgbClr val="969696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sential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250000"/>
              </a:schemeClr>
            </a:gs>
            <a:gs pos="35000">
              <a:schemeClr val="phClr">
                <a:tint val="47000"/>
                <a:satMod val="275000"/>
              </a:schemeClr>
            </a:gs>
            <a:gs pos="100000">
              <a:schemeClr val="phClr">
                <a:tint val="25000"/>
                <a:satMod val="300000"/>
              </a:schemeClr>
            </a:gs>
          </a:gsLst>
          <a:lin ang="16200000" scaled="1"/>
        </a:gradFill>
        <a:solidFill>
          <a:schemeClr val="phClr">
            <a:satMod val="110000"/>
          </a:schemeClr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4127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9999" dist="23000" algn="bl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38100" dist="19050" algn="bl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l"/>
          </a:scene3d>
          <a:sp3d prstMaterial="plastic">
            <a:bevelT w="38100" h="31750"/>
          </a:sp3d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>
                <a:tint val="96000"/>
              </a:schemeClr>
              <a:schemeClr val="phClr">
                <a:shade val="94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84000"/>
                <a:satMod val="110000"/>
              </a:schemeClr>
            </a:gs>
            <a:gs pos="44000">
              <a:schemeClr val="phClr">
                <a:tint val="93000"/>
                <a:satMod val="115000"/>
              </a:schemeClr>
            </a:gs>
            <a:gs pos="100000">
              <a:schemeClr val="phClr">
                <a:tint val="100000"/>
                <a:shade val="59000"/>
                <a:satMod val="120000"/>
              </a:schemeClr>
            </a:gs>
          </a:gsLst>
          <a:path path="circle">
            <a:fillToRect l="40000" t="60000" r="60000" b="4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8063</TotalTime>
  <Words>1893</Words>
  <Application>Microsoft Office PowerPoint</Application>
  <PresentationFormat>On-screen Show (4:3)</PresentationFormat>
  <Paragraphs>249</Paragraphs>
  <Slides>30</Slides>
  <Notes>22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4" baseType="lpstr">
      <vt:lpstr>Arial</vt:lpstr>
      <vt:lpstr>Calibri</vt:lpstr>
      <vt:lpstr>Wingdings</vt:lpstr>
      <vt:lpstr>Essential</vt:lpstr>
      <vt:lpstr>Take Quiz #3 On Canvas - 10 min </vt:lpstr>
      <vt:lpstr>SCRUM Framework MIS3535 | LEAD GLOBAL DIGITAL PROJECTS</vt:lpstr>
      <vt:lpstr>PowerPoint Presentation</vt:lpstr>
      <vt:lpstr>PRODUCT VISION</vt:lpstr>
      <vt:lpstr>PRODUCT VISION TEMPLATE</vt:lpstr>
      <vt:lpstr>PRODUCT VISION FOR RAREBOOKS.COM </vt:lpstr>
      <vt:lpstr>DEVELOP ROLES &amp; EPICS</vt:lpstr>
      <vt:lpstr>STORY MAP</vt:lpstr>
      <vt:lpstr>STORY MAP: GET TO THE OFFICE READY TO WORK</vt:lpstr>
      <vt:lpstr>PowerPoint Presentation</vt:lpstr>
      <vt:lpstr>STORY MAP FOR RAREBOOKS.COM </vt:lpstr>
      <vt:lpstr>USER STORIES INVEST GUIDE:  Independent Negotiable Valuable Estimable Small Testable</vt:lpstr>
      <vt:lpstr>DEFINING VALUE – USER STORY </vt:lpstr>
      <vt:lpstr>A USER STORY IS A POSSIBILITY NOT A FIXED REQUIREMENT</vt:lpstr>
      <vt:lpstr>USER STORY COLLECTION </vt:lpstr>
      <vt:lpstr>PRODUCT BACKLOG </vt:lpstr>
      <vt:lpstr>TEAM vs PRODUCT BACKLOG </vt:lpstr>
      <vt:lpstr>DEFINITON OF DONE – RELEASABLE STATE</vt:lpstr>
      <vt:lpstr>PowerPoint Presentation</vt:lpstr>
      <vt:lpstr>AGILE/SCRUM ESTIMATION TECHNIQUES</vt:lpstr>
      <vt:lpstr>COMING UP ON THURSDAY: INTERVIEW #2</vt:lpstr>
      <vt:lpstr>Coming up next week:  Change Leadership Day! </vt:lpstr>
      <vt:lpstr>Coming up next week:</vt:lpstr>
      <vt:lpstr>PowerPoint Presentation</vt:lpstr>
      <vt:lpstr>TEAM PROJECT</vt:lpstr>
      <vt:lpstr>TEAM PROJECT</vt:lpstr>
      <vt:lpstr>PROCESS &amp; SCHEDULE</vt:lpstr>
      <vt:lpstr>PowerPoint Presentation</vt:lpstr>
      <vt:lpstr>Coming up next week:  Change Leadership Day! </vt:lpstr>
      <vt:lpstr>Coming up next week: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SCRUM Framework MIS3535 | LEAD GLOBAL DIGITAL PROJECTS</dc:title>
  <dc:creator>MC Martin</dc:creator>
  <cp:lastModifiedBy>Marie-Christine Martin</cp:lastModifiedBy>
  <cp:revision>116</cp:revision>
  <cp:lastPrinted>2021-02-17T17:22:36Z</cp:lastPrinted>
  <dcterms:created xsi:type="dcterms:W3CDTF">2020-09-17T18:16:54Z</dcterms:created>
  <dcterms:modified xsi:type="dcterms:W3CDTF">2025-02-04T15:33:11Z</dcterms:modified>
</cp:coreProperties>
</file>