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16"/>
  </p:notesMasterIdLst>
  <p:sldIdLst>
    <p:sldId id="256" r:id="rId2"/>
    <p:sldId id="305" r:id="rId3"/>
    <p:sldId id="257" r:id="rId4"/>
    <p:sldId id="299" r:id="rId5"/>
    <p:sldId id="259" r:id="rId6"/>
    <p:sldId id="300" r:id="rId7"/>
    <p:sldId id="303" r:id="rId8"/>
    <p:sldId id="270" r:id="rId9"/>
    <p:sldId id="301" r:id="rId10"/>
    <p:sldId id="264" r:id="rId11"/>
    <p:sldId id="263" r:id="rId12"/>
    <p:sldId id="304" r:id="rId13"/>
    <p:sldId id="306" r:id="rId14"/>
    <p:sldId id="30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1E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261" autoAdjust="0"/>
  </p:normalViewPr>
  <p:slideViewPr>
    <p:cSldViewPr>
      <p:cViewPr varScale="1">
        <p:scale>
          <a:sx n="99" d="100"/>
          <a:sy n="99" d="100"/>
        </p:scale>
        <p:origin x="19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95405E-3407-42C7-B1EE-238FAE624E7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434F1F-63C5-4E4D-B81D-8317E12B1E86}">
      <dgm:prSet phldrT="[Text]"/>
      <dgm:spPr/>
      <dgm:t>
        <a:bodyPr/>
        <a:lstStyle/>
        <a:p>
          <a:r>
            <a:rPr lang="en-US" dirty="0"/>
            <a:t>Make the Case for the Change Initiative</a:t>
          </a:r>
        </a:p>
      </dgm:t>
    </dgm:pt>
    <dgm:pt modelId="{1D09E3BB-C1F2-471C-9EC1-EFC65D58BEFE}" type="parTrans" cxnId="{4C588587-A9DA-42FA-90FB-0501019F3933}">
      <dgm:prSet/>
      <dgm:spPr/>
      <dgm:t>
        <a:bodyPr/>
        <a:lstStyle/>
        <a:p>
          <a:endParaRPr lang="en-US"/>
        </a:p>
      </dgm:t>
    </dgm:pt>
    <dgm:pt modelId="{41F45BB9-2B3C-47C3-8410-CEA5950077D7}" type="sibTrans" cxnId="{4C588587-A9DA-42FA-90FB-0501019F3933}">
      <dgm:prSet/>
      <dgm:spPr/>
      <dgm:t>
        <a:bodyPr/>
        <a:lstStyle/>
        <a:p>
          <a:endParaRPr lang="en-US"/>
        </a:p>
      </dgm:t>
    </dgm:pt>
    <dgm:pt modelId="{395A3912-CD82-47B3-81D3-C687E6F89560}">
      <dgm:prSet phldrT="[Text]"/>
      <dgm:spPr/>
      <dgm:t>
        <a:bodyPr/>
        <a:lstStyle/>
        <a:p>
          <a:r>
            <a:rPr lang="en-US" dirty="0"/>
            <a:t>Build the Organizational Capacity for Change</a:t>
          </a:r>
        </a:p>
      </dgm:t>
    </dgm:pt>
    <dgm:pt modelId="{D323EAD6-6404-42E7-B87D-F1E10D5FC5CB}" type="parTrans" cxnId="{2BBB6B5D-5E94-45ED-8F83-FFAA0494D527}">
      <dgm:prSet/>
      <dgm:spPr/>
      <dgm:t>
        <a:bodyPr/>
        <a:lstStyle/>
        <a:p>
          <a:endParaRPr lang="en-US"/>
        </a:p>
      </dgm:t>
    </dgm:pt>
    <dgm:pt modelId="{BA87D998-8E8A-44C9-AA2D-5CB084135DD6}" type="sibTrans" cxnId="{2BBB6B5D-5E94-45ED-8F83-FFAA0494D527}">
      <dgm:prSet/>
      <dgm:spPr/>
      <dgm:t>
        <a:bodyPr/>
        <a:lstStyle/>
        <a:p>
          <a:endParaRPr lang="en-US"/>
        </a:p>
      </dgm:t>
    </dgm:pt>
    <dgm:pt modelId="{930903A1-FCC9-47D5-8BFA-91FA9B84A7CD}">
      <dgm:prSet phldrT="[Text]"/>
      <dgm:spPr/>
      <dgm:t>
        <a:bodyPr/>
        <a:lstStyle/>
        <a:p>
          <a:r>
            <a:rPr lang="en-US" dirty="0"/>
            <a:t>Build Momentum for Change Initiative</a:t>
          </a:r>
        </a:p>
      </dgm:t>
    </dgm:pt>
    <dgm:pt modelId="{51CD8BDC-41BC-4357-B752-B2810262FB1A}" type="parTrans" cxnId="{9CA084A3-608F-4B0F-87A6-A7FAC314DC24}">
      <dgm:prSet/>
      <dgm:spPr/>
      <dgm:t>
        <a:bodyPr/>
        <a:lstStyle/>
        <a:p>
          <a:endParaRPr lang="en-US"/>
        </a:p>
      </dgm:t>
    </dgm:pt>
    <dgm:pt modelId="{8E514041-AF33-4F9B-ADCA-3D517FB3906B}" type="sibTrans" cxnId="{9CA084A3-608F-4B0F-87A6-A7FAC314DC24}">
      <dgm:prSet/>
      <dgm:spPr/>
      <dgm:t>
        <a:bodyPr/>
        <a:lstStyle/>
        <a:p>
          <a:endParaRPr lang="en-US"/>
        </a:p>
      </dgm:t>
    </dgm:pt>
    <dgm:pt modelId="{06DA2246-898B-4B10-BECA-BDA4BC7AA730}">
      <dgm:prSet phldrT="[Text]"/>
      <dgm:spPr/>
      <dgm:t>
        <a:bodyPr/>
        <a:lstStyle/>
        <a:p>
          <a:r>
            <a:rPr lang="en-US" dirty="0"/>
            <a:t>Preserve and Continue to Build Organizational Capacity for Change</a:t>
          </a:r>
        </a:p>
      </dgm:t>
    </dgm:pt>
    <dgm:pt modelId="{0CCAC720-8497-4929-936A-BD3BDA32DE64}" type="parTrans" cxnId="{125B5E61-2A87-482D-8CCD-E4C44584624C}">
      <dgm:prSet/>
      <dgm:spPr/>
      <dgm:t>
        <a:bodyPr/>
        <a:lstStyle/>
        <a:p>
          <a:endParaRPr lang="en-US"/>
        </a:p>
      </dgm:t>
    </dgm:pt>
    <dgm:pt modelId="{2E5196C6-0AEB-421F-A068-A2A7513B01A5}" type="sibTrans" cxnId="{125B5E61-2A87-482D-8CCD-E4C44584624C}">
      <dgm:prSet/>
      <dgm:spPr/>
      <dgm:t>
        <a:bodyPr/>
        <a:lstStyle/>
        <a:p>
          <a:endParaRPr lang="en-US"/>
        </a:p>
      </dgm:t>
    </dgm:pt>
    <dgm:pt modelId="{592CA446-7F36-41BA-AF44-871821517DF2}">
      <dgm:prSet phldrT="[Text]"/>
      <dgm:spPr/>
      <dgm:t>
        <a:bodyPr/>
        <a:lstStyle/>
        <a:p>
          <a:r>
            <a:rPr lang="en-US" dirty="0"/>
            <a:t>Institutionalize Change Initiative</a:t>
          </a:r>
        </a:p>
      </dgm:t>
    </dgm:pt>
    <dgm:pt modelId="{084511EB-81CC-4C20-B393-2C961E8D9459}" type="parTrans" cxnId="{680CB85D-D6B7-4799-8BF4-D3696C16A420}">
      <dgm:prSet/>
      <dgm:spPr/>
      <dgm:t>
        <a:bodyPr/>
        <a:lstStyle/>
        <a:p>
          <a:endParaRPr lang="en-US"/>
        </a:p>
      </dgm:t>
    </dgm:pt>
    <dgm:pt modelId="{69E7CA3B-2045-4D01-BFFC-5864334D35CD}" type="sibTrans" cxnId="{680CB85D-D6B7-4799-8BF4-D3696C16A420}">
      <dgm:prSet/>
      <dgm:spPr/>
      <dgm:t>
        <a:bodyPr/>
        <a:lstStyle/>
        <a:p>
          <a:endParaRPr lang="en-US"/>
        </a:p>
      </dgm:t>
    </dgm:pt>
    <dgm:pt modelId="{972AC2BB-6167-4238-92DC-341AD778AB52}" type="pres">
      <dgm:prSet presAssocID="{9B95405E-3407-42C7-B1EE-238FAE624E74}" presName="diagram" presStyleCnt="0">
        <dgm:presLayoutVars>
          <dgm:dir/>
          <dgm:resizeHandles val="exact"/>
        </dgm:presLayoutVars>
      </dgm:prSet>
      <dgm:spPr/>
    </dgm:pt>
    <dgm:pt modelId="{707C3E86-08C5-4C85-80B4-A4ED9B838315}" type="pres">
      <dgm:prSet presAssocID="{82434F1F-63C5-4E4D-B81D-8317E12B1E86}" presName="node" presStyleLbl="node1" presStyleIdx="0" presStyleCnt="5" custScaleX="26586" custScaleY="31690" custLinFactNeighborX="-374" custLinFactNeighborY="6779">
        <dgm:presLayoutVars>
          <dgm:bulletEnabled val="1"/>
        </dgm:presLayoutVars>
      </dgm:prSet>
      <dgm:spPr/>
    </dgm:pt>
    <dgm:pt modelId="{9E410DBB-FB4D-4D57-B702-657241FDD1F2}" type="pres">
      <dgm:prSet presAssocID="{41F45BB9-2B3C-47C3-8410-CEA5950077D7}" presName="sibTrans" presStyleCnt="0"/>
      <dgm:spPr/>
    </dgm:pt>
    <dgm:pt modelId="{F4BB51CF-0D80-4223-B3E8-B2B6E42484F0}" type="pres">
      <dgm:prSet presAssocID="{395A3912-CD82-47B3-81D3-C687E6F89560}" presName="node" presStyleLbl="node1" presStyleIdx="1" presStyleCnt="5" custScaleX="26586" custScaleY="31690" custLinFactNeighborX="-36768" custLinFactNeighborY="41113">
        <dgm:presLayoutVars>
          <dgm:bulletEnabled val="1"/>
        </dgm:presLayoutVars>
      </dgm:prSet>
      <dgm:spPr/>
    </dgm:pt>
    <dgm:pt modelId="{01A3D086-CF06-46A9-8122-C0BA5275D423}" type="pres">
      <dgm:prSet presAssocID="{BA87D998-8E8A-44C9-AA2D-5CB084135DD6}" presName="sibTrans" presStyleCnt="0"/>
      <dgm:spPr/>
    </dgm:pt>
    <dgm:pt modelId="{DF825D90-55D0-4DCD-B66D-D6F0C22A8E20}" type="pres">
      <dgm:prSet presAssocID="{930903A1-FCC9-47D5-8BFA-91FA9B84A7CD}" presName="node" presStyleLbl="node1" presStyleIdx="2" presStyleCnt="5" custScaleX="26586" custScaleY="31690" custLinFactNeighborX="-37157" custLinFactNeighborY="6779">
        <dgm:presLayoutVars>
          <dgm:bulletEnabled val="1"/>
        </dgm:presLayoutVars>
      </dgm:prSet>
      <dgm:spPr/>
    </dgm:pt>
    <dgm:pt modelId="{EB7170DF-21DA-4E95-B0C9-50B1938F5648}" type="pres">
      <dgm:prSet presAssocID="{8E514041-AF33-4F9B-ADCA-3D517FB3906B}" presName="sibTrans" presStyleCnt="0"/>
      <dgm:spPr/>
    </dgm:pt>
    <dgm:pt modelId="{1018C025-C47A-48F5-B487-6C97A21094E0}" type="pres">
      <dgm:prSet presAssocID="{06DA2246-898B-4B10-BECA-BDA4BC7AA730}" presName="node" presStyleLbl="node1" presStyleIdx="3" presStyleCnt="5" custScaleX="26586" custScaleY="31690" custLinFactNeighborX="17722" custLinFactNeighborY="-7243">
        <dgm:presLayoutVars>
          <dgm:bulletEnabled val="1"/>
        </dgm:presLayoutVars>
      </dgm:prSet>
      <dgm:spPr/>
    </dgm:pt>
    <dgm:pt modelId="{158B213C-EAA9-4FE3-AC6F-532A9D5145FA}" type="pres">
      <dgm:prSet presAssocID="{2E5196C6-0AEB-421F-A068-A2A7513B01A5}" presName="sibTrans" presStyleCnt="0"/>
      <dgm:spPr/>
    </dgm:pt>
    <dgm:pt modelId="{365592A4-3376-447A-A30C-A5B061A4508D}" type="pres">
      <dgm:prSet presAssocID="{592CA446-7F36-41BA-AF44-871821517DF2}" presName="node" presStyleLbl="node1" presStyleIdx="4" presStyleCnt="5" custScaleX="26586" custScaleY="31690" custLinFactNeighborX="15669" custLinFactNeighborY="-24218">
        <dgm:presLayoutVars>
          <dgm:bulletEnabled val="1"/>
        </dgm:presLayoutVars>
      </dgm:prSet>
      <dgm:spPr/>
    </dgm:pt>
  </dgm:ptLst>
  <dgm:cxnLst>
    <dgm:cxn modelId="{14F95C1E-975E-4D59-A580-2CB723B58A7B}" type="presOf" srcId="{930903A1-FCC9-47D5-8BFA-91FA9B84A7CD}" destId="{DF825D90-55D0-4DCD-B66D-D6F0C22A8E20}" srcOrd="0" destOrd="0" presId="urn:microsoft.com/office/officeart/2005/8/layout/default"/>
    <dgm:cxn modelId="{2BBB6B5D-5E94-45ED-8F83-FFAA0494D527}" srcId="{9B95405E-3407-42C7-B1EE-238FAE624E74}" destId="{395A3912-CD82-47B3-81D3-C687E6F89560}" srcOrd="1" destOrd="0" parTransId="{D323EAD6-6404-42E7-B87D-F1E10D5FC5CB}" sibTransId="{BA87D998-8E8A-44C9-AA2D-5CB084135DD6}"/>
    <dgm:cxn modelId="{680CB85D-D6B7-4799-8BF4-D3696C16A420}" srcId="{9B95405E-3407-42C7-B1EE-238FAE624E74}" destId="{592CA446-7F36-41BA-AF44-871821517DF2}" srcOrd="4" destOrd="0" parTransId="{084511EB-81CC-4C20-B393-2C961E8D9459}" sibTransId="{69E7CA3B-2045-4D01-BFFC-5864334D35CD}"/>
    <dgm:cxn modelId="{125B5E61-2A87-482D-8CCD-E4C44584624C}" srcId="{9B95405E-3407-42C7-B1EE-238FAE624E74}" destId="{06DA2246-898B-4B10-BECA-BDA4BC7AA730}" srcOrd="3" destOrd="0" parTransId="{0CCAC720-8497-4929-936A-BD3BDA32DE64}" sibTransId="{2E5196C6-0AEB-421F-A068-A2A7513B01A5}"/>
    <dgm:cxn modelId="{4C588587-A9DA-42FA-90FB-0501019F3933}" srcId="{9B95405E-3407-42C7-B1EE-238FAE624E74}" destId="{82434F1F-63C5-4E4D-B81D-8317E12B1E86}" srcOrd="0" destOrd="0" parTransId="{1D09E3BB-C1F2-471C-9EC1-EFC65D58BEFE}" sibTransId="{41F45BB9-2B3C-47C3-8410-CEA5950077D7}"/>
    <dgm:cxn modelId="{AB51318D-79F0-41C2-8D73-096F1EADCE3C}" type="presOf" srcId="{9B95405E-3407-42C7-B1EE-238FAE624E74}" destId="{972AC2BB-6167-4238-92DC-341AD778AB52}" srcOrd="0" destOrd="0" presId="urn:microsoft.com/office/officeart/2005/8/layout/default"/>
    <dgm:cxn modelId="{DA09D591-C7E3-409C-B9BA-DA0D14BC4058}" type="presOf" srcId="{395A3912-CD82-47B3-81D3-C687E6F89560}" destId="{F4BB51CF-0D80-4223-B3E8-B2B6E42484F0}" srcOrd="0" destOrd="0" presId="urn:microsoft.com/office/officeart/2005/8/layout/default"/>
    <dgm:cxn modelId="{9CA084A3-608F-4B0F-87A6-A7FAC314DC24}" srcId="{9B95405E-3407-42C7-B1EE-238FAE624E74}" destId="{930903A1-FCC9-47D5-8BFA-91FA9B84A7CD}" srcOrd="2" destOrd="0" parTransId="{51CD8BDC-41BC-4357-B752-B2810262FB1A}" sibTransId="{8E514041-AF33-4F9B-ADCA-3D517FB3906B}"/>
    <dgm:cxn modelId="{49A3B6A3-0360-4A92-86EA-8116515677A3}" type="presOf" srcId="{06DA2246-898B-4B10-BECA-BDA4BC7AA730}" destId="{1018C025-C47A-48F5-B487-6C97A21094E0}" srcOrd="0" destOrd="0" presId="urn:microsoft.com/office/officeart/2005/8/layout/default"/>
    <dgm:cxn modelId="{9F937BC1-5BE1-413C-B070-0093A60F4D07}" type="presOf" srcId="{592CA446-7F36-41BA-AF44-871821517DF2}" destId="{365592A4-3376-447A-A30C-A5B061A4508D}" srcOrd="0" destOrd="0" presId="urn:microsoft.com/office/officeart/2005/8/layout/default"/>
    <dgm:cxn modelId="{5CBB12E7-48B1-4322-9B14-556922718B37}" type="presOf" srcId="{82434F1F-63C5-4E4D-B81D-8317E12B1E86}" destId="{707C3E86-08C5-4C85-80B4-A4ED9B838315}" srcOrd="0" destOrd="0" presId="urn:microsoft.com/office/officeart/2005/8/layout/default"/>
    <dgm:cxn modelId="{807A48B3-DA20-4884-AD7F-9E671B1DFC2A}" type="presParOf" srcId="{972AC2BB-6167-4238-92DC-341AD778AB52}" destId="{707C3E86-08C5-4C85-80B4-A4ED9B838315}" srcOrd="0" destOrd="0" presId="urn:microsoft.com/office/officeart/2005/8/layout/default"/>
    <dgm:cxn modelId="{9435D151-E93A-4227-BC50-ED5DFED3D230}" type="presParOf" srcId="{972AC2BB-6167-4238-92DC-341AD778AB52}" destId="{9E410DBB-FB4D-4D57-B702-657241FDD1F2}" srcOrd="1" destOrd="0" presId="urn:microsoft.com/office/officeart/2005/8/layout/default"/>
    <dgm:cxn modelId="{FD71E270-146D-4DAE-B3B2-B46B803C11E7}" type="presParOf" srcId="{972AC2BB-6167-4238-92DC-341AD778AB52}" destId="{F4BB51CF-0D80-4223-B3E8-B2B6E42484F0}" srcOrd="2" destOrd="0" presId="urn:microsoft.com/office/officeart/2005/8/layout/default"/>
    <dgm:cxn modelId="{19B2408A-DD5B-4B6A-BD48-27AE7B8FCEAA}" type="presParOf" srcId="{972AC2BB-6167-4238-92DC-341AD778AB52}" destId="{01A3D086-CF06-46A9-8122-C0BA5275D423}" srcOrd="3" destOrd="0" presId="urn:microsoft.com/office/officeart/2005/8/layout/default"/>
    <dgm:cxn modelId="{81F05B69-2EB8-4D23-921E-20D6B0841351}" type="presParOf" srcId="{972AC2BB-6167-4238-92DC-341AD778AB52}" destId="{DF825D90-55D0-4DCD-B66D-D6F0C22A8E20}" srcOrd="4" destOrd="0" presId="urn:microsoft.com/office/officeart/2005/8/layout/default"/>
    <dgm:cxn modelId="{B99BCE07-80EC-427C-828B-E59E17B97263}" type="presParOf" srcId="{972AC2BB-6167-4238-92DC-341AD778AB52}" destId="{EB7170DF-21DA-4E95-B0C9-50B1938F5648}" srcOrd="5" destOrd="0" presId="urn:microsoft.com/office/officeart/2005/8/layout/default"/>
    <dgm:cxn modelId="{5B173FDD-E78A-4B8F-A325-C0FB25B2BFF2}" type="presParOf" srcId="{972AC2BB-6167-4238-92DC-341AD778AB52}" destId="{1018C025-C47A-48F5-B487-6C97A21094E0}" srcOrd="6" destOrd="0" presId="urn:microsoft.com/office/officeart/2005/8/layout/default"/>
    <dgm:cxn modelId="{B02A4E49-3084-456A-9EDB-98DB871264B5}" type="presParOf" srcId="{972AC2BB-6167-4238-92DC-341AD778AB52}" destId="{158B213C-EAA9-4FE3-AC6F-532A9D5145FA}" srcOrd="7" destOrd="0" presId="urn:microsoft.com/office/officeart/2005/8/layout/default"/>
    <dgm:cxn modelId="{A8D1D952-7DB0-4383-94DD-38B50CCAA1FE}" type="presParOf" srcId="{972AC2BB-6167-4238-92DC-341AD778AB52}" destId="{365592A4-3376-447A-A30C-A5B061A4508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F21614-29DC-43A5-9523-5FD8B4848FE5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</dgm:pt>
    <dgm:pt modelId="{8DBB756A-3AEE-47DF-8399-114168EF470C}">
      <dgm:prSet phldrT="[Text]"/>
      <dgm:spPr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/>
            <a:t>Awareness</a:t>
          </a:r>
        </a:p>
      </dgm:t>
    </dgm:pt>
    <dgm:pt modelId="{79250019-4F91-4CAA-B973-F8EC7E435EEF}" type="parTrans" cxnId="{5272C668-ACA2-4B34-913A-543D43B19F3C}">
      <dgm:prSet/>
      <dgm:spPr/>
      <dgm:t>
        <a:bodyPr/>
        <a:lstStyle/>
        <a:p>
          <a:endParaRPr lang="en-US"/>
        </a:p>
      </dgm:t>
    </dgm:pt>
    <dgm:pt modelId="{7A926E65-E2AB-4DA2-A138-290CBDC1740D}" type="sibTrans" cxnId="{5272C668-ACA2-4B34-913A-543D43B19F3C}">
      <dgm:prSet/>
      <dgm:spPr/>
      <dgm:t>
        <a:bodyPr/>
        <a:lstStyle/>
        <a:p>
          <a:endParaRPr lang="en-US"/>
        </a:p>
      </dgm:t>
    </dgm:pt>
    <dgm:pt modelId="{FA4CFC72-8A17-4C92-8F44-031DDA92BA62}">
      <dgm:prSet phldrT="[Text]"/>
      <dgm:spPr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en-US" dirty="0"/>
            <a:t>Interest</a:t>
          </a:r>
        </a:p>
      </dgm:t>
    </dgm:pt>
    <dgm:pt modelId="{D1BD2351-85D0-4CC3-AADF-681E370EC0DC}" type="parTrans" cxnId="{88D58502-8C81-4CBA-9990-27E78761E8D6}">
      <dgm:prSet/>
      <dgm:spPr/>
      <dgm:t>
        <a:bodyPr/>
        <a:lstStyle/>
        <a:p>
          <a:endParaRPr lang="en-US"/>
        </a:p>
      </dgm:t>
    </dgm:pt>
    <dgm:pt modelId="{44FC53D7-AB20-45BF-A573-91BE07F9E756}" type="sibTrans" cxnId="{88D58502-8C81-4CBA-9990-27E78761E8D6}">
      <dgm:prSet/>
      <dgm:spPr/>
      <dgm:t>
        <a:bodyPr/>
        <a:lstStyle/>
        <a:p>
          <a:endParaRPr lang="en-US"/>
        </a:p>
      </dgm:t>
    </dgm:pt>
    <dgm:pt modelId="{4E5363FE-42B5-4FE0-9D96-2DB9FD1498FE}">
      <dgm:prSet phldrT="[Text]"/>
      <dgm:spPr>
        <a:ln>
          <a:solidFill>
            <a:srgbClr val="00B0F0"/>
          </a:solidFill>
        </a:ln>
      </dgm:spPr>
      <dgm:t>
        <a:bodyPr/>
        <a:lstStyle/>
        <a:p>
          <a:r>
            <a:rPr lang="en-US" dirty="0"/>
            <a:t>Trial</a:t>
          </a:r>
        </a:p>
      </dgm:t>
    </dgm:pt>
    <dgm:pt modelId="{E9621C4E-2AAC-4B9B-A9DA-18EB28FC96FB}" type="parTrans" cxnId="{7EB02392-8CC6-4343-9B48-6C16411AB629}">
      <dgm:prSet/>
      <dgm:spPr/>
      <dgm:t>
        <a:bodyPr/>
        <a:lstStyle/>
        <a:p>
          <a:endParaRPr lang="en-US"/>
        </a:p>
      </dgm:t>
    </dgm:pt>
    <dgm:pt modelId="{FA4F2393-1A86-41F7-B098-3C184AE324CF}" type="sibTrans" cxnId="{7EB02392-8CC6-4343-9B48-6C16411AB629}">
      <dgm:prSet/>
      <dgm:spPr/>
      <dgm:t>
        <a:bodyPr/>
        <a:lstStyle/>
        <a:p>
          <a:endParaRPr lang="en-US"/>
        </a:p>
      </dgm:t>
    </dgm:pt>
    <dgm:pt modelId="{EF8D42CA-2E7C-46E5-9AB4-7962EB92FEF8}">
      <dgm:prSet phldrT="[Text]"/>
      <dgm:spPr/>
      <dgm:t>
        <a:bodyPr/>
        <a:lstStyle/>
        <a:p>
          <a:r>
            <a:rPr lang="en-US" dirty="0"/>
            <a:t>Adoption</a:t>
          </a:r>
        </a:p>
      </dgm:t>
    </dgm:pt>
    <dgm:pt modelId="{0C613604-9387-4070-B07B-A5AC7425FACF}" type="parTrans" cxnId="{74AC0AF4-E23B-47F7-96C6-DC46B81D1716}">
      <dgm:prSet/>
      <dgm:spPr/>
      <dgm:t>
        <a:bodyPr/>
        <a:lstStyle/>
        <a:p>
          <a:endParaRPr lang="en-US"/>
        </a:p>
      </dgm:t>
    </dgm:pt>
    <dgm:pt modelId="{B6E73744-ED72-47A1-8523-D3C0FB949D7E}" type="sibTrans" cxnId="{74AC0AF4-E23B-47F7-96C6-DC46B81D1716}">
      <dgm:prSet/>
      <dgm:spPr/>
      <dgm:t>
        <a:bodyPr/>
        <a:lstStyle/>
        <a:p>
          <a:endParaRPr lang="en-US"/>
        </a:p>
      </dgm:t>
    </dgm:pt>
    <dgm:pt modelId="{9E7E1E75-3052-47FB-9F3D-830F40A3D312}" type="pres">
      <dgm:prSet presAssocID="{F1F21614-29DC-43A5-9523-5FD8B4848FE5}" presName="Name0" presStyleCnt="0">
        <dgm:presLayoutVars>
          <dgm:dir/>
          <dgm:resizeHandles val="exact"/>
        </dgm:presLayoutVars>
      </dgm:prSet>
      <dgm:spPr/>
    </dgm:pt>
    <dgm:pt modelId="{DE5AE253-84D3-4164-89A7-C12C8E8DFB6B}" type="pres">
      <dgm:prSet presAssocID="{8DBB756A-3AEE-47DF-8399-114168EF470C}" presName="composite" presStyleCnt="0"/>
      <dgm:spPr/>
    </dgm:pt>
    <dgm:pt modelId="{623801CE-F91F-4B28-B244-1535F6F21CE1}" type="pres">
      <dgm:prSet presAssocID="{8DBB756A-3AEE-47DF-8399-114168EF470C}" presName="bgChev" presStyleLbl="node1" presStyleIdx="0" presStyleCnt="4"/>
      <dgm:spPr>
        <a:solidFill>
          <a:schemeClr val="accent3">
            <a:lumMod val="60000"/>
            <a:lumOff val="40000"/>
          </a:schemeClr>
        </a:solidFill>
      </dgm:spPr>
    </dgm:pt>
    <dgm:pt modelId="{E6D326D1-75BB-4EF6-99D4-BFBC39BAEF2F}" type="pres">
      <dgm:prSet presAssocID="{8DBB756A-3AEE-47DF-8399-114168EF470C}" presName="txNode" presStyleLbl="fgAcc1" presStyleIdx="0" presStyleCnt="4">
        <dgm:presLayoutVars>
          <dgm:bulletEnabled val="1"/>
        </dgm:presLayoutVars>
      </dgm:prSet>
      <dgm:spPr/>
    </dgm:pt>
    <dgm:pt modelId="{BCE6DA74-642E-4AE7-81F5-183774B41BBE}" type="pres">
      <dgm:prSet presAssocID="{7A926E65-E2AB-4DA2-A138-290CBDC1740D}" presName="compositeSpace" presStyleCnt="0"/>
      <dgm:spPr/>
    </dgm:pt>
    <dgm:pt modelId="{0E3694F8-271C-4D33-BA73-E3224670C316}" type="pres">
      <dgm:prSet presAssocID="{FA4CFC72-8A17-4C92-8F44-031DDA92BA62}" presName="composite" presStyleCnt="0"/>
      <dgm:spPr/>
    </dgm:pt>
    <dgm:pt modelId="{5C8FE86B-A795-4815-B7CC-B5F45A95313E}" type="pres">
      <dgm:prSet presAssocID="{FA4CFC72-8A17-4C92-8F44-031DDA92BA62}" presName="bgChev" presStyleLbl="node1" presStyleIdx="1" presStyleCnt="4"/>
      <dgm:spPr>
        <a:solidFill>
          <a:schemeClr val="accent6">
            <a:lumMod val="20000"/>
            <a:lumOff val="80000"/>
          </a:schemeClr>
        </a:solidFill>
      </dgm:spPr>
    </dgm:pt>
    <dgm:pt modelId="{903527AA-138D-4B51-9564-95A5CF7BC659}" type="pres">
      <dgm:prSet presAssocID="{FA4CFC72-8A17-4C92-8F44-031DDA92BA62}" presName="txNode" presStyleLbl="fgAcc1" presStyleIdx="1" presStyleCnt="4">
        <dgm:presLayoutVars>
          <dgm:bulletEnabled val="1"/>
        </dgm:presLayoutVars>
      </dgm:prSet>
      <dgm:spPr/>
    </dgm:pt>
    <dgm:pt modelId="{0A46148D-967C-4A95-BB6D-8F5FE1058E83}" type="pres">
      <dgm:prSet presAssocID="{44FC53D7-AB20-45BF-A573-91BE07F9E756}" presName="compositeSpace" presStyleCnt="0"/>
      <dgm:spPr/>
    </dgm:pt>
    <dgm:pt modelId="{E9080E15-FFE0-4D1A-972C-FEC27BD3B7DE}" type="pres">
      <dgm:prSet presAssocID="{4E5363FE-42B5-4FE0-9D96-2DB9FD1498FE}" presName="composite" presStyleCnt="0"/>
      <dgm:spPr/>
    </dgm:pt>
    <dgm:pt modelId="{0466EF1A-9AD1-41E0-B18C-EDA035D7F103}" type="pres">
      <dgm:prSet presAssocID="{4E5363FE-42B5-4FE0-9D96-2DB9FD1498FE}" presName="bgChev" presStyleLbl="node1" presStyleIdx="2" presStyleCnt="4"/>
      <dgm:spPr>
        <a:solidFill>
          <a:srgbClr val="00B0F0"/>
        </a:solidFill>
      </dgm:spPr>
    </dgm:pt>
    <dgm:pt modelId="{0767EB92-0086-4111-8B4B-7CB71E4A4B99}" type="pres">
      <dgm:prSet presAssocID="{4E5363FE-42B5-4FE0-9D96-2DB9FD1498FE}" presName="txNode" presStyleLbl="fgAcc1" presStyleIdx="2" presStyleCnt="4">
        <dgm:presLayoutVars>
          <dgm:bulletEnabled val="1"/>
        </dgm:presLayoutVars>
      </dgm:prSet>
      <dgm:spPr/>
    </dgm:pt>
    <dgm:pt modelId="{76AD93C7-E735-457F-B637-5D2D6B01022C}" type="pres">
      <dgm:prSet presAssocID="{FA4F2393-1A86-41F7-B098-3C184AE324CF}" presName="compositeSpace" presStyleCnt="0"/>
      <dgm:spPr/>
    </dgm:pt>
    <dgm:pt modelId="{8BD9DCA5-53B6-4900-BF44-87D76C0FCDE7}" type="pres">
      <dgm:prSet presAssocID="{EF8D42CA-2E7C-46E5-9AB4-7962EB92FEF8}" presName="composite" presStyleCnt="0"/>
      <dgm:spPr/>
    </dgm:pt>
    <dgm:pt modelId="{A36E2D6C-8687-4C0D-AD7E-D4BAD2927CC5}" type="pres">
      <dgm:prSet presAssocID="{EF8D42CA-2E7C-46E5-9AB4-7962EB92FEF8}" presName="bgChev" presStyleLbl="node1" presStyleIdx="3" presStyleCnt="4"/>
      <dgm:spPr/>
    </dgm:pt>
    <dgm:pt modelId="{0BF04996-1036-4E19-85D0-89F56589EFEF}" type="pres">
      <dgm:prSet presAssocID="{EF8D42CA-2E7C-46E5-9AB4-7962EB92FEF8}" presName="txNode" presStyleLbl="fgAcc1" presStyleIdx="3" presStyleCnt="4">
        <dgm:presLayoutVars>
          <dgm:bulletEnabled val="1"/>
        </dgm:presLayoutVars>
      </dgm:prSet>
      <dgm:spPr/>
    </dgm:pt>
  </dgm:ptLst>
  <dgm:cxnLst>
    <dgm:cxn modelId="{88D58502-8C81-4CBA-9990-27E78761E8D6}" srcId="{F1F21614-29DC-43A5-9523-5FD8B4848FE5}" destId="{FA4CFC72-8A17-4C92-8F44-031DDA92BA62}" srcOrd="1" destOrd="0" parTransId="{D1BD2351-85D0-4CC3-AADF-681E370EC0DC}" sibTransId="{44FC53D7-AB20-45BF-A573-91BE07F9E756}"/>
    <dgm:cxn modelId="{F2A8150C-2EF0-4BD2-BCEF-A891B4A53080}" type="presOf" srcId="{8DBB756A-3AEE-47DF-8399-114168EF470C}" destId="{E6D326D1-75BB-4EF6-99D4-BFBC39BAEF2F}" srcOrd="0" destOrd="0" presId="urn:microsoft.com/office/officeart/2005/8/layout/chevronAccent+Icon"/>
    <dgm:cxn modelId="{5272C668-ACA2-4B34-913A-543D43B19F3C}" srcId="{F1F21614-29DC-43A5-9523-5FD8B4848FE5}" destId="{8DBB756A-3AEE-47DF-8399-114168EF470C}" srcOrd="0" destOrd="0" parTransId="{79250019-4F91-4CAA-B973-F8EC7E435EEF}" sibTransId="{7A926E65-E2AB-4DA2-A138-290CBDC1740D}"/>
    <dgm:cxn modelId="{7EB02392-8CC6-4343-9B48-6C16411AB629}" srcId="{F1F21614-29DC-43A5-9523-5FD8B4848FE5}" destId="{4E5363FE-42B5-4FE0-9D96-2DB9FD1498FE}" srcOrd="2" destOrd="0" parTransId="{E9621C4E-2AAC-4B9B-A9DA-18EB28FC96FB}" sibTransId="{FA4F2393-1A86-41F7-B098-3C184AE324CF}"/>
    <dgm:cxn modelId="{424383A6-D148-4969-8CE6-0459FFC2A115}" type="presOf" srcId="{FA4CFC72-8A17-4C92-8F44-031DDA92BA62}" destId="{903527AA-138D-4B51-9564-95A5CF7BC659}" srcOrd="0" destOrd="0" presId="urn:microsoft.com/office/officeart/2005/8/layout/chevronAccent+Icon"/>
    <dgm:cxn modelId="{423021DC-A80E-4268-B5A9-BA15A3930DA4}" type="presOf" srcId="{4E5363FE-42B5-4FE0-9D96-2DB9FD1498FE}" destId="{0767EB92-0086-4111-8B4B-7CB71E4A4B99}" srcOrd="0" destOrd="0" presId="urn:microsoft.com/office/officeart/2005/8/layout/chevronAccent+Icon"/>
    <dgm:cxn modelId="{651A1CE2-1F46-4D2F-B774-EF911AFDBB60}" type="presOf" srcId="{F1F21614-29DC-43A5-9523-5FD8B4848FE5}" destId="{9E7E1E75-3052-47FB-9F3D-830F40A3D312}" srcOrd="0" destOrd="0" presId="urn:microsoft.com/office/officeart/2005/8/layout/chevronAccent+Icon"/>
    <dgm:cxn modelId="{74AC0AF4-E23B-47F7-96C6-DC46B81D1716}" srcId="{F1F21614-29DC-43A5-9523-5FD8B4848FE5}" destId="{EF8D42CA-2E7C-46E5-9AB4-7962EB92FEF8}" srcOrd="3" destOrd="0" parTransId="{0C613604-9387-4070-B07B-A5AC7425FACF}" sibTransId="{B6E73744-ED72-47A1-8523-D3C0FB949D7E}"/>
    <dgm:cxn modelId="{A0A5DEFF-DE17-4270-BF29-F9D5EBA4EECD}" type="presOf" srcId="{EF8D42CA-2E7C-46E5-9AB4-7962EB92FEF8}" destId="{0BF04996-1036-4E19-85D0-89F56589EFEF}" srcOrd="0" destOrd="0" presId="urn:microsoft.com/office/officeart/2005/8/layout/chevronAccent+Icon"/>
    <dgm:cxn modelId="{D267CB59-6054-453C-9D51-9C4710364FB2}" type="presParOf" srcId="{9E7E1E75-3052-47FB-9F3D-830F40A3D312}" destId="{DE5AE253-84D3-4164-89A7-C12C8E8DFB6B}" srcOrd="0" destOrd="0" presId="urn:microsoft.com/office/officeart/2005/8/layout/chevronAccent+Icon"/>
    <dgm:cxn modelId="{E81D5A5A-CB11-4F53-85F7-C70908F4B754}" type="presParOf" srcId="{DE5AE253-84D3-4164-89A7-C12C8E8DFB6B}" destId="{623801CE-F91F-4B28-B244-1535F6F21CE1}" srcOrd="0" destOrd="0" presId="urn:microsoft.com/office/officeart/2005/8/layout/chevronAccent+Icon"/>
    <dgm:cxn modelId="{43A5A6CE-388F-45D5-8925-CAA52074AD84}" type="presParOf" srcId="{DE5AE253-84D3-4164-89A7-C12C8E8DFB6B}" destId="{E6D326D1-75BB-4EF6-99D4-BFBC39BAEF2F}" srcOrd="1" destOrd="0" presId="urn:microsoft.com/office/officeart/2005/8/layout/chevronAccent+Icon"/>
    <dgm:cxn modelId="{7B1DF912-B5E9-47CA-9817-EC4BAA69C1D7}" type="presParOf" srcId="{9E7E1E75-3052-47FB-9F3D-830F40A3D312}" destId="{BCE6DA74-642E-4AE7-81F5-183774B41BBE}" srcOrd="1" destOrd="0" presId="urn:microsoft.com/office/officeart/2005/8/layout/chevronAccent+Icon"/>
    <dgm:cxn modelId="{28A1BB6F-8224-4D4F-8681-D92CFF85AFEC}" type="presParOf" srcId="{9E7E1E75-3052-47FB-9F3D-830F40A3D312}" destId="{0E3694F8-271C-4D33-BA73-E3224670C316}" srcOrd="2" destOrd="0" presId="urn:microsoft.com/office/officeart/2005/8/layout/chevronAccent+Icon"/>
    <dgm:cxn modelId="{7026FBD5-8954-4C23-9D78-CF4EAAA771C8}" type="presParOf" srcId="{0E3694F8-271C-4D33-BA73-E3224670C316}" destId="{5C8FE86B-A795-4815-B7CC-B5F45A95313E}" srcOrd="0" destOrd="0" presId="urn:microsoft.com/office/officeart/2005/8/layout/chevronAccent+Icon"/>
    <dgm:cxn modelId="{2B17DCFB-D6BF-43FB-94B9-C86FB71C1E9E}" type="presParOf" srcId="{0E3694F8-271C-4D33-BA73-E3224670C316}" destId="{903527AA-138D-4B51-9564-95A5CF7BC659}" srcOrd="1" destOrd="0" presId="urn:microsoft.com/office/officeart/2005/8/layout/chevronAccent+Icon"/>
    <dgm:cxn modelId="{7603FE87-F03E-4A0C-BE61-3D48EC9084BE}" type="presParOf" srcId="{9E7E1E75-3052-47FB-9F3D-830F40A3D312}" destId="{0A46148D-967C-4A95-BB6D-8F5FE1058E83}" srcOrd="3" destOrd="0" presId="urn:microsoft.com/office/officeart/2005/8/layout/chevronAccent+Icon"/>
    <dgm:cxn modelId="{7B1CB056-C8F9-405C-891E-447607F62BBF}" type="presParOf" srcId="{9E7E1E75-3052-47FB-9F3D-830F40A3D312}" destId="{E9080E15-FFE0-4D1A-972C-FEC27BD3B7DE}" srcOrd="4" destOrd="0" presId="urn:microsoft.com/office/officeart/2005/8/layout/chevronAccent+Icon"/>
    <dgm:cxn modelId="{5EBA8F73-287B-4375-8A2C-0859D5368B31}" type="presParOf" srcId="{E9080E15-FFE0-4D1A-972C-FEC27BD3B7DE}" destId="{0466EF1A-9AD1-41E0-B18C-EDA035D7F103}" srcOrd="0" destOrd="0" presId="urn:microsoft.com/office/officeart/2005/8/layout/chevronAccent+Icon"/>
    <dgm:cxn modelId="{490E908F-FDAD-4333-A198-84A05105B9EF}" type="presParOf" srcId="{E9080E15-FFE0-4D1A-972C-FEC27BD3B7DE}" destId="{0767EB92-0086-4111-8B4B-7CB71E4A4B99}" srcOrd="1" destOrd="0" presId="urn:microsoft.com/office/officeart/2005/8/layout/chevronAccent+Icon"/>
    <dgm:cxn modelId="{53CB46BB-9455-40AD-BEC9-1489486E6972}" type="presParOf" srcId="{9E7E1E75-3052-47FB-9F3D-830F40A3D312}" destId="{76AD93C7-E735-457F-B637-5D2D6B01022C}" srcOrd="5" destOrd="0" presId="urn:microsoft.com/office/officeart/2005/8/layout/chevronAccent+Icon"/>
    <dgm:cxn modelId="{2592E8DB-B86C-4C78-9332-32F01851DAC0}" type="presParOf" srcId="{9E7E1E75-3052-47FB-9F3D-830F40A3D312}" destId="{8BD9DCA5-53B6-4900-BF44-87D76C0FCDE7}" srcOrd="6" destOrd="0" presId="urn:microsoft.com/office/officeart/2005/8/layout/chevronAccent+Icon"/>
    <dgm:cxn modelId="{31B9E5FD-8535-4571-8DF7-8A82EE94C311}" type="presParOf" srcId="{8BD9DCA5-53B6-4900-BF44-87D76C0FCDE7}" destId="{A36E2D6C-8687-4C0D-AD7E-D4BAD2927CC5}" srcOrd="0" destOrd="0" presId="urn:microsoft.com/office/officeart/2005/8/layout/chevronAccent+Icon"/>
    <dgm:cxn modelId="{73FE04B2-FFD1-4F7C-9988-0A7C813DA811}" type="presParOf" srcId="{8BD9DCA5-53B6-4900-BF44-87D76C0FCDE7}" destId="{0BF04996-1036-4E19-85D0-89F56589EFEF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C3E86-08C5-4C85-80B4-A4ED9B838315}">
      <dsp:nvSpPr>
        <dsp:cNvPr id="0" name=""/>
        <dsp:cNvSpPr/>
      </dsp:nvSpPr>
      <dsp:spPr>
        <a:xfrm>
          <a:off x="0" y="685820"/>
          <a:ext cx="2065103" cy="14769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Make the Case for the Change Initiative</a:t>
          </a:r>
        </a:p>
      </dsp:txBody>
      <dsp:txXfrm>
        <a:off x="0" y="685820"/>
        <a:ext cx="2065103" cy="1476938"/>
      </dsp:txXfrm>
    </dsp:sp>
    <dsp:sp modelId="{F4BB51CF-0D80-4223-B3E8-B2B6E42484F0}">
      <dsp:nvSpPr>
        <dsp:cNvPr id="0" name=""/>
        <dsp:cNvSpPr/>
      </dsp:nvSpPr>
      <dsp:spPr>
        <a:xfrm>
          <a:off x="0" y="2285984"/>
          <a:ext cx="2065103" cy="14769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Build the Organizational Capacity for Change</a:t>
          </a:r>
        </a:p>
      </dsp:txBody>
      <dsp:txXfrm>
        <a:off x="0" y="2285984"/>
        <a:ext cx="2065103" cy="1476938"/>
      </dsp:txXfrm>
    </dsp:sp>
    <dsp:sp modelId="{DF825D90-55D0-4DCD-B66D-D6F0C22A8E20}">
      <dsp:nvSpPr>
        <dsp:cNvPr id="0" name=""/>
        <dsp:cNvSpPr/>
      </dsp:nvSpPr>
      <dsp:spPr>
        <a:xfrm>
          <a:off x="2806913" y="685820"/>
          <a:ext cx="2065103" cy="14769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Build Momentum for Change Initiative</a:t>
          </a:r>
        </a:p>
      </dsp:txBody>
      <dsp:txXfrm>
        <a:off x="2806913" y="685820"/>
        <a:ext cx="2065103" cy="1476938"/>
      </dsp:txXfrm>
    </dsp:sp>
    <dsp:sp modelId="{1018C025-C47A-48F5-B487-6C97A21094E0}">
      <dsp:nvSpPr>
        <dsp:cNvPr id="0" name=""/>
        <dsp:cNvSpPr/>
      </dsp:nvSpPr>
      <dsp:spPr>
        <a:xfrm>
          <a:off x="2806913" y="2286015"/>
          <a:ext cx="2065103" cy="14769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Preserve and Continue to Build Organizational Capacity for Change</a:t>
          </a:r>
        </a:p>
      </dsp:txBody>
      <dsp:txXfrm>
        <a:off x="2806913" y="2286015"/>
        <a:ext cx="2065103" cy="1476938"/>
      </dsp:txXfrm>
    </dsp:sp>
    <dsp:sp modelId="{365592A4-3376-447A-A30C-A5B061A4508D}">
      <dsp:nvSpPr>
        <dsp:cNvPr id="0" name=""/>
        <dsp:cNvSpPr/>
      </dsp:nvSpPr>
      <dsp:spPr>
        <a:xfrm>
          <a:off x="5489311" y="1494882"/>
          <a:ext cx="2065103" cy="14769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Institutionalize Change Initiative</a:t>
          </a:r>
        </a:p>
      </dsp:txBody>
      <dsp:txXfrm>
        <a:off x="5489311" y="1494882"/>
        <a:ext cx="2065103" cy="14769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3801CE-F91F-4B28-B244-1535F6F21CE1}">
      <dsp:nvSpPr>
        <dsp:cNvPr id="0" name=""/>
        <dsp:cNvSpPr/>
      </dsp:nvSpPr>
      <dsp:spPr>
        <a:xfrm>
          <a:off x="3885" y="1578137"/>
          <a:ext cx="1828654" cy="705860"/>
        </a:xfrm>
        <a:prstGeom prst="chevron">
          <a:avLst>
            <a:gd name="adj" fmla="val 4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D326D1-75BB-4EF6-99D4-BFBC39BAEF2F}">
      <dsp:nvSpPr>
        <dsp:cNvPr id="0" name=""/>
        <dsp:cNvSpPr/>
      </dsp:nvSpPr>
      <dsp:spPr>
        <a:xfrm>
          <a:off x="491526" y="1754602"/>
          <a:ext cx="1544197" cy="705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Awareness</a:t>
          </a:r>
        </a:p>
      </dsp:txBody>
      <dsp:txXfrm>
        <a:off x="512200" y="1775276"/>
        <a:ext cx="1502849" cy="664512"/>
      </dsp:txXfrm>
    </dsp:sp>
    <dsp:sp modelId="{5C8FE86B-A795-4815-B7CC-B5F45A95313E}">
      <dsp:nvSpPr>
        <dsp:cNvPr id="0" name=""/>
        <dsp:cNvSpPr/>
      </dsp:nvSpPr>
      <dsp:spPr>
        <a:xfrm>
          <a:off x="2092615" y="1578137"/>
          <a:ext cx="1828654" cy="705860"/>
        </a:xfrm>
        <a:prstGeom prst="chevron">
          <a:avLst>
            <a:gd name="adj" fmla="val 40000"/>
          </a:avLst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3527AA-138D-4B51-9564-95A5CF7BC659}">
      <dsp:nvSpPr>
        <dsp:cNvPr id="0" name=""/>
        <dsp:cNvSpPr/>
      </dsp:nvSpPr>
      <dsp:spPr>
        <a:xfrm>
          <a:off x="2580256" y="1754602"/>
          <a:ext cx="1544197" cy="705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Interest</a:t>
          </a:r>
        </a:p>
      </dsp:txBody>
      <dsp:txXfrm>
        <a:off x="2600930" y="1775276"/>
        <a:ext cx="1502849" cy="664512"/>
      </dsp:txXfrm>
    </dsp:sp>
    <dsp:sp modelId="{0466EF1A-9AD1-41E0-B18C-EDA035D7F103}">
      <dsp:nvSpPr>
        <dsp:cNvPr id="0" name=""/>
        <dsp:cNvSpPr/>
      </dsp:nvSpPr>
      <dsp:spPr>
        <a:xfrm>
          <a:off x="4181345" y="1578137"/>
          <a:ext cx="1828654" cy="705860"/>
        </a:xfrm>
        <a:prstGeom prst="chevron">
          <a:avLst>
            <a:gd name="adj" fmla="val 4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67EB92-0086-4111-8B4B-7CB71E4A4B99}">
      <dsp:nvSpPr>
        <dsp:cNvPr id="0" name=""/>
        <dsp:cNvSpPr/>
      </dsp:nvSpPr>
      <dsp:spPr>
        <a:xfrm>
          <a:off x="4668987" y="1754602"/>
          <a:ext cx="1544197" cy="705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Trial</a:t>
          </a:r>
        </a:p>
      </dsp:txBody>
      <dsp:txXfrm>
        <a:off x="4689661" y="1775276"/>
        <a:ext cx="1502849" cy="664512"/>
      </dsp:txXfrm>
    </dsp:sp>
    <dsp:sp modelId="{A36E2D6C-8687-4C0D-AD7E-D4BAD2927CC5}">
      <dsp:nvSpPr>
        <dsp:cNvPr id="0" name=""/>
        <dsp:cNvSpPr/>
      </dsp:nvSpPr>
      <dsp:spPr>
        <a:xfrm>
          <a:off x="6270075" y="1578137"/>
          <a:ext cx="1828654" cy="705860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F04996-1036-4E19-85D0-89F56589EFEF}">
      <dsp:nvSpPr>
        <dsp:cNvPr id="0" name=""/>
        <dsp:cNvSpPr/>
      </dsp:nvSpPr>
      <dsp:spPr>
        <a:xfrm>
          <a:off x="6757717" y="1754602"/>
          <a:ext cx="1544197" cy="705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Adoption</a:t>
          </a:r>
        </a:p>
      </dsp:txBody>
      <dsp:txXfrm>
        <a:off x="6778391" y="1775276"/>
        <a:ext cx="1502849" cy="6645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5CFBF-65E4-4DD4-BE83-5F8354FE66DC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82386-DBAC-42E9-AE6B-E30F58261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138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by MC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382386-DBAC-42E9-AE6B-E30F5826120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9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Slide added by MC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382386-DBAC-42E9-AE6B-E30F582612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70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Slide added by MC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382386-DBAC-42E9-AE6B-E30F5826120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20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Slide added by MC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382386-DBAC-42E9-AE6B-E30F5826120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714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Slide added by MC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382386-DBAC-42E9-AE6B-E30F5826120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117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Slide added by MC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382386-DBAC-42E9-AE6B-E30F5826120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805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tell the students that this is a randomized simulation. Although acts may be successful during the live run, that may not be the case during their version.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461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489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990600" y="556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n-US" dirty="0">
              <a:latin typeface="Times" pitchFamily="-28" charset="0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743200"/>
            <a:ext cx="5257800" cy="914400"/>
          </a:xfrm>
        </p:spPr>
        <p:txBody>
          <a:bodyPr/>
          <a:lstStyle>
            <a:lvl1pPr>
              <a:defRPr sz="2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657600"/>
            <a:ext cx="5257800" cy="1143000"/>
          </a:xfrm>
        </p:spPr>
        <p:txBody>
          <a:bodyPr/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781800" y="5562600"/>
            <a:ext cx="19050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accent1"/>
                </a:solidFill>
                <a:latin typeface="+mn-lt"/>
              </a:defRPr>
            </a:lvl1pPr>
          </a:lstStyle>
          <a:p>
            <a:fld id="{D4904A42-5267-402D-8974-D581CA75C9CF}" type="datetimeFigureOut">
              <a:rPr lang="en-US" smtClean="0"/>
              <a:t>1/21/2025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39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90111" y="2009954"/>
            <a:ext cx="7768087" cy="4364966"/>
          </a:xfrm>
        </p:spPr>
        <p:txBody>
          <a:bodyPr/>
          <a:lstStyle>
            <a:lvl1pPr>
              <a:defRPr sz="2000"/>
            </a:lvl1pPr>
            <a:lvl2pPr>
              <a:buClr>
                <a:srgbClr val="FF0000"/>
              </a:buClr>
              <a:defRPr sz="1800"/>
            </a:lvl2pPr>
            <a:lvl3pPr>
              <a:buClr>
                <a:srgbClr val="FF0000"/>
              </a:buClr>
              <a:defRPr sz="1800"/>
            </a:lvl3pPr>
            <a:lvl4pPr marL="1258888" indent="-266700">
              <a:buClr>
                <a:srgbClr val="FF0000"/>
              </a:buClr>
              <a:buFont typeface="Courier New" pitchFamily="49" charset="0"/>
              <a:buChar char="o"/>
              <a:tabLst/>
              <a:defRPr sz="1600"/>
            </a:lvl4pPr>
            <a:lvl5pPr marL="1655763" indent="-266700"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90112" y="1447800"/>
            <a:ext cx="7768087" cy="4927121"/>
          </a:xfrm>
        </p:spPr>
        <p:txBody>
          <a:bodyPr/>
          <a:lstStyle>
            <a:lvl1pPr>
              <a:defRPr sz="2000"/>
            </a:lvl1pPr>
            <a:lvl2pPr>
              <a:buClr>
                <a:schemeClr val="accent1"/>
              </a:buClr>
              <a:defRPr sz="1800">
                <a:latin typeface="+mn-lt"/>
              </a:defRPr>
            </a:lvl2pPr>
            <a:lvl3pPr>
              <a:buClr>
                <a:schemeClr val="accent1"/>
              </a:buCl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buClr>
                <a:schemeClr val="accent1"/>
              </a:buClr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4904A42-5267-402D-8974-D581CA75C9CF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BA18866-C789-4078-869F-D8D4DF339A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D4904A42-5267-402D-8974-D581CA75C9CF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DBA18866-C789-4078-869F-D8D4DF339A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81952" y="6553200"/>
            <a:ext cx="50464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fld id="{9C93C4E3-DE70-43CF-8578-D73582BAD405}" type="slidenum">
              <a:rPr lang="en-US" sz="1050">
                <a:solidFill>
                  <a:schemeClr val="accent1"/>
                </a:solidFill>
                <a:latin typeface="+mn-lt"/>
                <a:ea typeface="ＭＳ Ｐゴシック" pitchFamily="-28" charset="-128"/>
                <a:cs typeface="ＭＳ Ｐゴシック" pitchFamily="-28" charset="-128"/>
              </a:rPr>
              <a:pPr eaLnBrk="0" hangingPunct="0">
                <a:defRPr/>
              </a:pPr>
              <a:t>‹#›</a:t>
            </a:fld>
            <a:endParaRPr lang="en-US" sz="1050" dirty="0">
              <a:solidFill>
                <a:schemeClr val="accent1"/>
              </a:solidFill>
              <a:latin typeface="+mn-lt"/>
              <a:ea typeface="ＭＳ Ｐゴシック" pitchFamily="-28" charset="-128"/>
              <a:cs typeface="ＭＳ Ｐゴシック" pitchFamily="-28" charset="-128"/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0112" y="1524000"/>
            <a:ext cx="7768087" cy="4850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39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-28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-28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-28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-28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-28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-28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-28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-28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chemeClr val="bg1"/>
        </a:buClr>
        <a:buFont typeface="Times" pitchFamily="18" charset="0"/>
        <a:buChar char="•"/>
        <a:defRPr sz="2000" b="1">
          <a:solidFill>
            <a:srgbClr val="191919"/>
          </a:solidFill>
          <a:latin typeface="+mn-lt"/>
          <a:ea typeface="+mn-ea"/>
          <a:cs typeface="+mn-cs"/>
        </a:defRPr>
      </a:lvl1pPr>
      <a:lvl2pPr marL="519113" indent="-285750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FF3700"/>
        </a:buClr>
        <a:buFont typeface="Times" pitchFamily="18" charset="0"/>
        <a:buChar char="•"/>
        <a:defRPr sz="1800">
          <a:solidFill>
            <a:srgbClr val="191919"/>
          </a:solidFill>
          <a:latin typeface="+mn-lt"/>
          <a:ea typeface="ＭＳ Ｐゴシック" pitchFamily="-28" charset="-128"/>
          <a:cs typeface="Georgia"/>
        </a:defRPr>
      </a:lvl2pPr>
      <a:lvl3pPr marL="854075" indent="-266700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FF3700"/>
        </a:buClr>
        <a:buSzPct val="50000"/>
        <a:buFont typeface="Wingdings" pitchFamily="2" charset="2"/>
        <a:buChar char="è"/>
        <a:defRPr sz="1800">
          <a:solidFill>
            <a:srgbClr val="191919"/>
          </a:solidFill>
          <a:latin typeface="+mn-lt"/>
          <a:ea typeface="ＭＳ Ｐゴシック" pitchFamily="-28" charset="-128"/>
          <a:cs typeface="Georgia"/>
        </a:defRPr>
      </a:lvl3pPr>
      <a:lvl4pPr marL="1638300" indent="-2667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defRPr sz="1200">
          <a:solidFill>
            <a:srgbClr val="191919"/>
          </a:solidFill>
          <a:latin typeface="+mn-lt"/>
          <a:ea typeface="ＭＳ Ｐゴシック" pitchFamily="-28" charset="-128"/>
          <a:cs typeface="ＭＳ Ｐゴシック"/>
        </a:defRPr>
      </a:lvl4pPr>
      <a:lvl5pPr marL="2095500" indent="-2667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Times" pitchFamily="18" charset="0"/>
        <a:buAutoNum type="arabicPeriod"/>
        <a:defRPr sz="1200">
          <a:solidFill>
            <a:srgbClr val="191919"/>
          </a:solidFill>
          <a:latin typeface="Times" pitchFamily="-28" charset="0"/>
          <a:ea typeface="ＭＳ Ｐゴシック" pitchFamily="-28" charset="-128"/>
          <a:cs typeface="ＭＳ Ｐゴシック"/>
        </a:defRPr>
      </a:lvl5pPr>
      <a:lvl6pPr marL="2552700" indent="-2667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Times" pitchFamily="-28" charset="0"/>
        <a:buAutoNum type="arabicPeriod"/>
        <a:defRPr sz="1200">
          <a:solidFill>
            <a:srgbClr val="191919"/>
          </a:solidFill>
          <a:latin typeface="Times" pitchFamily="-28" charset="0"/>
          <a:ea typeface="ＭＳ Ｐゴシック" pitchFamily="-28" charset="-128"/>
        </a:defRPr>
      </a:lvl6pPr>
      <a:lvl7pPr marL="3009900" indent="-2667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Times" pitchFamily="-28" charset="0"/>
        <a:buAutoNum type="arabicPeriod"/>
        <a:defRPr sz="1200">
          <a:solidFill>
            <a:srgbClr val="191919"/>
          </a:solidFill>
          <a:latin typeface="Times" pitchFamily="-28" charset="0"/>
          <a:ea typeface="ＭＳ Ｐゴシック" pitchFamily="-28" charset="-128"/>
        </a:defRPr>
      </a:lvl7pPr>
      <a:lvl8pPr marL="3467100" indent="-2667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Times" pitchFamily="-28" charset="0"/>
        <a:buAutoNum type="arabicPeriod"/>
        <a:defRPr sz="1200">
          <a:solidFill>
            <a:srgbClr val="191919"/>
          </a:solidFill>
          <a:latin typeface="Times" pitchFamily="-28" charset="0"/>
          <a:ea typeface="ＭＳ Ｐゴシック" pitchFamily="-28" charset="-128"/>
        </a:defRPr>
      </a:lvl8pPr>
      <a:lvl9pPr marL="3924300" indent="-2667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Times" pitchFamily="-28" charset="0"/>
        <a:buAutoNum type="arabicPeriod"/>
        <a:defRPr sz="1200">
          <a:solidFill>
            <a:srgbClr val="191919"/>
          </a:solidFill>
          <a:latin typeface="Times" pitchFamily="-28" charset="0"/>
          <a:ea typeface="ＭＳ Ｐゴシック" pitchFamily="-2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tags" Target="../tags/tag15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5" Type="http://schemas.openxmlformats.org/officeDocument/2006/relationships/tags" Target="../tags/tag7.xml"/><Relationship Id="rId15" Type="http://schemas.openxmlformats.org/officeDocument/2006/relationships/slideLayout" Target="../slideLayouts/slideLayout4.xml"/><Relationship Id="rId10" Type="http://schemas.openxmlformats.org/officeDocument/2006/relationships/tags" Target="../tags/tag12.xml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09800"/>
            <a:ext cx="8229601" cy="178558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Change Management Simulation:</a:t>
            </a:r>
            <a:br>
              <a:rPr lang="en-US" sz="4000" b="1" dirty="0"/>
            </a:b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4000" b="1" dirty="0"/>
              <a:t>Power and Influence</a:t>
            </a:r>
          </a:p>
        </p:txBody>
      </p:sp>
    </p:spTree>
    <p:extLst>
      <p:ext uri="{BB962C8B-B14F-4D97-AF65-F5344CB8AC3E}">
        <p14:creationId xmlns:p14="http://schemas.microsoft.com/office/powerpoint/2010/main" val="3096139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Basic Types of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7768087" cy="4927121"/>
          </a:xfrm>
        </p:spPr>
        <p:txBody>
          <a:bodyPr/>
          <a:lstStyle/>
          <a:p>
            <a:r>
              <a:rPr lang="en-US" dirty="0"/>
              <a:t>Reactive Change</a:t>
            </a:r>
          </a:p>
          <a:p>
            <a:pPr lvl="1"/>
            <a:r>
              <a:rPr lang="en-US" dirty="0"/>
              <a:t>Closing a performance gap  </a:t>
            </a:r>
          </a:p>
          <a:p>
            <a:pPr lvl="2"/>
            <a:r>
              <a:rPr lang="en-US" dirty="0"/>
              <a:t>(</a:t>
            </a:r>
            <a:r>
              <a:rPr lang="en-US" b="1" dirty="0"/>
              <a:t>what is </a:t>
            </a:r>
            <a:r>
              <a:rPr lang="en-US" dirty="0"/>
              <a:t>and </a:t>
            </a:r>
            <a:r>
              <a:rPr lang="en-US" b="1" dirty="0"/>
              <a:t>what should be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Proactive Change</a:t>
            </a:r>
          </a:p>
          <a:p>
            <a:pPr lvl="1"/>
            <a:r>
              <a:rPr lang="en-US" dirty="0"/>
              <a:t>Closing an opportunity gap  </a:t>
            </a:r>
          </a:p>
          <a:p>
            <a:pPr lvl="2"/>
            <a:r>
              <a:rPr lang="en-US" dirty="0"/>
              <a:t>(</a:t>
            </a:r>
            <a:r>
              <a:rPr lang="en-US" b="1" dirty="0"/>
              <a:t>what is </a:t>
            </a:r>
            <a:r>
              <a:rPr lang="en-US" dirty="0"/>
              <a:t>and </a:t>
            </a:r>
            <a:r>
              <a:rPr lang="en-US" b="1" dirty="0"/>
              <a:t>what could be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pic>
        <p:nvPicPr>
          <p:cNvPr id="4159" name="Picture 63" descr="C:\Users\lin.mahoney\Desktop\MP9004230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438400"/>
            <a:ext cx="4267200" cy="426720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213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Distinct Scenarios</a:t>
            </a:r>
          </a:p>
        </p:txBody>
      </p:sp>
      <p:sp>
        <p:nvSpPr>
          <p:cNvPr id="16" name="Text Box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610151" y="2042296"/>
            <a:ext cx="219997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400" dirty="0">
                <a:latin typeface="+mn-lt"/>
              </a:rPr>
              <a:t>Low</a:t>
            </a:r>
          </a:p>
        </p:txBody>
      </p:sp>
      <p:sp>
        <p:nvSpPr>
          <p:cNvPr id="17" name="Text Box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810124" y="2042296"/>
            <a:ext cx="22288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400" dirty="0">
                <a:latin typeface="+mn-lt"/>
              </a:rPr>
              <a:t>High</a:t>
            </a:r>
          </a:p>
        </p:txBody>
      </p:sp>
      <p:sp>
        <p:nvSpPr>
          <p:cNvPr id="18" name="Text Box 9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046163" y="3646188"/>
            <a:ext cx="132586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800" b="1" dirty="0">
                <a:latin typeface="+mn-lt"/>
              </a:rPr>
              <a:t>Urgency for Results</a:t>
            </a:r>
          </a:p>
        </p:txBody>
      </p:sp>
      <p:sp>
        <p:nvSpPr>
          <p:cNvPr id="19" name="Text Box 1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069059" y="3129535"/>
            <a:ext cx="5132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400" dirty="0">
                <a:latin typeface="+mn-lt"/>
              </a:rPr>
              <a:t>Low</a:t>
            </a:r>
          </a:p>
        </p:txBody>
      </p:sp>
      <p:sp>
        <p:nvSpPr>
          <p:cNvPr id="20" name="Text Box 12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028983" y="4872029"/>
            <a:ext cx="5533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400" dirty="0">
                <a:latin typeface="+mn-lt"/>
              </a:rPr>
              <a:t>High</a:t>
            </a:r>
          </a:p>
        </p:txBody>
      </p:sp>
      <p:sp>
        <p:nvSpPr>
          <p:cNvPr id="21" name="Text 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590800" y="1676400"/>
            <a:ext cx="4448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b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 dirty="0">
                <a:latin typeface="+mn-lt"/>
              </a:rPr>
              <a:t>Power of the Change Agent</a:t>
            </a:r>
          </a:p>
        </p:txBody>
      </p:sp>
      <p:sp>
        <p:nvSpPr>
          <p:cNvPr id="22" name="Rectangle 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580900" y="2348860"/>
            <a:ext cx="2230050" cy="177025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 anchor="t" anchorCtr="0"/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 dirty="0">
                <a:latin typeface="+mn-lt"/>
              </a:rPr>
              <a:t>Scenario 1</a:t>
            </a:r>
          </a:p>
        </p:txBody>
      </p:sp>
      <p:sp>
        <p:nvSpPr>
          <p:cNvPr id="23" name="Rectangle 4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810950" y="2348860"/>
            <a:ext cx="2228236" cy="177025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 anchor="t" anchorCtr="0"/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 dirty="0">
                <a:latin typeface="+mn-lt"/>
              </a:rPr>
              <a:t>Scenario 2</a:t>
            </a:r>
          </a:p>
        </p:txBody>
      </p:sp>
      <p:sp>
        <p:nvSpPr>
          <p:cNvPr id="24" name="Rectangle 5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580900" y="4119630"/>
            <a:ext cx="2230050" cy="17688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 anchor="t" anchorCtr="0"/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 dirty="0">
                <a:latin typeface="+mn-lt"/>
              </a:rPr>
              <a:t>Scenario 3</a:t>
            </a:r>
          </a:p>
        </p:txBody>
      </p:sp>
      <p:sp>
        <p:nvSpPr>
          <p:cNvPr id="25" name="Rectangle 6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811040" y="4119630"/>
            <a:ext cx="2228236" cy="17688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 anchor="t" anchorCtr="0"/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 dirty="0">
                <a:latin typeface="+mn-lt"/>
              </a:rPr>
              <a:t>Scenario 4</a:t>
            </a:r>
          </a:p>
        </p:txBody>
      </p:sp>
      <p:sp>
        <p:nvSpPr>
          <p:cNvPr id="26" name="TextBox 25"/>
          <p:cNvSpPr txBox="1"/>
          <p:nvPr>
            <p:custDataLst>
              <p:tags r:id="rId11"/>
            </p:custDataLst>
          </p:nvPr>
        </p:nvSpPr>
        <p:spPr>
          <a:xfrm>
            <a:off x="2580241" y="2736033"/>
            <a:ext cx="2231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Director, Product Innovation as change agent in non-urgent situation</a:t>
            </a:r>
          </a:p>
        </p:txBody>
      </p:sp>
      <p:sp>
        <p:nvSpPr>
          <p:cNvPr id="27" name="TextBox 26"/>
          <p:cNvSpPr txBox="1"/>
          <p:nvPr>
            <p:custDataLst>
              <p:tags r:id="rId12"/>
            </p:custDataLst>
          </p:nvPr>
        </p:nvSpPr>
        <p:spPr>
          <a:xfrm>
            <a:off x="2580241" y="4702945"/>
            <a:ext cx="2231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Director, Product Innovation as change agent in urgent situation</a:t>
            </a:r>
            <a:endParaRPr lang="en-US" sz="1800" dirty="0">
              <a:latin typeface="+mn-lt"/>
            </a:endParaRPr>
          </a:p>
        </p:txBody>
      </p:sp>
      <p:sp>
        <p:nvSpPr>
          <p:cNvPr id="28" name="TextBox 27"/>
          <p:cNvSpPr txBox="1"/>
          <p:nvPr>
            <p:custDataLst>
              <p:tags r:id="rId13"/>
            </p:custDataLst>
          </p:nvPr>
        </p:nvSpPr>
        <p:spPr>
          <a:xfrm>
            <a:off x="4806741" y="2736033"/>
            <a:ext cx="2231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CEO </a:t>
            </a:r>
            <a:r>
              <a:rPr lang="en-US" dirty="0"/>
              <a:t>as change agent in non-urgent situation</a:t>
            </a:r>
          </a:p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29" name="TextBox 28"/>
          <p:cNvSpPr txBox="1"/>
          <p:nvPr>
            <p:custDataLst>
              <p:tags r:id="rId14"/>
            </p:custDataLst>
          </p:nvPr>
        </p:nvSpPr>
        <p:spPr>
          <a:xfrm>
            <a:off x="4806741" y="4702945"/>
            <a:ext cx="2231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CEO as change agent in urgent situation</a:t>
            </a:r>
          </a:p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93B544F-6A5F-4377-835B-DB1A5D0D7754}"/>
              </a:ext>
            </a:extLst>
          </p:cNvPr>
          <p:cNvSpPr/>
          <p:nvPr/>
        </p:nvSpPr>
        <p:spPr bwMode="auto">
          <a:xfrm>
            <a:off x="2580241" y="2209800"/>
            <a:ext cx="2249234" cy="1909317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51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F1E28-1629-4511-8326-BC184E680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939" y="609600"/>
            <a:ext cx="7772400" cy="685800"/>
          </a:xfrm>
        </p:spPr>
        <p:txBody>
          <a:bodyPr/>
          <a:lstStyle/>
          <a:p>
            <a:r>
              <a:rPr lang="en-US" dirty="0"/>
              <a:t>Instructions: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55732-CA77-458F-B4BA-F3DA0F6D4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47800"/>
            <a:ext cx="8149088" cy="4800600"/>
          </a:xfrm>
        </p:spPr>
        <p:txBody>
          <a:bodyPr/>
          <a:lstStyle/>
          <a:p>
            <a:pPr>
              <a:buNone/>
            </a:pPr>
            <a:r>
              <a:rPr lang="en-US" dirty="0"/>
              <a:t>Prepare: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b="0" dirty="0"/>
              <a:t>Read the Tutorial (under the 3 dots, top left corner)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b="0" dirty="0"/>
              <a:t>Read Scenario introduction (under the prepare tab)</a:t>
            </a:r>
          </a:p>
          <a:p>
            <a:pPr marL="457200" indent="-457200">
              <a:buClrTx/>
              <a:buFont typeface="+mj-lt"/>
              <a:buAutoNum type="arabicPeriod"/>
            </a:pPr>
            <a:endParaRPr lang="en-US" b="0" dirty="0"/>
          </a:p>
          <a:p>
            <a:pPr>
              <a:buClrTx/>
              <a:buNone/>
            </a:pPr>
            <a:r>
              <a:rPr lang="en-US" dirty="0"/>
              <a:t>Analyze</a:t>
            </a:r>
            <a:r>
              <a:rPr lang="en-US" b="0" dirty="0"/>
              <a:t> (during simulation):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b="0" dirty="0"/>
              <a:t>Review the Dashboard Overview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b="0" dirty="0"/>
              <a:t>Review the Organizational Readiness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b="0" dirty="0"/>
              <a:t>Review the Lever Impact (on the decide tab)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b="0" dirty="0"/>
              <a:t>Review the Network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b="0" dirty="0"/>
              <a:t>Read the News</a:t>
            </a:r>
          </a:p>
          <a:p>
            <a:pPr>
              <a:buClrTx/>
              <a:buNone/>
            </a:pPr>
            <a:endParaRPr lang="en-US" b="0" dirty="0"/>
          </a:p>
          <a:p>
            <a:pPr>
              <a:buClrTx/>
              <a:buNone/>
            </a:pPr>
            <a:r>
              <a:rPr lang="en-US" dirty="0"/>
              <a:t>Decide</a:t>
            </a:r>
            <a:r>
              <a:rPr lang="en-US" b="0" dirty="0"/>
              <a:t> using the decision screen (select a lever on the left then click submit decision on the right)</a:t>
            </a:r>
          </a:p>
          <a:p>
            <a:pPr>
              <a:buClrTx/>
              <a:buNone/>
            </a:pPr>
            <a:endParaRPr lang="en-US" b="0" dirty="0"/>
          </a:p>
          <a:p>
            <a:pPr marL="457200" indent="-457200">
              <a:buClrTx/>
              <a:buFont typeface="+mj-lt"/>
              <a:buAutoNum type="arabicPeriod"/>
            </a:pPr>
            <a:endParaRPr lang="en-US" b="0" dirty="0"/>
          </a:p>
          <a:p>
            <a:pPr marL="457200" indent="-457200">
              <a:buClrTx/>
              <a:buFont typeface="+mj-lt"/>
              <a:buAutoNum type="arabicPeriod"/>
            </a:pPr>
            <a:endParaRPr lang="en-US" b="0" dirty="0"/>
          </a:p>
          <a:p>
            <a:pPr>
              <a:buNone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63957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A6E36FE-BD49-4A72-AFE7-EF70FE094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need to submit?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0E9DC9C-37D6-45BC-871E-965EA61BA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111" y="1729293"/>
            <a:ext cx="7768087" cy="4495799"/>
          </a:xfrm>
        </p:spPr>
        <p:txBody>
          <a:bodyPr/>
          <a:lstStyle/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US" dirty="0"/>
              <a:t>By </a:t>
            </a:r>
            <a:r>
              <a:rPr lang="en-US" dirty="0">
                <a:solidFill>
                  <a:srgbClr val="A41E35"/>
                </a:solidFill>
              </a:rPr>
              <a:t>EOD Sunday, </a:t>
            </a:r>
            <a:r>
              <a:rPr lang="en-US" dirty="0"/>
              <a:t>you need to submit a screenshot of your results on canvas (look under the assignments section on canvas).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US" dirty="0"/>
              <a:t>The screenshot should be pasted in a word document </a:t>
            </a:r>
            <a:r>
              <a:rPr lang="en-US" dirty="0">
                <a:solidFill>
                  <a:srgbClr val="A41E35"/>
                </a:solidFill>
              </a:rPr>
              <a:t>saved as PDF </a:t>
            </a:r>
            <a:r>
              <a:rPr lang="en-US" dirty="0"/>
              <a:t>using the convention last </a:t>
            </a:r>
            <a:r>
              <a:rPr lang="en-US" dirty="0" err="1"/>
              <a:t>name_first</a:t>
            </a:r>
            <a:r>
              <a:rPr lang="en-US" dirty="0"/>
              <a:t> </a:t>
            </a:r>
            <a:r>
              <a:rPr lang="en-US" dirty="0" err="1"/>
              <a:t>name_simulation</a:t>
            </a:r>
            <a:r>
              <a:rPr lang="en-US" dirty="0"/>
              <a:t> 1. 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US" dirty="0"/>
              <a:t>In your document include the following:</a:t>
            </a:r>
          </a:p>
          <a:p>
            <a:pPr marL="976313" lvl="1" indent="-457200">
              <a:buClrTx/>
              <a:buFont typeface="+mj-lt"/>
              <a:buAutoNum type="arabicPeriod"/>
            </a:pPr>
            <a:r>
              <a:rPr lang="en-US" dirty="0"/>
              <a:t>Name</a:t>
            </a:r>
          </a:p>
          <a:p>
            <a:pPr marL="976313" lvl="1" indent="-457200">
              <a:buClrTx/>
              <a:buFont typeface="+mj-lt"/>
              <a:buAutoNum type="arabicPeriod"/>
            </a:pPr>
            <a:r>
              <a:rPr lang="en-US" dirty="0"/>
              <a:t>TUID</a:t>
            </a:r>
          </a:p>
          <a:p>
            <a:pPr marL="976313" lvl="1" indent="-457200">
              <a:buClrTx/>
              <a:buFont typeface="+mj-lt"/>
              <a:buAutoNum type="arabicPeriod"/>
            </a:pPr>
            <a:r>
              <a:rPr lang="en-US" dirty="0"/>
              <a:t>Screenshot showing your </a:t>
            </a:r>
            <a:r>
              <a:rPr lang="en-US"/>
              <a:t>Avator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55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A6E36FE-BD49-4A72-AFE7-EF70FE094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Week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0E9DC9C-37D6-45BC-871E-965EA61BA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112" y="1828800"/>
            <a:ext cx="7768087" cy="4546121"/>
          </a:xfrm>
        </p:spPr>
        <p:txBody>
          <a:bodyPr/>
          <a:lstStyle/>
          <a:p>
            <a:pPr marL="342900" indent="-342900">
              <a:buClrTx/>
            </a:pPr>
            <a:r>
              <a:rPr lang="en-US" dirty="0"/>
              <a:t>We’ll review choices made throughout the simulation and debrief on takeaways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US" dirty="0"/>
              <a:t>You should have a few takeaways from the simulation to discuss during change management discussion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endParaRPr lang="en-US" dirty="0"/>
          </a:p>
          <a:p>
            <a:pPr marL="976313" lvl="1" indent="-457200">
              <a:buClrTx/>
              <a:buFont typeface="+mj-lt"/>
              <a:buAutoNum type="arabicPeriod"/>
            </a:pPr>
            <a:r>
              <a:rPr lang="en-US" dirty="0"/>
              <a:t>What worked well?</a:t>
            </a:r>
          </a:p>
          <a:p>
            <a:pPr marL="976313" lvl="1" indent="-457200">
              <a:buClrTx/>
              <a:buFont typeface="+mj-lt"/>
              <a:buAutoNum type="arabicPeriod"/>
            </a:pPr>
            <a:r>
              <a:rPr lang="en-US" dirty="0"/>
              <a:t>What didn’t work well?</a:t>
            </a:r>
          </a:p>
          <a:p>
            <a:pPr marL="976313" lvl="1" indent="-457200">
              <a:buClrTx/>
              <a:buFont typeface="+mj-lt"/>
              <a:buAutoNum type="arabicPeriod"/>
            </a:pPr>
            <a:r>
              <a:rPr lang="en-US" dirty="0"/>
              <a:t>How did you adjust your strategy during the simulation?</a:t>
            </a:r>
          </a:p>
          <a:p>
            <a:pPr marL="976313" lvl="1" indent="-457200">
              <a:buClrTx/>
              <a:buFont typeface="+mj-lt"/>
              <a:buAutoNum type="arabicPeriod"/>
            </a:pPr>
            <a:r>
              <a:rPr lang="en-US" dirty="0"/>
              <a:t>Any employee you liked/preferred “working” with in the simulation?</a:t>
            </a:r>
          </a:p>
          <a:p>
            <a:pPr marL="457200" indent="-457200">
              <a:buAutoNum type="arabicParenR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02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58262-C555-4BA5-ADC0-51D0A576A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956" y="2057400"/>
            <a:ext cx="7768087" cy="2286000"/>
          </a:xfrm>
        </p:spPr>
        <p:txBody>
          <a:bodyPr/>
          <a:lstStyle/>
          <a:p>
            <a:pPr algn="ctr">
              <a:buNone/>
            </a:pPr>
            <a:r>
              <a:rPr lang="en-US" sz="3600" dirty="0"/>
              <a:t>How many of you have had experience in a changing culture in their organization?</a:t>
            </a:r>
          </a:p>
          <a:p>
            <a:pPr algn="ctr"/>
            <a:endParaRPr lang="en-US" sz="3600" dirty="0"/>
          </a:p>
          <a:p>
            <a:pPr algn="ctr"/>
            <a:endParaRPr lang="en-US" sz="3600" dirty="0"/>
          </a:p>
          <a:p>
            <a:pPr algn="ctr"/>
            <a:endParaRPr lang="en-US" sz="3600" dirty="0"/>
          </a:p>
          <a:p>
            <a:pPr algn="ctr"/>
            <a:endParaRPr lang="en-US" sz="3600" dirty="0"/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12318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112" y="1752600"/>
            <a:ext cx="7768087" cy="4622321"/>
          </a:xfrm>
        </p:spPr>
        <p:txBody>
          <a:bodyPr/>
          <a:lstStyle/>
          <a:p>
            <a:pPr lvl="1"/>
            <a:r>
              <a:rPr lang="en-US" sz="2400" dirty="0"/>
              <a:t>Learning objectives</a:t>
            </a:r>
          </a:p>
          <a:p>
            <a:pPr lvl="1"/>
            <a:r>
              <a:rPr lang="en-US" sz="2400" dirty="0"/>
              <a:t>Background</a:t>
            </a:r>
          </a:p>
          <a:p>
            <a:pPr lvl="1"/>
            <a:r>
              <a:rPr lang="en-US" sz="2400" dirty="0"/>
              <a:t>Instructions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4937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EE28C-C449-4EF1-85C2-EBA8E2FB5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2122B-31EF-4FA0-A090-2A755CA00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747221"/>
            <a:ext cx="7768087" cy="4495800"/>
          </a:xfrm>
        </p:spPr>
        <p:txBody>
          <a:bodyPr/>
          <a:lstStyle/>
          <a:p>
            <a:pPr marL="342900" indent="-342900">
              <a:buClrTx/>
              <a:buFontTx/>
              <a:buChar char="-"/>
            </a:pPr>
            <a:r>
              <a:rPr lang="en-US" b="0" dirty="0"/>
              <a:t>Practicing </a:t>
            </a:r>
            <a:r>
              <a:rPr lang="en-US" dirty="0"/>
              <a:t>diagnostic and action-planning skills </a:t>
            </a:r>
            <a:r>
              <a:rPr lang="en-US" b="0" dirty="0"/>
              <a:t>with regard to leading organization-wide strategic change</a:t>
            </a:r>
          </a:p>
          <a:p>
            <a:pPr marL="342900" indent="-342900">
              <a:buClrTx/>
              <a:buFontTx/>
              <a:buChar char="-"/>
            </a:pPr>
            <a:r>
              <a:rPr lang="en-US" b="0" dirty="0"/>
              <a:t>Gaining insight into </a:t>
            </a:r>
            <a:r>
              <a:rPr lang="en-US" dirty="0"/>
              <a:t>why individuals and groups might resist change and how to overcome that resistance</a:t>
            </a:r>
            <a:r>
              <a:rPr lang="en-US" b="0" dirty="0"/>
              <a:t>, including social network information to develop  change implementation strategy;</a:t>
            </a:r>
          </a:p>
          <a:p>
            <a:pPr marL="342900" indent="-342900">
              <a:buClrTx/>
              <a:buFontTx/>
              <a:buChar char="-"/>
            </a:pPr>
            <a:r>
              <a:rPr lang="en-US" b="0" dirty="0"/>
              <a:t>Forming a better understanding of not only how to </a:t>
            </a:r>
            <a:r>
              <a:rPr lang="en-US" dirty="0"/>
              <a:t>choose appropriate change strategies</a:t>
            </a:r>
            <a:r>
              <a:rPr lang="en-US" b="0" dirty="0"/>
              <a:t> and tactics but also how to </a:t>
            </a:r>
            <a:r>
              <a:rPr lang="en-US" dirty="0"/>
              <a:t>sequence</a:t>
            </a:r>
            <a:r>
              <a:rPr lang="en-US" b="0" dirty="0"/>
              <a:t> them, given key contextual contingencies, and</a:t>
            </a:r>
          </a:p>
          <a:p>
            <a:pPr marL="342900" indent="-342900">
              <a:buClrTx/>
              <a:buFontTx/>
              <a:buChar char="-"/>
            </a:pPr>
            <a:r>
              <a:rPr lang="en-US" b="0" dirty="0"/>
              <a:t>Identifying </a:t>
            </a:r>
            <a:r>
              <a:rPr lang="en-US" dirty="0"/>
              <a:t>common missteps </a:t>
            </a:r>
            <a:r>
              <a:rPr lang="en-US" b="0" dirty="0"/>
              <a:t>of change agents and how to avoid them</a:t>
            </a:r>
          </a:p>
        </p:txBody>
      </p:sp>
    </p:spTree>
    <p:extLst>
      <p:ext uri="{BB962C8B-B14F-4D97-AF65-F5344CB8AC3E}">
        <p14:creationId xmlns:p14="http://schemas.microsoft.com/office/powerpoint/2010/main" val="154756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The Challenge of Organizational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b="0" dirty="0">
                <a:solidFill>
                  <a:srgbClr val="000000"/>
                </a:solidFill>
                <a:latin typeface="Arial"/>
                <a:cs typeface="+mn-cs"/>
              </a:rPr>
              <a:t>As the rate of change in the business environment continues to increase, the premium on organization’s </a:t>
            </a:r>
            <a:br>
              <a:rPr lang="en-US" sz="2400" b="0" dirty="0">
                <a:solidFill>
                  <a:srgbClr val="000000"/>
                </a:solidFill>
                <a:latin typeface="Arial"/>
                <a:cs typeface="+mn-cs"/>
              </a:rPr>
            </a:br>
            <a:r>
              <a:rPr lang="en-US" sz="2400" b="0" dirty="0">
                <a:solidFill>
                  <a:srgbClr val="000000"/>
                </a:solidFill>
                <a:latin typeface="Arial"/>
                <a:cs typeface="+mn-cs"/>
              </a:rPr>
              <a:t>being able to change is growing ever more significant.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400" b="0" dirty="0">
              <a:solidFill>
                <a:srgbClr val="000000"/>
              </a:solidFill>
              <a:latin typeface="Arial"/>
              <a:cs typeface="+mn-cs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400" b="0" dirty="0">
              <a:solidFill>
                <a:srgbClr val="000000"/>
              </a:solidFill>
              <a:latin typeface="Arial"/>
              <a:cs typeface="+mn-cs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400" b="0" dirty="0">
              <a:solidFill>
                <a:srgbClr val="000000"/>
              </a:solidFill>
              <a:latin typeface="Arial"/>
              <a:cs typeface="+mn-cs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400" b="0" dirty="0">
              <a:solidFill>
                <a:srgbClr val="000000"/>
              </a:solidFill>
              <a:latin typeface="Arial"/>
              <a:cs typeface="+mn-cs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400" b="0" dirty="0">
              <a:solidFill>
                <a:srgbClr val="000000"/>
              </a:solidFill>
              <a:latin typeface="Arial"/>
              <a:cs typeface="+mn-cs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400" b="0" dirty="0">
              <a:solidFill>
                <a:srgbClr val="000000"/>
              </a:solidFill>
              <a:latin typeface="Arial"/>
              <a:cs typeface="+mn-cs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b="0" dirty="0">
                <a:solidFill>
                  <a:srgbClr val="000000"/>
                </a:solidFill>
                <a:latin typeface="Arial"/>
                <a:cs typeface="+mn-cs"/>
              </a:rPr>
              <a:t>Organizations are built to be stable. …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b="0" dirty="0">
                <a:solidFill>
                  <a:srgbClr val="000000"/>
                </a:solidFill>
                <a:latin typeface="Arial"/>
                <a:cs typeface="+mn-cs"/>
              </a:rPr>
              <a:t>As a result, most efforts at designing and managing organizational change are dismal failures.</a:t>
            </a:r>
          </a:p>
          <a:p>
            <a:endParaRPr lang="en-US" dirty="0"/>
          </a:p>
        </p:txBody>
      </p:sp>
      <p:pic>
        <p:nvPicPr>
          <p:cNvPr id="4" name="Content Placeholder 3" descr="People Ascending.jp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590800" y="2743200"/>
            <a:ext cx="3397250" cy="177165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Rectangle 1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6255588"/>
            <a:ext cx="9143999" cy="5514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45719" tIns="44450" rIns="45719" bIns="4445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latin typeface="+mn-lt"/>
              </a:rPr>
              <a:t>	</a:t>
            </a:r>
          </a:p>
          <a:p>
            <a:pPr marL="512763"/>
            <a:r>
              <a:rPr lang="en-US" sz="1000" dirty="0">
                <a:latin typeface="+mn-lt"/>
              </a:rPr>
              <a:t>Source: Lawler, E. &amp; Worley, C.  2006.  </a:t>
            </a:r>
            <a:r>
              <a:rPr lang="en-US" sz="1000" i="1" dirty="0">
                <a:latin typeface="+mn-lt"/>
              </a:rPr>
              <a:t>Built to Change: How to Achieve Sustained Organizational Effectiveness</a:t>
            </a:r>
            <a:r>
              <a:rPr lang="en-US" sz="1000" dirty="0">
                <a:latin typeface="+mn-lt"/>
              </a:rPr>
              <a:t>. San Francisco: </a:t>
            </a:r>
            <a:r>
              <a:rPr lang="en-US" sz="1000" dirty="0" err="1">
                <a:latin typeface="+mn-lt"/>
              </a:rPr>
              <a:t>Jossey</a:t>
            </a:r>
            <a:r>
              <a:rPr lang="en-US" sz="1000" dirty="0">
                <a:latin typeface="+mn-lt"/>
              </a:rPr>
              <a:t>-Bass, pages xiv and 11 respectively.</a:t>
            </a:r>
          </a:p>
        </p:txBody>
      </p:sp>
    </p:spTree>
    <p:extLst>
      <p:ext uri="{BB962C8B-B14F-4D97-AF65-F5344CB8AC3E}">
        <p14:creationId xmlns:p14="http://schemas.microsoft.com/office/powerpoint/2010/main" val="1848144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F1E28-1629-4511-8326-BC184E680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476" y="457200"/>
            <a:ext cx="7772400" cy="685800"/>
          </a:xfrm>
        </p:spPr>
        <p:txBody>
          <a:bodyPr/>
          <a:lstStyle/>
          <a:p>
            <a:r>
              <a:rPr lang="en-US" dirty="0"/>
              <a:t>Simulation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55732-CA77-458F-B4BA-F3DA0F6D4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368862" cy="5181600"/>
          </a:xfrm>
        </p:spPr>
        <p:txBody>
          <a:bodyPr/>
          <a:lstStyle/>
          <a:p>
            <a:pPr>
              <a:buNone/>
            </a:pPr>
            <a:r>
              <a:rPr lang="en-US" b="0" dirty="0"/>
              <a:t>- Single-Player Simulation</a:t>
            </a:r>
          </a:p>
          <a:p>
            <a:pPr>
              <a:buNone/>
            </a:pPr>
            <a:r>
              <a:rPr lang="en-US" b="0" dirty="0"/>
              <a:t>- 4 scenarios (2 roles: CEO or Director of Product Innovations)</a:t>
            </a:r>
          </a:p>
          <a:p>
            <a:pPr>
              <a:buNone/>
            </a:pPr>
            <a:r>
              <a:rPr lang="en-US" b="0" dirty="0"/>
              <a:t>- Seat time: 90-120 minutes</a:t>
            </a:r>
          </a:p>
          <a:p>
            <a:pPr>
              <a:buNone/>
            </a:pPr>
            <a:endParaRPr lang="en-US" b="0" dirty="0"/>
          </a:p>
          <a:p>
            <a:pPr>
              <a:buNone/>
            </a:pPr>
            <a:r>
              <a:rPr lang="en-US" b="0" dirty="0"/>
              <a:t>We will play the simulation in week 5 (one run as the Director of Product Innovations – multiple tries allowed) and week 12 (2 runs, both roles)</a:t>
            </a:r>
          </a:p>
          <a:p>
            <a:pPr>
              <a:buNone/>
            </a:pPr>
            <a:endParaRPr lang="en-US" b="0" dirty="0"/>
          </a:p>
          <a:p>
            <a:pPr>
              <a:buNone/>
            </a:pPr>
            <a:r>
              <a:rPr lang="en-US" dirty="0"/>
              <a:t>The settings: </a:t>
            </a:r>
            <a:r>
              <a:rPr lang="en-US" b="0" dirty="0"/>
              <a:t>Spectrum Sunglass Company</a:t>
            </a:r>
          </a:p>
          <a:p>
            <a:pPr>
              <a:buNone/>
            </a:pPr>
            <a:r>
              <a:rPr lang="en-US" dirty="0"/>
              <a:t>The task: </a:t>
            </a:r>
            <a:r>
              <a:rPr lang="en-US" b="0" dirty="0"/>
              <a:t>Implement and organizational wide change to adopt the process</a:t>
            </a:r>
          </a:p>
          <a:p>
            <a:pPr>
              <a:buNone/>
            </a:pPr>
            <a:endParaRPr lang="en-US" b="0" dirty="0"/>
          </a:p>
          <a:p>
            <a:pPr>
              <a:buNone/>
            </a:pPr>
            <a:r>
              <a:rPr lang="en-US" b="0" dirty="0"/>
              <a:t>Critical Mass: convince up to 18 stakeholders (out of 20 or 90%)</a:t>
            </a:r>
          </a:p>
          <a:p>
            <a:pPr>
              <a:buNone/>
            </a:pPr>
            <a:r>
              <a:rPr lang="en-US" b="0" dirty="0"/>
              <a:t>Change levels: 18 reusable levers</a:t>
            </a:r>
          </a:p>
          <a:p>
            <a:pPr>
              <a:buNone/>
            </a:pPr>
            <a:r>
              <a:rPr lang="en-US" b="0" dirty="0"/>
              <a:t>Duration: 96 weeks initiative</a:t>
            </a:r>
          </a:p>
        </p:txBody>
      </p:sp>
    </p:spTree>
    <p:extLst>
      <p:ext uri="{BB962C8B-B14F-4D97-AF65-F5344CB8AC3E}">
        <p14:creationId xmlns:p14="http://schemas.microsoft.com/office/powerpoint/2010/main" val="348466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F1E28-1629-4511-8326-BC184E680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939" y="990600"/>
            <a:ext cx="7772400" cy="685800"/>
          </a:xfrm>
        </p:spPr>
        <p:txBody>
          <a:bodyPr/>
          <a:lstStyle/>
          <a:p>
            <a:r>
              <a:rPr lang="en-US" dirty="0"/>
              <a:t>Your must do three things successfully: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55732-CA77-458F-B4BA-F3DA0F6D4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8149088" cy="2590800"/>
          </a:xfrm>
        </p:spPr>
        <p:txBody>
          <a:bodyPr/>
          <a:lstStyle/>
          <a:p>
            <a:pPr>
              <a:buNone/>
            </a:pPr>
            <a:endParaRPr lang="en-US" sz="2400" b="0" dirty="0"/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2400" b="0" dirty="0"/>
              <a:t>Diagnose the situation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2400" b="0" dirty="0"/>
              <a:t>Build and Maintain Credibility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2400" b="0" dirty="0"/>
              <a:t>Select appropriate change levers at the appropriate times (18 reusable levers) – choose the right action at the right time….</a:t>
            </a:r>
          </a:p>
          <a:p>
            <a:pPr>
              <a:buNone/>
            </a:pP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169566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10558" cy="685800"/>
          </a:xfrm>
        </p:spPr>
        <p:txBody>
          <a:bodyPr/>
          <a:lstStyle/>
          <a:p>
            <a:r>
              <a:rPr lang="en-US" dirty="0"/>
              <a:t>Concepts: Three Phases of Change</a:t>
            </a:r>
            <a:endParaRPr lang="en-US" sz="3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4075398"/>
              </p:ext>
            </p:extLst>
          </p:nvPr>
        </p:nvGraphicFramePr>
        <p:xfrm>
          <a:off x="690563" y="1905000"/>
          <a:ext cx="7767637" cy="447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ight Arrow 6"/>
          <p:cNvSpPr/>
          <p:nvPr/>
        </p:nvSpPr>
        <p:spPr bwMode="auto">
          <a:xfrm>
            <a:off x="2743200" y="3086100"/>
            <a:ext cx="816429" cy="381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imes" pitchFamily="-28" charset="0"/>
            </a:endParaRPr>
          </a:p>
        </p:txBody>
      </p:sp>
      <p:sp>
        <p:nvSpPr>
          <p:cNvPr id="8" name="Right Arrow 7"/>
          <p:cNvSpPr/>
          <p:nvPr/>
        </p:nvSpPr>
        <p:spPr bwMode="auto">
          <a:xfrm>
            <a:off x="2743200" y="4572000"/>
            <a:ext cx="816429" cy="381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2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7242" y="1905000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Mobilization Phase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29000" y="1905000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Movement Phase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24600" y="1905000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Sustain Phase</a:t>
            </a:r>
          </a:p>
        </p:txBody>
      </p:sp>
      <p:sp>
        <p:nvSpPr>
          <p:cNvPr id="16" name="Right Arrow 15"/>
          <p:cNvSpPr/>
          <p:nvPr/>
        </p:nvSpPr>
        <p:spPr bwMode="auto">
          <a:xfrm rot="-1200000">
            <a:off x="5546271" y="4698532"/>
            <a:ext cx="664029" cy="381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28" charset="0"/>
            </a:endParaRPr>
          </a:p>
        </p:txBody>
      </p:sp>
      <p:sp>
        <p:nvSpPr>
          <p:cNvPr id="17" name="Right Arrow 16"/>
          <p:cNvSpPr/>
          <p:nvPr/>
        </p:nvSpPr>
        <p:spPr bwMode="auto">
          <a:xfrm rot="1200000">
            <a:off x="5546271" y="3098332"/>
            <a:ext cx="664029" cy="381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imes" pitchFamily="-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661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F1E28-1629-4511-8326-BC184E680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Concepts: Four Stages of Change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0330DB3-1F19-4310-BD38-B6DB2E2D88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7097584"/>
              </p:ext>
            </p:extLst>
          </p:nvPr>
        </p:nvGraphicFramePr>
        <p:xfrm>
          <a:off x="419100" y="1600200"/>
          <a:ext cx="83058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703627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oSvhSGQI0.Hq6eTa6Iac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9Ss4Emu80Km92jAv3mhg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Xz.XAEkzU.XRcL1W4nrU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AqttEHiFE6iiS4FCyWxF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YxhjuDrkUGz0U7IIb2BF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WVekWQGjk6ii3PeYqVjv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GsP.y2hvk2LZYxU7ClYN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2mQbTXsCUuepkJ.TYBKq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oL2QxM3wky.SFyxsX0zc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bU66OzSGUCOaE3_Z20tI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vKMM2MBPUmIXGmvNHcq.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IxbcP4AgEayUPgy.y3fZ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Pk.8s7NF0mV_HtQ76hTp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X6R5.rgr0uJ1rRbPP6SG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P5YZ10DUEG1NjEf83Oms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gBe.YU.nkaRw3AEZtA9XA"/>
</p:tagLst>
</file>

<file path=ppt/theme/theme1.xml><?xml version="1.0" encoding="utf-8"?>
<a:theme xmlns:a="http://schemas.openxmlformats.org/drawingml/2006/main" name="Theme1">
  <a:themeElements>
    <a:clrScheme name="HVD-PUB">
      <a:dk1>
        <a:srgbClr val="000000"/>
      </a:dk1>
      <a:lt1>
        <a:srgbClr val="FFFFFF"/>
      </a:lt1>
      <a:dk2>
        <a:srgbClr val="800000"/>
      </a:dk2>
      <a:lt2>
        <a:srgbClr val="B5A66F"/>
      </a:lt2>
      <a:accent1>
        <a:srgbClr val="B10021"/>
      </a:accent1>
      <a:accent2>
        <a:srgbClr val="CFC5A1"/>
      </a:accent2>
      <a:accent3>
        <a:srgbClr val="909193"/>
      </a:accent3>
      <a:accent4>
        <a:srgbClr val="AFCF7B"/>
      </a:accent4>
      <a:accent5>
        <a:srgbClr val="B5A66F"/>
      </a:accent5>
      <a:accent6>
        <a:srgbClr val="800000"/>
      </a:accent6>
      <a:hlink>
        <a:srgbClr val="909193"/>
      </a:hlink>
      <a:folHlink>
        <a:srgbClr val="AFCF7B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28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err="1" smtClean="0">
            <a:latin typeface="+mn-lt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1760</TotalTime>
  <Words>752</Words>
  <Application>Microsoft Office PowerPoint</Application>
  <PresentationFormat>On-screen Show (4:3)</PresentationFormat>
  <Paragraphs>136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Times</vt:lpstr>
      <vt:lpstr>Wingdings</vt:lpstr>
      <vt:lpstr>Theme1</vt:lpstr>
      <vt:lpstr>Change Management Simulation:   Power and Influence</vt:lpstr>
      <vt:lpstr>PowerPoint Presentation</vt:lpstr>
      <vt:lpstr>Agenda</vt:lpstr>
      <vt:lpstr>Learning Objectives: </vt:lpstr>
      <vt:lpstr>The Challenge of Organizational Change</vt:lpstr>
      <vt:lpstr>Simulation Background</vt:lpstr>
      <vt:lpstr>Your must do three things successfully:</vt:lpstr>
      <vt:lpstr>Concepts: Three Phases of Change</vt:lpstr>
      <vt:lpstr>Concepts: Four Stages of Change</vt:lpstr>
      <vt:lpstr>Two Basic Types of Change</vt:lpstr>
      <vt:lpstr>Four Distinct Scenarios</vt:lpstr>
      <vt:lpstr>Instructions:</vt:lpstr>
      <vt:lpstr>What do you need to submit?</vt:lpstr>
      <vt:lpstr>Next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Management Simulation: Power and Influence</dc:title>
  <dc:creator>Mahoney, Lin</dc:creator>
  <cp:lastModifiedBy>Marie-Christine Martin</cp:lastModifiedBy>
  <cp:revision>103</cp:revision>
  <dcterms:created xsi:type="dcterms:W3CDTF">2013-02-11T22:17:48Z</dcterms:created>
  <dcterms:modified xsi:type="dcterms:W3CDTF">2025-01-21T18:33:58Z</dcterms:modified>
</cp:coreProperties>
</file>