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tags/tag1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3" r:id="rId2"/>
    <p:sldId id="498" r:id="rId3"/>
    <p:sldId id="492" r:id="rId4"/>
    <p:sldId id="494" r:id="rId5"/>
    <p:sldId id="271" r:id="rId6"/>
    <p:sldId id="278" r:id="rId7"/>
    <p:sldId id="496" r:id="rId8"/>
    <p:sldId id="280" r:id="rId9"/>
    <p:sldId id="284" r:id="rId1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Martin" initials="MM" lastIdx="1" clrIdx="0">
    <p:extLst>
      <p:ext uri="{19B8F6BF-5375-455C-9EA6-DF929625EA0E}">
        <p15:presenceInfo xmlns:p15="http://schemas.microsoft.com/office/powerpoint/2012/main" userId="dd42925f1cd8664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638"/>
    <a:srgbClr val="A41E35"/>
    <a:srgbClr val="5A9170"/>
    <a:srgbClr val="5D3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62980F-CDBD-4940-BA07-1C4340AA13DC}" v="28" dt="2025-02-17T19:13:43.4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6122" autoAdjust="0"/>
  </p:normalViewPr>
  <p:slideViewPr>
    <p:cSldViewPr>
      <p:cViewPr varScale="1">
        <p:scale>
          <a:sx n="70" d="100"/>
          <a:sy n="70" d="100"/>
        </p:scale>
        <p:origin x="564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-Christine Martin" userId="3f04a9e6-8652-4b3c-b462-956eaf9c05a8" providerId="ADAL" clId="{D562980F-CDBD-4940-BA07-1C4340AA13DC}"/>
    <pc:docChg chg="modSld">
      <pc:chgData name="Marie-Christine Martin" userId="3f04a9e6-8652-4b3c-b462-956eaf9c05a8" providerId="ADAL" clId="{D562980F-CDBD-4940-BA07-1C4340AA13DC}" dt="2025-02-17T19:13:43.462" v="31" actId="207"/>
      <pc:docMkLst>
        <pc:docMk/>
      </pc:docMkLst>
      <pc:sldChg chg="modSp mod">
        <pc:chgData name="Marie-Christine Martin" userId="3f04a9e6-8652-4b3c-b462-956eaf9c05a8" providerId="ADAL" clId="{D562980F-CDBD-4940-BA07-1C4340AA13DC}" dt="2025-02-17T19:13:43.462" v="31" actId="207"/>
        <pc:sldMkLst>
          <pc:docMk/>
          <pc:sldMk cId="1394179606" sldId="492"/>
        </pc:sldMkLst>
        <pc:spChg chg="mod">
          <ac:chgData name="Marie-Christine Martin" userId="3f04a9e6-8652-4b3c-b462-956eaf9c05a8" providerId="ADAL" clId="{D562980F-CDBD-4940-BA07-1C4340AA13DC}" dt="2025-02-17T19:12:40.877" v="24" actId="20577"/>
          <ac:spMkLst>
            <pc:docMk/>
            <pc:sldMk cId="1394179606" sldId="492"/>
            <ac:spMk id="6" creationId="{A951D1D9-522A-45C8-9233-7AE929554AEE}"/>
          </ac:spMkLst>
        </pc:spChg>
        <pc:graphicFrameChg chg="mod">
          <ac:chgData name="Marie-Christine Martin" userId="3f04a9e6-8652-4b3c-b462-956eaf9c05a8" providerId="ADAL" clId="{D562980F-CDBD-4940-BA07-1C4340AA13DC}" dt="2025-02-17T19:13:43.462" v="31" actId="207"/>
          <ac:graphicFrameMkLst>
            <pc:docMk/>
            <pc:sldMk cId="1394179606" sldId="492"/>
            <ac:graphicFrameMk id="5" creationId="{DA9957F5-151B-4604-ACE8-139F90849987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4109218120575"/>
          <c:y val="0.22503359615802765"/>
          <c:w val="0.43228012323379517"/>
          <c:h val="0.7170358896255493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5.6447462075715112E-2"/>
          <c:y val="0.37691933286820162"/>
          <c:w val="0.2992054806708484"/>
          <c:h val="0.3653946974982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Class Results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3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72-496E-BE6B-1DFD3D3A2E2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72-496E-BE6B-1DFD3D3A2E22}"/>
              </c:ext>
            </c:extLst>
          </c:dPt>
          <c:cat>
            <c:strRef>
              <c:f>Sheet1!$A$2:$A$3</c:f>
              <c:strCache>
                <c:ptCount val="2"/>
                <c:pt idx="0">
                  <c:v>Achieved</c:v>
                </c:pt>
                <c:pt idx="1">
                  <c:v>Missed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C3-40F6-A247-865FC7C6D9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443791346006341"/>
          <c:y val="0.83894055472795626"/>
          <c:w val="0.46080453385191616"/>
          <c:h val="0.125023409236007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803880298634905E-2"/>
          <c:y val="3.7735256853561203E-2"/>
          <c:w val="0.91487745338991899"/>
          <c:h val="0.7496974096733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cat>
            <c:strRef>
              <c:f>Sheet1!$A$2:$A$4</c:f>
              <c:strCache>
                <c:ptCount val="3"/>
                <c:pt idx="0">
                  <c:v>Minimal</c:v>
                </c:pt>
                <c:pt idx="1">
                  <c:v>Moderate</c:v>
                </c:pt>
                <c:pt idx="2">
                  <c:v>High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8A-452A-8176-8E0EEFA00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32036360"/>
        <c:axId val="-2132038904"/>
      </c:lineChart>
      <c:catAx>
        <c:axId val="-2132036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Level of Inherent Disruptiveness</a:t>
                </a:r>
                <a:r>
                  <a:rPr lang="en-US" sz="1600" baseline="0" dirty="0"/>
                  <a:t> of Change Lever</a:t>
                </a:r>
                <a:br>
                  <a:rPr lang="en-US" sz="1600" baseline="0" dirty="0"/>
                </a:br>
                <a:r>
                  <a:rPr lang="en-US" sz="1600" baseline="0" dirty="0"/>
                  <a:t>to the Organization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24650648284665"/>
              <c:y val="0.8906090929539199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-2132038904"/>
        <c:crosses val="autoZero"/>
        <c:auto val="1"/>
        <c:lblAlgn val="ctr"/>
        <c:lblOffset val="100"/>
        <c:noMultiLvlLbl val="0"/>
      </c:catAx>
      <c:valAx>
        <c:axId val="-2132038904"/>
        <c:scaling>
          <c:orientation val="minMax"/>
          <c:max val="10"/>
          <c:min val="0"/>
        </c:scaling>
        <c:delete val="0"/>
        <c:axPos val="l"/>
        <c:majorGridlines>
          <c:spPr>
            <a:ln w="3175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600" b="1" i="0" u="none" strike="noStrike" kern="120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203636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0.38159</cdr:x>
      <cdr:y>0.63313</cdr:y>
    </cdr:from>
    <cdr:to>
      <cdr:x>0.58159</cdr:x>
      <cdr:y>0.71208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078036" y="2969588"/>
          <a:ext cx="1613288" cy="370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600" dirty="0">
            <a:solidFill>
              <a:schemeClr val="accent6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3078047" cy="468803"/>
          </a:xfrm>
          <a:prstGeom prst="rect">
            <a:avLst/>
          </a:prstGeom>
        </p:spPr>
        <p:txBody>
          <a:bodyPr vert="horz" lIns="89731" tIns="44866" rIns="89731" bIns="4486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9" y="5"/>
            <a:ext cx="3078047" cy="468803"/>
          </a:xfrm>
          <a:prstGeom prst="rect">
            <a:avLst/>
          </a:prstGeom>
        </p:spPr>
        <p:txBody>
          <a:bodyPr vert="horz" lIns="89731" tIns="44866" rIns="89731" bIns="44866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918125"/>
            <a:ext cx="3078047" cy="468803"/>
          </a:xfrm>
          <a:prstGeom prst="rect">
            <a:avLst/>
          </a:prstGeom>
        </p:spPr>
        <p:txBody>
          <a:bodyPr vert="horz" lIns="89731" tIns="44866" rIns="89731" bIns="4486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9" y="8918125"/>
            <a:ext cx="3078047" cy="468803"/>
          </a:xfrm>
          <a:prstGeom prst="rect">
            <a:avLst/>
          </a:prstGeom>
        </p:spPr>
        <p:txBody>
          <a:bodyPr vert="horz" lIns="89731" tIns="44866" rIns="89731" bIns="44866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7739" cy="469425"/>
          </a:xfrm>
          <a:prstGeom prst="rect">
            <a:avLst/>
          </a:prstGeom>
        </p:spPr>
        <p:txBody>
          <a:bodyPr vert="horz" lIns="94844" tIns="47424" rIns="94844" bIns="4742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3"/>
            <a:ext cx="3077739" cy="469425"/>
          </a:xfrm>
          <a:prstGeom prst="rect">
            <a:avLst/>
          </a:prstGeom>
        </p:spPr>
        <p:txBody>
          <a:bodyPr vert="horz" lIns="94844" tIns="47424" rIns="94844" bIns="47424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4237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4" tIns="47424" rIns="94844" bIns="474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9" y="4459530"/>
            <a:ext cx="5681980" cy="4224814"/>
          </a:xfrm>
          <a:prstGeom prst="rect">
            <a:avLst/>
          </a:prstGeom>
        </p:spPr>
        <p:txBody>
          <a:bodyPr vert="horz" lIns="94844" tIns="47424" rIns="94844" bIns="474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5"/>
            <a:ext cx="3077739" cy="469425"/>
          </a:xfrm>
          <a:prstGeom prst="rect">
            <a:avLst/>
          </a:prstGeom>
        </p:spPr>
        <p:txBody>
          <a:bodyPr vert="horz" lIns="94844" tIns="47424" rIns="94844" bIns="4742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8917425"/>
            <a:ext cx="3077739" cy="469425"/>
          </a:xfrm>
          <a:prstGeom prst="rect">
            <a:avLst/>
          </a:prstGeom>
        </p:spPr>
        <p:txBody>
          <a:bodyPr vert="horz" lIns="94844" tIns="47424" rIns="94844" bIns="47424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24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95183"/>
            <a:ext cx="8763000" cy="2259794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 6</a:t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MIS3535 | LEAD GLOBAL DIGITAL PROJECTS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971800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ow we used Kotter&amp;#39;s eight step model for change and succeed within a  turnaround case of a Nordic BPO suppliers. – The Management Philosopher –  Dr. Glenn Hole">
            <a:extLst>
              <a:ext uri="{FF2B5EF4-FFF2-40B4-BE49-F238E27FC236}">
                <a16:creationId xmlns:a16="http://schemas.microsoft.com/office/drawing/2014/main" id="{288541F8-7F68-41DE-B85F-410CC4F81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807" y="3200400"/>
            <a:ext cx="5308688" cy="3167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54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602953"/>
          </a:xfrm>
        </p:spPr>
        <p:txBody>
          <a:bodyPr/>
          <a:lstStyle/>
          <a:p>
            <a:r>
              <a:rPr lang="en-US" sz="3600" b="1" dirty="0">
                <a:solidFill>
                  <a:srgbClr val="A32638"/>
                </a:solidFill>
              </a:rPr>
              <a:t>Simulation 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33" y="1524000"/>
            <a:ext cx="7632167" cy="4343400"/>
          </a:xfrm>
        </p:spPr>
        <p:txBody>
          <a:bodyPr>
            <a:normAutofit/>
          </a:bodyPr>
          <a:lstStyle/>
          <a:p>
            <a:pPr marL="457200" indent="-457200">
              <a:buClrTx/>
              <a:buAutoNum type="arabicParenR"/>
            </a:pPr>
            <a:r>
              <a:rPr lang="en-US" sz="2800" dirty="0"/>
              <a:t>Review class output</a:t>
            </a:r>
          </a:p>
          <a:p>
            <a:pPr marL="457200" indent="-457200">
              <a:buClrTx/>
              <a:buAutoNum type="arabicParenR"/>
            </a:pPr>
            <a:endParaRPr lang="en-US" sz="2800" dirty="0"/>
          </a:p>
          <a:p>
            <a:pPr>
              <a:buClrTx/>
            </a:pPr>
            <a:r>
              <a:rPr lang="en-US" sz="2800" dirty="0"/>
              <a:t>2) Discuss takeaways from the simulation:</a:t>
            </a:r>
            <a:endParaRPr lang="en-US" sz="2400" dirty="0"/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sz="2400" dirty="0"/>
              <a:t>What worked well?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sz="2400" dirty="0"/>
              <a:t>What didn’t work well?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sz="2400" dirty="0"/>
              <a:t>How did you adjust your strategy during the simulation?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sz="2400" dirty="0"/>
              <a:t>Any employee you liked/preferred “working” with in the simulation? Any resistors?</a:t>
            </a:r>
          </a:p>
        </p:txBody>
      </p:sp>
      <p:pic>
        <p:nvPicPr>
          <p:cNvPr id="4" name="Picture 2" descr="3 types of simulation that can save you product development time and cost |  Flex">
            <a:extLst>
              <a:ext uri="{FF2B5EF4-FFF2-40B4-BE49-F238E27FC236}">
                <a16:creationId xmlns:a16="http://schemas.microsoft.com/office/drawing/2014/main" id="{D02625C5-AE16-412B-AB23-73FB278F1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142" y="599993"/>
            <a:ext cx="3017579" cy="1457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54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cenario-1">
            <a:extLst>
              <a:ext uri="{FF2B5EF4-FFF2-40B4-BE49-F238E27FC236}">
                <a16:creationId xmlns:a16="http://schemas.microsoft.com/office/drawing/2014/main" id="{E40CB9E0-C574-43BC-884D-5A3C899037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2237069"/>
              </p:ext>
            </p:extLst>
          </p:nvPr>
        </p:nvGraphicFramePr>
        <p:xfrm>
          <a:off x="164939" y="457200"/>
          <a:ext cx="8991600" cy="15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951D1D9-522A-45C8-9233-7AE929554AEE}"/>
              </a:ext>
            </a:extLst>
          </p:cNvPr>
          <p:cNvSpPr txBox="1"/>
          <p:nvPr/>
        </p:nvSpPr>
        <p:spPr>
          <a:xfrm>
            <a:off x="35169" y="457200"/>
            <a:ext cx="894389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141414"/>
                </a:solidFill>
                <a:effectLst/>
                <a:latin typeface="Open Sans"/>
              </a:rPr>
              <a:t>Scenario 1: </a:t>
            </a:r>
            <a:r>
              <a:rPr lang="en-US" b="1" i="0" dirty="0">
                <a:solidFill>
                  <a:srgbClr val="A32638"/>
                </a:solidFill>
                <a:effectLst/>
                <a:latin typeface="Open Sans"/>
              </a:rPr>
              <a:t>Low Authority, Low Urgency</a:t>
            </a:r>
          </a:p>
          <a:p>
            <a:pPr algn="l"/>
            <a:endParaRPr lang="en-US" b="1" i="0" dirty="0">
              <a:solidFill>
                <a:srgbClr val="141414"/>
              </a:solidFill>
              <a:effectLst/>
              <a:latin typeface="Open Sans"/>
            </a:endParaRPr>
          </a:p>
          <a:p>
            <a:pPr algn="l"/>
            <a:r>
              <a:rPr lang="en-US" b="1" i="0" dirty="0">
                <a:solidFill>
                  <a:srgbClr val="141414"/>
                </a:solidFill>
                <a:effectLst/>
                <a:latin typeface="Open Sans"/>
              </a:rPr>
              <a:t>Total Number of Students: </a:t>
            </a:r>
            <a:r>
              <a:rPr lang="en-US" b="1" dirty="0">
                <a:solidFill>
                  <a:srgbClr val="141414"/>
                </a:solidFill>
                <a:latin typeface="Open Sans"/>
              </a:rPr>
              <a:t>15</a:t>
            </a:r>
          </a:p>
          <a:p>
            <a:pPr algn="l"/>
            <a:endParaRPr lang="en-US" dirty="0">
              <a:solidFill>
                <a:srgbClr val="141414"/>
              </a:solidFill>
              <a:latin typeface="Open Sans"/>
            </a:endParaRPr>
          </a:p>
          <a:p>
            <a:r>
              <a:rPr lang="en-US" b="1" i="0" dirty="0">
                <a:solidFill>
                  <a:srgbClr val="141414"/>
                </a:solidFill>
                <a:effectLst/>
                <a:latin typeface="Open Sans"/>
              </a:rPr>
              <a:t>Results: </a:t>
            </a:r>
            <a:r>
              <a:rPr lang="en-US" b="1" dirty="0">
                <a:solidFill>
                  <a:srgbClr val="00B050"/>
                </a:solidFill>
                <a:latin typeface="Open Sans"/>
              </a:rPr>
              <a:t>67</a:t>
            </a:r>
            <a:r>
              <a:rPr lang="en-US" b="1" i="0" dirty="0">
                <a:solidFill>
                  <a:srgbClr val="00B050"/>
                </a:solidFill>
                <a:effectLst/>
                <a:latin typeface="Open Sans"/>
              </a:rPr>
              <a:t>% Achieved critical Mass (</a:t>
            </a:r>
            <a:r>
              <a:rPr lang="en-US" b="1" dirty="0">
                <a:solidFill>
                  <a:srgbClr val="00B050"/>
                </a:solidFill>
                <a:latin typeface="Open Sans"/>
              </a:rPr>
              <a:t>10</a:t>
            </a:r>
            <a:r>
              <a:rPr lang="en-US" b="1" i="0" dirty="0">
                <a:solidFill>
                  <a:srgbClr val="00B050"/>
                </a:solidFill>
                <a:effectLst/>
                <a:latin typeface="Open Sans"/>
              </a:rPr>
              <a:t>) </a:t>
            </a:r>
            <a:r>
              <a:rPr lang="en-US" b="1" i="0" dirty="0">
                <a:solidFill>
                  <a:srgbClr val="141414"/>
                </a:solidFill>
                <a:effectLst/>
                <a:latin typeface="Open Sans"/>
              </a:rPr>
              <a:t>/ </a:t>
            </a:r>
            <a:r>
              <a:rPr lang="en-US" b="1" dirty="0">
                <a:solidFill>
                  <a:srgbClr val="A32638"/>
                </a:solidFill>
                <a:latin typeface="Open Sans"/>
              </a:rPr>
              <a:t>33</a:t>
            </a:r>
            <a:r>
              <a:rPr lang="en-US" b="1" i="0" dirty="0">
                <a:solidFill>
                  <a:srgbClr val="A32638"/>
                </a:solidFill>
                <a:effectLst/>
                <a:latin typeface="Open Sans"/>
              </a:rPr>
              <a:t>% Missed (5)</a:t>
            </a:r>
          </a:p>
          <a:p>
            <a:endParaRPr lang="en-US" b="1" i="0" dirty="0">
              <a:solidFill>
                <a:srgbClr val="A32638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</a:rPr>
              <a:t>But 4 students (40%) did not achieve on their first run</a:t>
            </a:r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</a:rPr>
              <a:t> – Achieved after an average of  2.5 runs</a:t>
            </a:r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9957F5-151B-4604-ACE8-139F908499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9064695"/>
              </p:ext>
            </p:extLst>
          </p:nvPr>
        </p:nvGraphicFramePr>
        <p:xfrm>
          <a:off x="1371600" y="2971800"/>
          <a:ext cx="5247635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417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6447501" cy="602953"/>
          </a:xfrm>
        </p:spPr>
        <p:txBody>
          <a:bodyPr/>
          <a:lstStyle/>
          <a:p>
            <a:r>
              <a:rPr lang="en-US" sz="3600" b="1" dirty="0">
                <a:solidFill>
                  <a:srgbClr val="A32638"/>
                </a:solidFill>
              </a:rPr>
              <a:t>Simulation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1"/>
            <a:ext cx="6671307" cy="4343400"/>
          </a:xfrm>
        </p:spPr>
        <p:txBody>
          <a:bodyPr>
            <a:normAutofit/>
          </a:bodyPr>
          <a:lstStyle/>
          <a:p>
            <a:pPr>
              <a:buClrTx/>
            </a:pPr>
            <a:endParaRPr lang="en-US" sz="2400" dirty="0"/>
          </a:p>
          <a:p>
            <a:pPr>
              <a:buClrTx/>
            </a:pPr>
            <a:r>
              <a:rPr lang="en-US" sz="2400" dirty="0"/>
              <a:t>Takeaways from the simulation:</a:t>
            </a:r>
            <a:endParaRPr lang="en-US" dirty="0"/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What worked well?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What didn’t work well?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How did you adjust your strategy during the simulation?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Any employee you liked/preferred “working” with in the simulation? Any resistors?</a:t>
            </a:r>
          </a:p>
        </p:txBody>
      </p:sp>
    </p:spTree>
    <p:extLst>
      <p:ext uri="{BB962C8B-B14F-4D97-AF65-F5344CB8AC3E}">
        <p14:creationId xmlns:p14="http://schemas.microsoft.com/office/powerpoint/2010/main" val="227598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31485"/>
            <a:ext cx="7620000" cy="457200"/>
          </a:xfrm>
        </p:spPr>
        <p:txBody>
          <a:bodyPr/>
          <a:lstStyle/>
          <a:p>
            <a:r>
              <a:rPr lang="en-US" sz="3600" b="1" dirty="0" err="1">
                <a:solidFill>
                  <a:srgbClr val="A41E35"/>
                </a:solidFill>
              </a:rPr>
              <a:t>Kotter’s</a:t>
            </a:r>
            <a:r>
              <a:rPr lang="en-US" sz="3600" b="1" dirty="0">
                <a:solidFill>
                  <a:srgbClr val="A41E35"/>
                </a:solidFill>
              </a:rPr>
              <a:t> 8 Steps</a:t>
            </a:r>
          </a:p>
        </p:txBody>
      </p:sp>
      <p:sp>
        <p:nvSpPr>
          <p:cNvPr id="15" name="Text Box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24200" y="1447800"/>
            <a:ext cx="358303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</a:rPr>
              <a:t> Establishing a Sense of Urgency</a:t>
            </a:r>
          </a:p>
        </p:txBody>
      </p:sp>
      <p:sp>
        <p:nvSpPr>
          <p:cNvPr id="16" name="Text Box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880544" y="2024743"/>
            <a:ext cx="407034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</a:rPr>
              <a:t> Forming a Powerful Guiding Coalition</a:t>
            </a:r>
          </a:p>
        </p:txBody>
      </p:sp>
      <p:sp>
        <p:nvSpPr>
          <p:cNvPr id="17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14961" y="2601686"/>
            <a:ext cx="200151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</a:rPr>
              <a:t> Creating a Vision</a:t>
            </a:r>
          </a:p>
        </p:txBody>
      </p:sp>
      <p:sp>
        <p:nvSpPr>
          <p:cNvPr id="18" name="Text Box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49477" y="3178629"/>
            <a:ext cx="2732479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</a:rPr>
              <a:t> Communicating a Vision</a:t>
            </a:r>
          </a:p>
        </p:txBody>
      </p:sp>
      <p:sp>
        <p:nvSpPr>
          <p:cNvPr id="19" name="Text Box 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754355" y="3755572"/>
            <a:ext cx="432272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</a:rPr>
              <a:t> Empowering Others to Act on the Vision</a:t>
            </a:r>
          </a:p>
        </p:txBody>
      </p:sp>
      <p:sp>
        <p:nvSpPr>
          <p:cNvPr id="20" name="Text Box 1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1971" y="4332515"/>
            <a:ext cx="46474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</a:rPr>
              <a:t> Planning for and Creating Short-Term Wins</a:t>
            </a:r>
          </a:p>
        </p:txBody>
      </p:sp>
      <p:sp>
        <p:nvSpPr>
          <p:cNvPr id="21" name="Text Box 1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04553" y="4909458"/>
            <a:ext cx="662232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</a:rPr>
              <a:t> Consolidating Improvements and Producing Still More Change</a:t>
            </a:r>
          </a:p>
        </p:txBody>
      </p:sp>
      <p:sp>
        <p:nvSpPr>
          <p:cNvPr id="22" name="Text Box 1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066460" y="5486401"/>
            <a:ext cx="369851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</a:rPr>
              <a:t> Institutionalizing New Approaches</a:t>
            </a:r>
          </a:p>
        </p:txBody>
      </p:sp>
      <p:sp>
        <p:nvSpPr>
          <p:cNvPr id="23" name="AutoShape 14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2442754" y="1447799"/>
            <a:ext cx="238124" cy="1495425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15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950410" y="1873032"/>
            <a:ext cx="138505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Mobilization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algn="ctr" eaLnBrk="0" hangingPunct="0"/>
            <a:r>
              <a:rPr lang="en-US" sz="1800" b="1" dirty="0">
                <a:solidFill>
                  <a:srgbClr val="A41E35"/>
                </a:solidFill>
                <a:latin typeface="+mn-lt"/>
              </a:rPr>
              <a:t>(Unfreeze)</a:t>
            </a:r>
          </a:p>
        </p:txBody>
      </p:sp>
      <p:sp>
        <p:nvSpPr>
          <p:cNvPr id="25" name="Text Box 1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520648" y="3600450"/>
            <a:ext cx="123610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Movement</a:t>
            </a:r>
            <a:br>
              <a:rPr lang="en-US" sz="1800" b="1" dirty="0">
                <a:solidFill>
                  <a:schemeClr val="accent1"/>
                </a:solidFill>
                <a:latin typeface="+mn-lt"/>
              </a:rPr>
            </a:br>
            <a:r>
              <a:rPr lang="en-US" sz="1800" b="1" dirty="0">
                <a:solidFill>
                  <a:srgbClr val="A41E35"/>
                </a:solidFill>
                <a:latin typeface="+mn-lt"/>
              </a:rPr>
              <a:t>(Change)</a:t>
            </a:r>
          </a:p>
        </p:txBody>
      </p:sp>
      <p:sp>
        <p:nvSpPr>
          <p:cNvPr id="26" name="Text Box 19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46775" y="4781550"/>
            <a:ext cx="115313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Sustain</a:t>
            </a:r>
            <a:r>
              <a:rPr lang="en-US" sz="1800" b="1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1800" b="1" dirty="0">
                <a:solidFill>
                  <a:schemeClr val="accent1"/>
                </a:solidFill>
                <a:latin typeface="+mn-lt"/>
              </a:rPr>
            </a:br>
            <a:r>
              <a:rPr lang="en-US" sz="1800" b="1" dirty="0">
                <a:solidFill>
                  <a:srgbClr val="A41E35"/>
                </a:solidFill>
                <a:latin typeface="+mn-lt"/>
              </a:rPr>
              <a:t>(Refreeze)</a:t>
            </a:r>
          </a:p>
        </p:txBody>
      </p:sp>
      <p:sp>
        <p:nvSpPr>
          <p:cNvPr id="27" name="AutoShape 14"/>
          <p:cNvSpPr>
            <a:spLocks/>
          </p:cNvSpPr>
          <p:nvPr>
            <p:custDataLst>
              <p:tags r:id="rId13"/>
            </p:custDataLst>
          </p:nvPr>
        </p:nvSpPr>
        <p:spPr bwMode="auto">
          <a:xfrm flipH="1">
            <a:off x="7300504" y="3176586"/>
            <a:ext cx="238124" cy="1495425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14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1404529" y="4357686"/>
            <a:ext cx="238124" cy="1495425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7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5" grpId="0"/>
      <p:bldP spid="26" grpId="0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31" y="823224"/>
            <a:ext cx="7620000" cy="457200"/>
          </a:xfrm>
        </p:spPr>
        <p:txBody>
          <a:bodyPr/>
          <a:lstStyle/>
          <a:p>
            <a:r>
              <a:rPr lang="en-US" sz="3200" b="1" dirty="0">
                <a:solidFill>
                  <a:srgbClr val="A41E35"/>
                </a:solidFill>
              </a:rPr>
              <a:t>Some Key Process Choices</a:t>
            </a:r>
          </a:p>
        </p:txBody>
      </p:sp>
      <p:sp>
        <p:nvSpPr>
          <p:cNvPr id="4" name="Freeform 3"/>
          <p:cNvSpPr/>
          <p:nvPr>
            <p:custDataLst>
              <p:tags r:id="rId1"/>
            </p:custDataLst>
          </p:nvPr>
        </p:nvSpPr>
        <p:spPr bwMode="auto">
          <a:xfrm>
            <a:off x="484188" y="2890838"/>
            <a:ext cx="8374062" cy="1909762"/>
          </a:xfrm>
          <a:custGeom>
            <a:avLst/>
            <a:gdLst>
              <a:gd name="connsiteX0" fmla="*/ 0 w 8877300"/>
              <a:gd name="connsiteY0" fmla="*/ 321469 h 1285875"/>
              <a:gd name="connsiteX1" fmla="*/ 8234363 w 8877300"/>
              <a:gd name="connsiteY1" fmla="*/ 321469 h 1285875"/>
              <a:gd name="connsiteX2" fmla="*/ 8234363 w 8877300"/>
              <a:gd name="connsiteY2" fmla="*/ 0 h 1285875"/>
              <a:gd name="connsiteX3" fmla="*/ 8877300 w 8877300"/>
              <a:gd name="connsiteY3" fmla="*/ 642938 h 1285875"/>
              <a:gd name="connsiteX4" fmla="*/ 8234363 w 8877300"/>
              <a:gd name="connsiteY4" fmla="*/ 1285875 h 1285875"/>
              <a:gd name="connsiteX5" fmla="*/ 8234363 w 8877300"/>
              <a:gd name="connsiteY5" fmla="*/ 964406 h 1285875"/>
              <a:gd name="connsiteX6" fmla="*/ 0 w 8877300"/>
              <a:gd name="connsiteY6" fmla="*/ 964406 h 1285875"/>
              <a:gd name="connsiteX7" fmla="*/ 0 w 8877300"/>
              <a:gd name="connsiteY7" fmla="*/ 321469 h 1285875"/>
              <a:gd name="connsiteX0" fmla="*/ 0 w 8877300"/>
              <a:gd name="connsiteY0" fmla="*/ 321469 h 1285875"/>
              <a:gd name="connsiteX1" fmla="*/ 8234363 w 8877300"/>
              <a:gd name="connsiteY1" fmla="*/ 321469 h 1285875"/>
              <a:gd name="connsiteX2" fmla="*/ 8234363 w 8877300"/>
              <a:gd name="connsiteY2" fmla="*/ 0 h 1285875"/>
              <a:gd name="connsiteX3" fmla="*/ 8877300 w 8877300"/>
              <a:gd name="connsiteY3" fmla="*/ 642938 h 1285875"/>
              <a:gd name="connsiteX4" fmla="*/ 8234363 w 8877300"/>
              <a:gd name="connsiteY4" fmla="*/ 1285875 h 1285875"/>
              <a:gd name="connsiteX5" fmla="*/ 8234363 w 8877300"/>
              <a:gd name="connsiteY5" fmla="*/ 964406 h 1285875"/>
              <a:gd name="connsiteX6" fmla="*/ 0 w 8877300"/>
              <a:gd name="connsiteY6" fmla="*/ 964406 h 1285875"/>
              <a:gd name="connsiteX7" fmla="*/ 217488 w 8877300"/>
              <a:gd name="connsiteY7" fmla="*/ 628650 h 1285875"/>
              <a:gd name="connsiteX8" fmla="*/ 0 w 8877300"/>
              <a:gd name="connsiteY8" fmla="*/ 321469 h 128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77300" h="1285875">
                <a:moveTo>
                  <a:pt x="0" y="321469"/>
                </a:moveTo>
                <a:lnTo>
                  <a:pt x="8234363" y="321469"/>
                </a:lnTo>
                <a:lnTo>
                  <a:pt x="8234363" y="0"/>
                </a:lnTo>
                <a:lnTo>
                  <a:pt x="8877300" y="642938"/>
                </a:lnTo>
                <a:lnTo>
                  <a:pt x="8234363" y="1285875"/>
                </a:lnTo>
                <a:lnTo>
                  <a:pt x="8234363" y="964406"/>
                </a:lnTo>
                <a:lnTo>
                  <a:pt x="0" y="964406"/>
                </a:lnTo>
                <a:lnTo>
                  <a:pt x="217488" y="628650"/>
                </a:lnTo>
                <a:lnTo>
                  <a:pt x="0" y="32146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2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6588" y="2735433"/>
            <a:ext cx="1238250" cy="64633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spAutoFit/>
          </a:bodyPr>
          <a:lstStyle/>
          <a:p>
            <a:pPr lvl="0" algn="ctr" defTabSz="622300"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/>
              <a:t>Build Credibility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400" y="4335633"/>
            <a:ext cx="1781175" cy="64633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spAutoFit/>
          </a:bodyPr>
          <a:lstStyle/>
          <a:p>
            <a:pPr lvl="0" algn="ctr" defTabSz="622300"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/>
              <a:t>Communication Plan</a:t>
            </a:r>
          </a:p>
        </p:txBody>
      </p:sp>
      <p:sp>
        <p:nvSpPr>
          <p:cNvPr id="7" name="Rectangle 6"/>
          <p:cNvSpPr/>
          <p:nvPr/>
        </p:nvSpPr>
        <p:spPr>
          <a:xfrm>
            <a:off x="3623672" y="4335633"/>
            <a:ext cx="1453153" cy="64633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spAutoFit/>
          </a:bodyPr>
          <a:lstStyle/>
          <a:p>
            <a:pPr lvl="0" algn="ctr" defTabSz="622300"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/>
              <a:t>Pace and Involvement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5030257" y="2970882"/>
            <a:ext cx="875243" cy="36933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spAutoFit/>
          </a:bodyPr>
          <a:lstStyle/>
          <a:p>
            <a:pPr lvl="0" algn="ctr" defTabSz="622300"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/>
              <a:t>Training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2914650" y="2735433"/>
            <a:ext cx="942975" cy="64633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spAutoFit/>
          </a:bodyPr>
          <a:lstStyle/>
          <a:p>
            <a:pPr lvl="0" algn="ctr" defTabSz="622300"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/>
              <a:t>Build Coalition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05624" y="2735433"/>
            <a:ext cx="1476375" cy="64633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spAutoFit/>
          </a:bodyPr>
          <a:lstStyle/>
          <a:p>
            <a:pPr lvl="0" algn="ctr" defTabSz="622300"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/>
              <a:t>Metrics and Measurement</a:t>
            </a:r>
          </a:p>
        </p:txBody>
      </p:sp>
      <p:sp>
        <p:nvSpPr>
          <p:cNvPr id="11" name="Oval 10"/>
          <p:cNvSpPr/>
          <p:nvPr/>
        </p:nvSpPr>
        <p:spPr>
          <a:xfrm>
            <a:off x="1036320" y="3579495"/>
            <a:ext cx="480060" cy="480060"/>
          </a:xfrm>
          <a:prstGeom prst="ellipse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FF9297"/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2400"/>
          </a:p>
        </p:txBody>
      </p:sp>
      <p:sp>
        <p:nvSpPr>
          <p:cNvPr id="12" name="Oval 11"/>
          <p:cNvSpPr/>
          <p:nvPr/>
        </p:nvSpPr>
        <p:spPr>
          <a:xfrm>
            <a:off x="2089966" y="3579495"/>
            <a:ext cx="480060" cy="480060"/>
          </a:xfrm>
          <a:prstGeom prst="ellipse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FF9297"/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2400"/>
          </a:p>
        </p:txBody>
      </p:sp>
      <p:sp>
        <p:nvSpPr>
          <p:cNvPr id="13" name="Oval 12"/>
          <p:cNvSpPr/>
          <p:nvPr/>
        </p:nvSpPr>
        <p:spPr>
          <a:xfrm>
            <a:off x="3143612" y="3579495"/>
            <a:ext cx="480060" cy="480060"/>
          </a:xfrm>
          <a:prstGeom prst="ellipse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FF9297"/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2400"/>
          </a:p>
        </p:txBody>
      </p:sp>
      <p:sp>
        <p:nvSpPr>
          <p:cNvPr id="14" name="Oval 13"/>
          <p:cNvSpPr/>
          <p:nvPr/>
        </p:nvSpPr>
        <p:spPr>
          <a:xfrm>
            <a:off x="4197258" y="3579495"/>
            <a:ext cx="480060" cy="480060"/>
          </a:xfrm>
          <a:prstGeom prst="ellipse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FF9297"/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2400"/>
          </a:p>
        </p:txBody>
      </p:sp>
      <p:sp>
        <p:nvSpPr>
          <p:cNvPr id="15" name="Oval 14"/>
          <p:cNvSpPr/>
          <p:nvPr/>
        </p:nvSpPr>
        <p:spPr>
          <a:xfrm>
            <a:off x="5250904" y="3579495"/>
            <a:ext cx="480060" cy="480060"/>
          </a:xfrm>
          <a:prstGeom prst="ellipse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FF9297"/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2400"/>
          </a:p>
        </p:txBody>
      </p:sp>
      <p:sp>
        <p:nvSpPr>
          <p:cNvPr id="16" name="Oval 15"/>
          <p:cNvSpPr/>
          <p:nvPr/>
        </p:nvSpPr>
        <p:spPr>
          <a:xfrm>
            <a:off x="6304550" y="3579495"/>
            <a:ext cx="480060" cy="480060"/>
          </a:xfrm>
          <a:prstGeom prst="ellipse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FF9297"/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2400"/>
          </a:p>
        </p:txBody>
      </p:sp>
      <p:sp>
        <p:nvSpPr>
          <p:cNvPr id="17" name="Oval 16"/>
          <p:cNvSpPr/>
          <p:nvPr>
            <p:custDataLst>
              <p:tags r:id="rId2"/>
            </p:custDataLst>
          </p:nvPr>
        </p:nvSpPr>
        <p:spPr>
          <a:xfrm>
            <a:off x="7358196" y="3579495"/>
            <a:ext cx="480060" cy="480060"/>
          </a:xfrm>
          <a:prstGeom prst="ellipse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FF9297"/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2400"/>
          </a:p>
        </p:txBody>
      </p:sp>
      <p:sp>
        <p:nvSpPr>
          <p:cNvPr id="18" name="Rectangle 17"/>
          <p:cNvSpPr/>
          <p:nvPr/>
        </p:nvSpPr>
        <p:spPr>
          <a:xfrm>
            <a:off x="5867400" y="4294084"/>
            <a:ext cx="1524000" cy="92333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spAutoFit/>
          </a:bodyPr>
          <a:lstStyle/>
          <a:p>
            <a:pPr lvl="0" algn="ctr" defTabSz="622300"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/>
              <a:t>Build Organizational Capability</a:t>
            </a:r>
          </a:p>
        </p:txBody>
      </p:sp>
    </p:spTree>
    <p:extLst>
      <p:ext uri="{BB962C8B-B14F-4D97-AF65-F5344CB8AC3E}">
        <p14:creationId xmlns:p14="http://schemas.microsoft.com/office/powerpoint/2010/main" val="309457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D31ED-B36C-434B-9167-813F4184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Calibri Light" charset="0"/>
                <a:ea typeface="Calibri Light" charset="0"/>
                <a:cs typeface="Calibri Light" charset="0"/>
              </a:rPr>
              <a:t>Know Your Social Network</a:t>
            </a:r>
            <a:endParaRPr lang="en-US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DCEA6C-8A4A-486A-A37B-F7ABA6243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95400"/>
            <a:ext cx="8590554" cy="410249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2D36726-46A8-49C3-A863-6BB13361C33A}"/>
              </a:ext>
            </a:extLst>
          </p:cNvPr>
          <p:cNvSpPr/>
          <p:nvPr/>
        </p:nvSpPr>
        <p:spPr>
          <a:xfrm>
            <a:off x="-29308" y="2593437"/>
            <a:ext cx="5486400" cy="762000"/>
          </a:xfrm>
          <a:prstGeom prst="ellipse">
            <a:avLst/>
          </a:prstGeom>
          <a:noFill/>
          <a:ln>
            <a:solidFill>
              <a:srgbClr val="A41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1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5379"/>
            <a:ext cx="8610599" cy="831709"/>
          </a:xfrm>
        </p:spPr>
        <p:txBody>
          <a:bodyPr/>
          <a:lstStyle/>
          <a:p>
            <a:br>
              <a:rPr lang="en-US" sz="3200" b="1" dirty="0">
                <a:solidFill>
                  <a:srgbClr val="A41E35"/>
                </a:solidFill>
              </a:rPr>
            </a:br>
            <a:r>
              <a:rPr lang="en-US" sz="3200" b="1" dirty="0">
                <a:solidFill>
                  <a:srgbClr val="A41E35"/>
                </a:solidFill>
              </a:rPr>
              <a:t>Key Change Lever Attributes in the Simulation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925157" y="1752600"/>
          <a:ext cx="8066441" cy="469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88547" y="2720798"/>
            <a:ext cx="2108497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Town Hall Meeting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86064" y="3269419"/>
            <a:ext cx="12478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Credibility Required of Change Agent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03382" y="3097307"/>
            <a:ext cx="2278827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Coalition of Support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8547" y="3430790"/>
            <a:ext cx="2108497" cy="476071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Issue E-mail 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Tell Success Story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88547" y="3914888"/>
            <a:ext cx="2108497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Progress Reports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8547" y="4162314"/>
            <a:ext cx="2108497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Conduct Interviews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8547" y="4431250"/>
            <a:ext cx="2108497" cy="476071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Walk the Talk 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CEO Support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5591" y="4907321"/>
            <a:ext cx="2334409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Consultant’s Support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47970" y="2408826"/>
            <a:ext cx="2108497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Values Clarification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03636" y="2720798"/>
            <a:ext cx="2397164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Recognizes Adopter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03636" y="3048000"/>
            <a:ext cx="2397164" cy="476071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External Skill Building 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and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Pilot Project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41736" y="3581400"/>
            <a:ext cx="2320964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Internal Skill Building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5664" y="3495343"/>
            <a:ext cx="2108497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Confront Resister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65664" y="2075334"/>
            <a:ext cx="2108497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Restructure Firm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65664" y="2570184"/>
            <a:ext cx="2108497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Reward System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48225" y="2839816"/>
            <a:ext cx="2343375" cy="23803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Goals and Deadlines</a:t>
            </a:r>
          </a:p>
        </p:txBody>
      </p:sp>
    </p:spTree>
    <p:extLst>
      <p:ext uri="{BB962C8B-B14F-4D97-AF65-F5344CB8AC3E}">
        <p14:creationId xmlns:p14="http://schemas.microsoft.com/office/powerpoint/2010/main" val="199889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685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2800" b="1" dirty="0">
                <a:solidFill>
                  <a:srgbClr val="A41E35"/>
                </a:solidFill>
              </a:rPr>
              <a:t>Change in Low Urgency Situations: </a:t>
            </a:r>
            <a:br>
              <a:rPr lang="en-US" b="1" dirty="0">
                <a:solidFill>
                  <a:srgbClr val="A41E35"/>
                </a:solidFill>
              </a:rPr>
            </a:br>
            <a:r>
              <a:rPr lang="en-US" b="1" dirty="0">
                <a:solidFill>
                  <a:srgbClr val="A41E35"/>
                </a:solidFill>
              </a:rPr>
              <a:t>Gradual Build to Institutionalization </a:t>
            </a: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4294967295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25511176"/>
              </p:ext>
            </p:extLst>
          </p:nvPr>
        </p:nvGraphicFramePr>
        <p:xfrm>
          <a:off x="228600" y="1395497"/>
          <a:ext cx="8686801" cy="4685263"/>
        </p:xfrm>
        <a:graphic>
          <a:graphicData uri="http://schemas.openxmlformats.org/drawingml/2006/table">
            <a:tbl>
              <a:tblPr bandRow="1" bandCol="1">
                <a:solidFill>
                  <a:schemeClr val="tx1"/>
                </a:solidFill>
                <a:tableStyleId>{5C22544A-7EE6-4342-B048-85BDC9FD1C3A}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0456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b="1" kern="1200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Highly 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400" b="1" kern="1200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Disruptive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400" b="1" kern="1200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Levers</a:t>
                      </a:r>
                    </a:p>
                  </a:txBody>
                  <a:tcPr marL="84818" marR="84818" anchor="ctr">
                    <a:solidFill>
                      <a:srgbClr val="A326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84818" marR="8481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1400" dirty="0"/>
                    </a:p>
                  </a:txBody>
                  <a:tcPr marL="84818" marR="8481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Confront Resister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Goals and Deadlines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Revise Reward System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Restructure Firm  </a:t>
                      </a:r>
                    </a:p>
                  </a:txBody>
                  <a:tcPr marL="84818" marR="84818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041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Moderately Disruptive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Levers</a:t>
                      </a:r>
                    </a:p>
                  </a:txBody>
                  <a:tcPr marL="84818" marR="84818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84818" marR="8481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Internal Skill-Building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External Skill-Building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Pilot</a:t>
                      </a: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Projects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Recognize Adopters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Values Clarification</a:t>
                      </a:r>
                      <a:endParaRPr lang="en-US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84818" marR="8481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Internal Skill-Building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External Skill-Building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Pilot Projects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Recognize Adopters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Values Clarification</a:t>
                      </a:r>
                    </a:p>
                  </a:txBody>
                  <a:tcPr marL="84818" marR="84818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041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Minimally Disruptive</a:t>
                      </a:r>
                    </a:p>
                    <a:p>
                      <a:pPr algn="ctr"/>
                      <a:r>
                        <a:rPr lang="en-US" sz="1400" b="1" dirty="0"/>
                        <a:t>Levers</a:t>
                      </a:r>
                    </a:p>
                  </a:txBody>
                  <a:tcPr marL="84818" marR="84818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Conduct</a:t>
                      </a: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Interviews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Post Progress Reports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Issue E-mail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Tell Success Story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Build Coalition of Support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Hold Town Hall Meetings</a:t>
                      </a:r>
                    </a:p>
                  </a:txBody>
                  <a:tcPr marL="84818" marR="8481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Conduct</a:t>
                      </a: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Interviews 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Post Progress Reports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Issue E-mail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Tell Success Story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Coalition of Support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Town Hall Meetings</a:t>
                      </a:r>
                    </a:p>
                  </a:txBody>
                  <a:tcPr marL="84818" marR="8481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Conduct Interviews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Post Progress Reports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buFont typeface="Arial" pitchFamily="34" charset="0"/>
                        <a:buChar char="•"/>
                      </a:pPr>
                      <a:r>
                        <a:rPr lang="en-US" sz="13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 E-mail</a:t>
                      </a:r>
                    </a:p>
                  </a:txBody>
                  <a:tcPr marL="84818" marR="84818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62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4818" marR="848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 b="1" i="0" u="none" strike="noStrike" kern="1200" baseline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en-US" sz="1600" b="1" i="0" u="none" strike="noStrike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Mobilize Phase</a:t>
                      </a:r>
                    </a:p>
                  </a:txBody>
                  <a:tcPr marL="84818" marR="8481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defRPr sz="1600" b="1" i="0" u="none" strike="noStrike" kern="1200" baseline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en-US" sz="1600" b="1" i="0" u="none" strike="noStrike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Movement Phase</a:t>
                      </a:r>
                    </a:p>
                  </a:txBody>
                  <a:tcPr marL="84818" marR="8481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defRPr sz="1600" b="1" i="0" u="none" strike="noStrike" kern="1200" baseline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en-US" sz="1600" b="1" i="0" u="none" strike="noStrike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Sustain Phase</a:t>
                      </a:r>
                    </a:p>
                  </a:txBody>
                  <a:tcPr marL="84818" marR="84818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49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8rO9S7CUW15HDMweCUs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pW3qIBU00m3HKIG5aJrM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YC6KobiAUmAxQDGQwwEv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DS6D1PZUWfLPZLAGzOa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QmflEUh2kS5On69yQNia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R1ReLyy0i1PDtenGTyF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0WjY.HeUU2sD0umx_2sv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0vX3TrkvU.5l.jjnt9yz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ph5.XYG5UG2977uGhjkv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6RbY2.w8km9nTTmpFPAd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0e1tZljZUmdGlrFTjjn1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nfdlfOS0uI1eg5ZgYxk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bG.0PXNEWimCVqrfGK0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8vBTfsnyEOYeU.7YnCz_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YdZzvJM9kaB_Q8kXJay7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bCF2DUZkS8owb2vDj9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k_65yqBZ0.xhAsH7ccCT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8166</TotalTime>
  <Words>411</Words>
  <Application>Microsoft Office PowerPoint</Application>
  <PresentationFormat>On-screen Show (4:3)</PresentationFormat>
  <Paragraphs>105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Times</vt:lpstr>
      <vt:lpstr>Wingdings</vt:lpstr>
      <vt:lpstr>Essential</vt:lpstr>
      <vt:lpstr>Week 6 MIS3535 | LEAD GLOBAL DIGITAL PROJECTS</vt:lpstr>
      <vt:lpstr>Simulation Debrief</vt:lpstr>
      <vt:lpstr>PowerPoint Presentation</vt:lpstr>
      <vt:lpstr>Simulation Discussion</vt:lpstr>
      <vt:lpstr>Kotter’s 8 Steps</vt:lpstr>
      <vt:lpstr>Some Key Process Choices</vt:lpstr>
      <vt:lpstr>Know Your Social Network</vt:lpstr>
      <vt:lpstr> Key Change Lever Attributes in the Simulation</vt:lpstr>
      <vt:lpstr>Change in Low Urgency Situations:  Gradual Build to Institutionalization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SCRUM Framework MIS3535 | LEAD GLOBAL DIGITAL PROJECTS</dc:title>
  <dc:creator>MC Martin</dc:creator>
  <cp:lastModifiedBy>Marie-Christine Martin</cp:lastModifiedBy>
  <cp:revision>106</cp:revision>
  <cp:lastPrinted>2021-02-17T17:22:36Z</cp:lastPrinted>
  <dcterms:created xsi:type="dcterms:W3CDTF">2020-09-17T18:16:54Z</dcterms:created>
  <dcterms:modified xsi:type="dcterms:W3CDTF">2025-02-17T19:13:44Z</dcterms:modified>
</cp:coreProperties>
</file>