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changesInfos/changesInfo1.xml" ContentType="application/vnd.ms-powerpoint.changesinfo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notesMasterIdLst>
    <p:notesMasterId r:id="rId43"/>
  </p:notesMasterIdLst>
  <p:handoutMasterIdLst>
    <p:handoutMasterId r:id="rId44"/>
  </p:handoutMasterIdLst>
  <p:sldIdLst>
    <p:sldId id="313" r:id="rId2"/>
    <p:sldId id="423" r:id="rId3"/>
    <p:sldId id="466" r:id="rId4"/>
    <p:sldId id="467" r:id="rId5"/>
    <p:sldId id="468" r:id="rId6"/>
    <p:sldId id="469" r:id="rId7"/>
    <p:sldId id="470" r:id="rId8"/>
    <p:sldId id="471" r:id="rId9"/>
    <p:sldId id="472" r:id="rId10"/>
    <p:sldId id="473" r:id="rId11"/>
    <p:sldId id="499" r:id="rId12"/>
    <p:sldId id="261" r:id="rId13"/>
    <p:sldId id="500" r:id="rId14"/>
    <p:sldId id="474" r:id="rId15"/>
    <p:sldId id="475" r:id="rId16"/>
    <p:sldId id="476" r:id="rId17"/>
    <p:sldId id="477" r:id="rId18"/>
    <p:sldId id="478" r:id="rId19"/>
    <p:sldId id="479" r:id="rId20"/>
    <p:sldId id="480" r:id="rId21"/>
    <p:sldId id="487" r:id="rId22"/>
    <p:sldId id="502" r:id="rId23"/>
    <p:sldId id="503" r:id="rId24"/>
    <p:sldId id="465" r:id="rId25"/>
    <p:sldId id="484" r:id="rId26"/>
    <p:sldId id="485" r:id="rId27"/>
    <p:sldId id="488" r:id="rId28"/>
    <p:sldId id="489" r:id="rId29"/>
    <p:sldId id="491" r:id="rId30"/>
    <p:sldId id="492" r:id="rId31"/>
    <p:sldId id="493" r:id="rId32"/>
    <p:sldId id="504" r:id="rId33"/>
    <p:sldId id="505" r:id="rId34"/>
    <p:sldId id="506" r:id="rId35"/>
    <p:sldId id="494" r:id="rId36"/>
    <p:sldId id="422" r:id="rId37"/>
    <p:sldId id="419" r:id="rId38"/>
    <p:sldId id="420" r:id="rId39"/>
    <p:sldId id="495" r:id="rId40"/>
    <p:sldId id="507" r:id="rId41"/>
    <p:sldId id="508" r:id="rId42"/>
  </p:sldIdLst>
  <p:sldSz cx="9144000" cy="6858000" type="screen4x3"/>
  <p:notesSz cx="9296400" cy="70104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 useTimings="0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A41E35"/>
    <a:srgbClr val="A32638"/>
    <a:srgbClr val="5D301D"/>
    <a:srgbClr val="5A917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E929F9F4-4A8F-4326-A1B4-22849713DDAB}" styleName="Dark Style 1 - Accent 4">
    <a:wholeTbl>
      <a:tcTxStyle>
        <a:fontRef idx="minor">
          <a:scrgbClr r="0" g="0" b="0"/>
        </a:fontRef>
        <a:schemeClr val="lt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4"/>
          </a:solidFill>
        </a:fill>
      </a:tcStyle>
    </a:wholeTbl>
    <a:band1H>
      <a:tcStyle>
        <a:tcBdr/>
        <a:fill>
          <a:solidFill>
            <a:schemeClr val="accent4">
              <a:shade val="60000"/>
            </a:schemeClr>
          </a:solidFill>
        </a:fill>
      </a:tcStyle>
    </a:band1H>
    <a:band1V>
      <a:tcStyle>
        <a:tcBdr/>
        <a:fill>
          <a:solidFill>
            <a:schemeClr val="accent4">
              <a:shade val="60000"/>
            </a:schemeClr>
          </a:solidFill>
        </a:fill>
      </a:tcStyle>
    </a:band1V>
    <a:lastCol>
      <a:tcTxStyle b="on"/>
      <a:tcStyle>
        <a:tcBdr>
          <a:left>
            <a:ln w="25400" cmpd="sng">
              <a:solidFill>
                <a:schemeClr val="lt1"/>
              </a:solidFill>
            </a:ln>
          </a:left>
        </a:tcBdr>
        <a:fill>
          <a:solidFill>
            <a:schemeClr val="accent4">
              <a:shade val="60000"/>
            </a:schemeClr>
          </a:solidFill>
        </a:fill>
      </a:tcStyle>
    </a:lastCol>
    <a:firstCol>
      <a:tcTxStyle b="on"/>
      <a:tcStyle>
        <a:tcBdr>
          <a:right>
            <a:ln w="25400" cmpd="sng">
              <a:solidFill>
                <a:schemeClr val="lt1"/>
              </a:solidFill>
            </a:ln>
          </a:right>
        </a:tcBdr>
        <a:fill>
          <a:solidFill>
            <a:schemeClr val="accent4">
              <a:shade val="60000"/>
            </a:schemeClr>
          </a:solidFill>
        </a:fill>
      </a:tcStyle>
    </a:firstCol>
    <a:lastRow>
      <a:tcTxStyle b="on"/>
      <a:tcStyle>
        <a:tcBdr>
          <a:top>
            <a:ln w="25400" cmpd="sng">
              <a:solidFill>
                <a:schemeClr val="lt1"/>
              </a:solidFill>
            </a:ln>
          </a:top>
        </a:tcBdr>
        <a:fill>
          <a:solidFill>
            <a:schemeClr val="accent4">
              <a:shade val="40000"/>
            </a:schemeClr>
          </a:solidFill>
        </a:fill>
      </a:tcStyle>
    </a:lastRow>
    <a:seCell>
      <a:tcStyle>
        <a:tcBdr>
          <a:left>
            <a:ln>
              <a:noFill/>
            </a:ln>
          </a:left>
        </a:tcBdr>
      </a:tcStyle>
    </a:seCell>
    <a:swCell>
      <a:tcStyle>
        <a:tcBdr>
          <a:right>
            <a:ln>
              <a:noFill/>
            </a:ln>
          </a:right>
        </a:tcBdr>
      </a:tcStyle>
    </a:swCell>
    <a:firstRow>
      <a:tcTxStyle b="on"/>
      <a:tcStyle>
        <a:tcBdr>
          <a:bottom>
            <a:ln w="254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  <a:neCell>
      <a:tcStyle>
        <a:tcBdr>
          <a:left>
            <a:ln>
              <a:noFill/>
            </a:ln>
          </a:left>
        </a:tcBdr>
      </a:tcStyle>
    </a:neCell>
    <a:nwCell>
      <a:tcStyle>
        <a:tcBdr>
          <a:right>
            <a:ln>
              <a:noFill/>
            </a:ln>
          </a:right>
        </a:tcBdr>
      </a:tcStyle>
    </a:nwCell>
  </a:tblStyle>
  <a:tblStyle styleId="{125E5076-3810-47DD-B79F-674D7AD40C01}" styleName="Dark Style 1 - Accent 1">
    <a:wholeTbl>
      <a:tcTxStyle>
        <a:fontRef idx="minor">
          <a:scrgbClr r="0" g="0" b="0"/>
        </a:fontRef>
        <a:schemeClr val="lt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1"/>
          </a:solidFill>
        </a:fill>
      </a:tcStyle>
    </a:wholeTbl>
    <a:band1H>
      <a:tcStyle>
        <a:tcBdr/>
        <a:fill>
          <a:solidFill>
            <a:schemeClr val="accent1">
              <a:shade val="60000"/>
            </a:schemeClr>
          </a:solidFill>
        </a:fill>
      </a:tcStyle>
    </a:band1H>
    <a:band1V>
      <a:tcStyle>
        <a:tcBdr/>
        <a:fill>
          <a:solidFill>
            <a:schemeClr val="accent1">
              <a:shade val="60000"/>
            </a:schemeClr>
          </a:solidFill>
        </a:fill>
      </a:tcStyle>
    </a:band1V>
    <a:lastCol>
      <a:tcTxStyle b="on"/>
      <a:tcStyle>
        <a:tcBdr>
          <a:left>
            <a:ln w="25400" cmpd="sng">
              <a:solidFill>
                <a:schemeClr val="lt1"/>
              </a:solidFill>
            </a:ln>
          </a:left>
        </a:tcBdr>
        <a:fill>
          <a:solidFill>
            <a:schemeClr val="accent1">
              <a:shade val="60000"/>
            </a:schemeClr>
          </a:solidFill>
        </a:fill>
      </a:tcStyle>
    </a:lastCol>
    <a:firstCol>
      <a:tcTxStyle b="on"/>
      <a:tcStyle>
        <a:tcBdr>
          <a:right>
            <a:ln w="25400" cmpd="sng">
              <a:solidFill>
                <a:schemeClr val="lt1"/>
              </a:solidFill>
            </a:ln>
          </a:right>
        </a:tcBdr>
        <a:fill>
          <a:solidFill>
            <a:schemeClr val="accent1">
              <a:shade val="60000"/>
            </a:schemeClr>
          </a:solidFill>
        </a:fill>
      </a:tcStyle>
    </a:firstCol>
    <a:lastRow>
      <a:tcTxStyle b="on"/>
      <a:tcStyle>
        <a:tcBdr>
          <a:top>
            <a:ln w="25400" cmpd="sng">
              <a:solidFill>
                <a:schemeClr val="lt1"/>
              </a:solidFill>
            </a:ln>
          </a:top>
        </a:tcBdr>
        <a:fill>
          <a:solidFill>
            <a:schemeClr val="accent1">
              <a:shade val="40000"/>
            </a:schemeClr>
          </a:solidFill>
        </a:fill>
      </a:tcStyle>
    </a:lastRow>
    <a:seCell>
      <a:tcStyle>
        <a:tcBdr>
          <a:left>
            <a:ln>
              <a:noFill/>
            </a:ln>
          </a:left>
        </a:tcBdr>
      </a:tcStyle>
    </a:seCell>
    <a:swCell>
      <a:tcStyle>
        <a:tcBdr>
          <a:right>
            <a:ln>
              <a:noFill/>
            </a:ln>
          </a:right>
        </a:tcBdr>
      </a:tcStyle>
    </a:swCell>
    <a:firstRow>
      <a:tcTxStyle b="on"/>
      <a:tcStyle>
        <a:tcBdr>
          <a:bottom>
            <a:ln w="254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  <a:neCell>
      <a:tcStyle>
        <a:tcBdr>
          <a:left>
            <a:ln>
              <a:noFill/>
            </a:ln>
          </a:left>
        </a:tcBdr>
      </a:tcStyle>
    </a:neCell>
    <a:nwCell>
      <a:tcStyle>
        <a:tcBdr>
          <a:right>
            <a:ln>
              <a:noFill/>
            </a:ln>
          </a:right>
        </a:tcBdr>
      </a:tcStyle>
    </a:nwCell>
  </a:tblStyle>
  <a:tblStyle styleId="{8FD4443E-F989-4FC4-A0C8-D5A2AF1F390B}" styleName="Dark Style 1 - Accent 5">
    <a:wholeTbl>
      <a:tcTxStyle>
        <a:fontRef idx="minor">
          <a:scrgbClr r="0" g="0" b="0"/>
        </a:fontRef>
        <a:schemeClr val="lt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5"/>
          </a:solidFill>
        </a:fill>
      </a:tcStyle>
    </a:wholeTbl>
    <a:band1H>
      <a:tcStyle>
        <a:tcBdr/>
        <a:fill>
          <a:solidFill>
            <a:schemeClr val="accent5">
              <a:shade val="60000"/>
            </a:schemeClr>
          </a:solidFill>
        </a:fill>
      </a:tcStyle>
    </a:band1H>
    <a:band1V>
      <a:tcStyle>
        <a:tcBdr/>
        <a:fill>
          <a:solidFill>
            <a:schemeClr val="accent5">
              <a:shade val="60000"/>
            </a:schemeClr>
          </a:solidFill>
        </a:fill>
      </a:tcStyle>
    </a:band1V>
    <a:lastCol>
      <a:tcTxStyle b="on"/>
      <a:tcStyle>
        <a:tcBdr>
          <a:left>
            <a:ln w="25400" cmpd="sng">
              <a:solidFill>
                <a:schemeClr val="lt1"/>
              </a:solidFill>
            </a:ln>
          </a:left>
        </a:tcBdr>
        <a:fill>
          <a:solidFill>
            <a:schemeClr val="accent5">
              <a:shade val="60000"/>
            </a:schemeClr>
          </a:solidFill>
        </a:fill>
      </a:tcStyle>
    </a:lastCol>
    <a:firstCol>
      <a:tcTxStyle b="on"/>
      <a:tcStyle>
        <a:tcBdr>
          <a:right>
            <a:ln w="25400" cmpd="sng">
              <a:solidFill>
                <a:schemeClr val="lt1"/>
              </a:solidFill>
            </a:ln>
          </a:right>
        </a:tcBdr>
        <a:fill>
          <a:solidFill>
            <a:schemeClr val="accent5">
              <a:shade val="60000"/>
            </a:schemeClr>
          </a:solidFill>
        </a:fill>
      </a:tcStyle>
    </a:firstCol>
    <a:lastRow>
      <a:tcTxStyle b="on"/>
      <a:tcStyle>
        <a:tcBdr>
          <a:top>
            <a:ln w="25400" cmpd="sng">
              <a:solidFill>
                <a:schemeClr val="lt1"/>
              </a:solidFill>
            </a:ln>
          </a:top>
        </a:tcBdr>
        <a:fill>
          <a:solidFill>
            <a:schemeClr val="accent5">
              <a:shade val="40000"/>
            </a:schemeClr>
          </a:solidFill>
        </a:fill>
      </a:tcStyle>
    </a:lastRow>
    <a:seCell>
      <a:tcStyle>
        <a:tcBdr>
          <a:left>
            <a:ln>
              <a:noFill/>
            </a:ln>
          </a:left>
        </a:tcBdr>
      </a:tcStyle>
    </a:seCell>
    <a:swCell>
      <a:tcStyle>
        <a:tcBdr>
          <a:right>
            <a:ln>
              <a:noFill/>
            </a:ln>
          </a:right>
        </a:tcBdr>
      </a:tcStyle>
    </a:swCell>
    <a:firstRow>
      <a:tcTxStyle b="on"/>
      <a:tcStyle>
        <a:tcBdr>
          <a:bottom>
            <a:ln w="254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  <a:neCell>
      <a:tcStyle>
        <a:tcBdr>
          <a:left>
            <a:ln>
              <a:noFill/>
            </a:ln>
          </a:left>
        </a:tcBdr>
      </a:tcStyle>
    </a:neCell>
    <a:nwCell>
      <a:tcStyle>
        <a:tcBdr>
          <a:right>
            <a:ln>
              <a:noFill/>
            </a:ln>
          </a:right>
        </a:tcBdr>
      </a:tcStyle>
    </a:nwCell>
  </a:tblStyle>
  <a:tblStyle styleId="{D03447BB-5D67-496B-8E87-E561075AD55C}" styleName="Dark Style 1 - Accent 3">
    <a:wholeTbl>
      <a:tcTxStyle>
        <a:fontRef idx="minor">
          <a:scrgbClr r="0" g="0" b="0"/>
        </a:fontRef>
        <a:schemeClr val="lt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3"/>
          </a:solidFill>
        </a:fill>
      </a:tcStyle>
    </a:wholeTbl>
    <a:band1H>
      <a:tcStyle>
        <a:tcBdr/>
        <a:fill>
          <a:solidFill>
            <a:schemeClr val="accent3">
              <a:shade val="60000"/>
            </a:schemeClr>
          </a:solidFill>
        </a:fill>
      </a:tcStyle>
    </a:band1H>
    <a:band1V>
      <a:tcStyle>
        <a:tcBdr/>
        <a:fill>
          <a:solidFill>
            <a:schemeClr val="accent3">
              <a:shade val="60000"/>
            </a:schemeClr>
          </a:solidFill>
        </a:fill>
      </a:tcStyle>
    </a:band1V>
    <a:lastCol>
      <a:tcTxStyle b="on"/>
      <a:tcStyle>
        <a:tcBdr>
          <a:left>
            <a:ln w="25400" cmpd="sng">
              <a:solidFill>
                <a:schemeClr val="lt1"/>
              </a:solidFill>
            </a:ln>
          </a:left>
        </a:tcBdr>
        <a:fill>
          <a:solidFill>
            <a:schemeClr val="accent3">
              <a:shade val="60000"/>
            </a:schemeClr>
          </a:solidFill>
        </a:fill>
      </a:tcStyle>
    </a:lastCol>
    <a:firstCol>
      <a:tcTxStyle b="on"/>
      <a:tcStyle>
        <a:tcBdr>
          <a:right>
            <a:ln w="25400" cmpd="sng">
              <a:solidFill>
                <a:schemeClr val="lt1"/>
              </a:solidFill>
            </a:ln>
          </a:right>
        </a:tcBdr>
        <a:fill>
          <a:solidFill>
            <a:schemeClr val="accent3">
              <a:shade val="60000"/>
            </a:schemeClr>
          </a:solidFill>
        </a:fill>
      </a:tcStyle>
    </a:firstCol>
    <a:lastRow>
      <a:tcTxStyle b="on"/>
      <a:tcStyle>
        <a:tcBdr>
          <a:top>
            <a:ln w="25400" cmpd="sng">
              <a:solidFill>
                <a:schemeClr val="lt1"/>
              </a:solidFill>
            </a:ln>
          </a:top>
        </a:tcBdr>
        <a:fill>
          <a:solidFill>
            <a:schemeClr val="accent3">
              <a:shade val="40000"/>
            </a:schemeClr>
          </a:solidFill>
        </a:fill>
      </a:tcStyle>
    </a:lastRow>
    <a:seCell>
      <a:tcStyle>
        <a:tcBdr>
          <a:left>
            <a:ln>
              <a:noFill/>
            </a:ln>
          </a:left>
        </a:tcBdr>
      </a:tcStyle>
    </a:seCell>
    <a:swCell>
      <a:tcStyle>
        <a:tcBdr>
          <a:right>
            <a:ln>
              <a:noFill/>
            </a:ln>
          </a:right>
        </a:tcBdr>
      </a:tcStyle>
    </a:swCell>
    <a:firstRow>
      <a:tcTxStyle b="on"/>
      <a:tcStyle>
        <a:tcBdr>
          <a:bottom>
            <a:ln w="254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  <a:neCell>
      <a:tcStyle>
        <a:tcBdr>
          <a:left>
            <a:ln>
              <a:noFill/>
            </a:ln>
          </a:left>
        </a:tcBdr>
      </a:tcStyle>
    </a:neCell>
    <a:nwCell>
      <a:tcStyle>
        <a:tcBdr>
          <a:right>
            <a:ln>
              <a:noFill/>
            </a:ln>
          </a:right>
        </a:tcBdr>
      </a:tcStyle>
    </a:nwCell>
  </a:tblStyle>
  <a:tblStyle styleId="{5202B0CA-FC54-4496-8BCA-5EF66A818D29}" styleName="Dark Style 2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dk1">
              <a:tint val="20000"/>
            </a:schemeClr>
          </a:solidFill>
        </a:fill>
      </a:tcStyle>
    </a:wholeTbl>
    <a:band1H>
      <a:tcStyle>
        <a:tcBdr/>
        <a:fill>
          <a:solidFill>
            <a:schemeClr val="dk1">
              <a:tint val="40000"/>
            </a:schemeClr>
          </a:solidFill>
        </a:fill>
      </a:tcStyle>
    </a:band1H>
    <a:band1V>
      <a:tcStyle>
        <a:tcBdr/>
        <a:fill>
          <a:solidFill>
            <a:schemeClr val="dk1">
              <a:tint val="4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dk1">
              <a:tint val="20000"/>
            </a:schemeClr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dk1"/>
          </a:solidFill>
        </a:fill>
      </a:tcStyle>
    </a:firstRow>
  </a:tblStyle>
  <a:tblStyle styleId="{306799F8-075E-4A3A-A7F6-7FBC6576F1A4}" styleName="Themed Style 2 - Accent 3">
    <a:tblBg>
      <a:fillRef idx="3">
        <a:schemeClr val="accent3"/>
      </a:fillRef>
      <a:effectRef idx="3">
        <a:schemeClr val="accent3"/>
      </a:effectRef>
    </a:tblBg>
    <a:wholeTbl>
      <a:tcTxStyle>
        <a:fontRef idx="minor">
          <a:scrgbClr r="0" g="0" b="0"/>
        </a:fontRef>
        <a:schemeClr val="lt1"/>
      </a:tcTxStyle>
      <a:tcStyle>
        <a:tcBdr>
          <a:left>
            <a:lnRef idx="1">
              <a:schemeClr val="accent3">
                <a:tint val="50000"/>
              </a:schemeClr>
            </a:lnRef>
          </a:left>
          <a:right>
            <a:lnRef idx="1">
              <a:schemeClr val="accent3">
                <a:tint val="50000"/>
              </a:schemeClr>
            </a:lnRef>
          </a:right>
          <a:top>
            <a:lnRef idx="1">
              <a:schemeClr val="accent3">
                <a:tint val="50000"/>
              </a:schemeClr>
            </a:lnRef>
          </a:top>
          <a:bottom>
            <a:lnRef idx="1">
              <a:schemeClr val="accent3">
                <a:tint val="50000"/>
              </a:schemeClr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lt1">
              <a:alpha val="20000"/>
            </a:schemeClr>
          </a:solidFill>
        </a:fill>
      </a:tcStyle>
    </a:band1H>
    <a:band1V>
      <a:tcStyle>
        <a:tcBdr/>
        <a:fill>
          <a:solidFill>
            <a:schemeClr val="lt1">
              <a:alpha val="20000"/>
            </a:schemeClr>
          </a:solidFill>
        </a:fill>
      </a:tcStyle>
    </a:band1V>
    <a:lastCol>
      <a:tcTxStyle b="on"/>
      <a:tcStyle>
        <a:tcBdr>
          <a:left>
            <a:lnRef idx="2">
              <a:schemeClr val="lt1"/>
            </a:lnRef>
          </a:left>
        </a:tcBdr>
      </a:tcStyle>
    </a:lastCol>
    <a:firstCol>
      <a:tcTxStyle b="on"/>
      <a:tcStyle>
        <a:tcBdr>
          <a:right>
            <a:lnRef idx="2">
              <a:schemeClr val="lt1"/>
            </a:lnRef>
          </a:right>
        </a:tcBdr>
      </a:tcStyle>
    </a:firstCol>
    <a:lastRow>
      <a:tcTxStyle b="on"/>
      <a:tcStyle>
        <a:tcBdr>
          <a:top>
            <a:lnRef idx="2">
              <a:schemeClr val="lt1"/>
            </a:lnRef>
          </a:top>
        </a:tcBdr>
        <a:fill>
          <a:noFill/>
        </a:fill>
      </a:tcStyle>
    </a:lastRow>
    <a:seCell>
      <a:tcStyle>
        <a:tcBdr>
          <a:left>
            <a:ln>
              <a:noFill/>
            </a:ln>
          </a:left>
          <a:top>
            <a:ln>
              <a:noFill/>
            </a:ln>
          </a:top>
        </a:tcBdr>
      </a:tcStyle>
    </a:seCell>
    <a:swCell>
      <a:tcStyle>
        <a:tcBdr>
          <a:right>
            <a:ln>
              <a:noFill/>
            </a:ln>
          </a:right>
          <a:top>
            <a:ln>
              <a:noFill/>
            </a:ln>
          </a:top>
        </a:tcBdr>
      </a:tcStyle>
    </a:swCell>
    <a:firstRow>
      <a:tcTxStyle b="on"/>
      <a:tcStyle>
        <a:tcBdr>
          <a:bottom>
            <a:lnRef idx="3">
              <a:schemeClr val="lt1"/>
            </a:lnRef>
          </a:bottom>
        </a:tcBdr>
        <a:fill>
          <a:noFill/>
        </a:fill>
      </a:tcStyle>
    </a:firstRow>
    <a:neCell>
      <a:tcStyle>
        <a:tcBdr>
          <a:bottom>
            <a:ln>
              <a:noFill/>
            </a:ln>
          </a:bottom>
        </a:tcBdr>
      </a:tcStyle>
    </a:neCell>
  </a:tblStyle>
  <a:tblStyle styleId="{EB9631B5-78F2-41C9-869B-9F39066F8104}" styleName="Medium Style 3 - Accent 4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25400" cmpd="sng">
              <a:solidFill>
                <a:schemeClr val="dk1"/>
              </a:solidFill>
            </a:ln>
          </a:top>
          <a:bottom>
            <a:ln w="25400" cmpd="sng">
              <a:solidFill>
                <a:schemeClr val="dk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4"/>
          </a:solidFill>
        </a:fill>
      </a:tcStyle>
    </a:lastCol>
    <a:fir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4"/>
          </a:solidFill>
        </a:fill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seCell>
      <a:tcTxStyle b="on">
        <a:fontRef idx="minor">
          <a:scrgbClr r="0" g="0" b="0"/>
        </a:fontRef>
        <a:schemeClr val="dk1"/>
      </a:tcTxStyle>
      <a:tcStyle>
        <a:tcBdr/>
      </a:tcStyle>
    </a:seCell>
    <a:swCell>
      <a:tcTxStyle b="on">
        <a:fontRef idx="minor">
          <a:scrgbClr r="0" g="0" b="0"/>
        </a:fontRef>
        <a:schemeClr val="dk1"/>
      </a:tcTxStyle>
      <a:tcStyle>
        <a:tcBdr/>
      </a:tcStyle>
    </a:swCell>
    <a:firstRow>
      <a:tcTxStyle b="on">
        <a:fontRef idx="minor">
          <a:scrgbClr r="0" g="0" b="0"/>
        </a:fontRef>
        <a:schemeClr val="lt1"/>
      </a:tcTxStyle>
      <a:tcStyle>
        <a:tcBdr>
          <a:bottom>
            <a:ln w="25400" cmpd="sng">
              <a:solidFill>
                <a:schemeClr val="dk1"/>
              </a:solidFill>
            </a:ln>
          </a:bottom>
        </a:tcBdr>
        <a:fill>
          <a:solidFill>
            <a:schemeClr val="accent4"/>
          </a:solidFill>
        </a:fill>
      </a:tcStyle>
    </a:firstRow>
  </a:tblStyle>
  <a:tblStyle styleId="{7DF18680-E054-41AD-8BC1-D1AEF772440D}" styleName="Medium Style 2 - Accent 5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5">
              <a:tint val="20000"/>
            </a:schemeClr>
          </a:solidFill>
        </a:fill>
      </a:tcStyle>
    </a:wholeTbl>
    <a:band1H>
      <a:tcStyle>
        <a:tcBdr/>
        <a:fill>
          <a:solidFill>
            <a:schemeClr val="accent5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5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5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5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2069" autoAdjust="0"/>
    <p:restoredTop sz="84841" autoAdjust="0"/>
  </p:normalViewPr>
  <p:slideViewPr>
    <p:cSldViewPr>
      <p:cViewPr varScale="1">
        <p:scale>
          <a:sx n="82" d="100"/>
          <a:sy n="82" d="100"/>
        </p:scale>
        <p:origin x="84" y="372"/>
      </p:cViewPr>
      <p:guideLst>
        <p:guide orient="horz" pos="2160"/>
        <p:guide pos="2880"/>
      </p:guideLst>
    </p:cSldViewPr>
  </p:slideViewPr>
  <p:notesTextViewPr>
    <p:cViewPr>
      <p:scale>
        <a:sx n="3" d="2"/>
        <a:sy n="3" d="2"/>
      </p:scale>
      <p:origin x="0" y="0"/>
    </p:cViewPr>
  </p:notesTextViewPr>
  <p:sorterViewPr>
    <p:cViewPr varScale="1">
      <p:scale>
        <a:sx n="1" d="1"/>
        <a:sy n="1" d="1"/>
      </p:scale>
      <p:origin x="0" y="-4194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theme" Target="theme/theme1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presProps" Target="pres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microsoft.com/office/2016/11/relationships/changesInfo" Target="changesInfos/changesInfo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handoutMaster" Target="handoutMasters/handout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notesMaster" Target="notesMasters/notesMaster1.xml"/><Relationship Id="rId48" Type="http://schemas.openxmlformats.org/officeDocument/2006/relationships/tableStyles" Target="tableStyles.xml"/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viewProps" Target="viewProps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Marie-Christine Martin" userId="3f04a9e6-8652-4b3c-b462-956eaf9c05a8" providerId="ADAL" clId="{A09AE116-604A-4A5E-AAFD-DDF7049B6638}"/>
    <pc:docChg chg="addSld delSld modSld sldOrd">
      <pc:chgData name="Marie-Christine Martin" userId="3f04a9e6-8652-4b3c-b462-956eaf9c05a8" providerId="ADAL" clId="{A09AE116-604A-4A5E-AAFD-DDF7049B6638}" dt="2025-03-18T14:25:37.554" v="5"/>
      <pc:docMkLst>
        <pc:docMk/>
      </pc:docMkLst>
      <pc:sldChg chg="add del">
        <pc:chgData name="Marie-Christine Martin" userId="3f04a9e6-8652-4b3c-b462-956eaf9c05a8" providerId="ADAL" clId="{A09AE116-604A-4A5E-AAFD-DDF7049B6638}" dt="2025-03-18T14:25:15.409" v="1"/>
        <pc:sldMkLst>
          <pc:docMk/>
          <pc:sldMk cId="2219909942" sldId="419"/>
        </pc:sldMkLst>
      </pc:sldChg>
      <pc:sldChg chg="ord">
        <pc:chgData name="Marie-Christine Martin" userId="3f04a9e6-8652-4b3c-b462-956eaf9c05a8" providerId="ADAL" clId="{A09AE116-604A-4A5E-AAFD-DDF7049B6638}" dt="2025-03-18T14:25:37.554" v="5"/>
        <pc:sldMkLst>
          <pc:docMk/>
          <pc:sldMk cId="1599724639" sldId="422"/>
        </pc:sldMkLst>
      </pc:sldChg>
      <pc:sldChg chg="ord">
        <pc:chgData name="Marie-Christine Martin" userId="3f04a9e6-8652-4b3c-b462-956eaf9c05a8" providerId="ADAL" clId="{A09AE116-604A-4A5E-AAFD-DDF7049B6638}" dt="2025-03-18T14:25:25.127" v="3"/>
        <pc:sldMkLst>
          <pc:docMk/>
          <pc:sldMk cId="124790791" sldId="494"/>
        </pc:sldMkLst>
      </pc:sldChg>
    </pc:docChg>
  </pc:docChgLst>
  <pc:docChgLst>
    <pc:chgData name="Marie-Christine Martin" userId="3f04a9e6-8652-4b3c-b462-956eaf9c05a8" providerId="ADAL" clId="{FD7E7CD7-01AE-431C-8576-A0D7F9C95184}"/>
    <pc:docChg chg="custSel modSld">
      <pc:chgData name="Marie-Christine Martin" userId="3f04a9e6-8652-4b3c-b462-956eaf9c05a8" providerId="ADAL" clId="{FD7E7CD7-01AE-431C-8576-A0D7F9C95184}" dt="2025-03-13T13:58:33.819" v="131" actId="6549"/>
      <pc:docMkLst>
        <pc:docMk/>
      </pc:docMkLst>
      <pc:sldChg chg="delSp mod delAnim modNotesTx">
        <pc:chgData name="Marie-Christine Martin" userId="3f04a9e6-8652-4b3c-b462-956eaf9c05a8" providerId="ADAL" clId="{FD7E7CD7-01AE-431C-8576-A0D7F9C95184}" dt="2025-03-13T13:53:44.864" v="1" actId="6549"/>
        <pc:sldMkLst>
          <pc:docMk/>
          <pc:sldMk cId="2219909942" sldId="419"/>
        </pc:sldMkLst>
        <pc:spChg chg="del">
          <ac:chgData name="Marie-Christine Martin" userId="3f04a9e6-8652-4b3c-b462-956eaf9c05a8" providerId="ADAL" clId="{FD7E7CD7-01AE-431C-8576-A0D7F9C95184}" dt="2025-03-13T13:53:39.032" v="0" actId="478"/>
          <ac:spMkLst>
            <pc:docMk/>
            <pc:sldMk cId="2219909942" sldId="419"/>
            <ac:spMk id="3" creationId="{00000000-0000-0000-0000-000000000000}"/>
          </ac:spMkLst>
        </pc:spChg>
      </pc:sldChg>
      <pc:sldChg chg="modNotesTx">
        <pc:chgData name="Marie-Christine Martin" userId="3f04a9e6-8652-4b3c-b462-956eaf9c05a8" providerId="ADAL" clId="{FD7E7CD7-01AE-431C-8576-A0D7F9C95184}" dt="2025-03-13T13:53:58.136" v="2" actId="6549"/>
        <pc:sldMkLst>
          <pc:docMk/>
          <pc:sldMk cId="2930823131" sldId="420"/>
        </pc:sldMkLst>
      </pc:sldChg>
      <pc:sldChg chg="modSp mod modNotesTx">
        <pc:chgData name="Marie-Christine Martin" userId="3f04a9e6-8652-4b3c-b462-956eaf9c05a8" providerId="ADAL" clId="{FD7E7CD7-01AE-431C-8576-A0D7F9C95184}" dt="2025-03-13T13:58:33.819" v="131" actId="6549"/>
        <pc:sldMkLst>
          <pc:docMk/>
          <pc:sldMk cId="2400768863" sldId="493"/>
        </pc:sldMkLst>
        <pc:spChg chg="mod">
          <ac:chgData name="Marie-Christine Martin" userId="3f04a9e6-8652-4b3c-b462-956eaf9c05a8" providerId="ADAL" clId="{FD7E7CD7-01AE-431C-8576-A0D7F9C95184}" dt="2025-03-13T13:58:25.306" v="130" actId="20577"/>
          <ac:spMkLst>
            <pc:docMk/>
            <pc:sldMk cId="2400768863" sldId="493"/>
            <ac:spMk id="6" creationId="{00000000-0000-0000-0000-000000000000}"/>
          </ac:spMkLst>
        </pc:spChg>
      </pc:sldChg>
      <pc:sldChg chg="modSp mod">
        <pc:chgData name="Marie-Christine Martin" userId="3f04a9e6-8652-4b3c-b462-956eaf9c05a8" providerId="ADAL" clId="{FD7E7CD7-01AE-431C-8576-A0D7F9C95184}" dt="2025-03-13T13:57:17.562" v="111" actId="20577"/>
        <pc:sldMkLst>
          <pc:docMk/>
          <pc:sldMk cId="3106540955" sldId="507"/>
        </pc:sldMkLst>
        <pc:spChg chg="mod">
          <ac:chgData name="Marie-Christine Martin" userId="3f04a9e6-8652-4b3c-b462-956eaf9c05a8" providerId="ADAL" clId="{FD7E7CD7-01AE-431C-8576-A0D7F9C95184}" dt="2025-03-13T13:57:17.562" v="111" actId="20577"/>
          <ac:spMkLst>
            <pc:docMk/>
            <pc:sldMk cId="3106540955" sldId="507"/>
            <ac:spMk id="3" creationId="{00000000-0000-0000-0000-000000000000}"/>
          </ac:spMkLst>
        </pc:spChg>
      </pc:sldChg>
    </pc:docChg>
  </pc:docChgLst>
</pc:chgInfo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4" y="5"/>
            <a:ext cx="4028843" cy="350056"/>
          </a:xfrm>
          <a:prstGeom prst="rect">
            <a:avLst/>
          </a:prstGeom>
        </p:spPr>
        <p:txBody>
          <a:bodyPr vert="horz" lIns="87990" tIns="43996" rIns="87990" bIns="43996" rtlCol="0"/>
          <a:lstStyle>
            <a:lvl1pPr algn="l">
              <a:defRPr sz="11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5265544" y="5"/>
            <a:ext cx="4028843" cy="350056"/>
          </a:xfrm>
          <a:prstGeom prst="rect">
            <a:avLst/>
          </a:prstGeom>
        </p:spPr>
        <p:txBody>
          <a:bodyPr vert="horz" lIns="87990" tIns="43996" rIns="87990" bIns="43996" rtlCol="0"/>
          <a:lstStyle>
            <a:lvl1pPr algn="r">
              <a:defRPr sz="1100"/>
            </a:lvl1pPr>
          </a:lstStyle>
          <a:p>
            <a:fld id="{F3AF817D-CF8D-4461-8D1F-E5717598B261}" type="datetimeFigureOut">
              <a:rPr lang="en-US" smtClean="0"/>
              <a:t>3/18/2025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4" y="6659190"/>
            <a:ext cx="4028843" cy="350056"/>
          </a:xfrm>
          <a:prstGeom prst="rect">
            <a:avLst/>
          </a:prstGeom>
        </p:spPr>
        <p:txBody>
          <a:bodyPr vert="horz" lIns="87990" tIns="43996" rIns="87990" bIns="43996" rtlCol="0" anchor="b"/>
          <a:lstStyle>
            <a:lvl1pPr algn="l">
              <a:defRPr sz="11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5265544" y="6659190"/>
            <a:ext cx="4028843" cy="350056"/>
          </a:xfrm>
          <a:prstGeom prst="rect">
            <a:avLst/>
          </a:prstGeom>
        </p:spPr>
        <p:txBody>
          <a:bodyPr vert="horz" lIns="87990" tIns="43996" rIns="87990" bIns="43996" rtlCol="0" anchor="b"/>
          <a:lstStyle>
            <a:lvl1pPr algn="r">
              <a:defRPr sz="1100"/>
            </a:lvl1pPr>
          </a:lstStyle>
          <a:p>
            <a:fld id="{8E8A0D4E-B9B1-4737-AA40-97DD2C5F75F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96520164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3"/>
            <a:ext cx="4028440" cy="350521"/>
          </a:xfrm>
          <a:prstGeom prst="rect">
            <a:avLst/>
          </a:prstGeom>
        </p:spPr>
        <p:txBody>
          <a:bodyPr vert="horz" lIns="93004" tIns="46504" rIns="93004" bIns="46504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5265812" y="3"/>
            <a:ext cx="4028440" cy="350521"/>
          </a:xfrm>
          <a:prstGeom prst="rect">
            <a:avLst/>
          </a:prstGeom>
        </p:spPr>
        <p:txBody>
          <a:bodyPr vert="horz" lIns="93004" tIns="46504" rIns="93004" bIns="46504" rtlCol="0"/>
          <a:lstStyle>
            <a:lvl1pPr algn="r">
              <a:defRPr sz="1200"/>
            </a:lvl1pPr>
          </a:lstStyle>
          <a:p>
            <a:fld id="{3D001412-9042-462B-87CE-AF1E3127FF21}" type="datetimeFigureOut">
              <a:rPr lang="en-US" smtClean="0"/>
              <a:t>3/18/2025</a:t>
            </a:fld>
            <a:endParaRPr lang="en-US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2895600" y="525463"/>
            <a:ext cx="3508375" cy="2630487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3004" tIns="46504" rIns="93004" bIns="46504" rtlCol="0" anchor="ctr"/>
          <a:lstStyle/>
          <a:p>
            <a:endParaRPr lang="en-US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929641" y="3329943"/>
            <a:ext cx="7437120" cy="3154681"/>
          </a:xfrm>
          <a:prstGeom prst="rect">
            <a:avLst/>
          </a:prstGeom>
        </p:spPr>
        <p:txBody>
          <a:bodyPr vert="horz" lIns="93004" tIns="46504" rIns="93004" bIns="46504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6658666"/>
            <a:ext cx="4028440" cy="350521"/>
          </a:xfrm>
          <a:prstGeom prst="rect">
            <a:avLst/>
          </a:prstGeom>
        </p:spPr>
        <p:txBody>
          <a:bodyPr vert="horz" lIns="93004" tIns="46504" rIns="93004" bIns="46504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5265812" y="6658666"/>
            <a:ext cx="4028440" cy="350521"/>
          </a:xfrm>
          <a:prstGeom prst="rect">
            <a:avLst/>
          </a:prstGeom>
        </p:spPr>
        <p:txBody>
          <a:bodyPr vert="horz" lIns="93004" tIns="46504" rIns="93004" bIns="46504" rtlCol="0" anchor="b"/>
          <a:lstStyle>
            <a:lvl1pPr algn="r">
              <a:defRPr sz="1200"/>
            </a:lvl1pPr>
          </a:lstStyle>
          <a:p>
            <a:fld id="{57B364F1-7988-44A9-9AEE-C93F42B2633E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59984366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1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4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6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7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8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7B364F1-7988-44A9-9AEE-C93F42B2633E}" type="slidenum">
              <a:rPr lang="en-US" smtClean="0"/>
              <a:t>1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53724425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3"/>
          <p:cNvSpPr>
            <a:spLocks noGrp="1" noChangeArrowheads="1"/>
          </p:cNvSpPr>
          <p:nvPr>
            <p:ph type="dt" idx="1"/>
          </p:nvPr>
        </p:nvSpPr>
        <p:spPr>
          <a:ln/>
        </p:spPr>
        <p:txBody>
          <a:bodyPr/>
          <a:lstStyle/>
          <a:p>
            <a:fld id="{55CEB523-0BC0-6948-A63B-38389ED387F4}" type="datetime1">
              <a:rPr lang="en-US" altLang="en-US"/>
              <a:pPr/>
              <a:t>3/18/2025</a:t>
            </a:fld>
            <a:endParaRPr lang="en-US" altLang="en-US"/>
          </a:p>
        </p:txBody>
      </p:sp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04CF62E8-AF2D-484A-BF73-567265B38C3B}" type="slidenum">
              <a:rPr lang="en-US" altLang="en-US"/>
              <a:pPr/>
              <a:t>2</a:t>
            </a:fld>
            <a:endParaRPr lang="en-US" altLang="en-US"/>
          </a:p>
        </p:txBody>
      </p:sp>
      <p:sp>
        <p:nvSpPr>
          <p:cNvPr id="2180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2814638" y="355600"/>
            <a:ext cx="3502025" cy="2625725"/>
          </a:xfrm>
          <a:ln/>
        </p:spPr>
      </p:sp>
      <p:sp>
        <p:nvSpPr>
          <p:cNvPr id="218009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961881" y="3124779"/>
            <a:ext cx="6735263" cy="3151330"/>
          </a:xfrm>
        </p:spPr>
        <p:txBody>
          <a:bodyPr/>
          <a:lstStyle/>
          <a:p>
            <a:pPr lvl="1">
              <a:lnSpc>
                <a:spcPct val="80000"/>
              </a:lnSpc>
            </a:pPr>
            <a:endParaRPr lang="en-US" altLang="en-US" sz="1000" dirty="0">
              <a:latin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616532927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9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" name="Google Shape;92;g541ccdb60c_0_75:notes"/>
          <p:cNvSpPr>
            <a:spLocks noGrp="1" noRot="1" noChangeAspect="1"/>
          </p:cNvSpPr>
          <p:nvPr>
            <p:ph type="sldImg" idx="2"/>
          </p:nvPr>
        </p:nvSpPr>
        <p:spPr>
          <a:xfrm>
            <a:off x="2782888" y="512763"/>
            <a:ext cx="3411537" cy="255905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93" name="Google Shape;93;g541ccdb60c_0_75:notes"/>
          <p:cNvSpPr txBox="1">
            <a:spLocks noGrp="1"/>
          </p:cNvSpPr>
          <p:nvPr>
            <p:ph type="body" idx="1"/>
          </p:nvPr>
        </p:nvSpPr>
        <p:spPr>
          <a:xfrm>
            <a:off x="897642" y="3243230"/>
            <a:ext cx="7181126" cy="3072532"/>
          </a:xfrm>
          <a:prstGeom prst="rect">
            <a:avLst/>
          </a:prstGeom>
        </p:spPr>
        <p:txBody>
          <a:bodyPr spcFirstLastPara="1" wrap="square" lIns="89651" tIns="89651" rIns="89651" bIns="89651" anchor="t" anchorCtr="0">
            <a:noAutofit/>
          </a:bodyPr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3266248085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9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" name="Google Shape;92;g541ccdb60c_0_75:notes"/>
          <p:cNvSpPr>
            <a:spLocks noGrp="1" noRot="1" noChangeAspect="1"/>
          </p:cNvSpPr>
          <p:nvPr>
            <p:ph type="sldImg" idx="2"/>
          </p:nvPr>
        </p:nvSpPr>
        <p:spPr>
          <a:xfrm>
            <a:off x="2782888" y="512763"/>
            <a:ext cx="3411537" cy="255905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93" name="Google Shape;93;g541ccdb60c_0_75:notes"/>
          <p:cNvSpPr txBox="1">
            <a:spLocks noGrp="1"/>
          </p:cNvSpPr>
          <p:nvPr>
            <p:ph type="body" idx="1"/>
          </p:nvPr>
        </p:nvSpPr>
        <p:spPr>
          <a:xfrm>
            <a:off x="897642" y="3243230"/>
            <a:ext cx="7181126" cy="3072532"/>
          </a:xfrm>
          <a:prstGeom prst="rect">
            <a:avLst/>
          </a:prstGeom>
        </p:spPr>
        <p:txBody>
          <a:bodyPr spcFirstLastPara="1" wrap="square" lIns="89651" tIns="89651" rIns="89651" bIns="89651" anchor="t" anchorCtr="0">
            <a:noAutofit/>
          </a:bodyPr>
          <a:lstStyle/>
          <a:p>
            <a:endParaRPr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9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" name="Google Shape;92;g541ccdb60c_0_75:notes"/>
          <p:cNvSpPr>
            <a:spLocks noGrp="1" noRot="1" noChangeAspect="1"/>
          </p:cNvSpPr>
          <p:nvPr>
            <p:ph type="sldImg" idx="2"/>
          </p:nvPr>
        </p:nvSpPr>
        <p:spPr>
          <a:xfrm>
            <a:off x="2782888" y="512763"/>
            <a:ext cx="3411537" cy="255905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93" name="Google Shape;93;g541ccdb60c_0_75:notes"/>
          <p:cNvSpPr txBox="1">
            <a:spLocks noGrp="1"/>
          </p:cNvSpPr>
          <p:nvPr>
            <p:ph type="body" idx="1"/>
          </p:nvPr>
        </p:nvSpPr>
        <p:spPr>
          <a:xfrm>
            <a:off x="897642" y="3243230"/>
            <a:ext cx="7181126" cy="3072532"/>
          </a:xfrm>
          <a:prstGeom prst="rect">
            <a:avLst/>
          </a:prstGeom>
        </p:spPr>
        <p:txBody>
          <a:bodyPr spcFirstLastPara="1" wrap="square" lIns="89651" tIns="89651" rIns="89651" bIns="89651" anchor="t" anchorCtr="0">
            <a:noAutofit/>
          </a:bodyPr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167998266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“</a:t>
            </a:r>
            <a:r>
              <a:rPr lang="en-US" b="1" dirty="0"/>
              <a:t>Technical debt</a:t>
            </a:r>
            <a:r>
              <a:rPr lang="en-US" dirty="0"/>
              <a:t> (also known as design </a:t>
            </a:r>
            <a:r>
              <a:rPr lang="en-US" b="1" dirty="0"/>
              <a:t>debt</a:t>
            </a:r>
            <a:r>
              <a:rPr lang="en-US" dirty="0"/>
              <a:t> or code </a:t>
            </a:r>
            <a:r>
              <a:rPr lang="en-US" b="1" dirty="0"/>
              <a:t>debt</a:t>
            </a:r>
            <a:r>
              <a:rPr lang="en-US" dirty="0"/>
              <a:t>) is a concept in software development that reflects the implied cost of additional rework caused by choosing an easy solution now instead of using a better approach that would take longer.”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7B364F1-7988-44A9-9AEE-C93F42B2633E}" type="slidenum">
              <a:rPr lang="en-US" smtClean="0"/>
              <a:t>15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69413867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3"/>
          <p:cNvSpPr>
            <a:spLocks noGrp="1" noChangeArrowheads="1"/>
          </p:cNvSpPr>
          <p:nvPr>
            <p:ph type="dt" idx="1"/>
          </p:nvPr>
        </p:nvSpPr>
        <p:spPr>
          <a:ln/>
        </p:spPr>
        <p:txBody>
          <a:bodyPr/>
          <a:lstStyle/>
          <a:p>
            <a:fld id="{55CEB523-0BC0-6948-A63B-38389ED387F4}" type="datetime1">
              <a:rPr lang="en-US" altLang="en-US"/>
              <a:pPr/>
              <a:t>3/18/2025</a:t>
            </a:fld>
            <a:endParaRPr lang="en-US" altLang="en-US"/>
          </a:p>
        </p:txBody>
      </p:sp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04CF62E8-AF2D-484A-BF73-567265B38C3B}" type="slidenum">
              <a:rPr lang="en-US" altLang="en-US"/>
              <a:pPr/>
              <a:t>24</a:t>
            </a:fld>
            <a:endParaRPr lang="en-US" altLang="en-US"/>
          </a:p>
        </p:txBody>
      </p:sp>
      <p:sp>
        <p:nvSpPr>
          <p:cNvPr id="2180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2814638" y="355600"/>
            <a:ext cx="3502025" cy="2625725"/>
          </a:xfrm>
          <a:ln/>
        </p:spPr>
      </p:sp>
      <p:sp>
        <p:nvSpPr>
          <p:cNvPr id="218009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961881" y="3124779"/>
            <a:ext cx="6735263" cy="3151330"/>
          </a:xfrm>
        </p:spPr>
        <p:txBody>
          <a:bodyPr/>
          <a:lstStyle/>
          <a:p>
            <a:pPr lvl="1">
              <a:lnSpc>
                <a:spcPct val="80000"/>
              </a:lnSpc>
            </a:pPr>
            <a:endParaRPr lang="en-US" altLang="en-US" sz="1000" dirty="0">
              <a:latin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69928829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7B364F1-7988-44A9-9AEE-C93F42B2633E}" type="slidenum">
              <a:rPr lang="en-US" smtClean="0"/>
              <a:t>31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092863191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Example form Fall 2020 students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7B364F1-7988-44A9-9AEE-C93F42B2633E}" type="slidenum">
              <a:rPr lang="en-US" smtClean="0"/>
              <a:t>34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11088919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3"/>
          <p:cNvSpPr>
            <a:spLocks noGrp="1" noChangeArrowheads="1"/>
          </p:cNvSpPr>
          <p:nvPr>
            <p:ph type="dt" idx="1"/>
          </p:nvPr>
        </p:nvSpPr>
        <p:spPr>
          <a:ln/>
        </p:spPr>
        <p:txBody>
          <a:bodyPr/>
          <a:lstStyle/>
          <a:p>
            <a:fld id="{E1582962-47C2-B340-90A5-723E251F734B}" type="datetime1">
              <a:rPr lang="en-US" altLang="en-US"/>
              <a:pPr/>
              <a:t>3/18/2025</a:t>
            </a:fld>
            <a:endParaRPr lang="en-US" altLang="en-US"/>
          </a:p>
        </p:txBody>
      </p:sp>
      <p:sp>
        <p:nvSpPr>
          <p:cNvPr id="7" name="Rectangle 7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3FDE26A1-ADAC-A94A-BEBC-F50A01DF8FF2}" type="slidenum">
              <a:rPr lang="en-US" altLang="en-US"/>
              <a:pPr/>
              <a:t>36</a:t>
            </a:fld>
            <a:endParaRPr lang="en-US" altLang="en-US"/>
          </a:p>
        </p:txBody>
      </p:sp>
      <p:sp>
        <p:nvSpPr>
          <p:cNvPr id="2151426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215142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altLang="en-US" dirty="0"/>
              <a:t>Describe the concept of triangulation and why it is not effective for anyone involved.</a:t>
            </a:r>
          </a:p>
          <a:p>
            <a:pPr>
              <a:buFontTx/>
              <a:buChar char="•"/>
            </a:pPr>
            <a:r>
              <a:rPr lang="en-US" altLang="en-US" dirty="0"/>
              <a:t>Keeps the victim a victim</a:t>
            </a:r>
          </a:p>
          <a:p>
            <a:pPr>
              <a:buFontTx/>
              <a:buChar char="•"/>
            </a:pPr>
            <a:r>
              <a:rPr lang="en-US" altLang="en-US" dirty="0"/>
              <a:t>Unfair to “White Knight” to always need to hear problems </a:t>
            </a:r>
          </a:p>
          <a:p>
            <a:pPr>
              <a:buFontTx/>
              <a:buChar char="•"/>
            </a:pPr>
            <a:r>
              <a:rPr lang="en-US" altLang="en-US" dirty="0"/>
              <a:t>Unfairly labels conflict partner as a Villain and keeps them there.</a:t>
            </a:r>
          </a:p>
          <a:p>
            <a:pPr>
              <a:buFontTx/>
              <a:buChar char="•"/>
            </a:pPr>
            <a:endParaRPr lang="en-US" altLang="en-US" dirty="0"/>
          </a:p>
          <a:p>
            <a:pPr>
              <a:buFontTx/>
              <a:buChar char="•"/>
            </a:pPr>
            <a:r>
              <a:rPr lang="en-US" altLang="en-US" dirty="0"/>
              <a:t>Ask how a White Knight can stop being a White Knight</a:t>
            </a:r>
          </a:p>
          <a:p>
            <a:pPr>
              <a:buFontTx/>
              <a:buChar char="•"/>
            </a:pPr>
            <a:endParaRPr lang="en-US" altLang="en-US" dirty="0"/>
          </a:p>
          <a:p>
            <a:pPr>
              <a:buFontTx/>
              <a:buChar char="•"/>
            </a:pPr>
            <a:r>
              <a:rPr lang="en-US" altLang="en-US" dirty="0"/>
              <a:t>Should confront issue directly with person </a:t>
            </a:r>
          </a:p>
        </p:txBody>
      </p:sp>
    </p:spTree>
    <p:extLst>
      <p:ext uri="{BB962C8B-B14F-4D97-AF65-F5344CB8AC3E}">
        <p14:creationId xmlns:p14="http://schemas.microsoft.com/office/powerpoint/2010/main" val="2339654286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baseline="0" dirty="0"/>
              <a:t>Understand differences and where possible (not always possible) leverage diversity to create value.</a:t>
            </a:r>
          </a:p>
          <a:p>
            <a:endParaRPr lang="en-US" baseline="0" dirty="0"/>
          </a:p>
          <a:p>
            <a:r>
              <a:rPr lang="en-US" baseline="0" dirty="0"/>
              <a:t>Expensive, visible projects.  Reputations at stake (at least they think).  Passionate people.  Lots of hard work involved.  </a:t>
            </a:r>
            <a:r>
              <a:rPr lang="en-US" b="1" baseline="0" dirty="0"/>
              <a:t>It happens, plan on it.  </a:t>
            </a:r>
          </a:p>
          <a:p>
            <a:endParaRPr lang="en-US" baseline="0" dirty="0"/>
          </a:p>
          <a:p>
            <a:r>
              <a:rPr lang="en-US" sz="2400" dirty="0"/>
              <a:t>Conflict often produces important results, such as new ideas, better alternatives, and motivation to work harder and more collaboratively</a:t>
            </a:r>
            <a:endParaRPr lang="en-US" dirty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8E31850-D1B2-674F-8D50-7E02465BB4B7}" type="slidenum">
              <a:rPr lang="en-US" smtClean="0"/>
              <a:pPr/>
              <a:t>37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35402886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527917" indent="-527917">
              <a:buClr>
                <a:srgbClr val="666699"/>
              </a:buClr>
            </a:pPr>
            <a:endParaRPr lang="en-US" sz="240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8E31850-D1B2-674F-8D50-7E02465BB4B7}" type="slidenum">
              <a:rPr lang="en-US" smtClean="0"/>
              <a:pPr/>
              <a:t>38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87532344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457200" y="457200"/>
            <a:ext cx="7772400" cy="4343399"/>
          </a:xfrm>
        </p:spPr>
        <p:txBody>
          <a:bodyPr anchor="ctr">
            <a:noAutofit/>
          </a:bodyPr>
          <a:lstStyle>
            <a:lvl1pPr>
              <a:lnSpc>
                <a:spcPct val="100000"/>
              </a:lnSpc>
              <a:defRPr sz="8800" spc="-80" baseline="0">
                <a:solidFill>
                  <a:schemeClr val="tx1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457200" y="4800600"/>
            <a:ext cx="7772400" cy="914400"/>
          </a:xfrm>
        </p:spPr>
        <p:txBody>
          <a:bodyPr/>
          <a:lstStyle>
            <a:lvl1pPr marL="0" indent="0" algn="l">
              <a:buNone/>
              <a:defRPr b="0" cap="all" spc="120" baseline="0">
                <a:solidFill>
                  <a:schemeClr val="tx2"/>
                </a:solidFill>
                <a:latin typeface="+mj-lt"/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4800600" y="5791200"/>
            <a:ext cx="3429000" cy="304800"/>
          </a:xfrm>
        </p:spPr>
        <p:txBody>
          <a:bodyPr/>
          <a:lstStyle/>
          <a:p>
            <a:fld id="{C2A359D1-A1C5-473F-AFCA-C92300299581}" type="datetimeFigureOut">
              <a:rPr lang="en-US" smtClean="0"/>
              <a:t>3/18/2025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800600" y="6201727"/>
            <a:ext cx="3429000" cy="283845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</a:lstStyle>
          <a:p>
            <a:fld id="{5027EEFF-BB7A-4911-8AC2-B29144801651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11" name="Rectangle 10"/>
          <p:cNvSpPr/>
          <p:nvPr userDrawn="1"/>
        </p:nvSpPr>
        <p:spPr>
          <a:xfrm>
            <a:off x="0" y="6629400"/>
            <a:ext cx="9144000" cy="228600"/>
          </a:xfrm>
          <a:prstGeom prst="rect">
            <a:avLst/>
          </a:prstGeom>
          <a:gradFill flip="none" rotWithShape="1">
            <a:gsLst>
              <a:gs pos="0">
                <a:srgbClr val="A32638">
                  <a:shade val="30000"/>
                  <a:satMod val="115000"/>
                </a:srgbClr>
              </a:gs>
              <a:gs pos="50000">
                <a:srgbClr val="A32638">
                  <a:shade val="67500"/>
                  <a:satMod val="115000"/>
                </a:srgbClr>
              </a:gs>
              <a:gs pos="100000">
                <a:srgbClr val="A32638">
                  <a:shade val="100000"/>
                  <a:satMod val="115000"/>
                </a:srgbClr>
              </a:gs>
            </a:gsLst>
            <a:lin ang="27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pic>
        <p:nvPicPr>
          <p:cNvPr id="10" name="Picture 9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7752" y="6137911"/>
            <a:ext cx="2125766" cy="274320"/>
          </a:xfrm>
          <a:prstGeom prst="rect">
            <a:avLst/>
          </a:prstGeom>
        </p:spPr>
      </p:pic>
      <p:sp>
        <p:nvSpPr>
          <p:cNvPr id="13" name="Rectangle 12"/>
          <p:cNvSpPr/>
          <p:nvPr userDrawn="1"/>
        </p:nvSpPr>
        <p:spPr>
          <a:xfrm>
            <a:off x="0" y="0"/>
            <a:ext cx="9144000" cy="228600"/>
          </a:xfrm>
          <a:prstGeom prst="rect">
            <a:avLst/>
          </a:prstGeom>
          <a:solidFill>
            <a:srgbClr val="A32638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 lIns="0"/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A359D1-A1C5-473F-AFCA-C92300299581}" type="datetimeFigureOut">
              <a:rPr lang="en-US" smtClean="0"/>
              <a:t>3/18/2025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027EEFF-BB7A-4911-8AC2-B29144801651}" type="slidenum">
              <a:rPr lang="en-US" smtClean="0"/>
              <a:t>‹#›</a:t>
            </a:fld>
            <a:endParaRPr lang="en-US" dirty="0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1447800"/>
            <a:ext cx="7772400" cy="4321175"/>
          </a:xfrm>
        </p:spPr>
        <p:txBody>
          <a:bodyPr anchor="ctr">
            <a:noAutofit/>
          </a:bodyPr>
          <a:lstStyle>
            <a:lvl1pPr algn="l">
              <a:lnSpc>
                <a:spcPct val="100000"/>
              </a:lnSpc>
              <a:defRPr sz="8800" b="0" cap="all" spc="-80" baseline="0">
                <a:solidFill>
                  <a:schemeClr val="tx1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228601"/>
            <a:ext cx="7772400" cy="1066800"/>
          </a:xfrm>
        </p:spPr>
        <p:txBody>
          <a:bodyPr anchor="b"/>
          <a:lstStyle>
            <a:lvl1pPr marL="0" indent="0">
              <a:buNone/>
              <a:defRPr sz="2000" b="0" cap="all" spc="120" baseline="0">
                <a:solidFill>
                  <a:schemeClr val="tx2"/>
                </a:solidFill>
                <a:latin typeface="+mj-lt"/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A359D1-A1C5-473F-AFCA-C92300299581}" type="datetimeFigureOut">
              <a:rPr lang="en-US" smtClean="0"/>
              <a:t>3/18/2025</a:t>
            </a:fld>
            <a:endParaRPr lang="en-US" dirty="0"/>
          </a:p>
        </p:txBody>
      </p:sp>
      <p:sp>
        <p:nvSpPr>
          <p:cNvPr id="8" name="Slide Number Placeholder 7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5027EEFF-BB7A-4911-8AC2-B29144801651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9" name="Footer Placeholder 8"/>
          <p:cNvSpPr>
            <a:spLocks noGrp="1"/>
          </p:cNvSpPr>
          <p:nvPr>
            <p:ph type="ftr" sz="quarter" idx="12"/>
          </p:nvPr>
        </p:nvSpPr>
        <p:spPr/>
        <p:txBody>
          <a:bodyPr/>
          <a:lstStyle/>
          <a:p>
            <a:endParaRPr lang="en-US" dirty="0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630680" y="1574800"/>
            <a:ext cx="329184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90160" y="1574800"/>
            <a:ext cx="329184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A359D1-A1C5-473F-AFCA-C92300299581}" type="datetimeFigureOut">
              <a:rPr lang="en-US" smtClean="0"/>
              <a:t>3/18/2025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027EEFF-BB7A-4911-8AC2-B29144801651}" type="slidenum">
              <a:rPr lang="en-US" smtClean="0"/>
              <a:t>‹#›</a:t>
            </a:fld>
            <a:endParaRPr lang="en-US" dirty="0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627632" y="1572768"/>
            <a:ext cx="3291840" cy="639762"/>
          </a:xfrm>
        </p:spPr>
        <p:txBody>
          <a:bodyPr anchor="b">
            <a:noAutofit/>
          </a:bodyPr>
          <a:lstStyle>
            <a:lvl1pPr marL="0" indent="0">
              <a:buNone/>
              <a:defRPr sz="1800" b="0" cap="all" spc="100" baseline="0">
                <a:solidFill>
                  <a:schemeClr val="tx1"/>
                </a:solidFill>
                <a:latin typeface="+mj-lt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627632" y="2259366"/>
            <a:ext cx="3291840" cy="3840480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93208" y="1572768"/>
            <a:ext cx="3291840" cy="639762"/>
          </a:xfrm>
        </p:spPr>
        <p:txBody>
          <a:bodyPr anchor="b">
            <a:noAutofit/>
          </a:bodyPr>
          <a:lstStyle>
            <a:lvl1pPr marL="0" indent="0">
              <a:buNone/>
              <a:defRPr lang="en-US" sz="1800" b="0" kern="1200" cap="all" spc="100" baseline="0" dirty="0" smtClean="0">
                <a:solidFill>
                  <a:schemeClr val="tx1"/>
                </a:solidFill>
                <a:latin typeface="+mj-lt"/>
                <a:ea typeface="+mn-ea"/>
                <a:cs typeface="+mn-cs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marL="0" lvl="0" indent="0" algn="l" defTabSz="914400" rtl="0" eaLnBrk="1" latinLnBrk="0" hangingPunct="1">
              <a:spcBef>
                <a:spcPct val="20000"/>
              </a:spcBef>
              <a:buFont typeface="Arial" pitchFamily="34" charset="0"/>
              <a:buNone/>
            </a:pPr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093208" y="2259366"/>
            <a:ext cx="3291840" cy="3840480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A359D1-A1C5-473F-AFCA-C92300299581}" type="datetimeFigureOut">
              <a:rPr lang="en-US" smtClean="0"/>
              <a:t>3/18/2025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027EEFF-BB7A-4911-8AC2-B29144801651}" type="slidenum">
              <a:rPr lang="en-US" smtClean="0"/>
              <a:t>‹#›</a:t>
            </a:fld>
            <a:endParaRPr lang="en-US" dirty="0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A359D1-A1C5-473F-AFCA-C92300299581}" type="datetimeFigureOut">
              <a:rPr lang="en-US" smtClean="0"/>
              <a:t>3/18/2025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027EEFF-BB7A-4911-8AC2-B29144801651}" type="slidenum">
              <a:rPr lang="en-US" smtClean="0"/>
              <a:t>‹#›</a:t>
            </a:fld>
            <a:endParaRPr lang="en-US" dirty="0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A359D1-A1C5-473F-AFCA-C92300299581}" type="datetimeFigureOut">
              <a:rPr lang="en-US" smtClean="0"/>
              <a:t>3/18/2025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027EEFF-BB7A-4911-8AC2-B29144801651}" type="slidenum">
              <a:rPr lang="en-US" smtClean="0"/>
              <a:t>‹#›</a:t>
            </a:fld>
            <a:endParaRPr lang="en-US" dirty="0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1600200"/>
            <a:ext cx="5111750" cy="448056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600200"/>
            <a:ext cx="3008313" cy="4480560"/>
          </a:xfrm>
        </p:spPr>
        <p:txBody>
          <a:bodyPr>
            <a:normAutofit/>
          </a:bodyPr>
          <a:lstStyle>
            <a:lvl1pPr marL="0" indent="0"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A359D1-A1C5-473F-AFCA-C92300299581}" type="datetimeFigureOut">
              <a:rPr lang="en-US" smtClean="0"/>
              <a:t>3/18/2025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027EEFF-BB7A-4911-8AC2-B29144801651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0" y="0"/>
            <a:ext cx="8610600" cy="4846320"/>
          </a:xfrm>
          <a:solidFill>
            <a:schemeClr val="bg1">
              <a:lumMod val="75000"/>
            </a:schemeClr>
          </a:solidFill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dirty="0"/>
              <a:t>Click icon to add picture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5715000"/>
            <a:ext cx="8153400" cy="457200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A359D1-A1C5-473F-AFCA-C92300299581}" type="datetimeFigureOut">
              <a:rPr lang="en-US" smtClean="0"/>
              <a:t>3/18/2025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</a:lstStyle>
          <a:p>
            <a:fld id="{5027EEFF-BB7A-4911-8AC2-B29144801651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8" name="Title 7"/>
          <p:cNvSpPr>
            <a:spLocks noGrp="1"/>
          </p:cNvSpPr>
          <p:nvPr>
            <p:ph type="title"/>
          </p:nvPr>
        </p:nvSpPr>
        <p:spPr>
          <a:xfrm>
            <a:off x="457200" y="4953000"/>
            <a:ext cx="8153400" cy="762000"/>
          </a:xfrm>
        </p:spPr>
        <p:txBody>
          <a:bodyPr anchor="t">
            <a:normAutofit/>
          </a:bodyPr>
          <a:lstStyle>
            <a:lvl1pPr>
              <a:defRPr sz="3200"/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14" name="Rectangle 13"/>
          <p:cNvSpPr/>
          <p:nvPr userDrawn="1"/>
        </p:nvSpPr>
        <p:spPr>
          <a:xfrm>
            <a:off x="8822889" y="4846320"/>
            <a:ext cx="321111" cy="2011680"/>
          </a:xfrm>
          <a:prstGeom prst="rect">
            <a:avLst/>
          </a:prstGeom>
          <a:gradFill flip="none" rotWithShape="1">
            <a:gsLst>
              <a:gs pos="0">
                <a:srgbClr val="A32638">
                  <a:shade val="30000"/>
                  <a:satMod val="115000"/>
                </a:srgbClr>
              </a:gs>
              <a:gs pos="50000">
                <a:srgbClr val="A32638">
                  <a:shade val="67500"/>
                  <a:satMod val="115000"/>
                </a:srgbClr>
              </a:gs>
              <a:gs pos="100000">
                <a:srgbClr val="A32638">
                  <a:shade val="100000"/>
                  <a:satMod val="115000"/>
                </a:srgbClr>
              </a:gs>
            </a:gsLst>
            <a:lin ang="27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5" name="Rectangle 14"/>
          <p:cNvSpPr/>
          <p:nvPr userDrawn="1"/>
        </p:nvSpPr>
        <p:spPr>
          <a:xfrm>
            <a:off x="8822889" y="365760"/>
            <a:ext cx="321111" cy="4480560"/>
          </a:xfrm>
          <a:prstGeom prst="rect">
            <a:avLst/>
          </a:prstGeom>
          <a:gradFill flip="none" rotWithShape="1">
            <a:gsLst>
              <a:gs pos="0">
                <a:schemeClr val="tx1">
                  <a:lumMod val="65000"/>
                  <a:lumOff val="35000"/>
                  <a:shade val="30000"/>
                  <a:satMod val="115000"/>
                </a:schemeClr>
              </a:gs>
              <a:gs pos="50000">
                <a:schemeClr val="tx1">
                  <a:lumMod val="65000"/>
                  <a:lumOff val="35000"/>
                  <a:shade val="67500"/>
                  <a:satMod val="115000"/>
                </a:schemeClr>
              </a:gs>
              <a:gs pos="100000">
                <a:schemeClr val="tx1">
                  <a:lumMod val="65000"/>
                  <a:lumOff val="35000"/>
                  <a:shade val="100000"/>
                  <a:satMod val="115000"/>
                </a:schemeClr>
              </a:gs>
            </a:gsLst>
            <a:lin ang="27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pic>
        <p:nvPicPr>
          <p:cNvPr id="16" name="Picture 15"/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8822889" y="0"/>
            <a:ext cx="318370" cy="365760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A359D1-A1C5-473F-AFCA-C92300299581}" type="datetimeFigureOut">
              <a:rPr lang="en-US" smtClean="0"/>
              <a:t>3/18/2025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027EEFF-BB7A-4911-8AC2-B29144801651}" type="slidenum">
              <a:rPr lang="en-US" smtClean="0"/>
              <a:t>‹#›</a:t>
            </a:fld>
            <a:endParaRPr lang="en-US" dirty="0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A359D1-A1C5-473F-AFCA-C92300299581}" type="datetimeFigureOut">
              <a:rPr lang="en-US" smtClean="0"/>
              <a:t>3/18/2025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027EEFF-BB7A-4911-8AC2-B29144801651}" type="slidenum">
              <a:rPr lang="en-US" smtClean="0"/>
              <a:t>‹#›</a:t>
            </a:fld>
            <a:endParaRPr lang="en-US" dirty="0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Title SmartArt Image Sq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Content Placeholder 2"/>
          <p:cNvSpPr>
            <a:spLocks noGrp="1"/>
          </p:cNvSpPr>
          <p:nvPr>
            <p:ph idx="1"/>
          </p:nvPr>
        </p:nvSpPr>
        <p:spPr>
          <a:xfrm>
            <a:off x="468313" y="1500173"/>
            <a:ext cx="3743647" cy="4592651"/>
          </a:xfrm>
          <a:prstGeom prst="rect">
            <a:avLst/>
          </a:prstGeom>
        </p:spPr>
        <p:txBody>
          <a:bodyPr/>
          <a:lstStyle>
            <a:lvl1pPr>
              <a:buNone/>
              <a:defRPr sz="2000">
                <a:solidFill>
                  <a:schemeClr val="tx1"/>
                </a:solidFill>
              </a:defRPr>
            </a:lvl1pPr>
            <a:lvl2pPr>
              <a:defRPr sz="1800">
                <a:solidFill>
                  <a:schemeClr val="tx1"/>
                </a:solidFill>
              </a:defRPr>
            </a:lvl2pPr>
            <a:lvl3pPr>
              <a:defRPr sz="1600">
                <a:solidFill>
                  <a:schemeClr val="tx1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 sz="1600">
                <a:solidFill>
                  <a:schemeClr val="tx2"/>
                </a:solidFill>
              </a:defRPr>
            </a:lvl5pPr>
          </a:lstStyle>
          <a:p>
            <a:pPr lvl="0"/>
            <a:endParaRPr lang="en-US" dirty="0"/>
          </a:p>
        </p:txBody>
      </p:sp>
      <p:sp>
        <p:nvSpPr>
          <p:cNvPr id="6" name="Picture Placeholder 7"/>
          <p:cNvSpPr>
            <a:spLocks noGrp="1"/>
          </p:cNvSpPr>
          <p:nvPr>
            <p:ph type="pic" sz="quarter" idx="11"/>
          </p:nvPr>
        </p:nvSpPr>
        <p:spPr>
          <a:xfrm>
            <a:off x="4427983" y="1484784"/>
            <a:ext cx="4360461" cy="4515984"/>
          </a:xfrm>
          <a:prstGeom prst="roundRect">
            <a:avLst>
              <a:gd name="adj" fmla="val 7123"/>
            </a:avLst>
          </a:prstGeom>
          <a:gradFill>
            <a:gsLst>
              <a:gs pos="0">
                <a:schemeClr val="accent1"/>
              </a:gs>
              <a:gs pos="71000">
                <a:schemeClr val="accent1">
                  <a:lumMod val="60000"/>
                  <a:lumOff val="40000"/>
                </a:schemeClr>
              </a:gs>
            </a:gsLst>
            <a:lin ang="21540000" scaled="0"/>
          </a:gradFill>
          <a:ln w="28575">
            <a:solidFill>
              <a:schemeClr val="accent1">
                <a:lumMod val="40000"/>
                <a:lumOff val="60000"/>
              </a:schemeClr>
            </a:solidFill>
          </a:ln>
          <a:effectLst>
            <a:outerShdw blurRad="50800" dist="38100" dir="10800000" algn="r" rotWithShape="0">
              <a:prstClr val="black">
                <a:alpha val="40000"/>
              </a:prstClr>
            </a:outerShdw>
            <a:reflection blurRad="6350" stA="52000" endA="300" endPos="35000" dir="5400000" sy="-100000" algn="bl" rotWithShape="0"/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horz" lIns="91440" tIns="45720" rIns="91440" bIns="45720" rtlCol="0" anchor="ctr">
            <a:normAutofit/>
          </a:bodyPr>
          <a:lstStyle>
            <a:lvl1pPr marL="381000" indent="-381000" algn="ctr" defTabSz="914400" rtl="0" eaLnBrk="1" fontAlgn="base" latinLnBrk="0" hangingPunct="1">
              <a:lnSpc>
                <a:spcPct val="95000"/>
              </a:lnSpc>
              <a:spcBef>
                <a:spcPct val="0"/>
              </a:spcBef>
              <a:spcAft>
                <a:spcPct val="0"/>
              </a:spcAft>
              <a:buClr>
                <a:schemeClr val="accent1"/>
              </a:buClr>
              <a:buSzPct val="80000"/>
              <a:buFont typeface="Wingdings" pitchFamily="2" charset="2"/>
              <a:buNone/>
              <a:defRPr lang="en-US" sz="20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</a:lstStyle>
          <a:p>
            <a:endParaRPr lang="en-US"/>
          </a:p>
        </p:txBody>
      </p:sp>
      <p:sp>
        <p:nvSpPr>
          <p:cNvPr id="7" name="Title 1"/>
          <p:cNvSpPr>
            <a:spLocks noGrp="1"/>
          </p:cNvSpPr>
          <p:nvPr>
            <p:ph type="title"/>
          </p:nvPr>
        </p:nvSpPr>
        <p:spPr>
          <a:xfrm>
            <a:off x="457200" y="116632"/>
            <a:ext cx="8229600" cy="850106"/>
          </a:xfrm>
          <a:prstGeom prst="rect">
            <a:avLst/>
          </a:prstGeom>
        </p:spPr>
        <p:txBody>
          <a:bodyPr anchor="b" anchorCtr="0"/>
          <a:lstStyle>
            <a:lvl1pPr algn="l">
              <a:defRPr sz="3200" b="0">
                <a:solidFill>
                  <a:schemeClr val="tx1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24346565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aption">
  <p:cSld name="Caption">
    <p:spTree>
      <p:nvGrpSpPr>
        <p:cNvPr id="1" name="Shape 5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" name="Google Shape;51;p10"/>
          <p:cNvSpPr/>
          <p:nvPr/>
        </p:nvSpPr>
        <p:spPr>
          <a:xfrm>
            <a:off x="0" y="5825333"/>
            <a:ext cx="9144000" cy="1032400"/>
          </a:xfrm>
          <a:prstGeom prst="rect">
            <a:avLst/>
          </a:prstGeom>
          <a:solidFill>
            <a:schemeClr val="dk1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800"/>
          </a:p>
        </p:txBody>
      </p:sp>
      <p:sp>
        <p:nvSpPr>
          <p:cNvPr id="52" name="Google Shape;52;p10"/>
          <p:cNvSpPr txBox="1">
            <a:spLocks noGrp="1"/>
          </p:cNvSpPr>
          <p:nvPr>
            <p:ph type="body" idx="1"/>
          </p:nvPr>
        </p:nvSpPr>
        <p:spPr>
          <a:xfrm>
            <a:off x="311700" y="6028533"/>
            <a:ext cx="7979400" cy="6140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marL="457200" lvl="0" indent="-22860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300"/>
              <a:buFont typeface="Merriweather"/>
              <a:buNone/>
              <a:defRPr>
                <a:solidFill>
                  <a:schemeClr val="lt1"/>
                </a:solidFill>
                <a:latin typeface="Merriweather"/>
                <a:ea typeface="Merriweather"/>
                <a:cs typeface="Merriweather"/>
                <a:sym typeface="Merriweather"/>
              </a:defRPr>
            </a:lvl1pPr>
          </a:lstStyle>
          <a:p>
            <a:endParaRPr/>
          </a:p>
        </p:txBody>
      </p:sp>
      <p:sp>
        <p:nvSpPr>
          <p:cNvPr id="53" name="Google Shape;53;p10"/>
          <p:cNvSpPr txBox="1">
            <a:spLocks noGrp="1"/>
          </p:cNvSpPr>
          <p:nvPr>
            <p:ph type="sldNum" idx="12"/>
          </p:nvPr>
        </p:nvSpPr>
        <p:spPr>
          <a:xfrm>
            <a:off x="8472458" y="6217623"/>
            <a:ext cx="548700" cy="5248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>
                <a:solidFill>
                  <a:schemeClr val="lt1"/>
                </a:solidFill>
              </a:defRPr>
            </a:lvl1pPr>
            <a:lvl2pPr lvl="1">
              <a:buNone/>
              <a:defRPr>
                <a:solidFill>
                  <a:schemeClr val="lt1"/>
                </a:solidFill>
              </a:defRPr>
            </a:lvl2pPr>
            <a:lvl3pPr lvl="2">
              <a:buNone/>
              <a:defRPr>
                <a:solidFill>
                  <a:schemeClr val="lt1"/>
                </a:solidFill>
              </a:defRPr>
            </a:lvl3pPr>
            <a:lvl4pPr lvl="3">
              <a:buNone/>
              <a:defRPr>
                <a:solidFill>
                  <a:schemeClr val="lt1"/>
                </a:solidFill>
              </a:defRPr>
            </a:lvl4pPr>
            <a:lvl5pPr lvl="4">
              <a:buNone/>
              <a:defRPr>
                <a:solidFill>
                  <a:schemeClr val="lt1"/>
                </a:solidFill>
              </a:defRPr>
            </a:lvl5pPr>
            <a:lvl6pPr lvl="5">
              <a:buNone/>
              <a:defRPr>
                <a:solidFill>
                  <a:schemeClr val="lt1"/>
                </a:solidFill>
              </a:defRPr>
            </a:lvl6pPr>
            <a:lvl7pPr lvl="6">
              <a:buNone/>
              <a:defRPr>
                <a:solidFill>
                  <a:schemeClr val="lt1"/>
                </a:solidFill>
              </a:defRPr>
            </a:lvl7pPr>
            <a:lvl8pPr lvl="7">
              <a:buNone/>
              <a:defRPr>
                <a:solidFill>
                  <a:schemeClr val="lt1"/>
                </a:solidFill>
              </a:defRPr>
            </a:lvl8pPr>
            <a:lvl9pPr lvl="8">
              <a:buNone/>
              <a:defRPr>
                <a:solidFill>
                  <a:schemeClr val="lt1"/>
                </a:solidFill>
              </a:defRPr>
            </a:lvl9pPr>
          </a:lstStyle>
          <a:p>
            <a:pPr algn="r"/>
            <a:fld id="{00000000-1234-1234-1234-123412341234}" type="slidenum">
              <a:rPr lang="en" smtClean="0"/>
              <a:pPr algn="r"/>
              <a:t>‹#›</a:t>
            </a:fld>
            <a:endParaRPr lang="en"/>
          </a:p>
        </p:txBody>
      </p:sp>
    </p:spTree>
    <p:extLst>
      <p:ext uri="{BB962C8B-B14F-4D97-AF65-F5344CB8AC3E}">
        <p14:creationId xmlns:p14="http://schemas.microsoft.com/office/powerpoint/2010/main" val="196625981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image" Target="../media/image2.png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066800"/>
            <a:ext cx="7620000" cy="4800601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648200" y="5867400"/>
            <a:ext cx="3429000" cy="304800"/>
          </a:xfrm>
          <a:prstGeom prst="rect">
            <a:avLst/>
          </a:prstGeom>
        </p:spPr>
        <p:txBody>
          <a:bodyPr vert="horz" lIns="91440" tIns="45720" rIns="91440" bIns="0" rtlCol="0" anchor="b"/>
          <a:lstStyle>
            <a:lvl1pPr algn="l">
              <a:defRPr sz="1000">
                <a:solidFill>
                  <a:schemeClr val="tx1"/>
                </a:solidFill>
              </a:defRPr>
            </a:lvl1pPr>
          </a:lstStyle>
          <a:p>
            <a:fld id="{C2A359D1-A1C5-473F-AFCA-C92300299581}" type="datetimeFigureOut">
              <a:rPr lang="en-US" smtClean="0"/>
              <a:t>3/18/2025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648200" y="6172200"/>
            <a:ext cx="3429000" cy="283845"/>
          </a:xfrm>
          <a:prstGeom prst="rect">
            <a:avLst/>
          </a:prstGeom>
        </p:spPr>
        <p:txBody>
          <a:bodyPr vert="horz" lIns="91440" tIns="45720" rIns="91440" bIns="45720" rtlCol="0" anchor="t"/>
          <a:lstStyle>
            <a:lvl1pPr algn="l">
              <a:defRPr sz="1000">
                <a:solidFill>
                  <a:schemeClr val="tx1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 rot="16200000">
            <a:off x="7906702" y="5580698"/>
            <a:ext cx="1315721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2400" b="1">
                <a:solidFill>
                  <a:schemeClr val="tx2"/>
                </a:solidFill>
              </a:defRPr>
            </a:lvl1pPr>
          </a:lstStyle>
          <a:p>
            <a:fld id="{5027EEFF-BB7A-4911-8AC2-B29144801651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9" name="Rectangle 8"/>
          <p:cNvSpPr/>
          <p:nvPr userDrawn="1"/>
        </p:nvSpPr>
        <p:spPr>
          <a:xfrm>
            <a:off x="1" y="6553200"/>
            <a:ext cx="9144000" cy="304800"/>
          </a:xfrm>
          <a:prstGeom prst="rect">
            <a:avLst/>
          </a:prstGeom>
          <a:gradFill flip="none" rotWithShape="1">
            <a:gsLst>
              <a:gs pos="0">
                <a:srgbClr val="A32638">
                  <a:shade val="30000"/>
                  <a:satMod val="115000"/>
                </a:srgbClr>
              </a:gs>
              <a:gs pos="50000">
                <a:srgbClr val="A32638">
                  <a:shade val="67500"/>
                  <a:satMod val="115000"/>
                </a:srgbClr>
              </a:gs>
              <a:gs pos="100000">
                <a:srgbClr val="A32638">
                  <a:shade val="100000"/>
                  <a:satMod val="115000"/>
                </a:srgbClr>
              </a:gs>
            </a:gsLst>
            <a:lin ang="27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pic>
        <p:nvPicPr>
          <p:cNvPr id="10" name="Picture 9"/>
          <p:cNvPicPr>
            <a:picLocks noChangeAspect="1"/>
          </p:cNvPicPr>
          <p:nvPr userDrawn="1"/>
        </p:nvPicPr>
        <p:blipFill>
          <a:blip r:embed="rId1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7752" y="6137910"/>
            <a:ext cx="2125766" cy="274320"/>
          </a:xfrm>
          <a:prstGeom prst="rect">
            <a:avLst/>
          </a:prstGeom>
        </p:spPr>
      </p:pic>
      <p:sp>
        <p:nvSpPr>
          <p:cNvPr id="12" name="Rectangle 11"/>
          <p:cNvSpPr/>
          <p:nvPr userDrawn="1"/>
        </p:nvSpPr>
        <p:spPr>
          <a:xfrm>
            <a:off x="1" y="0"/>
            <a:ext cx="9144000" cy="457200"/>
          </a:xfrm>
          <a:prstGeom prst="rect">
            <a:avLst/>
          </a:prstGeom>
          <a:solidFill>
            <a:srgbClr val="A32638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28625" y="0"/>
            <a:ext cx="7620000" cy="4572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r>
              <a:rPr lang="en-US" dirty="0"/>
              <a:t>CLICK TO EDIT MASTER TITLE STYLE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  <p:sldLayoutId id="2147483673" r:id="rId12"/>
    <p:sldLayoutId id="2147483674" r:id="rId13"/>
  </p:sldLayoutIdLst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xStyles>
    <p:titleStyle>
      <a:lvl1pPr algn="l" defTabSz="914400" rtl="0" eaLnBrk="1" latinLnBrk="0" hangingPunct="1">
        <a:spcBef>
          <a:spcPct val="0"/>
        </a:spcBef>
        <a:buNone/>
        <a:defRPr sz="2400" kern="1200" cap="none" spc="-60" baseline="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0" indent="0" algn="l" defTabSz="914400" rtl="0" eaLnBrk="1" latinLnBrk="0" hangingPunct="1">
        <a:spcBef>
          <a:spcPct val="20000"/>
        </a:spcBef>
        <a:spcAft>
          <a:spcPts val="600"/>
        </a:spcAft>
        <a:buFont typeface="Arial" pitchFamily="34" charset="0"/>
        <a:buNone/>
        <a:defRPr sz="2000" b="1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indent="-182880" algn="l" defTabSz="914400" rtl="0" eaLnBrk="1" latinLnBrk="0" hangingPunct="1">
        <a:spcBef>
          <a:spcPct val="20000"/>
        </a:spcBef>
        <a:buClr>
          <a:schemeClr val="tx2"/>
        </a:buClr>
        <a:buFont typeface="Wingdings" pitchFamily="2" charset="2"/>
        <a:buChar char="§"/>
        <a:defRPr sz="20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Clr>
          <a:schemeClr val="tx2"/>
        </a:buClr>
        <a:buFont typeface="Wingdings" pitchFamily="2" charset="2"/>
        <a:buChar char="§"/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Clr>
          <a:schemeClr val="tx2"/>
        </a:buClr>
        <a:buFont typeface="Wingdings" pitchFamily="2" charset="2"/>
        <a:buChar char="§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Clr>
          <a:schemeClr val="tx2"/>
        </a:buClr>
        <a:buFont typeface="Wingdings" pitchFamily="2" charset="2"/>
        <a:buChar char="§"/>
        <a:defRPr sz="1800" kern="1200" baseline="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Clr>
          <a:schemeClr val="tx2"/>
        </a:buClr>
        <a:buFont typeface="Arial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Clr>
          <a:schemeClr val="tx2"/>
        </a:buClr>
        <a:buFont typeface="Arial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Clr>
          <a:schemeClr val="tx2"/>
        </a:buClr>
        <a:buFont typeface="Arial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Clr>
          <a:schemeClr val="tx2"/>
        </a:buClr>
        <a:buFont typeface="Arial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3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3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3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jpe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3.xml"/></Relationships>
</file>

<file path=ppt/slides/_rels/slide3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7.xml"/></Relationships>
</file>

<file path=ppt/slides/_rels/slide3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228600" y="695183"/>
            <a:ext cx="8763000" cy="2259794"/>
          </a:xfrm>
        </p:spPr>
        <p:txBody>
          <a:bodyPr>
            <a:noAutofit/>
          </a:bodyPr>
          <a:lstStyle/>
          <a:p>
            <a:pPr>
              <a:spcBef>
                <a:spcPts val="9600"/>
              </a:spcBef>
            </a:pPr>
            <a:r>
              <a:rPr lang="en-US" sz="4400" dirty="0">
                <a:solidFill>
                  <a:schemeClr val="tx1">
                    <a:lumMod val="65000"/>
                    <a:lumOff val="35000"/>
                  </a:schemeClr>
                </a:solidFill>
              </a:rPr>
              <a:t>SCRUM Events</a:t>
            </a:r>
            <a:br>
              <a:rPr lang="en-US" sz="4400" dirty="0">
                <a:solidFill>
                  <a:schemeClr val="tx1">
                    <a:lumMod val="65000"/>
                    <a:lumOff val="35000"/>
                  </a:schemeClr>
                </a:solidFill>
              </a:rPr>
            </a:br>
            <a:r>
              <a:rPr lang="en-US" sz="3600" dirty="0">
                <a:solidFill>
                  <a:schemeClr val="bg1">
                    <a:lumMod val="65000"/>
                  </a:schemeClr>
                </a:solidFill>
              </a:rPr>
              <a:t>MIS3535 | LEAD GLOBAL DIGITAL PROJECTS</a:t>
            </a:r>
            <a:endParaRPr lang="en-US" sz="700" dirty="0">
              <a:solidFill>
                <a:schemeClr val="bg1">
                  <a:lumMod val="65000"/>
                </a:schemeClr>
              </a:solidFill>
            </a:endParaRPr>
          </a:p>
        </p:txBody>
      </p:sp>
      <p:cxnSp>
        <p:nvCxnSpPr>
          <p:cNvPr id="7" name="Straight Connector 6"/>
          <p:cNvCxnSpPr/>
          <p:nvPr/>
        </p:nvCxnSpPr>
        <p:spPr>
          <a:xfrm>
            <a:off x="457200" y="2971800"/>
            <a:ext cx="8138160" cy="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4" name="Picture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832860" y="3276600"/>
            <a:ext cx="4762500" cy="290768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0154654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78050" name="Rectangle 2"/>
          <p:cNvSpPr>
            <a:spLocks noGrp="1" noChangeArrowheads="1"/>
          </p:cNvSpPr>
          <p:nvPr>
            <p:ph type="title"/>
          </p:nvPr>
        </p:nvSpPr>
        <p:spPr>
          <a:xfrm>
            <a:off x="228600" y="533400"/>
            <a:ext cx="6586803" cy="676411"/>
          </a:xfrm>
        </p:spPr>
        <p:txBody>
          <a:bodyPr>
            <a:normAutofit fontScale="90000"/>
          </a:bodyPr>
          <a:lstStyle/>
          <a:p>
            <a:r>
              <a:rPr lang="en-US" altLang="en-US" sz="4000" b="1" dirty="0">
                <a:solidFill>
                  <a:srgbClr val="A41E35"/>
                </a:solidFill>
              </a:rPr>
              <a:t>SCRUM FLOW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57200" y="1524000"/>
            <a:ext cx="8153400" cy="40767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713506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52400" y="1209811"/>
            <a:ext cx="8909613" cy="4733789"/>
          </a:xfrm>
        </p:spPr>
        <p:txBody>
          <a:bodyPr>
            <a:no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/>
              <a:t>The heart of Scrum is a Sprint, a time-box of </a:t>
            </a:r>
            <a:r>
              <a:rPr lang="en-US" sz="2400" i="1" dirty="0">
                <a:solidFill>
                  <a:srgbClr val="A32638"/>
                </a:solidFill>
              </a:rPr>
              <a:t>one month or less </a:t>
            </a:r>
            <a:r>
              <a:rPr lang="en-US" sz="2400" dirty="0"/>
              <a:t>during which a “</a:t>
            </a:r>
            <a:r>
              <a:rPr lang="en-US" sz="2400" i="1" dirty="0">
                <a:solidFill>
                  <a:srgbClr val="A32638"/>
                </a:solidFill>
              </a:rPr>
              <a:t>Done</a:t>
            </a:r>
            <a:r>
              <a:rPr lang="en-US" sz="2400" dirty="0"/>
              <a:t>”, useable, and </a:t>
            </a:r>
            <a:r>
              <a:rPr lang="en-US" sz="2400" dirty="0">
                <a:solidFill>
                  <a:srgbClr val="A32638"/>
                </a:solidFill>
              </a:rPr>
              <a:t>potentially releasable </a:t>
            </a:r>
            <a:r>
              <a:rPr lang="en-US" sz="2400" dirty="0"/>
              <a:t>product Increment is created. Sprints best have consistent durations throughout a development effort.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/>
              <a:t>Sprint length should be </a:t>
            </a:r>
            <a:r>
              <a:rPr lang="en-US" sz="2400" dirty="0">
                <a:solidFill>
                  <a:srgbClr val="A41E35"/>
                </a:solidFill>
              </a:rPr>
              <a:t>short enough to accommodate changes of stakeholders</a:t>
            </a:r>
            <a:r>
              <a:rPr lang="en-US" sz="2400" dirty="0"/>
              <a:t> and </a:t>
            </a:r>
            <a:r>
              <a:rPr lang="en-US" sz="2400" dirty="0">
                <a:solidFill>
                  <a:srgbClr val="A41E35"/>
                </a:solidFill>
              </a:rPr>
              <a:t>long enough </a:t>
            </a:r>
            <a:r>
              <a:rPr lang="en-US" sz="2400" dirty="0"/>
              <a:t>for the team to produce an Increment.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/>
              <a:t>A new Sprint </a:t>
            </a:r>
            <a:r>
              <a:rPr lang="en-US" sz="2400" dirty="0">
                <a:solidFill>
                  <a:srgbClr val="A32638"/>
                </a:solidFill>
              </a:rPr>
              <a:t>starts immediately </a:t>
            </a:r>
            <a:r>
              <a:rPr lang="en-US" sz="2400" dirty="0"/>
              <a:t>after the conclusion of the previous Sprint.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/>
              <a:t>Sprint contains and consists of the </a:t>
            </a:r>
            <a:r>
              <a:rPr lang="en-US" sz="2400" dirty="0">
                <a:solidFill>
                  <a:srgbClr val="A32638"/>
                </a:solidFill>
              </a:rPr>
              <a:t>Sprint Planning, Daily Scrums, Product Increment, Sprint Review, and Sprint Retrospective</a:t>
            </a:r>
            <a:r>
              <a:rPr lang="en-US" sz="2400" dirty="0"/>
              <a:t>.</a:t>
            </a:r>
          </a:p>
        </p:txBody>
      </p:sp>
      <p:sp>
        <p:nvSpPr>
          <p:cNvPr id="4" name="Rectangle 2"/>
          <p:cNvSpPr>
            <a:spLocks noGrp="1" noChangeArrowheads="1"/>
          </p:cNvSpPr>
          <p:nvPr>
            <p:ph type="title"/>
          </p:nvPr>
        </p:nvSpPr>
        <p:spPr>
          <a:xfrm>
            <a:off x="228600" y="533400"/>
            <a:ext cx="6586803" cy="676411"/>
          </a:xfrm>
        </p:spPr>
        <p:txBody>
          <a:bodyPr>
            <a:normAutofit fontScale="90000"/>
          </a:bodyPr>
          <a:lstStyle/>
          <a:p>
            <a:r>
              <a:rPr lang="en-US" altLang="en-US" sz="4000" b="1" dirty="0">
                <a:solidFill>
                  <a:srgbClr val="A41E35"/>
                </a:solidFill>
              </a:rPr>
              <a:t>SPRINT – AN ITERATION IN SCRUM</a:t>
            </a:r>
          </a:p>
        </p:txBody>
      </p:sp>
    </p:spTree>
    <p:extLst>
      <p:ext uri="{BB962C8B-B14F-4D97-AF65-F5344CB8AC3E}">
        <p14:creationId xmlns:p14="http://schemas.microsoft.com/office/powerpoint/2010/main" val="76806943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10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10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8" dur="10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9" dur="1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1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/>
          <p:cNvSpPr>
            <a:spLocks noGrp="1" noChangeArrowheads="1"/>
          </p:cNvSpPr>
          <p:nvPr>
            <p:ph type="title"/>
          </p:nvPr>
        </p:nvSpPr>
        <p:spPr>
          <a:xfrm>
            <a:off x="228600" y="533400"/>
            <a:ext cx="6586803" cy="676411"/>
          </a:xfrm>
        </p:spPr>
        <p:txBody>
          <a:bodyPr>
            <a:normAutofit fontScale="90000"/>
          </a:bodyPr>
          <a:lstStyle/>
          <a:p>
            <a:r>
              <a:rPr lang="en-US" altLang="en-US" sz="4000" b="1" dirty="0">
                <a:solidFill>
                  <a:srgbClr val="A41E35"/>
                </a:solidFill>
              </a:rPr>
              <a:t>SPRINT PLANNING</a:t>
            </a: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92347" y="1524000"/>
            <a:ext cx="8559305" cy="3809999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1676400" y="5417355"/>
            <a:ext cx="586740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solidFill>
                  <a:srgbClr val="A32638"/>
                </a:solidFill>
              </a:rPr>
              <a:t>TIME BOXED TO 2 HOURS PER SPRINT WEEK</a:t>
            </a:r>
          </a:p>
        </p:txBody>
      </p:sp>
    </p:spTree>
    <p:extLst>
      <p:ext uri="{BB962C8B-B14F-4D97-AF65-F5344CB8AC3E}">
        <p14:creationId xmlns:p14="http://schemas.microsoft.com/office/powerpoint/2010/main" val="277536148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/>
          <p:cNvSpPr>
            <a:spLocks noGrp="1" noChangeArrowheads="1"/>
          </p:cNvSpPr>
          <p:nvPr>
            <p:ph type="title"/>
          </p:nvPr>
        </p:nvSpPr>
        <p:spPr>
          <a:xfrm>
            <a:off x="228600" y="533400"/>
            <a:ext cx="6586803" cy="676411"/>
          </a:xfrm>
        </p:spPr>
        <p:txBody>
          <a:bodyPr>
            <a:normAutofit fontScale="90000"/>
          </a:bodyPr>
          <a:lstStyle/>
          <a:p>
            <a:r>
              <a:rPr lang="en-US" altLang="en-US" sz="4000" b="1" dirty="0">
                <a:solidFill>
                  <a:srgbClr val="A41E35"/>
                </a:solidFill>
              </a:rPr>
              <a:t>SPRINT GOAL</a:t>
            </a:r>
          </a:p>
        </p:txBody>
      </p:sp>
      <p:sp>
        <p:nvSpPr>
          <p:cNvPr id="2" name="Rectangle 1"/>
          <p:cNvSpPr/>
          <p:nvPr/>
        </p:nvSpPr>
        <p:spPr>
          <a:xfrm>
            <a:off x="304800" y="2106592"/>
            <a:ext cx="4572000" cy="1754326"/>
          </a:xfrm>
          <a:prstGeom prst="rect">
            <a:avLst/>
          </a:prstGeom>
        </p:spPr>
        <p:txBody>
          <a:bodyPr>
            <a:spAutoFit/>
          </a:bodyPr>
          <a:lstStyle/>
          <a:p>
            <a:r>
              <a:rPr lang="en-US" b="1" u="sng" dirty="0">
                <a:solidFill>
                  <a:srgbClr val="A32638"/>
                </a:solidFill>
              </a:rPr>
              <a:t>BAD GOALS</a:t>
            </a:r>
          </a:p>
          <a:p>
            <a:r>
              <a:rPr lang="en-US" dirty="0"/>
              <a:t>• Complete these 4</a:t>
            </a:r>
          </a:p>
          <a:p>
            <a:r>
              <a:rPr lang="en-US" dirty="0"/>
              <a:t>stories and fix 5 bugs.</a:t>
            </a:r>
          </a:p>
          <a:p>
            <a:r>
              <a:rPr lang="en-US" dirty="0"/>
              <a:t>• Improve the</a:t>
            </a:r>
          </a:p>
          <a:p>
            <a:r>
              <a:rPr lang="en-US" dirty="0"/>
              <a:t>functionality in a way</a:t>
            </a:r>
          </a:p>
          <a:p>
            <a:r>
              <a:rPr lang="en-US" dirty="0"/>
              <a:t>users will like it.</a:t>
            </a:r>
          </a:p>
        </p:txBody>
      </p:sp>
      <p:sp>
        <p:nvSpPr>
          <p:cNvPr id="3" name="Rectangle 2"/>
          <p:cNvSpPr/>
          <p:nvPr/>
        </p:nvSpPr>
        <p:spPr>
          <a:xfrm>
            <a:off x="4191000" y="2106592"/>
            <a:ext cx="4572000" cy="2585323"/>
          </a:xfrm>
          <a:prstGeom prst="rect">
            <a:avLst/>
          </a:prstGeom>
        </p:spPr>
        <p:txBody>
          <a:bodyPr>
            <a:spAutoFit/>
          </a:bodyPr>
          <a:lstStyle/>
          <a:p>
            <a:r>
              <a:rPr lang="en-US" b="1" u="sng" dirty="0">
                <a:solidFill>
                  <a:srgbClr val="A32638"/>
                </a:solidFill>
              </a:rPr>
              <a:t>GOOD GOALS </a:t>
            </a:r>
            <a:r>
              <a:rPr lang="en-US" dirty="0"/>
              <a:t>(Outcome Based, Validate an assumption, Address a risk ) </a:t>
            </a:r>
          </a:p>
          <a:p>
            <a:r>
              <a:rPr lang="en-US" dirty="0"/>
              <a:t>• New Customers should be able to pay with bank transfer. </a:t>
            </a:r>
          </a:p>
          <a:p>
            <a:r>
              <a:rPr lang="en-US" dirty="0"/>
              <a:t>• Check if the conversion rate can be increased by 20%. </a:t>
            </a:r>
          </a:p>
          <a:p>
            <a:r>
              <a:rPr lang="en-US" dirty="0"/>
              <a:t>• Provide a standardized middleware mechanism for the identified customer service transactions to access the backend database.</a:t>
            </a:r>
          </a:p>
        </p:txBody>
      </p:sp>
      <p:sp>
        <p:nvSpPr>
          <p:cNvPr id="7" name="Rectangle 6"/>
          <p:cNvSpPr/>
          <p:nvPr/>
        </p:nvSpPr>
        <p:spPr>
          <a:xfrm>
            <a:off x="478498" y="4762705"/>
            <a:ext cx="7425003" cy="67710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000" b="1" dirty="0">
                <a:solidFill>
                  <a:srgbClr val="A32638"/>
                </a:solidFill>
              </a:rPr>
              <a:t>Reminder!</a:t>
            </a:r>
          </a:p>
          <a:p>
            <a:r>
              <a:rPr lang="en-US" b="1" dirty="0">
                <a:solidFill>
                  <a:srgbClr val="A32638"/>
                </a:solidFill>
              </a:rPr>
              <a:t>SMART GOALS : Specific, Measurable, Attainable, Relevant, and Time-bound</a:t>
            </a:r>
          </a:p>
        </p:txBody>
      </p:sp>
      <p:pic>
        <p:nvPicPr>
          <p:cNvPr id="8" name="Picture 2" descr="Image result for images of  no&quot;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87463" y="1378075"/>
            <a:ext cx="888157" cy="78139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" name="Picture 4" descr="Image result for images of  checkmark&quot;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086600" y="1286746"/>
            <a:ext cx="1028700" cy="7715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93181395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/>
          <p:cNvSpPr>
            <a:spLocks noGrp="1" noChangeArrowheads="1"/>
          </p:cNvSpPr>
          <p:nvPr>
            <p:ph type="title"/>
          </p:nvPr>
        </p:nvSpPr>
        <p:spPr>
          <a:xfrm>
            <a:off x="228600" y="533400"/>
            <a:ext cx="6586803" cy="676411"/>
          </a:xfrm>
        </p:spPr>
        <p:txBody>
          <a:bodyPr>
            <a:normAutofit fontScale="90000"/>
          </a:bodyPr>
          <a:lstStyle/>
          <a:p>
            <a:r>
              <a:rPr lang="en-US" altLang="en-US" sz="4000" b="1" dirty="0">
                <a:solidFill>
                  <a:srgbClr val="A41E35"/>
                </a:solidFill>
              </a:rPr>
              <a:t>SPRINT GOAL (continued)</a:t>
            </a:r>
          </a:p>
        </p:txBody>
      </p:sp>
      <p:sp>
        <p:nvSpPr>
          <p:cNvPr id="2" name="Rectangle 1"/>
          <p:cNvSpPr/>
          <p:nvPr/>
        </p:nvSpPr>
        <p:spPr>
          <a:xfrm>
            <a:off x="457200" y="1828800"/>
            <a:ext cx="4572000" cy="3416320"/>
          </a:xfrm>
          <a:prstGeom prst="rect">
            <a:avLst/>
          </a:prstGeom>
        </p:spPr>
        <p:txBody>
          <a:bodyPr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Each Sprint should have an explicit sprint</a:t>
            </a:r>
          </a:p>
          <a:p>
            <a:r>
              <a:rPr lang="en-US" dirty="0"/>
              <a:t>goal. The elevator pitch for the sprint.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Envisioned by PO before, the entire team</a:t>
            </a:r>
          </a:p>
          <a:p>
            <a:r>
              <a:rPr lang="en-US" dirty="0"/>
              <a:t>collectively agrees to the sprint goal by</a:t>
            </a:r>
          </a:p>
          <a:p>
            <a:r>
              <a:rPr lang="en-US" dirty="0"/>
              <a:t>the end of the planning meeting.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Usually written out on the scrum board.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During the planning meeting the scrum</a:t>
            </a:r>
          </a:p>
          <a:p>
            <a:r>
              <a:rPr lang="en-US" dirty="0"/>
              <a:t>team commits to the sprint goal, not a</a:t>
            </a:r>
          </a:p>
          <a:p>
            <a:r>
              <a:rPr lang="en-US" dirty="0"/>
              <a:t>bunch of stories. </a:t>
            </a:r>
          </a:p>
        </p:txBody>
      </p:sp>
      <p:sp>
        <p:nvSpPr>
          <p:cNvPr id="3" name="Rectangle 2"/>
          <p:cNvSpPr/>
          <p:nvPr/>
        </p:nvSpPr>
        <p:spPr>
          <a:xfrm>
            <a:off x="5257800" y="1676400"/>
            <a:ext cx="3700197" cy="34163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b="1" dirty="0"/>
              <a:t>Why Sprint Goal?</a:t>
            </a:r>
          </a:p>
          <a:p>
            <a:endParaRPr lang="en-US" b="1" dirty="0"/>
          </a:p>
          <a:p>
            <a:r>
              <a:rPr lang="en-US" b="1" dirty="0"/>
              <a:t>The Goal helps the team</a:t>
            </a:r>
          </a:p>
          <a:p>
            <a:r>
              <a:rPr lang="en-US" b="1" dirty="0">
                <a:solidFill>
                  <a:srgbClr val="A32638"/>
                </a:solidFill>
              </a:rPr>
              <a:t>collectively focus on one objective</a:t>
            </a:r>
          </a:p>
          <a:p>
            <a:r>
              <a:rPr lang="en-US" b="1" dirty="0"/>
              <a:t>to achieve and not independently</a:t>
            </a:r>
          </a:p>
          <a:p>
            <a:r>
              <a:rPr lang="en-US" b="1" dirty="0"/>
              <a:t>work on individual stories.</a:t>
            </a:r>
          </a:p>
          <a:p>
            <a:endParaRPr lang="en-US" b="1" dirty="0"/>
          </a:p>
          <a:p>
            <a:r>
              <a:rPr lang="en-US" b="1" dirty="0"/>
              <a:t>It helps in making </a:t>
            </a:r>
            <a:r>
              <a:rPr lang="en-US" b="1" dirty="0">
                <a:solidFill>
                  <a:srgbClr val="A32638"/>
                </a:solidFill>
              </a:rPr>
              <a:t>trade-off</a:t>
            </a:r>
            <a:r>
              <a:rPr lang="en-US" b="1" dirty="0"/>
              <a:t> on the</a:t>
            </a:r>
          </a:p>
          <a:p>
            <a:r>
              <a:rPr lang="en-US" b="1" dirty="0"/>
              <a:t>actual scope of the functionalities.</a:t>
            </a:r>
          </a:p>
          <a:p>
            <a:r>
              <a:rPr lang="en-US" b="1" dirty="0"/>
              <a:t>Sometimes the team can achieve</a:t>
            </a:r>
          </a:p>
          <a:p>
            <a:r>
              <a:rPr lang="en-US" b="1" dirty="0"/>
              <a:t>the sprint goal without completing</a:t>
            </a:r>
          </a:p>
          <a:p>
            <a:r>
              <a:rPr lang="en-US" b="1" dirty="0"/>
              <a:t>all stories.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9477222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/>
          <p:cNvSpPr>
            <a:spLocks noGrp="1" noChangeArrowheads="1"/>
          </p:cNvSpPr>
          <p:nvPr>
            <p:ph type="title"/>
          </p:nvPr>
        </p:nvSpPr>
        <p:spPr>
          <a:xfrm>
            <a:off x="228600" y="533400"/>
            <a:ext cx="8153400" cy="676411"/>
          </a:xfrm>
        </p:spPr>
        <p:txBody>
          <a:bodyPr>
            <a:normAutofit fontScale="90000"/>
          </a:bodyPr>
          <a:lstStyle/>
          <a:p>
            <a:r>
              <a:rPr lang="en-US" altLang="en-US" sz="4000" b="1" dirty="0">
                <a:solidFill>
                  <a:srgbClr val="A41E35"/>
                </a:solidFill>
              </a:rPr>
              <a:t>DEV TEAM’S COMMITMENT TO THE PO:</a:t>
            </a:r>
          </a:p>
        </p:txBody>
      </p:sp>
      <p:sp>
        <p:nvSpPr>
          <p:cNvPr id="5" name="Rectangle 4"/>
          <p:cNvSpPr/>
          <p:nvPr/>
        </p:nvSpPr>
        <p:spPr>
          <a:xfrm>
            <a:off x="533400" y="1447800"/>
            <a:ext cx="8153400" cy="421653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800" dirty="0"/>
              <a:t>We promise that…</a:t>
            </a:r>
          </a:p>
          <a:p>
            <a:r>
              <a:rPr lang="en-US" sz="2000" dirty="0"/>
              <a:t>1. We believe we can reach the sprint goal by end of the sprint.</a:t>
            </a:r>
          </a:p>
          <a:p>
            <a:r>
              <a:rPr lang="en-US" sz="2000" dirty="0"/>
              <a:t>2. We will do everything in our power to reach the goal and will inform</a:t>
            </a:r>
          </a:p>
          <a:p>
            <a:r>
              <a:rPr lang="en-US" sz="2000" dirty="0"/>
              <a:t>you immediately of any problems.</a:t>
            </a:r>
          </a:p>
          <a:p>
            <a:r>
              <a:rPr lang="en-US" sz="2000" dirty="0"/>
              <a:t>3. Every story we complete, the corresponding code will be in a</a:t>
            </a:r>
          </a:p>
          <a:p>
            <a:r>
              <a:rPr lang="en-US" sz="2000" dirty="0"/>
              <a:t>releasable status by the end of the sprint.</a:t>
            </a:r>
          </a:p>
          <a:p>
            <a:r>
              <a:rPr lang="en-US" sz="2000" dirty="0"/>
              <a:t>4. If we fall behind schedule, we will consult you and together we may</a:t>
            </a:r>
          </a:p>
          <a:p>
            <a:r>
              <a:rPr lang="en-US" sz="2000" dirty="0"/>
              <a:t>adjust the scope ( without affecting the goal as much as possible )</a:t>
            </a:r>
          </a:p>
          <a:p>
            <a:r>
              <a:rPr lang="en-US" sz="2000" dirty="0"/>
              <a:t>5. If we get ahead of schedule, we will consult you and add stories from</a:t>
            </a:r>
          </a:p>
          <a:p>
            <a:r>
              <a:rPr lang="en-US" sz="2000" dirty="0"/>
              <a:t>the backlog that will add more value to the goal</a:t>
            </a:r>
          </a:p>
          <a:p>
            <a:r>
              <a:rPr lang="en-US" sz="2000" dirty="0"/>
              <a:t>6. We will display our progress and status on a daily basis . We may be</a:t>
            </a:r>
          </a:p>
          <a:p>
            <a:r>
              <a:rPr lang="en-US" sz="2000" dirty="0"/>
              <a:t>early sometimes or late sometimes but will document this variation</a:t>
            </a:r>
          </a:p>
          <a:p>
            <a:r>
              <a:rPr lang="en-US" sz="2000" dirty="0"/>
              <a:t>in our velocity.</a:t>
            </a:r>
          </a:p>
        </p:txBody>
      </p:sp>
    </p:spTree>
    <p:extLst>
      <p:ext uri="{BB962C8B-B14F-4D97-AF65-F5344CB8AC3E}">
        <p14:creationId xmlns:p14="http://schemas.microsoft.com/office/powerpoint/2010/main" val="106800966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0" dur="500"/>
                                        <p:tgtEl>
                                          <p:spTgt spid="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3" dur="500"/>
                                        <p:tgtEl>
                                          <p:spTgt spid="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8" dur="500"/>
                                        <p:tgtEl>
                                          <p:spTgt spid="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9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1" dur="500"/>
                                        <p:tgtEl>
                                          <p:spTgt spid="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2" fill="hold">
                      <p:stCondLst>
                        <p:cond delay="indefinite"/>
                      </p:stCondLst>
                      <p:childTnLst>
                        <p:par>
                          <p:cTn id="33" fill="hold">
                            <p:stCondLst>
                              <p:cond delay="0"/>
                            </p:stCondLst>
                            <p:childTnLst>
                              <p:par>
                                <p:cTn id="34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6" dur="500"/>
                                        <p:tgtEl>
                                          <p:spTgt spid="5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9" dur="500"/>
                                        <p:tgtEl>
                                          <p:spTgt spid="5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0" fill="hold">
                      <p:stCondLst>
                        <p:cond delay="indefinite"/>
                      </p:stCondLst>
                      <p:childTnLst>
                        <p:par>
                          <p:cTn id="41" fill="hold">
                            <p:stCondLst>
                              <p:cond delay="0"/>
                            </p:stCondLst>
                            <p:childTnLst>
                              <p:par>
                                <p:cTn id="42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4" dur="500"/>
                                        <p:tgtEl>
                                          <p:spTgt spid="5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5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7" dur="500"/>
                                        <p:tgtEl>
                                          <p:spTgt spid="5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0" dur="500"/>
                                        <p:tgtEl>
                                          <p:spTgt spid="5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/>
          <p:cNvSpPr>
            <a:spLocks noGrp="1" noChangeArrowheads="1"/>
          </p:cNvSpPr>
          <p:nvPr>
            <p:ph type="title"/>
          </p:nvPr>
        </p:nvSpPr>
        <p:spPr>
          <a:xfrm>
            <a:off x="228600" y="533400"/>
            <a:ext cx="8153400" cy="676411"/>
          </a:xfrm>
        </p:spPr>
        <p:txBody>
          <a:bodyPr>
            <a:normAutofit fontScale="90000"/>
          </a:bodyPr>
          <a:lstStyle/>
          <a:p>
            <a:r>
              <a:rPr lang="en-US" altLang="en-US" sz="4000" b="1" dirty="0">
                <a:solidFill>
                  <a:srgbClr val="A41E35"/>
                </a:solidFill>
              </a:rPr>
              <a:t>SPRINT BACKLOG</a:t>
            </a:r>
          </a:p>
        </p:txBody>
      </p:sp>
      <p:sp>
        <p:nvSpPr>
          <p:cNvPr id="5" name="Rectangle 4"/>
          <p:cNvSpPr/>
          <p:nvPr/>
        </p:nvSpPr>
        <p:spPr>
          <a:xfrm>
            <a:off x="609600" y="1918040"/>
            <a:ext cx="3810000" cy="304698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400" b="1" dirty="0"/>
              <a:t>Sprint Backlog should be created to the extent possible </a:t>
            </a:r>
            <a:r>
              <a:rPr lang="en-US" sz="2400" b="1" i="1" dirty="0">
                <a:solidFill>
                  <a:srgbClr val="A32638"/>
                </a:solidFill>
              </a:rPr>
              <a:t>in the planning meeting</a:t>
            </a:r>
            <a:r>
              <a:rPr lang="en-US" sz="2400" b="1" dirty="0"/>
              <a:t> and can always be</a:t>
            </a:r>
          </a:p>
          <a:p>
            <a:r>
              <a:rPr lang="en-US" sz="2400" b="1" dirty="0"/>
              <a:t>modified/added by the Dev team as and when they get identified by team during the sprint.</a:t>
            </a:r>
            <a:endParaRPr lang="en-US" b="1" dirty="0"/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800600" y="1600200"/>
            <a:ext cx="3857625" cy="340042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1750080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/>
          <p:cNvSpPr>
            <a:spLocks noGrp="1" noChangeArrowheads="1"/>
          </p:cNvSpPr>
          <p:nvPr>
            <p:ph type="title"/>
          </p:nvPr>
        </p:nvSpPr>
        <p:spPr>
          <a:xfrm>
            <a:off x="228600" y="533400"/>
            <a:ext cx="8153400" cy="676411"/>
          </a:xfrm>
        </p:spPr>
        <p:txBody>
          <a:bodyPr>
            <a:normAutofit fontScale="90000"/>
          </a:bodyPr>
          <a:lstStyle/>
          <a:p>
            <a:r>
              <a:rPr lang="en-US" altLang="en-US" sz="4000" b="1" dirty="0">
                <a:solidFill>
                  <a:srgbClr val="A41E35"/>
                </a:solidFill>
              </a:rPr>
              <a:t>IMPLEMENT PHASE</a:t>
            </a:r>
          </a:p>
        </p:txBody>
      </p:sp>
      <p:sp>
        <p:nvSpPr>
          <p:cNvPr id="5" name="Rectangle 4"/>
          <p:cNvSpPr/>
          <p:nvPr/>
        </p:nvSpPr>
        <p:spPr>
          <a:xfrm>
            <a:off x="685800" y="1752600"/>
            <a:ext cx="7924800" cy="255454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indent="-342900">
              <a:buFont typeface="Wingdings" panose="05000000000000000000" pitchFamily="2" charset="2"/>
              <a:buChar char="Ø"/>
            </a:pPr>
            <a:r>
              <a:rPr lang="en-US" sz="3200" b="1" dirty="0"/>
              <a:t>Create deliverables to achieve Sprint Goal</a:t>
            </a:r>
          </a:p>
          <a:p>
            <a:pPr marL="342900" indent="-342900">
              <a:buFont typeface="Wingdings" panose="05000000000000000000" pitchFamily="2" charset="2"/>
              <a:buChar char="Ø"/>
            </a:pPr>
            <a:endParaRPr lang="en-US" sz="3200" b="1" dirty="0"/>
          </a:p>
          <a:p>
            <a:pPr marL="342900" indent="-342900">
              <a:buFont typeface="Wingdings" panose="05000000000000000000" pitchFamily="2" charset="2"/>
              <a:buChar char="Ø"/>
            </a:pPr>
            <a:r>
              <a:rPr lang="en-US" sz="3200" b="1" dirty="0"/>
              <a:t>Conduct Daily Scrum / Daily Stand-Up</a:t>
            </a:r>
          </a:p>
          <a:p>
            <a:pPr marL="342900" indent="-342900">
              <a:buFont typeface="Wingdings" panose="05000000000000000000" pitchFamily="2" charset="2"/>
              <a:buChar char="Ø"/>
            </a:pPr>
            <a:endParaRPr lang="en-US" sz="3200" b="1" dirty="0"/>
          </a:p>
          <a:p>
            <a:pPr marL="342900" indent="-342900">
              <a:buFont typeface="Wingdings" panose="05000000000000000000" pitchFamily="2" charset="2"/>
              <a:buChar char="Ø"/>
            </a:pPr>
            <a:r>
              <a:rPr lang="en-US" sz="3200" b="1" dirty="0"/>
              <a:t>Groom Prioritized Backlog</a:t>
            </a:r>
            <a:endParaRPr lang="en-US" sz="2400" b="1" dirty="0"/>
          </a:p>
        </p:txBody>
      </p:sp>
    </p:spTree>
    <p:extLst>
      <p:ext uri="{BB962C8B-B14F-4D97-AF65-F5344CB8AC3E}">
        <p14:creationId xmlns:p14="http://schemas.microsoft.com/office/powerpoint/2010/main" val="310231591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1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7" dur="2000"/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1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12" dur="2000"/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1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17" dur="2000"/>
                                        <p:tgtEl>
                                          <p:spTgt spid="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/>
          <p:cNvSpPr>
            <a:spLocks noGrp="1" noChangeArrowheads="1"/>
          </p:cNvSpPr>
          <p:nvPr>
            <p:ph type="title"/>
          </p:nvPr>
        </p:nvSpPr>
        <p:spPr>
          <a:xfrm>
            <a:off x="228600" y="404109"/>
            <a:ext cx="8153400" cy="676411"/>
          </a:xfrm>
        </p:spPr>
        <p:txBody>
          <a:bodyPr>
            <a:normAutofit fontScale="90000"/>
          </a:bodyPr>
          <a:lstStyle/>
          <a:p>
            <a:r>
              <a:rPr lang="en-US" altLang="en-US" sz="4000" b="1" dirty="0">
                <a:solidFill>
                  <a:srgbClr val="A41E35"/>
                </a:solidFill>
              </a:rPr>
              <a:t>TASK PLANNING ON SCRUM BOARD</a:t>
            </a:r>
          </a:p>
        </p:txBody>
      </p:sp>
      <p:sp>
        <p:nvSpPr>
          <p:cNvPr id="5" name="Rectangle 4"/>
          <p:cNvSpPr/>
          <p:nvPr/>
        </p:nvSpPr>
        <p:spPr>
          <a:xfrm>
            <a:off x="1066800" y="1107033"/>
            <a:ext cx="7620000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b="1" dirty="0">
                <a:solidFill>
                  <a:srgbClr val="A32638"/>
                </a:solidFill>
              </a:rPr>
              <a:t>SPRINT GOAL: New customers should be able to pay using bank transfers.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371600" y="1463757"/>
            <a:ext cx="6172200" cy="450184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2160287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9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5" name="Google Shape;95;p18"/>
          <p:cNvSpPr txBox="1">
            <a:spLocks noGrp="1"/>
          </p:cNvSpPr>
          <p:nvPr>
            <p:ph type="body" idx="1"/>
          </p:nvPr>
        </p:nvSpPr>
        <p:spPr>
          <a:xfrm>
            <a:off x="228600" y="-304800"/>
            <a:ext cx="7772400" cy="1066800"/>
          </a:xfrm>
          <a:prstGeom prst="rect">
            <a:avLst/>
          </a:prstGeom>
        </p:spPr>
        <p:txBody>
          <a:bodyPr spcFirstLastPara="1" vert="horz" wrap="square" lIns="91425" tIns="91425" rIns="91425" bIns="91425" rtlCol="0" anchor="ctr" anchorCtr="0">
            <a:noAutofit/>
          </a:bodyPr>
          <a:lstStyle/>
          <a:p>
            <a:pPr marL="0" indent="0"/>
            <a:r>
              <a:rPr lang="en" b="1" dirty="0">
                <a:solidFill>
                  <a:schemeClr val="bg1"/>
                </a:solidFill>
              </a:rPr>
              <a:t>Scrum Board EXAMPLE</a:t>
            </a:r>
            <a:endParaRPr b="1" dirty="0">
              <a:solidFill>
                <a:schemeClr val="bg1"/>
              </a:solidFill>
            </a:endParaRPr>
          </a:p>
        </p:txBody>
      </p:sp>
      <p:pic>
        <p:nvPicPr>
          <p:cNvPr id="1026" name="Picture 2" descr="Blending PRINCE2 with Scrum Sprints - 2 - PRINCE2 Primer Practitioner Exam  Training Online">
            <a:extLst>
              <a:ext uri="{FF2B5EF4-FFF2-40B4-BE49-F238E27FC236}">
                <a16:creationId xmlns:a16="http://schemas.microsoft.com/office/drawing/2014/main" id="{8204F494-76F8-4A87-A27A-D34FB8B3149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3785" y="457200"/>
            <a:ext cx="9016429" cy="523117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8A06C749-1359-4C50-825F-8306E1E09C65}"/>
              </a:ext>
            </a:extLst>
          </p:cNvPr>
          <p:cNvSpPr txBox="1"/>
          <p:nvPr/>
        </p:nvSpPr>
        <p:spPr>
          <a:xfrm>
            <a:off x="4267200" y="5793347"/>
            <a:ext cx="38862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A41E35"/>
                </a:solidFill>
              </a:rPr>
              <a:t>Make sure to clearly identify who is working on the task (color or name)</a:t>
            </a:r>
          </a:p>
        </p:txBody>
      </p:sp>
    </p:spTree>
    <p:extLst>
      <p:ext uri="{BB962C8B-B14F-4D97-AF65-F5344CB8AC3E}">
        <p14:creationId xmlns:p14="http://schemas.microsoft.com/office/powerpoint/2010/main" val="227377065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9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5" name="Google Shape;95;p18"/>
          <p:cNvSpPr txBox="1">
            <a:spLocks noGrp="1"/>
          </p:cNvSpPr>
          <p:nvPr>
            <p:ph type="body" idx="1"/>
          </p:nvPr>
        </p:nvSpPr>
        <p:spPr>
          <a:xfrm>
            <a:off x="228600" y="-304800"/>
            <a:ext cx="7772400" cy="1066800"/>
          </a:xfrm>
          <a:prstGeom prst="rect">
            <a:avLst/>
          </a:prstGeom>
        </p:spPr>
        <p:txBody>
          <a:bodyPr spcFirstLastPara="1" vert="horz" wrap="square" lIns="91425" tIns="91425" rIns="91425" bIns="91425" rtlCol="0" anchor="ctr" anchorCtr="0">
            <a:noAutofit/>
          </a:bodyPr>
          <a:lstStyle/>
          <a:p>
            <a:pPr marL="0" indent="0"/>
            <a:r>
              <a:rPr lang="en" b="1" dirty="0">
                <a:solidFill>
                  <a:schemeClr val="bg1"/>
                </a:solidFill>
              </a:rPr>
              <a:t>Scrum Board EXAMPLE</a:t>
            </a:r>
            <a:endParaRPr b="1" dirty="0">
              <a:solidFill>
                <a:schemeClr val="bg1"/>
              </a:solidFill>
            </a:endParaRPr>
          </a:p>
        </p:txBody>
      </p:sp>
      <p:pic>
        <p:nvPicPr>
          <p:cNvPr id="96" name="Google Shape;96;p18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0" y="533400"/>
            <a:ext cx="9220200" cy="624840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9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5" name="Google Shape;95;p18"/>
          <p:cNvSpPr txBox="1">
            <a:spLocks noGrp="1"/>
          </p:cNvSpPr>
          <p:nvPr>
            <p:ph type="body" idx="1"/>
          </p:nvPr>
        </p:nvSpPr>
        <p:spPr>
          <a:xfrm>
            <a:off x="228600" y="-304800"/>
            <a:ext cx="7772400" cy="1066800"/>
          </a:xfrm>
          <a:prstGeom prst="rect">
            <a:avLst/>
          </a:prstGeom>
        </p:spPr>
        <p:txBody>
          <a:bodyPr spcFirstLastPara="1" vert="horz" wrap="square" lIns="91425" tIns="91425" rIns="91425" bIns="91425" rtlCol="0" anchor="ctr" anchorCtr="0">
            <a:noAutofit/>
          </a:bodyPr>
          <a:lstStyle/>
          <a:p>
            <a:pPr marL="0" indent="0"/>
            <a:r>
              <a:rPr lang="en" b="1" dirty="0">
                <a:solidFill>
                  <a:schemeClr val="bg1"/>
                </a:solidFill>
              </a:rPr>
              <a:t>Scrum Board EXAMPLE</a:t>
            </a:r>
            <a:endParaRPr b="1" dirty="0">
              <a:solidFill>
                <a:schemeClr val="bg1"/>
              </a:solidFill>
            </a:endParaRPr>
          </a:p>
        </p:txBody>
      </p:sp>
      <p:pic>
        <p:nvPicPr>
          <p:cNvPr id="2050" name="Picture 2">
            <a:extLst>
              <a:ext uri="{FF2B5EF4-FFF2-40B4-BE49-F238E27FC236}">
                <a16:creationId xmlns:a16="http://schemas.microsoft.com/office/drawing/2014/main" id="{497F38F9-5E3A-44A2-987B-8BE3ED15263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1000" y="457200"/>
            <a:ext cx="8135144" cy="625446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616ECD5F-D28B-4B35-B74B-2DF99CECAF89}"/>
              </a:ext>
            </a:extLst>
          </p:cNvPr>
          <p:cNvSpPr txBox="1"/>
          <p:nvPr/>
        </p:nvSpPr>
        <p:spPr>
          <a:xfrm>
            <a:off x="3810000" y="5715000"/>
            <a:ext cx="5053781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/>
              <a:t>If the software that you are using does not allow for a clear view of your Scrum board you can use Lucid chart (free software)</a:t>
            </a:r>
          </a:p>
        </p:txBody>
      </p:sp>
    </p:spTree>
    <p:extLst>
      <p:ext uri="{BB962C8B-B14F-4D97-AF65-F5344CB8AC3E}">
        <p14:creationId xmlns:p14="http://schemas.microsoft.com/office/powerpoint/2010/main" val="209203820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00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/>
          <p:cNvSpPr>
            <a:spLocks noGrp="1" noChangeArrowheads="1"/>
          </p:cNvSpPr>
          <p:nvPr>
            <p:ph type="title"/>
          </p:nvPr>
        </p:nvSpPr>
        <p:spPr>
          <a:xfrm>
            <a:off x="228600" y="404109"/>
            <a:ext cx="8153400" cy="676411"/>
          </a:xfrm>
        </p:spPr>
        <p:txBody>
          <a:bodyPr>
            <a:normAutofit fontScale="90000"/>
          </a:bodyPr>
          <a:lstStyle/>
          <a:p>
            <a:r>
              <a:rPr lang="en-US" altLang="en-US" sz="4000" b="1" dirty="0">
                <a:solidFill>
                  <a:srgbClr val="A41E35"/>
                </a:solidFill>
              </a:rPr>
              <a:t>DON’T WATERFALL ITERATIONS</a:t>
            </a: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43000" y="1295400"/>
            <a:ext cx="6667500" cy="444392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6167867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/>
          <p:cNvSpPr>
            <a:spLocks noGrp="1" noChangeArrowheads="1"/>
          </p:cNvSpPr>
          <p:nvPr>
            <p:ph type="title"/>
          </p:nvPr>
        </p:nvSpPr>
        <p:spPr>
          <a:xfrm>
            <a:off x="228600" y="404109"/>
            <a:ext cx="8153400" cy="676411"/>
          </a:xfrm>
        </p:spPr>
        <p:txBody>
          <a:bodyPr>
            <a:normAutofit fontScale="90000"/>
          </a:bodyPr>
          <a:lstStyle/>
          <a:p>
            <a:r>
              <a:rPr lang="en-US" altLang="en-US" sz="4000" b="1" dirty="0">
                <a:solidFill>
                  <a:srgbClr val="A41E35"/>
                </a:solidFill>
              </a:rPr>
              <a:t>KEEPING THE CODE AGILE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228600" y="1371600"/>
            <a:ext cx="8762999" cy="378565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400" dirty="0"/>
              <a:t>Test-first programming (or perhaps Test-Driven Development)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400" dirty="0"/>
              <a:t>Rigorous, regular refactoring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400" dirty="0"/>
              <a:t>Code review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400" dirty="0"/>
              <a:t>Continuous integration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400" dirty="0"/>
              <a:t>Simple design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400" dirty="0"/>
              <a:t>Pair programming (If possible)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400" dirty="0"/>
              <a:t>Sharing the codebase between all or most programmers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400" dirty="0"/>
              <a:t>A single coding standard to which all programmers adhere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400" dirty="0"/>
              <a:t>A common "war-room" style work area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400" dirty="0"/>
              <a:t>Technical debt should be kept under control</a:t>
            </a:r>
          </a:p>
        </p:txBody>
      </p:sp>
    </p:spTree>
    <p:extLst>
      <p:ext uri="{BB962C8B-B14F-4D97-AF65-F5344CB8AC3E}">
        <p14:creationId xmlns:p14="http://schemas.microsoft.com/office/powerpoint/2010/main" val="303728274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/>
          <p:cNvSpPr>
            <a:spLocks noGrp="1" noChangeArrowheads="1"/>
          </p:cNvSpPr>
          <p:nvPr>
            <p:ph type="title"/>
          </p:nvPr>
        </p:nvSpPr>
        <p:spPr>
          <a:xfrm>
            <a:off x="228600" y="404109"/>
            <a:ext cx="8153400" cy="676411"/>
          </a:xfrm>
        </p:spPr>
        <p:txBody>
          <a:bodyPr>
            <a:normAutofit fontScale="90000"/>
          </a:bodyPr>
          <a:lstStyle/>
          <a:p>
            <a:r>
              <a:rPr lang="en-US" altLang="en-US" sz="4000" b="1" dirty="0">
                <a:solidFill>
                  <a:srgbClr val="A41E35"/>
                </a:solidFill>
              </a:rPr>
              <a:t>SPRINT DELIVERABLES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762000" y="1676400"/>
            <a:ext cx="7772400" cy="35394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3200" dirty="0"/>
              <a:t>The team works on the tasks in the Sprint Backlog to create Sprint Goal (Product Increment).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3200" dirty="0"/>
              <a:t>The team is completely independent and self organized.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3200" dirty="0"/>
              <a:t>Product Owner and Scrum Master are available for any assistance.</a:t>
            </a:r>
            <a:endParaRPr lang="en-US" sz="3200" dirty="0">
              <a:solidFill>
                <a:srgbClr val="A32638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8793168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/>
          <p:cNvSpPr>
            <a:spLocks noGrp="1" noChangeArrowheads="1"/>
          </p:cNvSpPr>
          <p:nvPr>
            <p:ph type="title"/>
          </p:nvPr>
        </p:nvSpPr>
        <p:spPr>
          <a:xfrm>
            <a:off x="228600" y="404109"/>
            <a:ext cx="8153400" cy="676411"/>
          </a:xfrm>
        </p:spPr>
        <p:txBody>
          <a:bodyPr>
            <a:normAutofit fontScale="90000"/>
          </a:bodyPr>
          <a:lstStyle/>
          <a:p>
            <a:r>
              <a:rPr lang="en-US" altLang="en-US" sz="4000" b="1" dirty="0">
                <a:solidFill>
                  <a:srgbClr val="A41E35"/>
                </a:solidFill>
              </a:rPr>
              <a:t>PO ROLE DURING SPRINT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502534" y="1752600"/>
            <a:ext cx="8610600" cy="31085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800" dirty="0">
                <a:solidFill>
                  <a:srgbClr val="A41E35"/>
                </a:solidFill>
              </a:rPr>
              <a:t>Do not interfere in team’s Daily work</a:t>
            </a:r>
            <a:r>
              <a:rPr lang="en-US" sz="2800" dirty="0"/>
              <a:t>. Leave them alone.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800" dirty="0"/>
              <a:t>Always be available to answer team’s questions.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800" dirty="0"/>
              <a:t>Collaborate with team to achieve the sprint goal.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800" dirty="0"/>
              <a:t>Work with stakeholders in getting feedback and future needs. </a:t>
            </a:r>
            <a:r>
              <a:rPr lang="en-US" sz="2800" dirty="0">
                <a:solidFill>
                  <a:srgbClr val="A41E35"/>
                </a:solidFill>
              </a:rPr>
              <a:t>Stakeholder engagement is important</a:t>
            </a:r>
            <a:r>
              <a:rPr lang="en-US" sz="2800" dirty="0"/>
              <a:t>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800" dirty="0"/>
              <a:t>Collect new requirements and </a:t>
            </a:r>
            <a:r>
              <a:rPr lang="en-US" sz="2800" dirty="0">
                <a:solidFill>
                  <a:srgbClr val="A41E35"/>
                </a:solidFill>
              </a:rPr>
              <a:t>refine the backlog </a:t>
            </a:r>
            <a:r>
              <a:rPr lang="en-US" sz="2800" dirty="0"/>
              <a:t>taking team’s input for future sprint(s).</a:t>
            </a:r>
            <a:endParaRPr lang="en-US" sz="2800" dirty="0">
              <a:solidFill>
                <a:srgbClr val="A32638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77854128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/>
          <p:cNvSpPr>
            <a:spLocks noGrp="1" noChangeArrowheads="1"/>
          </p:cNvSpPr>
          <p:nvPr>
            <p:ph type="title"/>
          </p:nvPr>
        </p:nvSpPr>
        <p:spPr>
          <a:xfrm>
            <a:off x="228600" y="404109"/>
            <a:ext cx="8153400" cy="676411"/>
          </a:xfrm>
        </p:spPr>
        <p:txBody>
          <a:bodyPr>
            <a:normAutofit fontScale="90000"/>
          </a:bodyPr>
          <a:lstStyle/>
          <a:p>
            <a:r>
              <a:rPr lang="en-US" altLang="en-US" sz="4000" b="1" dirty="0">
                <a:solidFill>
                  <a:srgbClr val="A41E35"/>
                </a:solidFill>
              </a:rPr>
              <a:t>DAILY SCRUM / DAILY STAND-UP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533400" y="2286000"/>
            <a:ext cx="8610600" cy="230832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b="1" u="sng" dirty="0"/>
              <a:t>3 Important Questions: </a:t>
            </a:r>
          </a:p>
          <a:p>
            <a:endParaRPr lang="en-US" sz="2800" dirty="0"/>
          </a:p>
          <a:p>
            <a:r>
              <a:rPr lang="en-US" sz="2800" dirty="0"/>
              <a:t>1) What work did you complete yesterday?</a:t>
            </a:r>
          </a:p>
          <a:p>
            <a:r>
              <a:rPr lang="en-US" sz="2800" dirty="0"/>
              <a:t>2) What have you planned for today?</a:t>
            </a:r>
          </a:p>
          <a:p>
            <a:r>
              <a:rPr lang="en-US" sz="2800" dirty="0"/>
              <a:t>3) Are you facing any problems or issues?</a:t>
            </a:r>
            <a:endParaRPr lang="en-US" sz="2800" dirty="0">
              <a:solidFill>
                <a:srgbClr val="A32638"/>
              </a:solidFill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685800" y="5029200"/>
            <a:ext cx="7425003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400" b="1" dirty="0">
                <a:solidFill>
                  <a:srgbClr val="A32638"/>
                </a:solidFill>
              </a:rPr>
              <a:t>TIME BOXED TO 15 MINUTES </a:t>
            </a:r>
          </a:p>
          <a:p>
            <a:pPr algn="ctr"/>
            <a:r>
              <a:rPr lang="en-US" sz="2400" b="1" dirty="0">
                <a:solidFill>
                  <a:srgbClr val="A32638"/>
                </a:solidFill>
              </a:rPr>
              <a:t>ONLY DEV TEAM IS MANDATORY </a:t>
            </a:r>
            <a:endParaRPr lang="en-US" sz="2000" b="1" dirty="0">
              <a:solidFill>
                <a:srgbClr val="A32638"/>
              </a:solidFill>
            </a:endParaRPr>
          </a:p>
        </p:txBody>
      </p:sp>
      <p:pic>
        <p:nvPicPr>
          <p:cNvPr id="2050" name="Picture 2" descr="Image result for image of daily standup meeting&quot;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562600" y="1071810"/>
            <a:ext cx="3276601" cy="184308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45197963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00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0" dur="500"/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3" dur="500"/>
                                        <p:tgtEl>
                                          <p:spTgt spid="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21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18" dur="2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/>
          <p:cNvSpPr>
            <a:spLocks noGrp="1" noChangeArrowheads="1"/>
          </p:cNvSpPr>
          <p:nvPr>
            <p:ph type="title"/>
          </p:nvPr>
        </p:nvSpPr>
        <p:spPr>
          <a:xfrm>
            <a:off x="228600" y="404109"/>
            <a:ext cx="8153400" cy="676411"/>
          </a:xfrm>
        </p:spPr>
        <p:txBody>
          <a:bodyPr>
            <a:normAutofit fontScale="90000"/>
          </a:bodyPr>
          <a:lstStyle/>
          <a:p>
            <a:r>
              <a:rPr lang="en-US" altLang="en-US" sz="4000" b="1" dirty="0">
                <a:solidFill>
                  <a:srgbClr val="A41E35"/>
                </a:solidFill>
              </a:rPr>
              <a:t>SPRINT GOAL AND SCOPE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381000" y="1279358"/>
            <a:ext cx="8610600" cy="39703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u="sng" dirty="0"/>
              <a:t>During the Sprint:</a:t>
            </a:r>
          </a:p>
          <a:p>
            <a:endParaRPr lang="en-US" sz="2800" b="1" u="sng" dirty="0"/>
          </a:p>
          <a:p>
            <a:r>
              <a:rPr lang="en-US" sz="2800" dirty="0"/>
              <a:t>• All effort should be made to ensure no changes are</a:t>
            </a:r>
          </a:p>
          <a:p>
            <a:r>
              <a:rPr lang="en-US" sz="2800" dirty="0"/>
              <a:t>made that would endanger the Sprint Goal</a:t>
            </a:r>
          </a:p>
          <a:p>
            <a:r>
              <a:rPr lang="en-US" sz="2800" dirty="0"/>
              <a:t>• Scope may be clarified and re-negotiated between the</a:t>
            </a:r>
          </a:p>
          <a:p>
            <a:r>
              <a:rPr lang="en-US" sz="2800" dirty="0"/>
              <a:t>Product Owner and Development Team as more is</a:t>
            </a:r>
          </a:p>
          <a:p>
            <a:r>
              <a:rPr lang="en-US" sz="2800" dirty="0"/>
              <a:t>learned</a:t>
            </a:r>
          </a:p>
          <a:p>
            <a:r>
              <a:rPr lang="en-US" sz="2800" dirty="0"/>
              <a:t>• Quality goals (Done Criteria) should not be</a:t>
            </a:r>
          </a:p>
          <a:p>
            <a:r>
              <a:rPr lang="en-US" sz="2800" dirty="0"/>
              <a:t>compromised</a:t>
            </a:r>
            <a:endParaRPr lang="en-US" sz="2800" dirty="0">
              <a:solidFill>
                <a:srgbClr val="A32638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7717959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/>
          <p:cNvSpPr>
            <a:spLocks noGrp="1" noChangeArrowheads="1"/>
          </p:cNvSpPr>
          <p:nvPr>
            <p:ph type="title"/>
          </p:nvPr>
        </p:nvSpPr>
        <p:spPr>
          <a:xfrm>
            <a:off x="228600" y="609600"/>
            <a:ext cx="8883570" cy="676411"/>
          </a:xfrm>
        </p:spPr>
        <p:txBody>
          <a:bodyPr>
            <a:normAutofit fontScale="90000"/>
          </a:bodyPr>
          <a:lstStyle/>
          <a:p>
            <a:r>
              <a:rPr lang="en-US" altLang="en-US" sz="4000" b="1" dirty="0">
                <a:solidFill>
                  <a:srgbClr val="A41E35"/>
                </a:solidFill>
              </a:rPr>
              <a:t>PRODUCT BACKLOG REFINEMENT(GROOMING)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479385" y="1676400"/>
            <a:ext cx="8382000" cy="378565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/>
              <a:t>To ensure that the items on the Product Backlog are refined for</a:t>
            </a:r>
          </a:p>
          <a:p>
            <a:r>
              <a:rPr lang="en-US" sz="2400" dirty="0"/>
              <a:t>the next sprint(s), </a:t>
            </a:r>
            <a:r>
              <a:rPr lang="en-US" sz="2400" b="1" dirty="0">
                <a:solidFill>
                  <a:srgbClr val="A32638"/>
                </a:solidFill>
              </a:rPr>
              <a:t>up to 10% of team’s sprint time may be used</a:t>
            </a:r>
          </a:p>
          <a:p>
            <a:r>
              <a:rPr lang="en-US" sz="2400" b="1" dirty="0">
                <a:solidFill>
                  <a:srgbClr val="A32638"/>
                </a:solidFill>
              </a:rPr>
              <a:t>for refining the backlog</a:t>
            </a:r>
            <a:r>
              <a:rPr lang="en-US" sz="2400" dirty="0"/>
              <a:t>.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/>
              <a:t>The Product Backlog is continuously being refined because</a:t>
            </a:r>
          </a:p>
          <a:p>
            <a:r>
              <a:rPr lang="en-US" sz="2400" dirty="0"/>
              <a:t>there may be changes in the requirements or reprioritization</a:t>
            </a:r>
          </a:p>
          <a:p>
            <a:r>
              <a:rPr lang="en-US" sz="2400" dirty="0"/>
              <a:t>that need to be incorporated into the next Sprint.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/>
              <a:t>The Product Owner may take help from Dev team (or ask them)</a:t>
            </a:r>
          </a:p>
          <a:p>
            <a:r>
              <a:rPr lang="en-US" sz="2400" dirty="0"/>
              <a:t>to prioritize the backlog but must remain responsible.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/>
              <a:t>Refinement meetings usually take place multiple times during</a:t>
            </a:r>
          </a:p>
          <a:p>
            <a:r>
              <a:rPr lang="en-US" sz="2400" dirty="0"/>
              <a:t>sprint</a:t>
            </a:r>
            <a:endParaRPr lang="en-US" sz="2400" dirty="0">
              <a:solidFill>
                <a:srgbClr val="A32638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5752300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/>
          <p:cNvSpPr>
            <a:spLocks noGrp="1" noChangeArrowheads="1"/>
          </p:cNvSpPr>
          <p:nvPr>
            <p:ph type="title"/>
          </p:nvPr>
        </p:nvSpPr>
        <p:spPr>
          <a:xfrm>
            <a:off x="228600" y="609600"/>
            <a:ext cx="8883570" cy="676411"/>
          </a:xfrm>
        </p:spPr>
        <p:txBody>
          <a:bodyPr>
            <a:normAutofit fontScale="90000"/>
          </a:bodyPr>
          <a:lstStyle/>
          <a:p>
            <a:r>
              <a:rPr lang="en-US" altLang="en-US" sz="4000" b="1" dirty="0">
                <a:solidFill>
                  <a:srgbClr val="A41E35"/>
                </a:solidFill>
              </a:rPr>
              <a:t>SPRINT REVIEW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479385" y="1447800"/>
            <a:ext cx="8382000" cy="35394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A32638"/>
                </a:solidFill>
              </a:rPr>
              <a:t>Dev Team demonstrates the Sprint goal to the Product Owner and Stakeholders</a:t>
            </a: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2800" dirty="0"/>
              <a:t>The team gets feedback on their work and discusses what should be done next</a:t>
            </a: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A32638"/>
                </a:solidFill>
              </a:rPr>
              <a:t>PO validates </a:t>
            </a:r>
            <a:r>
              <a:rPr lang="en-US" sz="2800" dirty="0"/>
              <a:t>whether these deliverables meet the requirements of the Acceptance Criteria</a:t>
            </a: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2800" dirty="0"/>
              <a:t>Items not completed as per the criteria remain in the Product Backlog to be re-prioritized by PO</a:t>
            </a:r>
            <a:endParaRPr lang="en-US" sz="2800" dirty="0">
              <a:solidFill>
                <a:srgbClr val="A32638"/>
              </a:solidFill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685800" y="5179367"/>
            <a:ext cx="7425003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400" b="1" dirty="0">
                <a:solidFill>
                  <a:srgbClr val="A32638"/>
                </a:solidFill>
              </a:rPr>
              <a:t>TIME BOXED to 1 hour per sprint week </a:t>
            </a:r>
          </a:p>
        </p:txBody>
      </p:sp>
    </p:spTree>
    <p:extLst>
      <p:ext uri="{BB962C8B-B14F-4D97-AF65-F5344CB8AC3E}">
        <p14:creationId xmlns:p14="http://schemas.microsoft.com/office/powerpoint/2010/main" val="335939583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</p:bld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79D7FEE-9272-4FC7-952F-8041FAEF53C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3600" b="1" dirty="0"/>
              <a:t>Studio Day (Day 1):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AC5F05F-33AA-43F5-9990-415CCD4E08F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2944" y="1143000"/>
            <a:ext cx="7620000" cy="4419601"/>
          </a:xfrm>
        </p:spPr>
        <p:txBody>
          <a:bodyPr>
            <a:norm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3200" dirty="0"/>
              <a:t>Start your first sprint today!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3200" dirty="0"/>
              <a:t>Pull stories from your Product backlog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3200" dirty="0"/>
              <a:t>Output will be used for your upcoming Sprint Review with the client!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3200" dirty="0"/>
              <a:t>Your  3</a:t>
            </a:r>
            <a:r>
              <a:rPr lang="en-US" sz="3200" baseline="30000" dirty="0"/>
              <a:t>rd</a:t>
            </a:r>
            <a:r>
              <a:rPr lang="en-US" sz="3200" dirty="0"/>
              <a:t> assignment (team submission) is your sprint review presentation. </a:t>
            </a:r>
            <a:endParaRPr lang="en-US" sz="3200" dirty="0">
              <a:solidFill>
                <a:srgbClr val="A41E35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4831255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09600" y="1676400"/>
            <a:ext cx="7620000" cy="3810001"/>
          </a:xfrm>
        </p:spPr>
        <p:txBody>
          <a:bodyPr>
            <a:normAutofit/>
          </a:bodyPr>
          <a:lstStyle/>
          <a:p>
            <a:pPr algn="ctr"/>
            <a:r>
              <a:rPr lang="en-US" sz="13800" dirty="0">
                <a:solidFill>
                  <a:srgbClr val="A41E35"/>
                </a:solidFill>
              </a:rPr>
              <a:t>Day 2</a:t>
            </a:r>
          </a:p>
        </p:txBody>
      </p:sp>
    </p:spTree>
    <p:extLst>
      <p:ext uri="{BB962C8B-B14F-4D97-AF65-F5344CB8AC3E}">
        <p14:creationId xmlns:p14="http://schemas.microsoft.com/office/powerpoint/2010/main" val="267412580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ctangle 2">
            <a:extLst>
              <a:ext uri="{FF2B5EF4-FFF2-40B4-BE49-F238E27FC236}">
                <a16:creationId xmlns:a16="http://schemas.microsoft.com/office/drawing/2014/main" id="{E7EAC19C-E56E-4F48-9618-5163B26525F3}"/>
              </a:ext>
            </a:extLst>
          </p:cNvPr>
          <p:cNvSpPr txBox="1">
            <a:spLocks noChangeArrowheads="1"/>
          </p:cNvSpPr>
          <p:nvPr/>
        </p:nvSpPr>
        <p:spPr>
          <a:xfrm>
            <a:off x="609600" y="762000"/>
            <a:ext cx="6586803" cy="1676400"/>
          </a:xfrm>
          <a:prstGeom prst="rect">
            <a:avLst/>
          </a:prstGeom>
        </p:spPr>
        <p:txBody>
          <a:bodyPr vert="horz" lIns="0" tIns="45720" rIns="91440" bIns="45720" rtlCol="0" anchor="ctr">
            <a:noAutofit/>
          </a:bodyPr>
          <a:lstStyle>
            <a:lvl1pPr algn="l" defTabSz="914400" rtl="0" eaLnBrk="1" latinLnBrk="0" hangingPunct="1">
              <a:spcBef>
                <a:spcPct val="0"/>
              </a:spcBef>
              <a:buNone/>
              <a:defRPr sz="2400" kern="1200" cap="none" spc="-60" baseline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altLang="en-US" sz="5400" b="1" dirty="0">
                <a:solidFill>
                  <a:schemeClr val="tx1"/>
                </a:solidFill>
              </a:rPr>
              <a:t>What is a spike story?</a:t>
            </a:r>
          </a:p>
        </p:txBody>
      </p:sp>
      <p:sp>
        <p:nvSpPr>
          <p:cNvPr id="8" name="Oval Callout 2">
            <a:extLst>
              <a:ext uri="{FF2B5EF4-FFF2-40B4-BE49-F238E27FC236}">
                <a16:creationId xmlns:a16="http://schemas.microsoft.com/office/drawing/2014/main" id="{379CA0EC-D6C9-46C5-9684-960DE689C76B}"/>
              </a:ext>
            </a:extLst>
          </p:cNvPr>
          <p:cNvSpPr/>
          <p:nvPr/>
        </p:nvSpPr>
        <p:spPr>
          <a:xfrm>
            <a:off x="7094220" y="514898"/>
            <a:ext cx="1981200" cy="704617"/>
          </a:xfrm>
          <a:prstGeom prst="wedgeEllipseCallout">
            <a:avLst>
              <a:gd name="adj1" fmla="val -30700"/>
              <a:gd name="adj2" fmla="val 95259"/>
            </a:avLst>
          </a:prstGeom>
          <a:solidFill>
            <a:srgbClr val="A32638"/>
          </a:solidFill>
          <a:ln>
            <a:solidFill>
              <a:srgbClr val="A32638"/>
            </a:solidFill>
          </a:ln>
        </p:spPr>
        <p:style>
          <a:lnRef idx="1">
            <a:schemeClr val="accent6"/>
          </a:lnRef>
          <a:fillRef idx="3">
            <a:schemeClr val="accent6"/>
          </a:fillRef>
          <a:effectRef idx="2">
            <a:schemeClr val="accent6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b="1" dirty="0"/>
              <a:t>Web research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1219200" y="2514600"/>
            <a:ext cx="6934200" cy="286232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/>
              <a:t>Team may decide to take a spike on a story and work on</a:t>
            </a:r>
          </a:p>
          <a:p>
            <a:r>
              <a:rPr lang="en-US" sz="2000" dirty="0"/>
              <a:t>answering a question or gathering information, rather than</a:t>
            </a:r>
          </a:p>
          <a:p>
            <a:r>
              <a:rPr lang="en-US" sz="2000" dirty="0"/>
              <a:t>implementing product features. Sometimes a user story is</a:t>
            </a:r>
          </a:p>
          <a:p>
            <a:r>
              <a:rPr lang="en-US" sz="2000" dirty="0"/>
              <a:t>generated and cannot be estimated until the development</a:t>
            </a:r>
          </a:p>
          <a:p>
            <a:r>
              <a:rPr lang="en-US" sz="2000" dirty="0"/>
              <a:t>team does some actual work to resolve a technical question</a:t>
            </a:r>
          </a:p>
          <a:p>
            <a:r>
              <a:rPr lang="en-US" sz="2000" dirty="0"/>
              <a:t>or a design problem. The solution is to create a “spike,”</a:t>
            </a:r>
          </a:p>
          <a:p>
            <a:r>
              <a:rPr lang="en-US" sz="2000" dirty="0"/>
              <a:t>which is </a:t>
            </a:r>
            <a:r>
              <a:rPr lang="en-US" sz="2000" b="1" dirty="0">
                <a:solidFill>
                  <a:srgbClr val="A41E35"/>
                </a:solidFill>
              </a:rPr>
              <a:t>a story whose purpose is to provide the answer or</a:t>
            </a:r>
          </a:p>
          <a:p>
            <a:r>
              <a:rPr lang="en-US" sz="2000" b="1" dirty="0">
                <a:solidFill>
                  <a:srgbClr val="A41E35"/>
                </a:solidFill>
              </a:rPr>
              <a:t>solution.</a:t>
            </a:r>
            <a:r>
              <a:rPr lang="en-US" sz="2000" dirty="0"/>
              <a:t> Like any other story or task, the spike is then given</a:t>
            </a:r>
          </a:p>
          <a:p>
            <a:r>
              <a:rPr lang="en-US" sz="2000" dirty="0"/>
              <a:t>an estimate and included in the sprint backlog.</a:t>
            </a:r>
          </a:p>
        </p:txBody>
      </p:sp>
    </p:spTree>
    <p:extLst>
      <p:ext uri="{BB962C8B-B14F-4D97-AF65-F5344CB8AC3E}">
        <p14:creationId xmlns:p14="http://schemas.microsoft.com/office/powerpoint/2010/main" val="269489257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/>
          <p:cNvSpPr>
            <a:spLocks noGrp="1" noChangeArrowheads="1"/>
          </p:cNvSpPr>
          <p:nvPr>
            <p:ph type="title"/>
          </p:nvPr>
        </p:nvSpPr>
        <p:spPr>
          <a:xfrm>
            <a:off x="228600" y="609600"/>
            <a:ext cx="8883570" cy="676411"/>
          </a:xfrm>
        </p:spPr>
        <p:txBody>
          <a:bodyPr>
            <a:normAutofit fontScale="90000"/>
          </a:bodyPr>
          <a:lstStyle/>
          <a:p>
            <a:r>
              <a:rPr lang="en-US" altLang="en-US" sz="4000" b="1" dirty="0">
                <a:solidFill>
                  <a:srgbClr val="A41E35"/>
                </a:solidFill>
              </a:rPr>
              <a:t>SPRINT CANCEL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381000" y="1447800"/>
            <a:ext cx="8382000" cy="39703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sz="2800" dirty="0"/>
          </a:p>
          <a:p>
            <a:r>
              <a:rPr lang="en-US" sz="2800" dirty="0"/>
              <a:t>Is it possible to cancel a sprint?</a:t>
            </a:r>
          </a:p>
          <a:p>
            <a:endParaRPr lang="en-US" sz="2800" dirty="0"/>
          </a:p>
          <a:p>
            <a:r>
              <a:rPr lang="en-US" sz="2800" dirty="0"/>
              <a:t>If the output of the sprint is going to be worthless to the company due to some major change in business rules or policies, the sprint is terminated, and a new sprint resumes with new backlog.</a:t>
            </a:r>
          </a:p>
          <a:p>
            <a:endParaRPr lang="en-US" sz="2800" dirty="0"/>
          </a:p>
          <a:p>
            <a:r>
              <a:rPr lang="en-US" sz="2800" b="1" dirty="0">
                <a:solidFill>
                  <a:srgbClr val="A32638"/>
                </a:solidFill>
              </a:rPr>
              <a:t>Product owner </a:t>
            </a:r>
            <a:r>
              <a:rPr lang="en-US" sz="2800" dirty="0"/>
              <a:t>makes the final decision. </a:t>
            </a:r>
            <a:endParaRPr lang="en-US" sz="2800" dirty="0">
              <a:solidFill>
                <a:srgbClr val="A32638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6103715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00"/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0" dur="500"/>
                                        <p:tgtEl>
                                          <p:spTgt spid="2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/>
          <p:cNvSpPr>
            <a:spLocks noGrp="1" noChangeArrowheads="1"/>
          </p:cNvSpPr>
          <p:nvPr>
            <p:ph type="title"/>
          </p:nvPr>
        </p:nvSpPr>
        <p:spPr>
          <a:xfrm>
            <a:off x="228600" y="609600"/>
            <a:ext cx="8883570" cy="676411"/>
          </a:xfrm>
        </p:spPr>
        <p:txBody>
          <a:bodyPr>
            <a:normAutofit fontScale="90000"/>
          </a:bodyPr>
          <a:lstStyle/>
          <a:p>
            <a:r>
              <a:rPr lang="en-US" altLang="en-US" sz="4000" b="1" dirty="0">
                <a:solidFill>
                  <a:srgbClr val="A41E35"/>
                </a:solidFill>
              </a:rPr>
              <a:t>REVIEW AND RETROSPECT PHASE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730170" y="2133600"/>
            <a:ext cx="8382000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/>
              <a:t>•Sprint Review (Demo)</a:t>
            </a:r>
          </a:p>
          <a:p>
            <a:endParaRPr lang="en-US" sz="3200" dirty="0"/>
          </a:p>
          <a:p>
            <a:r>
              <a:rPr lang="en-US" sz="3200" dirty="0"/>
              <a:t>•Sprint Retrospective</a:t>
            </a:r>
            <a:endParaRPr lang="en-US" sz="3200" dirty="0">
              <a:solidFill>
                <a:srgbClr val="A32638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22330312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/>
          <p:cNvSpPr>
            <a:spLocks noGrp="1" noChangeArrowheads="1"/>
          </p:cNvSpPr>
          <p:nvPr>
            <p:ph type="title"/>
          </p:nvPr>
        </p:nvSpPr>
        <p:spPr>
          <a:xfrm>
            <a:off x="228600" y="609600"/>
            <a:ext cx="8883570" cy="676411"/>
          </a:xfrm>
        </p:spPr>
        <p:txBody>
          <a:bodyPr>
            <a:normAutofit fontScale="90000"/>
          </a:bodyPr>
          <a:lstStyle/>
          <a:p>
            <a:r>
              <a:rPr lang="en-US" altLang="en-US" sz="4000" b="1" dirty="0">
                <a:solidFill>
                  <a:srgbClr val="A41E35"/>
                </a:solidFill>
              </a:rPr>
              <a:t>SPRINT RETROSPECTIVE 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479385" y="1676400"/>
            <a:ext cx="8382000" cy="31085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2800" dirty="0"/>
              <a:t>Opportunity for the Scrum Team to take a step back and examine the previous Sprint to </a:t>
            </a:r>
            <a:r>
              <a:rPr lang="en-US" sz="2800" b="1" dirty="0">
                <a:solidFill>
                  <a:srgbClr val="A32638"/>
                </a:solidFill>
              </a:rPr>
              <a:t>identify potential improvements in the process</a:t>
            </a:r>
            <a:r>
              <a:rPr lang="en-US" sz="2800" dirty="0"/>
              <a:t>.</a:t>
            </a:r>
          </a:p>
          <a:p>
            <a:pPr marL="457200" indent="-457200">
              <a:buFont typeface="Arial" panose="020B0604020202020204" pitchFamily="34" charset="0"/>
              <a:buChar char="•"/>
            </a:pPr>
            <a:endParaRPr lang="en-US" sz="2800" dirty="0"/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2800" b="1" dirty="0">
                <a:solidFill>
                  <a:srgbClr val="A32638"/>
                </a:solidFill>
              </a:rPr>
              <a:t>All Team members including the PO </a:t>
            </a:r>
            <a:r>
              <a:rPr lang="en-US" sz="2800" dirty="0"/>
              <a:t>attend the meeting, which is facilitated or moderated by the Scrum Master.</a:t>
            </a:r>
            <a:endParaRPr lang="en-US" sz="2800" dirty="0">
              <a:solidFill>
                <a:srgbClr val="A32638"/>
              </a:solidFill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685800" y="5029200"/>
            <a:ext cx="7425003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400" b="1" dirty="0">
                <a:solidFill>
                  <a:srgbClr val="A32638"/>
                </a:solidFill>
              </a:rPr>
              <a:t>TIME BOXED to approx. 1 hour per sprint week </a:t>
            </a:r>
          </a:p>
          <a:p>
            <a:pPr algn="ctr"/>
            <a:r>
              <a:rPr lang="en-US" sz="2400" b="1" dirty="0">
                <a:solidFill>
                  <a:srgbClr val="A32638"/>
                </a:solidFill>
              </a:rPr>
              <a:t>(Max 3 hours per month) </a:t>
            </a:r>
            <a:endParaRPr lang="en-US" sz="2000" b="1" dirty="0">
              <a:solidFill>
                <a:srgbClr val="A32638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6976925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</p:bld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/>
          <p:cNvSpPr>
            <a:spLocks noGrp="1" noChangeArrowheads="1"/>
          </p:cNvSpPr>
          <p:nvPr>
            <p:ph type="title"/>
          </p:nvPr>
        </p:nvSpPr>
        <p:spPr>
          <a:xfrm>
            <a:off x="228600" y="609600"/>
            <a:ext cx="8883570" cy="676411"/>
          </a:xfrm>
        </p:spPr>
        <p:txBody>
          <a:bodyPr>
            <a:normAutofit fontScale="90000"/>
          </a:bodyPr>
          <a:lstStyle/>
          <a:p>
            <a:r>
              <a:rPr lang="en-US" altLang="en-US" sz="4000" b="1" dirty="0">
                <a:solidFill>
                  <a:srgbClr val="A41E35"/>
                </a:solidFill>
              </a:rPr>
              <a:t>POINTS TO REMEMBER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479385" y="1676400"/>
            <a:ext cx="8382000" cy="31085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/>
              <a:t>THREE steps to create a high performing scrum team:</a:t>
            </a:r>
          </a:p>
          <a:p>
            <a:endParaRPr lang="en-US" sz="2800" dirty="0"/>
          </a:p>
          <a:p>
            <a:r>
              <a:rPr lang="en-US" sz="2800" dirty="0"/>
              <a:t>1. Its OK for a team to fail</a:t>
            </a:r>
          </a:p>
          <a:p>
            <a:r>
              <a:rPr lang="en-US" sz="2800" dirty="0"/>
              <a:t>2. Make sure the team feels comfortable in admitting its failure in Retrospective meeting</a:t>
            </a:r>
          </a:p>
          <a:p>
            <a:r>
              <a:rPr lang="en-US" sz="2800" dirty="0"/>
              <a:t>3. Find the root cause of the failure and take necessary action</a:t>
            </a:r>
            <a:endParaRPr lang="en-US" sz="2800" dirty="0">
              <a:solidFill>
                <a:srgbClr val="A32638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88091204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500"/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7" dur="500"/>
                                        <p:tgtEl>
                                          <p:spTgt spid="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/>
          <p:cNvSpPr>
            <a:spLocks noGrp="1" noChangeArrowheads="1"/>
          </p:cNvSpPr>
          <p:nvPr>
            <p:ph type="title"/>
          </p:nvPr>
        </p:nvSpPr>
        <p:spPr>
          <a:xfrm>
            <a:off x="228600" y="609600"/>
            <a:ext cx="8883570" cy="676411"/>
          </a:xfrm>
        </p:spPr>
        <p:txBody>
          <a:bodyPr>
            <a:normAutofit fontScale="90000"/>
          </a:bodyPr>
          <a:lstStyle/>
          <a:p>
            <a:r>
              <a:rPr lang="en-US" altLang="en-US" sz="4000" b="1" dirty="0">
                <a:solidFill>
                  <a:srgbClr val="A41E35"/>
                </a:solidFill>
              </a:rPr>
              <a:t>SPRINT RETROSPECTIVE 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381000" y="1286011"/>
            <a:ext cx="8382000" cy="304698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/>
              <a:t>IDENTIFY THREE SPECIFIC THINGS:</a:t>
            </a:r>
          </a:p>
          <a:p>
            <a:endParaRPr lang="en-US" sz="2400" dirty="0"/>
          </a:p>
          <a:p>
            <a:r>
              <a:rPr lang="en-US" sz="2400" dirty="0"/>
              <a:t>• Things the team needs to </a:t>
            </a:r>
            <a:r>
              <a:rPr lang="en-US" sz="2400" u="sng" dirty="0"/>
              <a:t>keep doing</a:t>
            </a:r>
            <a:r>
              <a:rPr lang="en-US" sz="2400" dirty="0"/>
              <a:t>:</a:t>
            </a:r>
          </a:p>
          <a:p>
            <a:r>
              <a:rPr lang="en-US" sz="2400" dirty="0"/>
              <a:t>	</a:t>
            </a:r>
            <a:r>
              <a:rPr lang="en-US" sz="2400" dirty="0">
                <a:solidFill>
                  <a:srgbClr val="A32638"/>
                </a:solidFill>
              </a:rPr>
              <a:t>Best practices</a:t>
            </a:r>
          </a:p>
          <a:p>
            <a:r>
              <a:rPr lang="en-US" sz="2400" dirty="0"/>
              <a:t>• Things the team needs to </a:t>
            </a:r>
            <a:r>
              <a:rPr lang="en-US" sz="2400" u="sng" dirty="0"/>
              <a:t>begin doing</a:t>
            </a:r>
            <a:r>
              <a:rPr lang="en-US" sz="2400" dirty="0"/>
              <a:t>:</a:t>
            </a:r>
          </a:p>
          <a:p>
            <a:r>
              <a:rPr lang="en-US" sz="2400" dirty="0"/>
              <a:t>	</a:t>
            </a:r>
            <a:r>
              <a:rPr lang="en-US" sz="2400" dirty="0">
                <a:solidFill>
                  <a:srgbClr val="A32638"/>
                </a:solidFill>
              </a:rPr>
              <a:t>Process improvements</a:t>
            </a:r>
          </a:p>
          <a:p>
            <a:r>
              <a:rPr lang="en-US" sz="2400" dirty="0"/>
              <a:t>• Things the team needs to </a:t>
            </a:r>
            <a:r>
              <a:rPr lang="en-US" sz="2400" u="sng" dirty="0"/>
              <a:t>stop doing</a:t>
            </a:r>
            <a:r>
              <a:rPr lang="en-US" sz="2400" dirty="0"/>
              <a:t>:</a:t>
            </a:r>
          </a:p>
          <a:p>
            <a:r>
              <a:rPr lang="en-US" sz="2400" dirty="0"/>
              <a:t>	</a:t>
            </a:r>
            <a:r>
              <a:rPr lang="en-US" sz="2400" dirty="0">
                <a:solidFill>
                  <a:srgbClr val="A32638"/>
                </a:solidFill>
              </a:rPr>
              <a:t>Process Problems and Bottlenecks</a:t>
            </a:r>
          </a:p>
        </p:txBody>
      </p:sp>
      <p:sp>
        <p:nvSpPr>
          <p:cNvPr id="5" name="Rectangle 4"/>
          <p:cNvSpPr/>
          <p:nvPr/>
        </p:nvSpPr>
        <p:spPr>
          <a:xfrm>
            <a:off x="762000" y="4495800"/>
            <a:ext cx="7425003" cy="120032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2400" b="1" dirty="0">
                <a:solidFill>
                  <a:srgbClr val="A32638"/>
                </a:solidFill>
              </a:rPr>
              <a:t>It’s a good idea for the team to list at least </a:t>
            </a:r>
            <a:r>
              <a:rPr lang="en-US" sz="2400" b="1" u="sng" dirty="0">
                <a:solidFill>
                  <a:srgbClr val="A32638"/>
                </a:solidFill>
              </a:rPr>
              <a:t>one process improvement item </a:t>
            </a:r>
            <a:r>
              <a:rPr lang="en-US" sz="2400" b="1" dirty="0">
                <a:solidFill>
                  <a:srgbClr val="A32638"/>
                </a:solidFill>
              </a:rPr>
              <a:t>from the retrospective in</a:t>
            </a:r>
          </a:p>
          <a:p>
            <a:pPr algn="ctr"/>
            <a:r>
              <a:rPr lang="en-US" sz="2400" b="1" dirty="0">
                <a:solidFill>
                  <a:srgbClr val="A32638"/>
                </a:solidFill>
              </a:rPr>
              <a:t>the next product backlog.</a:t>
            </a:r>
          </a:p>
        </p:txBody>
      </p:sp>
    </p:spTree>
    <p:extLst>
      <p:ext uri="{BB962C8B-B14F-4D97-AF65-F5344CB8AC3E}">
        <p14:creationId xmlns:p14="http://schemas.microsoft.com/office/powerpoint/2010/main" val="184717624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00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0" dur="500"/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3" dur="500"/>
                                        <p:tgtEl>
                                          <p:spTgt spid="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6" dur="500"/>
                                        <p:tgtEl>
                                          <p:spTgt spid="2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9" dur="500"/>
                                        <p:tgtEl>
                                          <p:spTgt spid="2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2" dur="500"/>
                                        <p:tgtEl>
                                          <p:spTgt spid="2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21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27" dur="2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</p:bld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/>
          <p:cNvSpPr>
            <a:spLocks noGrp="1" noChangeArrowheads="1"/>
          </p:cNvSpPr>
          <p:nvPr>
            <p:ph type="title"/>
          </p:nvPr>
        </p:nvSpPr>
        <p:spPr>
          <a:xfrm>
            <a:off x="228600" y="609600"/>
            <a:ext cx="8883570" cy="676411"/>
          </a:xfrm>
        </p:spPr>
        <p:txBody>
          <a:bodyPr>
            <a:normAutofit fontScale="90000"/>
          </a:bodyPr>
          <a:lstStyle/>
          <a:p>
            <a:r>
              <a:rPr lang="en-US" altLang="en-US" sz="4000" b="1" dirty="0">
                <a:solidFill>
                  <a:srgbClr val="A41E35"/>
                </a:solidFill>
              </a:rPr>
              <a:t>RELEASE – SHIP DELIVERABLES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381000" y="1905000"/>
            <a:ext cx="8382000" cy="31085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2800" dirty="0"/>
              <a:t>The Accepted Deliverables are up for release to the Stakeholders.</a:t>
            </a: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2800" dirty="0">
                <a:solidFill>
                  <a:srgbClr val="A41E35"/>
                </a:solidFill>
              </a:rPr>
              <a:t>Not every Sprint ends with a Release.</a:t>
            </a: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2800" dirty="0"/>
              <a:t>The decision of when to release the potentially shippable product increment to the end users is usually made by </a:t>
            </a:r>
            <a:r>
              <a:rPr lang="en-US" sz="2800" dirty="0">
                <a:solidFill>
                  <a:srgbClr val="A41E35"/>
                </a:solidFill>
              </a:rPr>
              <a:t>the PO in collaboration with stakeholders.</a:t>
            </a:r>
          </a:p>
        </p:txBody>
      </p:sp>
    </p:spTree>
    <p:extLst>
      <p:ext uri="{BB962C8B-B14F-4D97-AF65-F5344CB8AC3E}">
        <p14:creationId xmlns:p14="http://schemas.microsoft.com/office/powerpoint/2010/main" val="214813225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/>
          <p:cNvSpPr>
            <a:spLocks noGrp="1" noChangeArrowheads="1"/>
          </p:cNvSpPr>
          <p:nvPr>
            <p:ph type="title"/>
          </p:nvPr>
        </p:nvSpPr>
        <p:spPr>
          <a:xfrm>
            <a:off x="228600" y="609600"/>
            <a:ext cx="8883570" cy="676411"/>
          </a:xfrm>
        </p:spPr>
        <p:txBody>
          <a:bodyPr>
            <a:normAutofit fontScale="90000"/>
          </a:bodyPr>
          <a:lstStyle/>
          <a:p>
            <a:r>
              <a:rPr lang="en-US" altLang="en-US" sz="4000" b="1" dirty="0">
                <a:solidFill>
                  <a:srgbClr val="A41E35"/>
                </a:solidFill>
              </a:rPr>
              <a:t>SCRUM SUMMARY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76200" y="1902106"/>
            <a:ext cx="3810000" cy="224676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u="sng" dirty="0">
                <a:solidFill>
                  <a:srgbClr val="A32638"/>
                </a:solidFill>
              </a:rPr>
              <a:t>THREE CORE</a:t>
            </a:r>
          </a:p>
          <a:p>
            <a:r>
              <a:rPr lang="en-US" sz="2000" b="1" u="sng" dirty="0">
                <a:solidFill>
                  <a:srgbClr val="A32638"/>
                </a:solidFill>
              </a:rPr>
              <a:t>ROLES</a:t>
            </a:r>
          </a:p>
          <a:p>
            <a:endParaRPr lang="en-US" sz="2000" dirty="0"/>
          </a:p>
          <a:p>
            <a:endParaRPr lang="en-US" sz="2000" dirty="0"/>
          </a:p>
          <a:p>
            <a:pPr marL="457200" indent="-457200">
              <a:buFont typeface="+mj-lt"/>
              <a:buAutoNum type="arabicPeriod"/>
            </a:pPr>
            <a:r>
              <a:rPr lang="en-US" sz="2000" dirty="0"/>
              <a:t>Product Owner</a:t>
            </a:r>
          </a:p>
          <a:p>
            <a:pPr marL="457200" indent="-457200">
              <a:buFont typeface="+mj-lt"/>
              <a:buAutoNum type="arabicPeriod"/>
            </a:pPr>
            <a:r>
              <a:rPr lang="en-US" sz="2000" dirty="0"/>
              <a:t>Scrum Master</a:t>
            </a:r>
          </a:p>
          <a:p>
            <a:pPr marL="457200" indent="-457200">
              <a:buFont typeface="+mj-lt"/>
              <a:buAutoNum type="arabicPeriod"/>
            </a:pPr>
            <a:r>
              <a:rPr lang="en-US" sz="2000" dirty="0"/>
              <a:t>Scrum Team (Dev Team)</a:t>
            </a:r>
            <a:endParaRPr lang="en-US" sz="2000" dirty="0">
              <a:solidFill>
                <a:srgbClr val="A32638"/>
              </a:solidFill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3562564" y="1902106"/>
            <a:ext cx="2895600" cy="40934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u="sng" dirty="0">
                <a:solidFill>
                  <a:srgbClr val="A32638"/>
                </a:solidFill>
              </a:rPr>
              <a:t>MAIN ARTIFACTS</a:t>
            </a:r>
          </a:p>
          <a:p>
            <a:endParaRPr lang="en-US" sz="2000" dirty="0"/>
          </a:p>
          <a:p>
            <a:endParaRPr lang="en-US" sz="2000" dirty="0"/>
          </a:p>
          <a:p>
            <a:endParaRPr lang="en-US" sz="2000" dirty="0"/>
          </a:p>
          <a:p>
            <a:r>
              <a:rPr lang="en-US" sz="2000" dirty="0"/>
              <a:t>• Vision Statement</a:t>
            </a:r>
          </a:p>
          <a:p>
            <a:r>
              <a:rPr lang="en-US" sz="2000" dirty="0"/>
              <a:t>• Story Map</a:t>
            </a:r>
          </a:p>
          <a:p>
            <a:r>
              <a:rPr lang="en-US" sz="2000" dirty="0"/>
              <a:t>• Product Roadmap</a:t>
            </a:r>
          </a:p>
          <a:p>
            <a:r>
              <a:rPr lang="en-US" sz="2000" dirty="0"/>
              <a:t>• Product Backlog </a:t>
            </a:r>
          </a:p>
          <a:p>
            <a:r>
              <a:rPr lang="en-US" sz="2000" dirty="0"/>
              <a:t>• Sprint Backlog</a:t>
            </a:r>
          </a:p>
          <a:p>
            <a:r>
              <a:rPr lang="en-US" sz="2000" dirty="0"/>
              <a:t>• Product Increment </a:t>
            </a:r>
          </a:p>
          <a:p>
            <a:r>
              <a:rPr lang="en-US" sz="2000" dirty="0"/>
              <a:t>• Definition of Done </a:t>
            </a:r>
          </a:p>
          <a:p>
            <a:r>
              <a:rPr lang="en-US" sz="2000" dirty="0"/>
              <a:t>• Scrum Board </a:t>
            </a:r>
          </a:p>
          <a:p>
            <a:r>
              <a:rPr lang="en-US" sz="2000" dirty="0"/>
              <a:t>• </a:t>
            </a:r>
            <a:r>
              <a:rPr lang="en-US" sz="2000" dirty="0" err="1"/>
              <a:t>Burndown</a:t>
            </a:r>
            <a:r>
              <a:rPr lang="en-US" sz="2000" dirty="0"/>
              <a:t> Chart</a:t>
            </a:r>
            <a:endParaRPr lang="en-US" sz="2000" dirty="0">
              <a:solidFill>
                <a:srgbClr val="A32638"/>
              </a:solidFill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6477000" y="1902106"/>
            <a:ext cx="2590801" cy="31700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u="sng" dirty="0">
                <a:solidFill>
                  <a:srgbClr val="A32638"/>
                </a:solidFill>
              </a:rPr>
              <a:t>TIME BOXED CEREMONIES (EVENTS)</a:t>
            </a:r>
          </a:p>
          <a:p>
            <a:endParaRPr lang="en-US" sz="2000" dirty="0"/>
          </a:p>
          <a:p>
            <a:r>
              <a:rPr lang="en-US" sz="2000" dirty="0"/>
              <a:t> • Sprint </a:t>
            </a:r>
          </a:p>
          <a:p>
            <a:r>
              <a:rPr lang="en-US" sz="2000" dirty="0"/>
              <a:t> • Sprint Planning</a:t>
            </a:r>
          </a:p>
          <a:p>
            <a:r>
              <a:rPr lang="en-US" sz="2000" dirty="0"/>
              <a:t> • Daily Scrum / Stand Up</a:t>
            </a:r>
          </a:p>
          <a:p>
            <a:r>
              <a:rPr lang="en-US" sz="2000" dirty="0"/>
              <a:t> • Sprint Review</a:t>
            </a:r>
            <a:br>
              <a:rPr lang="en-US" sz="2000" dirty="0"/>
            </a:br>
            <a:r>
              <a:rPr lang="en-US" sz="2000" dirty="0"/>
              <a:t> • Sprint Retrospective</a:t>
            </a:r>
            <a:endParaRPr lang="en-US" sz="2000" dirty="0">
              <a:solidFill>
                <a:srgbClr val="A32638"/>
              </a:solidFill>
            </a:endParaRPr>
          </a:p>
        </p:txBody>
      </p:sp>
      <p:sp>
        <p:nvSpPr>
          <p:cNvPr id="3" name="Oval 2">
            <a:extLst>
              <a:ext uri="{FF2B5EF4-FFF2-40B4-BE49-F238E27FC236}">
                <a16:creationId xmlns:a16="http://schemas.microsoft.com/office/drawing/2014/main" id="{057632C9-64BA-4C26-85A8-4B47B1BA993B}"/>
              </a:ext>
            </a:extLst>
          </p:cNvPr>
          <p:cNvSpPr/>
          <p:nvPr/>
        </p:nvSpPr>
        <p:spPr>
          <a:xfrm>
            <a:off x="3108285" y="2667000"/>
            <a:ext cx="3124200" cy="3733800"/>
          </a:xfrm>
          <a:prstGeom prst="ellipse">
            <a:avLst/>
          </a:prstGeom>
          <a:noFill/>
          <a:ln>
            <a:solidFill>
              <a:srgbClr val="A32638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Oval 6">
            <a:extLst>
              <a:ext uri="{FF2B5EF4-FFF2-40B4-BE49-F238E27FC236}">
                <a16:creationId xmlns:a16="http://schemas.microsoft.com/office/drawing/2014/main" id="{057632C9-64BA-4C26-85A8-4B47B1BA993B}"/>
              </a:ext>
            </a:extLst>
          </p:cNvPr>
          <p:cNvSpPr/>
          <p:nvPr/>
        </p:nvSpPr>
        <p:spPr>
          <a:xfrm>
            <a:off x="3260685" y="3733800"/>
            <a:ext cx="3124200" cy="415075"/>
          </a:xfrm>
          <a:prstGeom prst="ellipse">
            <a:avLst/>
          </a:prstGeom>
          <a:noFill/>
          <a:ln>
            <a:solidFill>
              <a:srgbClr val="A32638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0076886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1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animBg="1"/>
      <p:bldP spid="7" grpId="0" animBg="1"/>
    </p:bld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>
            <a:extLst>
              <a:ext uri="{FF2B5EF4-FFF2-40B4-BE49-F238E27FC236}">
                <a16:creationId xmlns:a16="http://schemas.microsoft.com/office/drawing/2014/main" id="{88E7598B-602F-497C-9910-CFD0A1FE8387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247073" y="375638"/>
            <a:ext cx="8610600" cy="676411"/>
          </a:xfrm>
        </p:spPr>
        <p:txBody>
          <a:bodyPr>
            <a:normAutofit fontScale="90000"/>
          </a:bodyPr>
          <a:lstStyle/>
          <a:p>
            <a:r>
              <a:rPr lang="en-US" altLang="en-US" sz="4000" b="1" dirty="0">
                <a:solidFill>
                  <a:srgbClr val="A41E35"/>
                </a:solidFill>
              </a:rPr>
              <a:t>Product roadmap</a:t>
            </a:r>
          </a:p>
        </p:txBody>
      </p:sp>
      <p:pic>
        <p:nvPicPr>
          <p:cNvPr id="2050" name="Picture 2" descr="What is an agile roadmap? Product development tips | by Justinmind ...">
            <a:extLst>
              <a:ext uri="{FF2B5EF4-FFF2-40B4-BE49-F238E27FC236}">
                <a16:creationId xmlns:a16="http://schemas.microsoft.com/office/drawing/2014/main" id="{4D57B2BA-7EBF-448C-B773-6D7055C6907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00" y="1052049"/>
            <a:ext cx="8077200" cy="570799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7155394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>
            <a:extLst>
              <a:ext uri="{FF2B5EF4-FFF2-40B4-BE49-F238E27FC236}">
                <a16:creationId xmlns:a16="http://schemas.microsoft.com/office/drawing/2014/main" id="{88E7598B-602F-497C-9910-CFD0A1FE8387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247073" y="375638"/>
            <a:ext cx="8610600" cy="676411"/>
          </a:xfrm>
        </p:spPr>
        <p:txBody>
          <a:bodyPr>
            <a:normAutofit fontScale="90000"/>
          </a:bodyPr>
          <a:lstStyle/>
          <a:p>
            <a:r>
              <a:rPr lang="en-US" altLang="en-US" sz="4000" b="1" dirty="0">
                <a:solidFill>
                  <a:srgbClr val="A41E35"/>
                </a:solidFill>
              </a:rPr>
              <a:t>Product roadmap (another example)</a:t>
            </a: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602AB20D-B504-46B7-ADBD-438812B64C4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68726" y="1379220"/>
            <a:ext cx="8254148" cy="4099560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CC739780-F45D-4EA2-B845-04FD5D212F01}"/>
              </a:ext>
            </a:extLst>
          </p:cNvPr>
          <p:cNvSpPr txBox="1"/>
          <p:nvPr/>
        </p:nvSpPr>
        <p:spPr>
          <a:xfrm>
            <a:off x="2432263" y="1462415"/>
            <a:ext cx="1066800" cy="261610"/>
          </a:xfrm>
          <a:prstGeom prst="rect">
            <a:avLst/>
          </a:prstGeom>
          <a:solidFill>
            <a:srgbClr val="A32638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100" dirty="0"/>
              <a:t>Sprint 1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1DC29F4C-724F-4918-B372-B4CB57C37E91}"/>
              </a:ext>
            </a:extLst>
          </p:cNvPr>
          <p:cNvSpPr txBox="1"/>
          <p:nvPr/>
        </p:nvSpPr>
        <p:spPr>
          <a:xfrm>
            <a:off x="3962400" y="1462415"/>
            <a:ext cx="1066800" cy="261610"/>
          </a:xfrm>
          <a:prstGeom prst="rect">
            <a:avLst/>
          </a:prstGeom>
          <a:solidFill>
            <a:srgbClr val="A32638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100" dirty="0"/>
              <a:t>Sprint 2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975DC578-51AA-4E92-97A5-40AC26AFF716}"/>
              </a:ext>
            </a:extLst>
          </p:cNvPr>
          <p:cNvSpPr txBox="1"/>
          <p:nvPr/>
        </p:nvSpPr>
        <p:spPr>
          <a:xfrm>
            <a:off x="5562600" y="1478280"/>
            <a:ext cx="1066800" cy="261610"/>
          </a:xfrm>
          <a:prstGeom prst="rect">
            <a:avLst/>
          </a:prstGeom>
          <a:solidFill>
            <a:srgbClr val="A32638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100" dirty="0"/>
              <a:t>Sprint 3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E89B764E-E099-4208-A4AD-D45E7DDE9D3A}"/>
              </a:ext>
            </a:extLst>
          </p:cNvPr>
          <p:cNvSpPr txBox="1"/>
          <p:nvPr/>
        </p:nvSpPr>
        <p:spPr>
          <a:xfrm>
            <a:off x="7263548" y="1462415"/>
            <a:ext cx="1066800" cy="261610"/>
          </a:xfrm>
          <a:prstGeom prst="rect">
            <a:avLst/>
          </a:prstGeom>
          <a:solidFill>
            <a:srgbClr val="A32638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100" dirty="0"/>
              <a:t>Sprint 4</a:t>
            </a:r>
          </a:p>
        </p:txBody>
      </p:sp>
    </p:spTree>
    <p:extLst>
      <p:ext uri="{BB962C8B-B14F-4D97-AF65-F5344CB8AC3E}">
        <p14:creationId xmlns:p14="http://schemas.microsoft.com/office/powerpoint/2010/main" val="148767905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2">
            <a:extLst>
              <a:ext uri="{FF2B5EF4-FFF2-40B4-BE49-F238E27FC236}">
                <a16:creationId xmlns:a16="http://schemas.microsoft.com/office/drawing/2014/main" id="{88E7598B-602F-497C-9910-CFD0A1FE8387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247073" y="375638"/>
            <a:ext cx="8610600" cy="676411"/>
          </a:xfrm>
        </p:spPr>
        <p:txBody>
          <a:bodyPr>
            <a:normAutofit fontScale="90000"/>
          </a:bodyPr>
          <a:lstStyle/>
          <a:p>
            <a:r>
              <a:rPr lang="en-US" altLang="en-US" sz="4000" b="1" dirty="0">
                <a:solidFill>
                  <a:srgbClr val="A41E35"/>
                </a:solidFill>
              </a:rPr>
              <a:t>Product roadmap (another example)</a:t>
            </a:r>
          </a:p>
        </p:txBody>
      </p:sp>
      <p:pic>
        <p:nvPicPr>
          <p:cNvPr id="8" name="Google Shape;208;p34">
            <a:extLst>
              <a:ext uri="{FF2B5EF4-FFF2-40B4-BE49-F238E27FC236}">
                <a16:creationId xmlns:a16="http://schemas.microsoft.com/office/drawing/2014/main" id="{9E14851D-E260-490B-AFDC-75F0CE462EA0}"/>
              </a:ext>
            </a:extLst>
          </p:cNvPr>
          <p:cNvPicPr preferRelativeResize="0"/>
          <p:nvPr/>
        </p:nvPicPr>
        <p:blipFill rotWithShape="1">
          <a:blip r:embed="rId3">
            <a:alphaModFix/>
          </a:blip>
          <a:srcRect t="22215"/>
          <a:stretch/>
        </p:blipFill>
        <p:spPr>
          <a:xfrm>
            <a:off x="247073" y="990600"/>
            <a:ext cx="8649854" cy="5257800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402874554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A533E6F-E957-432C-9058-6BE83754973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2667000"/>
            <a:ext cx="7620000" cy="3200401"/>
          </a:xfrm>
        </p:spPr>
        <p:txBody>
          <a:bodyPr>
            <a:normAutofit/>
          </a:bodyPr>
          <a:lstStyle/>
          <a:p>
            <a:pPr algn="ctr"/>
            <a:r>
              <a:rPr lang="en-US" sz="4400" dirty="0"/>
              <a:t>MANAGING CONFLICT</a:t>
            </a:r>
          </a:p>
        </p:txBody>
      </p:sp>
    </p:spTree>
    <p:extLst>
      <p:ext uri="{BB962C8B-B14F-4D97-AF65-F5344CB8AC3E}">
        <p14:creationId xmlns:p14="http://schemas.microsoft.com/office/powerpoint/2010/main" val="12479079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6194" name="Rectangle 2"/>
          <p:cNvSpPr>
            <a:spLocks noGrp="1" noChangeArrowheads="1"/>
          </p:cNvSpPr>
          <p:nvPr>
            <p:ph type="title"/>
          </p:nvPr>
        </p:nvSpPr>
        <p:spPr>
          <a:xfrm>
            <a:off x="233139" y="710386"/>
            <a:ext cx="6586803" cy="546938"/>
          </a:xfrm>
        </p:spPr>
        <p:txBody>
          <a:bodyPr>
            <a:noAutofit/>
          </a:bodyPr>
          <a:lstStyle/>
          <a:p>
            <a:r>
              <a:rPr lang="en-US" altLang="en-US" sz="3200" b="1" dirty="0">
                <a:solidFill>
                  <a:srgbClr val="A41E35"/>
                </a:solidFill>
              </a:rPr>
              <a:t>Resolve Conflict Directly</a:t>
            </a:r>
          </a:p>
        </p:txBody>
      </p:sp>
      <p:sp>
        <p:nvSpPr>
          <p:cNvPr id="2056196" name="Text Box 4"/>
          <p:cNvSpPr txBox="1">
            <a:spLocks noGrp="1" noChangeArrowheads="1"/>
          </p:cNvSpPr>
          <p:nvPr>
            <p:ph type="body" idx="1"/>
          </p:nvPr>
        </p:nvSpPr>
        <p:spPr>
          <a:xfrm>
            <a:off x="1262988" y="1340325"/>
            <a:ext cx="6666178" cy="3798094"/>
          </a:xfrm>
          <a:noFill/>
          <a:ln/>
        </p:spPr>
        <p:txBody>
          <a:bodyPr>
            <a:normAutofit/>
          </a:bodyPr>
          <a:lstStyle/>
          <a:p>
            <a:pPr marL="342900" indent="-342900">
              <a:spcBef>
                <a:spcPct val="50000"/>
              </a:spcBef>
              <a:buClr>
                <a:srgbClr val="CC3300"/>
              </a:buClr>
              <a:buFont typeface="Wingdings" panose="05000000000000000000" pitchFamily="2" charset="2"/>
              <a:buChar char="ü"/>
            </a:pPr>
            <a:r>
              <a:rPr lang="en-US" altLang="en-US" sz="2400" b="0" dirty="0"/>
              <a:t>Team member to team member</a:t>
            </a:r>
          </a:p>
          <a:p>
            <a:pPr marL="342900" indent="-342900">
              <a:spcBef>
                <a:spcPct val="50000"/>
              </a:spcBef>
              <a:buClr>
                <a:srgbClr val="CC3300"/>
              </a:buClr>
              <a:buFont typeface="Wingdings" panose="05000000000000000000" pitchFamily="2" charset="2"/>
              <a:buChar char="ü"/>
            </a:pPr>
            <a:r>
              <a:rPr lang="en-US" altLang="en-US" sz="2400" b="0" dirty="0"/>
              <a:t>If no resolution, escalate to neutral third party</a:t>
            </a:r>
          </a:p>
          <a:p>
            <a:pPr marL="342900" indent="-342900">
              <a:spcBef>
                <a:spcPct val="50000"/>
              </a:spcBef>
              <a:buClr>
                <a:srgbClr val="CC3300"/>
              </a:buClr>
              <a:buFont typeface="Wingdings" panose="05000000000000000000" pitchFamily="2" charset="2"/>
              <a:buChar char="ü"/>
            </a:pPr>
            <a:r>
              <a:rPr lang="en-US" altLang="en-US" sz="2400" b="0" dirty="0"/>
              <a:t>If no resolution, escalate to manager or leader</a:t>
            </a:r>
          </a:p>
        </p:txBody>
      </p:sp>
      <p:sp>
        <p:nvSpPr>
          <p:cNvPr id="2056197" name="AutoShape 5"/>
          <p:cNvSpPr>
            <a:spLocks noChangeArrowheads="1"/>
          </p:cNvSpPr>
          <p:nvPr/>
        </p:nvSpPr>
        <p:spPr bwMode="auto">
          <a:xfrm>
            <a:off x="3160713" y="3821114"/>
            <a:ext cx="2263511" cy="1247511"/>
          </a:xfrm>
          <a:prstGeom prst="triangle">
            <a:avLst>
              <a:gd name="adj" fmla="val 50000"/>
            </a:avLst>
          </a:prstGeom>
          <a:gradFill rotWithShape="0">
            <a:gsLst>
              <a:gs pos="0">
                <a:schemeClr val="accent1"/>
              </a:gs>
              <a:gs pos="100000">
                <a:srgbClr val="FFFFFF"/>
              </a:gs>
            </a:gsLst>
            <a:lin ang="5400000" scaled="1"/>
          </a:gradFill>
          <a:ln w="9525">
            <a:solidFill>
              <a:schemeClr val="tx1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 sz="1500"/>
          </a:p>
        </p:txBody>
      </p:sp>
      <p:sp>
        <p:nvSpPr>
          <p:cNvPr id="2056198" name="Text Box 6"/>
          <p:cNvSpPr txBox="1">
            <a:spLocks noChangeArrowheads="1"/>
          </p:cNvSpPr>
          <p:nvPr/>
        </p:nvSpPr>
        <p:spPr bwMode="auto">
          <a:xfrm>
            <a:off x="3397514" y="4519612"/>
            <a:ext cx="1792552" cy="29745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altLang="en-US" sz="1333"/>
              <a:t>Indirect Approach  </a:t>
            </a:r>
          </a:p>
        </p:txBody>
      </p:sp>
      <p:sp>
        <p:nvSpPr>
          <p:cNvPr id="2056199" name="Text Box 7"/>
          <p:cNvSpPr txBox="1">
            <a:spLocks noChangeArrowheads="1"/>
          </p:cNvSpPr>
          <p:nvPr/>
        </p:nvSpPr>
        <p:spPr bwMode="auto">
          <a:xfrm>
            <a:off x="2478088" y="4815946"/>
            <a:ext cx="804333" cy="29745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altLang="en-US" sz="1333"/>
              <a:t>Victim</a:t>
            </a:r>
          </a:p>
        </p:txBody>
      </p:sp>
      <p:sp>
        <p:nvSpPr>
          <p:cNvPr id="2056200" name="Text Box 8"/>
          <p:cNvSpPr txBox="1">
            <a:spLocks noChangeArrowheads="1"/>
          </p:cNvSpPr>
          <p:nvPr/>
        </p:nvSpPr>
        <p:spPr bwMode="auto">
          <a:xfrm>
            <a:off x="5135828" y="4826529"/>
            <a:ext cx="1207823" cy="29745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altLang="en-US" sz="1333"/>
              <a:t>Villain</a:t>
            </a:r>
          </a:p>
        </p:txBody>
      </p:sp>
      <p:sp>
        <p:nvSpPr>
          <p:cNvPr id="2056201" name="Text Box 9"/>
          <p:cNvSpPr txBox="1">
            <a:spLocks noChangeArrowheads="1"/>
          </p:cNvSpPr>
          <p:nvPr/>
        </p:nvSpPr>
        <p:spPr bwMode="auto">
          <a:xfrm>
            <a:off x="4414837" y="3622675"/>
            <a:ext cx="1206500" cy="29745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altLang="en-US" sz="1333"/>
              <a:t>White Knight</a:t>
            </a:r>
          </a:p>
        </p:txBody>
      </p:sp>
      <p:sp>
        <p:nvSpPr>
          <p:cNvPr id="2056202" name="Text Box 10"/>
          <p:cNvSpPr txBox="1">
            <a:spLocks noChangeArrowheads="1"/>
          </p:cNvSpPr>
          <p:nvPr/>
        </p:nvSpPr>
        <p:spPr bwMode="auto">
          <a:xfrm>
            <a:off x="2975503" y="4976019"/>
            <a:ext cx="403490" cy="29745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1333"/>
              <a:t>A</a:t>
            </a:r>
          </a:p>
        </p:txBody>
      </p:sp>
      <p:sp>
        <p:nvSpPr>
          <p:cNvPr id="2056203" name="Text Box 11"/>
          <p:cNvSpPr txBox="1">
            <a:spLocks noChangeArrowheads="1"/>
          </p:cNvSpPr>
          <p:nvPr/>
        </p:nvSpPr>
        <p:spPr bwMode="auto">
          <a:xfrm>
            <a:off x="5356754" y="4985279"/>
            <a:ext cx="402167" cy="29745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1333"/>
              <a:t>B</a:t>
            </a:r>
          </a:p>
        </p:txBody>
      </p:sp>
      <p:sp>
        <p:nvSpPr>
          <p:cNvPr id="2056204" name="Text Box 12"/>
          <p:cNvSpPr txBox="1">
            <a:spLocks noChangeArrowheads="1"/>
          </p:cNvSpPr>
          <p:nvPr/>
        </p:nvSpPr>
        <p:spPr bwMode="auto">
          <a:xfrm>
            <a:off x="4195233" y="3606800"/>
            <a:ext cx="400844" cy="29745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en-US" sz="1333"/>
              <a:t>C</a:t>
            </a:r>
          </a:p>
        </p:txBody>
      </p:sp>
      <p:sp>
        <p:nvSpPr>
          <p:cNvPr id="2056205" name="Oval 13"/>
          <p:cNvSpPr>
            <a:spLocks noChangeArrowheads="1"/>
          </p:cNvSpPr>
          <p:nvPr/>
        </p:nvSpPr>
        <p:spPr bwMode="auto">
          <a:xfrm>
            <a:off x="2438400" y="3352800"/>
            <a:ext cx="3790157" cy="2476500"/>
          </a:xfrm>
          <a:prstGeom prst="ellipse">
            <a:avLst/>
          </a:prstGeom>
          <a:noFill/>
          <a:ln w="57150">
            <a:solidFill>
              <a:srgbClr val="A41E35"/>
            </a:solidFill>
            <a:miter lim="800000"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 sz="1500"/>
          </a:p>
        </p:txBody>
      </p:sp>
      <p:sp>
        <p:nvSpPr>
          <p:cNvPr id="2056206" name="Line 14"/>
          <p:cNvSpPr>
            <a:spLocks noChangeShapeType="1"/>
          </p:cNvSpPr>
          <p:nvPr/>
        </p:nvSpPr>
        <p:spPr bwMode="auto">
          <a:xfrm>
            <a:off x="3007255" y="3391165"/>
            <a:ext cx="2394479" cy="2485760"/>
          </a:xfrm>
          <a:prstGeom prst="line">
            <a:avLst/>
          </a:prstGeom>
          <a:noFill/>
          <a:ln w="57150">
            <a:solidFill>
              <a:srgbClr val="A41E35"/>
            </a:solidFill>
            <a:miter lim="800000"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</a:extLst>
        </p:spPr>
        <p:txBody>
          <a:bodyPr wrap="none"/>
          <a:lstStyle/>
          <a:p>
            <a:endParaRPr lang="en-US" sz="1500"/>
          </a:p>
        </p:txBody>
      </p:sp>
    </p:spTree>
    <p:extLst>
      <p:ext uri="{BB962C8B-B14F-4D97-AF65-F5344CB8AC3E}">
        <p14:creationId xmlns:p14="http://schemas.microsoft.com/office/powerpoint/2010/main" val="159972463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52400" y="609600"/>
            <a:ext cx="6769436" cy="1085181"/>
          </a:xfrm>
        </p:spPr>
        <p:txBody>
          <a:bodyPr/>
          <a:lstStyle/>
          <a:p>
            <a:r>
              <a:rPr lang="en-US" sz="3200" dirty="0"/>
              <a:t>Conflicts are a problem and should be avoided at all costs…right?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838200" y="1905000"/>
            <a:ext cx="6700205" cy="40934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/>
              <a:t>Conflict is a form of communication. </a:t>
            </a:r>
            <a:br>
              <a:rPr lang="en-US" sz="2000" dirty="0"/>
            </a:br>
            <a:r>
              <a:rPr lang="en-US" sz="2000" dirty="0"/>
              <a:t> </a:t>
            </a:r>
            <a:br>
              <a:rPr lang="en-US" sz="2000" dirty="0"/>
            </a:br>
            <a:r>
              <a:rPr lang="en-US" sz="2000" dirty="0"/>
              <a:t>Understand differences and where possible (not always possible) leverage diversity to create value</a:t>
            </a:r>
            <a:br>
              <a:rPr lang="en-US" sz="2000" dirty="0"/>
            </a:br>
            <a:br>
              <a:rPr lang="en-US" sz="2000" dirty="0"/>
            </a:br>
            <a:r>
              <a:rPr lang="en-US" sz="2000" dirty="0"/>
              <a:t>Conflict often produces important results, such as new ideas, better alternatives, and motivation to work harder and more collaboratively</a:t>
            </a:r>
            <a:br>
              <a:rPr lang="en-US" sz="2000" dirty="0"/>
            </a:br>
            <a:br>
              <a:rPr lang="en-US" sz="2000" dirty="0"/>
            </a:br>
            <a:r>
              <a:rPr lang="en-US" sz="2000" dirty="0"/>
              <a:t>Too much conflict can create morale issues, divide the team, and stall the project.</a:t>
            </a:r>
            <a:br>
              <a:rPr lang="en-US" sz="2000" dirty="0"/>
            </a:br>
            <a:br>
              <a:rPr lang="en-US" sz="2000" b="1" dirty="0">
                <a:solidFill>
                  <a:srgbClr val="A41E35"/>
                </a:solidFill>
              </a:rPr>
            </a:br>
            <a:r>
              <a:rPr lang="en-US" sz="2000" b="1" u="sng" dirty="0">
                <a:solidFill>
                  <a:srgbClr val="A41E35"/>
                </a:solidFill>
              </a:rPr>
              <a:t>BALANCE IS KEY!</a:t>
            </a:r>
          </a:p>
        </p:txBody>
      </p:sp>
      <p:sp>
        <p:nvSpPr>
          <p:cNvPr id="5" name="Oval Callout 2">
            <a:extLst>
              <a:ext uri="{FF2B5EF4-FFF2-40B4-BE49-F238E27FC236}">
                <a16:creationId xmlns:a16="http://schemas.microsoft.com/office/drawing/2014/main" id="{6A4A35E0-2221-48FA-AD70-AC72B8B0EB6B}"/>
              </a:ext>
            </a:extLst>
          </p:cNvPr>
          <p:cNvSpPr/>
          <p:nvPr/>
        </p:nvSpPr>
        <p:spPr>
          <a:xfrm>
            <a:off x="6400800" y="535305"/>
            <a:ext cx="2602523" cy="1083712"/>
          </a:xfrm>
          <a:prstGeom prst="wedgeEllipseCallout">
            <a:avLst>
              <a:gd name="adj1" fmla="val -30700"/>
              <a:gd name="adj2" fmla="val 95259"/>
            </a:avLst>
          </a:prstGeom>
          <a:solidFill>
            <a:srgbClr val="A32638"/>
          </a:solidFill>
          <a:ln>
            <a:solidFill>
              <a:srgbClr val="A32638"/>
            </a:solidFill>
          </a:ln>
        </p:spPr>
        <p:style>
          <a:lnRef idx="1">
            <a:schemeClr val="accent6"/>
          </a:lnRef>
          <a:fillRef idx="3">
            <a:schemeClr val="accent6"/>
          </a:fillRef>
          <a:effectRef idx="2">
            <a:schemeClr val="accent6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b="1" dirty="0"/>
              <a:t>Web research</a:t>
            </a:r>
          </a:p>
        </p:txBody>
      </p:sp>
    </p:spTree>
    <p:extLst>
      <p:ext uri="{BB962C8B-B14F-4D97-AF65-F5344CB8AC3E}">
        <p14:creationId xmlns:p14="http://schemas.microsoft.com/office/powerpoint/2010/main" val="221990994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</p:bld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2"/>
          <p:cNvSpPr txBox="1">
            <a:spLocks noChangeArrowheads="1"/>
          </p:cNvSpPr>
          <p:nvPr/>
        </p:nvSpPr>
        <p:spPr>
          <a:xfrm>
            <a:off x="253898" y="416789"/>
            <a:ext cx="8041440" cy="1202228"/>
          </a:xfrm>
          <a:prstGeom prst="rect">
            <a:avLst/>
          </a:prstGeom>
        </p:spPr>
        <p:txBody>
          <a:bodyPr>
            <a:norm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800" kern="1200">
                <a:solidFill>
                  <a:schemeClr val="tx1">
                    <a:lumMod val="85000"/>
                    <a:lumOff val="15000"/>
                  </a:schemeClr>
                </a:solidFill>
                <a:latin typeface="+mj-lt"/>
                <a:ea typeface="+mj-ea"/>
                <a:cs typeface="+mj-cs"/>
              </a:defRPr>
            </a:lvl1pPr>
            <a:lvl2pPr eaLnBrk="1" hangingPunct="1">
              <a:defRPr>
                <a:solidFill>
                  <a:schemeClr val="tx2"/>
                </a:solidFill>
              </a:defRPr>
            </a:lvl2pPr>
            <a:lvl3pPr eaLnBrk="1" hangingPunct="1">
              <a:defRPr>
                <a:solidFill>
                  <a:schemeClr val="tx2"/>
                </a:solidFill>
              </a:defRPr>
            </a:lvl3pPr>
            <a:lvl4pPr eaLnBrk="1" hangingPunct="1">
              <a:defRPr>
                <a:solidFill>
                  <a:schemeClr val="tx2"/>
                </a:solidFill>
              </a:defRPr>
            </a:lvl4pPr>
            <a:lvl5pPr eaLnBrk="1" hangingPunct="1">
              <a:defRPr>
                <a:solidFill>
                  <a:schemeClr val="tx2"/>
                </a:solidFill>
              </a:defRPr>
            </a:lvl5pPr>
            <a:lvl6pPr eaLnBrk="1" hangingPunct="1">
              <a:defRPr>
                <a:solidFill>
                  <a:schemeClr val="tx2"/>
                </a:solidFill>
              </a:defRPr>
            </a:lvl6pPr>
            <a:lvl7pPr eaLnBrk="1" hangingPunct="1">
              <a:defRPr>
                <a:solidFill>
                  <a:schemeClr val="tx2"/>
                </a:solidFill>
              </a:defRPr>
            </a:lvl7pPr>
            <a:lvl8pPr eaLnBrk="1" hangingPunct="1">
              <a:defRPr>
                <a:solidFill>
                  <a:schemeClr val="tx2"/>
                </a:solidFill>
              </a:defRPr>
            </a:lvl8pPr>
            <a:lvl9pPr eaLnBrk="1" hangingPunct="1">
              <a:defRPr>
                <a:solidFill>
                  <a:schemeClr val="tx2"/>
                </a:solidFill>
              </a:defRPr>
            </a:lvl9pPr>
          </a:lstStyle>
          <a:p>
            <a:pPr algn="l">
              <a:defRPr/>
            </a:pPr>
            <a:r>
              <a:rPr lang="en-US" b="1" dirty="0">
                <a:solidFill>
                  <a:srgbClr val="A41E35"/>
                </a:solidFill>
              </a:rPr>
              <a:t>Question</a:t>
            </a:r>
          </a:p>
        </p:txBody>
      </p:sp>
      <p:sp>
        <p:nvSpPr>
          <p:cNvPr id="3" name="Rectangle 3"/>
          <p:cNvSpPr txBox="1">
            <a:spLocks noChangeArrowheads="1"/>
          </p:cNvSpPr>
          <p:nvPr/>
        </p:nvSpPr>
        <p:spPr>
          <a:xfrm>
            <a:off x="1676400" y="2895600"/>
            <a:ext cx="3734474" cy="2707281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457200" rtl="0" eaLnBrk="1" latinLnBrk="0" hangingPunct="1">
              <a:spcBef>
                <a:spcPct val="20000"/>
              </a:spcBef>
              <a:buClr>
                <a:schemeClr val="accent1"/>
              </a:buClr>
              <a:buSzPct val="95000"/>
              <a:buFont typeface="Rage Italic" pitchFamily="66" charset="0"/>
              <a:buChar char="0"/>
              <a:defRPr sz="2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557784" indent="-228600" algn="l" defTabSz="457200" rtl="0" eaLnBrk="1" latinLnBrk="0" hangingPunct="1">
              <a:spcBef>
                <a:spcPct val="20000"/>
              </a:spcBef>
              <a:buClr>
                <a:schemeClr val="accent1"/>
              </a:buClr>
              <a:buSzPct val="95000"/>
              <a:buFont typeface="Rage Italic" pitchFamily="66" charset="0"/>
              <a:buChar char="0"/>
              <a:defRPr sz="22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822960" indent="-182880" algn="l" defTabSz="457200" rtl="0" eaLnBrk="1" latinLnBrk="0" hangingPunct="1">
              <a:spcBef>
                <a:spcPct val="20000"/>
              </a:spcBef>
              <a:buClr>
                <a:schemeClr val="accent1"/>
              </a:buClr>
              <a:buSzPct val="95000"/>
              <a:buFont typeface="Rage Italic" pitchFamily="66" charset="0"/>
              <a:buChar char="0"/>
              <a:defRPr sz="20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097280" indent="-182880" algn="l" defTabSz="457200" rtl="0" eaLnBrk="1" latinLnBrk="0" hangingPunct="1">
              <a:spcBef>
                <a:spcPct val="20000"/>
              </a:spcBef>
              <a:buClr>
                <a:schemeClr val="accent1"/>
              </a:buClr>
              <a:buSzPct val="95000"/>
              <a:buFont typeface="Rage Italic" pitchFamily="66" charset="0"/>
              <a:buChar char="0"/>
              <a:defRPr sz="16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417320" indent="-182880" algn="l" defTabSz="457200" rtl="0" eaLnBrk="1" latinLnBrk="0" hangingPunct="1">
              <a:spcBef>
                <a:spcPct val="20000"/>
              </a:spcBef>
              <a:buClr>
                <a:schemeClr val="accent1"/>
              </a:buClr>
              <a:buSzPct val="95000"/>
              <a:buFont typeface="Rage Italic" pitchFamily="66" charset="0"/>
              <a:buChar char="0"/>
              <a:defRPr sz="1400" kern="1200" baseline="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1645920" indent="-182880" algn="l" defTabSz="457200" rtl="0" eaLnBrk="1" latinLnBrk="0" hangingPunct="1">
              <a:spcBef>
                <a:spcPct val="20000"/>
              </a:spcBef>
              <a:buClr>
                <a:schemeClr val="accent1"/>
              </a:buClr>
              <a:buSzPct val="95000"/>
              <a:buFont typeface="Rage Italic" pitchFamily="66" charset="0"/>
              <a:buChar char="0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1920240" indent="-182880" algn="l" defTabSz="457200" rtl="0" eaLnBrk="1" latinLnBrk="0" hangingPunct="1">
              <a:spcBef>
                <a:spcPct val="20000"/>
              </a:spcBef>
              <a:buClr>
                <a:schemeClr val="accent1"/>
              </a:buClr>
              <a:buSzPct val="95000"/>
              <a:buFont typeface="Rage Italic" pitchFamily="66" charset="0"/>
              <a:buChar char="0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2194560" indent="-182880" algn="l" defTabSz="457200" rtl="0" eaLnBrk="1" latinLnBrk="0" hangingPunct="1">
              <a:spcBef>
                <a:spcPct val="20000"/>
              </a:spcBef>
              <a:buClr>
                <a:schemeClr val="accent1"/>
              </a:buClr>
              <a:buSzPct val="95000"/>
              <a:buFont typeface="Rage Italic" pitchFamily="66" charset="0"/>
              <a:buChar char="0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2468880" indent="-182880" algn="l" defTabSz="457200" rtl="0" eaLnBrk="1" latinLnBrk="0" hangingPunct="1">
              <a:spcBef>
                <a:spcPct val="20000"/>
              </a:spcBef>
              <a:buClr>
                <a:schemeClr val="accent1"/>
              </a:buClr>
              <a:buSzPct val="95000"/>
              <a:buFont typeface="Rage Italic" pitchFamily="66" charset="0"/>
              <a:buChar char="0"/>
              <a:defRPr sz="1400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marL="533400" indent="-533400">
              <a:spcBef>
                <a:spcPct val="50000"/>
              </a:spcBef>
              <a:buClr>
                <a:srgbClr val="666699"/>
              </a:buClr>
              <a:buFont typeface="Arial" charset="0"/>
              <a:buAutoNum type="arabicPeriod"/>
            </a:pPr>
            <a:r>
              <a:rPr lang="en-US" dirty="0"/>
              <a:t>Compromise</a:t>
            </a:r>
          </a:p>
          <a:p>
            <a:pPr marL="533400" indent="-533400">
              <a:spcBef>
                <a:spcPct val="50000"/>
              </a:spcBef>
              <a:buClr>
                <a:srgbClr val="666699"/>
              </a:buClr>
              <a:buFont typeface="Arial" charset="0"/>
              <a:buAutoNum type="arabicPeriod"/>
            </a:pPr>
            <a:r>
              <a:rPr lang="en-US" dirty="0"/>
              <a:t>Smoothing</a:t>
            </a:r>
          </a:p>
          <a:p>
            <a:pPr marL="533400" indent="-533400">
              <a:spcBef>
                <a:spcPct val="50000"/>
              </a:spcBef>
              <a:buClr>
                <a:srgbClr val="666699"/>
              </a:buClr>
              <a:buFont typeface="Arial" charset="0"/>
              <a:buAutoNum type="arabicPeriod"/>
            </a:pPr>
            <a:r>
              <a:rPr lang="en-US" dirty="0"/>
              <a:t>Forcing</a:t>
            </a:r>
          </a:p>
          <a:p>
            <a:pPr marL="533400" indent="-533400">
              <a:spcBef>
                <a:spcPct val="50000"/>
              </a:spcBef>
              <a:buClr>
                <a:srgbClr val="666699"/>
              </a:buClr>
              <a:buFont typeface="Arial" charset="0"/>
              <a:buAutoNum type="arabicPeriod" startAt="4"/>
            </a:pPr>
            <a:r>
              <a:rPr lang="en-US" dirty="0"/>
              <a:t>Withdrawal</a:t>
            </a:r>
          </a:p>
          <a:p>
            <a:pPr marL="533400" indent="-533400">
              <a:spcBef>
                <a:spcPct val="50000"/>
              </a:spcBef>
              <a:buClr>
                <a:srgbClr val="666699"/>
              </a:buClr>
              <a:buFont typeface="Arial" charset="0"/>
              <a:buAutoNum type="arabicPeriod" startAt="4"/>
            </a:pPr>
            <a:r>
              <a:rPr lang="en-US" dirty="0"/>
              <a:t>Collaborating</a:t>
            </a:r>
          </a:p>
          <a:p>
            <a:pPr marL="533400" indent="-533400">
              <a:spcBef>
                <a:spcPct val="50000"/>
              </a:spcBef>
              <a:buClr>
                <a:srgbClr val="666699"/>
              </a:buClr>
              <a:buFont typeface="Arial" charset="0"/>
              <a:buAutoNum type="arabicPeriod"/>
            </a:pPr>
            <a:endParaRPr lang="en-US" dirty="0"/>
          </a:p>
        </p:txBody>
      </p:sp>
      <p:sp>
        <p:nvSpPr>
          <p:cNvPr id="5" name="TextBox 4"/>
          <p:cNvSpPr txBox="1"/>
          <p:nvPr/>
        </p:nvSpPr>
        <p:spPr>
          <a:xfrm>
            <a:off x="267331" y="1524000"/>
            <a:ext cx="8382000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/>
              <a:t>Define the </a:t>
            </a:r>
            <a:r>
              <a:rPr lang="en-US" sz="2400" b="1" dirty="0"/>
              <a:t>5 conflict handling modes</a:t>
            </a:r>
            <a:r>
              <a:rPr lang="en-US" sz="2400" dirty="0"/>
              <a:t>. </a:t>
            </a:r>
          </a:p>
          <a:p>
            <a:r>
              <a:rPr lang="en-US" sz="2400" dirty="0"/>
              <a:t>What are the Pros &amp; Cons?</a:t>
            </a:r>
          </a:p>
          <a:p>
            <a:r>
              <a:rPr lang="en-US" sz="2400" dirty="0"/>
              <a:t>Which one is best?</a:t>
            </a:r>
            <a:endParaRPr lang="en-US" dirty="0"/>
          </a:p>
        </p:txBody>
      </p:sp>
      <p:sp>
        <p:nvSpPr>
          <p:cNvPr id="7" name="Oval Callout 2">
            <a:extLst>
              <a:ext uri="{FF2B5EF4-FFF2-40B4-BE49-F238E27FC236}">
                <a16:creationId xmlns:a16="http://schemas.microsoft.com/office/drawing/2014/main" id="{6A4A35E0-2221-48FA-AD70-AC72B8B0EB6B}"/>
              </a:ext>
            </a:extLst>
          </p:cNvPr>
          <p:cNvSpPr/>
          <p:nvPr/>
        </p:nvSpPr>
        <p:spPr>
          <a:xfrm>
            <a:off x="6400800" y="535305"/>
            <a:ext cx="2602523" cy="1083712"/>
          </a:xfrm>
          <a:prstGeom prst="wedgeEllipseCallout">
            <a:avLst>
              <a:gd name="adj1" fmla="val -30700"/>
              <a:gd name="adj2" fmla="val 95259"/>
            </a:avLst>
          </a:prstGeom>
          <a:solidFill>
            <a:srgbClr val="A32638"/>
          </a:solidFill>
          <a:ln>
            <a:solidFill>
              <a:srgbClr val="A32638"/>
            </a:solidFill>
          </a:ln>
        </p:spPr>
        <p:style>
          <a:lnRef idx="1">
            <a:schemeClr val="accent6"/>
          </a:lnRef>
          <a:fillRef idx="3">
            <a:schemeClr val="accent6"/>
          </a:fillRef>
          <a:effectRef idx="2">
            <a:schemeClr val="accent6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b="1" dirty="0"/>
              <a:t>Web research</a:t>
            </a:r>
          </a:p>
        </p:txBody>
      </p:sp>
    </p:spTree>
    <p:extLst>
      <p:ext uri="{BB962C8B-B14F-4D97-AF65-F5344CB8AC3E}">
        <p14:creationId xmlns:p14="http://schemas.microsoft.com/office/powerpoint/2010/main" val="293082313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2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7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2" dur="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7" dur="5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F083232-5329-4092-A25F-406F70EA289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28600" y="685800"/>
            <a:ext cx="8648700" cy="5105401"/>
          </a:xfrm>
        </p:spPr>
        <p:txBody>
          <a:bodyPr>
            <a:normAutofit/>
          </a:bodyPr>
          <a:lstStyle/>
          <a:p>
            <a:r>
              <a:rPr lang="en-US" sz="3600" u="sng" dirty="0">
                <a:solidFill>
                  <a:srgbClr val="A32638"/>
                </a:solidFill>
              </a:rPr>
              <a:t>Coming up:</a:t>
            </a:r>
          </a:p>
          <a:p>
            <a:endParaRPr lang="en-US" dirty="0"/>
          </a:p>
          <a:p>
            <a:pPr marL="457200" indent="-457200">
              <a:buFont typeface="Arial" pitchFamily="34" charset="0"/>
              <a:buAutoNum type="arabicParenR"/>
            </a:pPr>
            <a:r>
              <a:rPr lang="en-US" sz="3200" dirty="0"/>
              <a:t>Daily stand up: 2 teams selected randomly – </a:t>
            </a:r>
            <a:r>
              <a:rPr lang="en-US" sz="3200" dirty="0">
                <a:solidFill>
                  <a:srgbClr val="A41E35"/>
                </a:solidFill>
              </a:rPr>
              <a:t>starting March 18</a:t>
            </a:r>
          </a:p>
          <a:p>
            <a:pPr marL="457200" indent="-457200">
              <a:buFont typeface="Arial" pitchFamily="34" charset="0"/>
              <a:buAutoNum type="arabicParenR"/>
            </a:pPr>
            <a:r>
              <a:rPr lang="en-US" sz="3200" dirty="0"/>
              <a:t>Work on your deliverables / prepare for the sprint review - </a:t>
            </a:r>
            <a:r>
              <a:rPr lang="en-US" sz="3200" dirty="0">
                <a:solidFill>
                  <a:srgbClr val="A41E35"/>
                </a:solidFill>
              </a:rPr>
              <a:t>Assignment #3 due March 23</a:t>
            </a:r>
          </a:p>
          <a:p>
            <a:pPr marL="457200" indent="-457200">
              <a:buFont typeface="Arial" pitchFamily="34" charset="0"/>
              <a:buAutoNum type="arabicParenR"/>
            </a:pPr>
            <a:r>
              <a:rPr lang="en-US" sz="3200" dirty="0"/>
              <a:t>Sprint Review/Client feedback session</a:t>
            </a:r>
            <a:r>
              <a:rPr lang="en-US" sz="3200" dirty="0">
                <a:solidFill>
                  <a:srgbClr val="A41E35"/>
                </a:solidFill>
              </a:rPr>
              <a:t> Tuesday March 25 – all team members need to be present to receive full credit</a:t>
            </a:r>
          </a:p>
          <a:p>
            <a:pPr marL="457200" indent="-457200">
              <a:buFont typeface="Arial" pitchFamily="34" charset="0"/>
              <a:buAutoNum type="arabicParenR"/>
            </a:pPr>
            <a:endParaRPr lang="en-US" sz="3200" dirty="0">
              <a:solidFill>
                <a:srgbClr val="A41E35"/>
              </a:solidFill>
            </a:endParaRPr>
          </a:p>
          <a:p>
            <a:pPr marL="457200" indent="-457200">
              <a:buAutoNum type="arabicParenR"/>
            </a:pPr>
            <a:endParaRPr lang="en-US" sz="3200" dirty="0"/>
          </a:p>
          <a:p>
            <a:pPr marL="457200" indent="-457200">
              <a:buAutoNum type="arabicParenR"/>
            </a:pPr>
            <a:endParaRPr lang="en-US" sz="3200" dirty="0"/>
          </a:p>
        </p:txBody>
      </p:sp>
    </p:spTree>
    <p:extLst>
      <p:ext uri="{BB962C8B-B14F-4D97-AF65-F5344CB8AC3E}">
        <p14:creationId xmlns:p14="http://schemas.microsoft.com/office/powerpoint/2010/main" val="191054598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2" dur="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7" dur="5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Assignment #3 - Sprint Review (Team Submission)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8600" y="609600"/>
            <a:ext cx="8763000" cy="5715000"/>
          </a:xfrm>
        </p:spPr>
        <p:txBody>
          <a:bodyPr>
            <a:normAutofit fontScale="92500" lnSpcReduction="10000"/>
          </a:bodyPr>
          <a:lstStyle/>
          <a:p>
            <a:r>
              <a:rPr lang="en-US" dirty="0"/>
              <a:t>Prepare a slide deck of 4-5 pages in which you will include:</a:t>
            </a:r>
          </a:p>
          <a:p>
            <a:pPr marL="457200" indent="-457200">
              <a:buFont typeface="+mj-lt"/>
              <a:buAutoNum type="arabicPeriod"/>
            </a:pPr>
            <a:r>
              <a:rPr lang="en-US" b="0" dirty="0"/>
              <a:t>Title page (include team name/members)</a:t>
            </a:r>
          </a:p>
          <a:p>
            <a:pPr marL="457200" indent="-457200">
              <a:buFont typeface="+mj-lt"/>
              <a:buAutoNum type="arabicPeriod"/>
            </a:pPr>
            <a:r>
              <a:rPr lang="en-US" b="0" dirty="0"/>
              <a:t>Your product roadmap </a:t>
            </a:r>
          </a:p>
          <a:p>
            <a:pPr marL="457200" indent="-457200">
              <a:buFont typeface="+mj-lt"/>
              <a:buAutoNum type="arabicPeriod"/>
            </a:pPr>
            <a:r>
              <a:rPr lang="en-US" b="0" dirty="0"/>
              <a:t>The progress you have made to date regarding your client project (you can present a feature that you built or are building – that is your demo)</a:t>
            </a:r>
          </a:p>
          <a:p>
            <a:pPr marL="457200" indent="-457200">
              <a:buFont typeface="+mj-lt"/>
              <a:buAutoNum type="arabicPeriod"/>
            </a:pPr>
            <a:r>
              <a:rPr lang="en-US" b="0" dirty="0"/>
              <a:t>Questions or info required from the client to help you succeed</a:t>
            </a:r>
            <a:br>
              <a:rPr lang="en-US" b="0" dirty="0"/>
            </a:br>
            <a:endParaRPr lang="en-US" b="0" dirty="0"/>
          </a:p>
          <a:p>
            <a:r>
              <a:rPr lang="en-US" b="0" dirty="0"/>
              <a:t>You will present to the client and get feedback on your work and discuss what should be done prior to the final presentation.</a:t>
            </a:r>
          </a:p>
          <a:p>
            <a:br>
              <a:rPr lang="en-US" b="0" dirty="0"/>
            </a:br>
            <a:r>
              <a:rPr lang="en-US" b="0" dirty="0"/>
              <a:t>You will have 8-10 minutes to present including Q&amp;A. </a:t>
            </a:r>
          </a:p>
          <a:p>
            <a:r>
              <a:rPr lang="en-US" b="0" dirty="0"/>
              <a:t>In your slide deck, make sure that: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b="0" dirty="0"/>
              <a:t>You use interesting visual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b="0" dirty="0"/>
              <a:t>Minimum words (for details, use the notes section)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b="0" dirty="0"/>
              <a:t>One page per topic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0654095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79D7FEE-9272-4FC7-952F-8041FAEF53C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3600" b="1" dirty="0"/>
              <a:t>Studio Day (Day 2): 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AC5F05F-33AA-43F5-9990-415CCD4E08F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81000" y="1676400"/>
            <a:ext cx="8691056" cy="3886201"/>
          </a:xfrm>
        </p:spPr>
        <p:txBody>
          <a:bodyPr>
            <a:norm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3200" dirty="0"/>
              <a:t>Draft your Product Roadmap for the semester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3200" dirty="0"/>
              <a:t>Continue working on your digital products (Sprint 1 continuing)</a:t>
            </a:r>
          </a:p>
        </p:txBody>
      </p:sp>
    </p:spTree>
    <p:extLst>
      <p:ext uri="{BB962C8B-B14F-4D97-AF65-F5344CB8AC3E}">
        <p14:creationId xmlns:p14="http://schemas.microsoft.com/office/powerpoint/2010/main" val="242260714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Essential">
  <a:themeElements>
    <a:clrScheme name="Temple Red">
      <a:dk1>
        <a:srgbClr val="000000"/>
      </a:dk1>
      <a:lt1>
        <a:srgbClr val="FFFFFF"/>
      </a:lt1>
      <a:dk2>
        <a:srgbClr val="A32638"/>
      </a:dk2>
      <a:lt2>
        <a:srgbClr val="C8C8B1"/>
      </a:lt2>
      <a:accent1>
        <a:srgbClr val="7A7A7A"/>
      </a:accent1>
      <a:accent2>
        <a:srgbClr val="F5C201"/>
      </a:accent2>
      <a:accent3>
        <a:srgbClr val="526DB0"/>
      </a:accent3>
      <a:accent4>
        <a:srgbClr val="989AAC"/>
      </a:accent4>
      <a:accent5>
        <a:srgbClr val="DC5924"/>
      </a:accent5>
      <a:accent6>
        <a:srgbClr val="B4B392"/>
      </a:accent6>
      <a:hlink>
        <a:srgbClr val="CC9900"/>
      </a:hlink>
      <a:folHlink>
        <a:srgbClr val="969696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Essential">
      <a:fillStyleLst>
        <a:solidFill>
          <a:schemeClr val="phClr"/>
        </a:solidFill>
        <a:gradFill rotWithShape="1">
          <a:gsLst>
            <a:gs pos="0">
              <a:schemeClr val="phClr">
                <a:tint val="60000"/>
                <a:satMod val="250000"/>
              </a:schemeClr>
            </a:gs>
            <a:gs pos="35000">
              <a:schemeClr val="phClr">
                <a:tint val="47000"/>
                <a:satMod val="275000"/>
              </a:schemeClr>
            </a:gs>
            <a:gs pos="100000">
              <a:schemeClr val="phClr">
                <a:tint val="25000"/>
                <a:satMod val="300000"/>
              </a:schemeClr>
            </a:gs>
          </a:gsLst>
          <a:lin ang="16200000" scaled="1"/>
        </a:gradFill>
        <a:solidFill>
          <a:schemeClr val="phClr">
            <a:satMod val="110000"/>
          </a:schemeClr>
        </a:solidFill>
      </a:fillStyleLst>
      <a:lnStyleLst>
        <a:ln w="12700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8575" cap="flat" cmpd="sng" algn="ctr">
          <a:solidFill>
            <a:schemeClr val="phClr"/>
          </a:solidFill>
          <a:prstDash val="solid"/>
        </a:ln>
        <a:ln w="41275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9999" dist="23000" algn="bl" rotWithShape="0">
              <a:srgbClr val="000000">
                <a:alpha val="40000"/>
              </a:srgbClr>
            </a:outerShdw>
          </a:effectLst>
        </a:effectStyle>
        <a:effectStyle>
          <a:effectLst>
            <a:outerShdw blurRad="38100" dist="19050" algn="bl" rotWithShape="0">
              <a:srgbClr val="00000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balanced" dir="l"/>
          </a:scene3d>
          <a:sp3d prstMaterial="plastic">
            <a:bevelT w="38100" h="31750"/>
          </a:sp3d>
        </a:effectStyle>
      </a:effectStyleLst>
      <a:bgFillStyleLst>
        <a:solidFill>
          <a:schemeClr val="phClr"/>
        </a:solidFill>
        <a:blipFill rotWithShape="1">
          <a:blip xmlns:r="http://schemas.openxmlformats.org/officeDocument/2006/relationships" r:embed="rId1">
            <a:duotone>
              <a:schemeClr val="phClr">
                <a:tint val="96000"/>
              </a:schemeClr>
              <a:schemeClr val="phClr">
                <a:shade val="94000"/>
              </a:schemeClr>
            </a:duotone>
          </a:blip>
          <a:tile tx="0" ty="0" sx="100000" sy="100000" flip="none" algn="tl"/>
        </a:blipFill>
        <a:gradFill rotWithShape="1">
          <a:gsLst>
            <a:gs pos="0">
              <a:schemeClr val="phClr">
                <a:tint val="84000"/>
                <a:satMod val="110000"/>
              </a:schemeClr>
            </a:gs>
            <a:gs pos="44000">
              <a:schemeClr val="phClr">
                <a:tint val="93000"/>
                <a:satMod val="115000"/>
              </a:schemeClr>
            </a:gs>
            <a:gs pos="100000">
              <a:schemeClr val="phClr">
                <a:tint val="100000"/>
                <a:shade val="59000"/>
                <a:satMod val="120000"/>
              </a:schemeClr>
            </a:gs>
          </a:gsLst>
          <a:path path="circle">
            <a:fillToRect l="40000" t="60000" r="60000" b="4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Essential</Template>
  <TotalTime>33269</TotalTime>
  <Words>2170</Words>
  <Application>Microsoft Office PowerPoint</Application>
  <PresentationFormat>On-screen Show (4:3)</PresentationFormat>
  <Paragraphs>296</Paragraphs>
  <Slides>41</Slides>
  <Notes>12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41</vt:i4>
      </vt:variant>
    </vt:vector>
  </HeadingPairs>
  <TitlesOfParts>
    <vt:vector size="46" baseType="lpstr">
      <vt:lpstr>Arial</vt:lpstr>
      <vt:lpstr>Calibri</vt:lpstr>
      <vt:lpstr>Merriweather</vt:lpstr>
      <vt:lpstr>Wingdings</vt:lpstr>
      <vt:lpstr>Essential</vt:lpstr>
      <vt:lpstr>SCRUM Events MIS3535 | LEAD GLOBAL DIGITAL PROJECTS</vt:lpstr>
      <vt:lpstr>SCRUM FLOW</vt:lpstr>
      <vt:lpstr>SPRINT – AN ITERATION IN SCRUM</vt:lpstr>
      <vt:lpstr>SPRINT PLANNING</vt:lpstr>
      <vt:lpstr>SPRINT GOAL</vt:lpstr>
      <vt:lpstr>SPRINT GOAL (continued)</vt:lpstr>
      <vt:lpstr>DEV TEAM’S COMMITMENT TO THE PO:</vt:lpstr>
      <vt:lpstr>SPRINT BACKLOG</vt:lpstr>
      <vt:lpstr>IMPLEMENT PHASE</vt:lpstr>
      <vt:lpstr>TASK PLANNING ON SCRUM BOARD</vt:lpstr>
      <vt:lpstr>PowerPoint Presentation</vt:lpstr>
      <vt:lpstr>PowerPoint Presentation</vt:lpstr>
      <vt:lpstr>PowerPoint Presentation</vt:lpstr>
      <vt:lpstr>DON’T WATERFALL ITERATIONS</vt:lpstr>
      <vt:lpstr>KEEPING THE CODE AGILE</vt:lpstr>
      <vt:lpstr>SPRINT DELIVERABLES</vt:lpstr>
      <vt:lpstr>PO ROLE DURING SPRINT</vt:lpstr>
      <vt:lpstr>DAILY SCRUM / DAILY STAND-UP</vt:lpstr>
      <vt:lpstr>SPRINT GOAL AND SCOPE</vt:lpstr>
      <vt:lpstr>PRODUCT BACKLOG REFINEMENT(GROOMING)</vt:lpstr>
      <vt:lpstr>SPRINT REVIEW</vt:lpstr>
      <vt:lpstr>Studio Day (Day 1):</vt:lpstr>
      <vt:lpstr>PowerPoint Presentation</vt:lpstr>
      <vt:lpstr>PowerPoint Presentation</vt:lpstr>
      <vt:lpstr>SPRINT CANCEL</vt:lpstr>
      <vt:lpstr>REVIEW AND RETROSPECT PHASE</vt:lpstr>
      <vt:lpstr>SPRINT RETROSPECTIVE </vt:lpstr>
      <vt:lpstr>POINTS TO REMEMBER</vt:lpstr>
      <vt:lpstr>SPRINT RETROSPECTIVE </vt:lpstr>
      <vt:lpstr>RELEASE – SHIP DELIVERABLES</vt:lpstr>
      <vt:lpstr>SCRUM SUMMARY</vt:lpstr>
      <vt:lpstr>Product roadmap</vt:lpstr>
      <vt:lpstr>Product roadmap (another example)</vt:lpstr>
      <vt:lpstr>Product roadmap (another example)</vt:lpstr>
      <vt:lpstr>PowerPoint Presentation</vt:lpstr>
      <vt:lpstr>Resolve Conflict Directly</vt:lpstr>
      <vt:lpstr>Conflicts are a problem and should be avoided at all costs…right?</vt:lpstr>
      <vt:lpstr>PowerPoint Presentation</vt:lpstr>
      <vt:lpstr>PowerPoint Presentation</vt:lpstr>
      <vt:lpstr>Assignment #3 - Sprint Review (Team Submission)</vt:lpstr>
      <vt:lpstr>Studio Day (Day 2): </vt:lpstr>
    </vt:vector>
  </TitlesOfParts>
  <Company>Microsoft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Social Media</dc:title>
  <dc:creator>Munir Mandviwalla</dc:creator>
  <cp:lastModifiedBy>Marie-Christine Martin</cp:lastModifiedBy>
  <cp:revision>1253</cp:revision>
  <cp:lastPrinted>2025-02-11T18:20:48Z</cp:lastPrinted>
  <dcterms:created xsi:type="dcterms:W3CDTF">2010-09-28T21:04:40Z</dcterms:created>
  <dcterms:modified xsi:type="dcterms:W3CDTF">2025-03-18T14:26:10Z</dcterms:modified>
</cp:coreProperties>
</file>