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438" r:id="rId2"/>
    <p:sldId id="313" r:id="rId3"/>
    <p:sldId id="489" r:id="rId4"/>
    <p:sldId id="452" r:id="rId5"/>
    <p:sldId id="454" r:id="rId6"/>
    <p:sldId id="388" r:id="rId7"/>
    <p:sldId id="506" r:id="rId8"/>
    <p:sldId id="507" r:id="rId9"/>
    <p:sldId id="509" r:id="rId10"/>
    <p:sldId id="510" r:id="rId11"/>
    <p:sldId id="511" r:id="rId12"/>
    <p:sldId id="512" r:id="rId13"/>
    <p:sldId id="513" r:id="rId14"/>
    <p:sldId id="514" r:id="rId15"/>
    <p:sldId id="515" r:id="rId16"/>
    <p:sldId id="518" r:id="rId17"/>
    <p:sldId id="449" r:id="rId18"/>
    <p:sldId id="450" r:id="rId19"/>
    <p:sldId id="413" r:id="rId20"/>
    <p:sldId id="314" r:id="rId21"/>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638"/>
    <a:srgbClr val="5D301D"/>
    <a:srgbClr val="5A91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0364" autoAdjust="0"/>
  </p:normalViewPr>
  <p:slideViewPr>
    <p:cSldViewPr>
      <p:cViewPr varScale="1">
        <p:scale>
          <a:sx n="102" d="100"/>
          <a:sy n="102" d="100"/>
        </p:scale>
        <p:origin x="2088"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Christine Martin" userId="3f04a9e6-8652-4b3c-b462-956eaf9c05a8" providerId="ADAL" clId="{1968E86D-74C7-461F-88A7-A84135213CD9}"/>
    <pc:docChg chg="custSel modSld">
      <pc:chgData name="Marie-Christine Martin" userId="3f04a9e6-8652-4b3c-b462-956eaf9c05a8" providerId="ADAL" clId="{1968E86D-74C7-461F-88A7-A84135213CD9}" dt="2025-04-01T14:32:12.140" v="0" actId="478"/>
      <pc:docMkLst>
        <pc:docMk/>
      </pc:docMkLst>
      <pc:sldChg chg="delSp mod delAnim">
        <pc:chgData name="Marie-Christine Martin" userId="3f04a9e6-8652-4b3c-b462-956eaf9c05a8" providerId="ADAL" clId="{1968E86D-74C7-461F-88A7-A84135213CD9}" dt="2025-04-01T14:32:12.140" v="0" actId="478"/>
        <pc:sldMkLst>
          <pc:docMk/>
          <pc:sldMk cId="3875882399" sldId="438"/>
        </pc:sldMkLst>
        <pc:spChg chg="del">
          <ac:chgData name="Marie-Christine Martin" userId="3f04a9e6-8652-4b3c-b462-956eaf9c05a8" providerId="ADAL" clId="{1968E86D-74C7-461F-88A7-A84135213CD9}" dt="2025-04-01T14:32:12.140" v="0" actId="478"/>
          <ac:spMkLst>
            <pc:docMk/>
            <pc:sldMk cId="3875882399" sldId="438"/>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2972098" cy="465077"/>
          </a:xfrm>
          <a:prstGeom prst="rect">
            <a:avLst/>
          </a:prstGeom>
        </p:spPr>
        <p:txBody>
          <a:bodyPr vert="horz" lIns="87383" tIns="43691" rIns="87383" bIns="43691" rtlCol="0"/>
          <a:lstStyle>
            <a:lvl1pPr algn="l">
              <a:defRPr sz="1100"/>
            </a:lvl1pPr>
          </a:lstStyle>
          <a:p>
            <a:endParaRPr lang="en-US"/>
          </a:p>
        </p:txBody>
      </p:sp>
      <p:sp>
        <p:nvSpPr>
          <p:cNvPr id="3" name="Date Placeholder 2"/>
          <p:cNvSpPr>
            <a:spLocks noGrp="1"/>
          </p:cNvSpPr>
          <p:nvPr>
            <p:ph type="dt" sz="quarter" idx="1"/>
          </p:nvPr>
        </p:nvSpPr>
        <p:spPr>
          <a:xfrm>
            <a:off x="3884415" y="4"/>
            <a:ext cx="2972098" cy="465077"/>
          </a:xfrm>
          <a:prstGeom prst="rect">
            <a:avLst/>
          </a:prstGeom>
        </p:spPr>
        <p:txBody>
          <a:bodyPr vert="horz" lIns="87383" tIns="43691" rIns="87383" bIns="43691" rtlCol="0"/>
          <a:lstStyle>
            <a:lvl1pPr algn="r">
              <a:defRPr sz="1100"/>
            </a:lvl1pPr>
          </a:lstStyle>
          <a:p>
            <a:fld id="{F3AF817D-CF8D-4461-8D1F-E5717598B261}" type="datetimeFigureOut">
              <a:rPr lang="en-US" smtClean="0"/>
              <a:t>4/1/2025</a:t>
            </a:fld>
            <a:endParaRPr lang="en-US"/>
          </a:p>
        </p:txBody>
      </p:sp>
      <p:sp>
        <p:nvSpPr>
          <p:cNvPr id="4" name="Footer Placeholder 3"/>
          <p:cNvSpPr>
            <a:spLocks noGrp="1"/>
          </p:cNvSpPr>
          <p:nvPr>
            <p:ph type="ftr" sz="quarter" idx="2"/>
          </p:nvPr>
        </p:nvSpPr>
        <p:spPr>
          <a:xfrm>
            <a:off x="2" y="8847250"/>
            <a:ext cx="2972098" cy="465077"/>
          </a:xfrm>
          <a:prstGeom prst="rect">
            <a:avLst/>
          </a:prstGeom>
        </p:spPr>
        <p:txBody>
          <a:bodyPr vert="horz" lIns="87383" tIns="43691" rIns="87383" bIns="43691" rtlCol="0" anchor="b"/>
          <a:lstStyle>
            <a:lvl1pPr algn="l">
              <a:defRPr sz="1100"/>
            </a:lvl1pPr>
          </a:lstStyle>
          <a:p>
            <a:endParaRPr lang="en-US"/>
          </a:p>
        </p:txBody>
      </p:sp>
      <p:sp>
        <p:nvSpPr>
          <p:cNvPr id="5" name="Slide Number Placeholder 4"/>
          <p:cNvSpPr>
            <a:spLocks noGrp="1"/>
          </p:cNvSpPr>
          <p:nvPr>
            <p:ph type="sldNum" sz="quarter" idx="3"/>
          </p:nvPr>
        </p:nvSpPr>
        <p:spPr>
          <a:xfrm>
            <a:off x="3884415" y="8847250"/>
            <a:ext cx="2972098" cy="465077"/>
          </a:xfrm>
          <a:prstGeom prst="rect">
            <a:avLst/>
          </a:prstGeom>
        </p:spPr>
        <p:txBody>
          <a:bodyPr vert="horz" lIns="87383" tIns="43691" rIns="87383" bIns="43691" rtlCol="0" anchor="b"/>
          <a:lstStyle>
            <a:lvl1pPr algn="r">
              <a:defRPr sz="1100"/>
            </a:lvl1pPr>
          </a:lstStyle>
          <a:p>
            <a:fld id="{8E8A0D4E-B9B1-4737-AA40-97DD2C5F75FB}" type="slidenum">
              <a:rPr lang="en-US" smtClean="0"/>
              <a:t>‹#›</a:t>
            </a:fld>
            <a:endParaRPr lang="en-US"/>
          </a:p>
        </p:txBody>
      </p:sp>
    </p:spTree>
    <p:extLst>
      <p:ext uri="{BB962C8B-B14F-4D97-AF65-F5344CB8AC3E}">
        <p14:creationId xmlns:p14="http://schemas.microsoft.com/office/powerpoint/2010/main" val="2496520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65694"/>
          </a:xfrm>
          <a:prstGeom prst="rect">
            <a:avLst/>
          </a:prstGeom>
        </p:spPr>
        <p:txBody>
          <a:bodyPr vert="horz" lIns="92364" tIns="46183" rIns="92364" bIns="46183" rtlCol="0"/>
          <a:lstStyle>
            <a:lvl1pPr algn="l">
              <a:defRPr sz="1200"/>
            </a:lvl1pPr>
          </a:lstStyle>
          <a:p>
            <a:endParaRPr lang="en-US" dirty="0"/>
          </a:p>
        </p:txBody>
      </p:sp>
      <p:sp>
        <p:nvSpPr>
          <p:cNvPr id="3" name="Date Placeholder 2"/>
          <p:cNvSpPr>
            <a:spLocks noGrp="1"/>
          </p:cNvSpPr>
          <p:nvPr>
            <p:ph type="dt" idx="1"/>
          </p:nvPr>
        </p:nvSpPr>
        <p:spPr>
          <a:xfrm>
            <a:off x="3884615" y="3"/>
            <a:ext cx="2971800" cy="465694"/>
          </a:xfrm>
          <a:prstGeom prst="rect">
            <a:avLst/>
          </a:prstGeom>
        </p:spPr>
        <p:txBody>
          <a:bodyPr vert="horz" lIns="92364" tIns="46183" rIns="92364" bIns="46183" rtlCol="0"/>
          <a:lstStyle>
            <a:lvl1pPr algn="r">
              <a:defRPr sz="1200"/>
            </a:lvl1pPr>
          </a:lstStyle>
          <a:p>
            <a:fld id="{3D001412-9042-462B-87CE-AF1E3127FF21}" type="datetimeFigureOut">
              <a:rPr lang="en-US" smtClean="0"/>
              <a:t>4/1/2025</a:t>
            </a:fld>
            <a:endParaRPr lang="en-US" dirty="0"/>
          </a:p>
        </p:txBody>
      </p:sp>
      <p:sp>
        <p:nvSpPr>
          <p:cNvPr id="4" name="Slide Image Placeholder 3"/>
          <p:cNvSpPr>
            <a:spLocks noGrp="1" noRot="1" noChangeAspect="1"/>
          </p:cNvSpPr>
          <p:nvPr>
            <p:ph type="sldImg" idx="2"/>
          </p:nvPr>
        </p:nvSpPr>
        <p:spPr>
          <a:xfrm>
            <a:off x="1101725" y="698500"/>
            <a:ext cx="4656138" cy="3494088"/>
          </a:xfrm>
          <a:prstGeom prst="rect">
            <a:avLst/>
          </a:prstGeom>
          <a:noFill/>
          <a:ln w="12700">
            <a:solidFill>
              <a:prstClr val="black"/>
            </a:solidFill>
          </a:ln>
        </p:spPr>
        <p:txBody>
          <a:bodyPr vert="horz" lIns="92364" tIns="46183" rIns="92364" bIns="46183" rtlCol="0" anchor="ctr"/>
          <a:lstStyle/>
          <a:p>
            <a:endParaRPr lang="en-US" dirty="0"/>
          </a:p>
        </p:txBody>
      </p:sp>
      <p:sp>
        <p:nvSpPr>
          <p:cNvPr id="5" name="Notes Placeholder 4"/>
          <p:cNvSpPr>
            <a:spLocks noGrp="1"/>
          </p:cNvSpPr>
          <p:nvPr>
            <p:ph type="body" sz="quarter" idx="3"/>
          </p:nvPr>
        </p:nvSpPr>
        <p:spPr>
          <a:xfrm>
            <a:off x="685801" y="4424088"/>
            <a:ext cx="5486400" cy="4191239"/>
          </a:xfrm>
          <a:prstGeom prst="rect">
            <a:avLst/>
          </a:prstGeom>
        </p:spPr>
        <p:txBody>
          <a:bodyPr vert="horz" lIns="92364" tIns="46183" rIns="92364" bIns="461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7"/>
            <a:ext cx="2971800" cy="465694"/>
          </a:xfrm>
          <a:prstGeom prst="rect">
            <a:avLst/>
          </a:prstGeom>
        </p:spPr>
        <p:txBody>
          <a:bodyPr vert="horz" lIns="92364" tIns="46183" rIns="92364" bIns="461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5" y="8846557"/>
            <a:ext cx="2971800" cy="465694"/>
          </a:xfrm>
          <a:prstGeom prst="rect">
            <a:avLst/>
          </a:prstGeom>
        </p:spPr>
        <p:txBody>
          <a:bodyPr vert="horz" lIns="92364" tIns="46183" rIns="92364" bIns="46183" rtlCol="0" anchor="b"/>
          <a:lstStyle>
            <a:lvl1pPr algn="r">
              <a:defRPr sz="1200"/>
            </a:lvl1pPr>
          </a:lstStyle>
          <a:p>
            <a:fld id="{57B364F1-7988-44A9-9AEE-C93F42B2633E}" type="slidenum">
              <a:rPr lang="en-US" smtClean="0"/>
              <a:t>‹#›</a:t>
            </a:fld>
            <a:endParaRPr lang="en-US" dirty="0"/>
          </a:p>
        </p:txBody>
      </p:sp>
    </p:spTree>
    <p:extLst>
      <p:ext uri="{BB962C8B-B14F-4D97-AF65-F5344CB8AC3E}">
        <p14:creationId xmlns:p14="http://schemas.microsoft.com/office/powerpoint/2010/main" val="335998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64F1-7988-44A9-9AEE-C93F42B2633E}" type="slidenum">
              <a:rPr lang="en-US" smtClean="0"/>
              <a:t>1</a:t>
            </a:fld>
            <a:endParaRPr lang="en-US" dirty="0"/>
          </a:p>
        </p:txBody>
      </p:sp>
    </p:spTree>
    <p:extLst>
      <p:ext uri="{BB962C8B-B14F-4D97-AF65-F5344CB8AC3E}">
        <p14:creationId xmlns:p14="http://schemas.microsoft.com/office/powerpoint/2010/main" val="2795337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E31850-D1B2-674F-8D50-7E02465BB4B7}" type="slidenum">
              <a:rPr lang="en-US" smtClean="0"/>
              <a:pPr/>
              <a:t>17</a:t>
            </a:fld>
            <a:endParaRPr lang="en-US"/>
          </a:p>
        </p:txBody>
      </p:sp>
    </p:spTree>
    <p:extLst>
      <p:ext uri="{BB962C8B-B14F-4D97-AF65-F5344CB8AC3E}">
        <p14:creationId xmlns:p14="http://schemas.microsoft.com/office/powerpoint/2010/main" val="4206049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E31850-D1B2-674F-8D50-7E02465BB4B7}" type="slidenum">
              <a:rPr lang="en-US" smtClean="0"/>
              <a:pPr/>
              <a:t>18</a:t>
            </a:fld>
            <a:endParaRPr lang="en-US"/>
          </a:p>
        </p:txBody>
      </p:sp>
    </p:spTree>
    <p:extLst>
      <p:ext uri="{BB962C8B-B14F-4D97-AF65-F5344CB8AC3E}">
        <p14:creationId xmlns:p14="http://schemas.microsoft.com/office/powerpoint/2010/main" val="2184917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E31850-D1B2-674F-8D50-7E02465BB4B7}" type="slidenum">
              <a:rPr lang="en-US" smtClean="0"/>
              <a:pPr/>
              <a:t>20</a:t>
            </a:fld>
            <a:endParaRPr lang="en-US"/>
          </a:p>
        </p:txBody>
      </p:sp>
    </p:spTree>
    <p:extLst>
      <p:ext uri="{BB962C8B-B14F-4D97-AF65-F5344CB8AC3E}">
        <p14:creationId xmlns:p14="http://schemas.microsoft.com/office/powerpoint/2010/main" val="137977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2</a:t>
            </a:fld>
            <a:endParaRPr lang="en-US" dirty="0"/>
          </a:p>
        </p:txBody>
      </p:sp>
    </p:spTree>
    <p:extLst>
      <p:ext uri="{BB962C8B-B14F-4D97-AF65-F5344CB8AC3E}">
        <p14:creationId xmlns:p14="http://schemas.microsoft.com/office/powerpoint/2010/main" val="365372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E31850-D1B2-674F-8D50-7E02465BB4B7}" type="slidenum">
              <a:rPr lang="en-US" smtClean="0"/>
              <a:pPr/>
              <a:t>6</a:t>
            </a:fld>
            <a:endParaRPr lang="en-US"/>
          </a:p>
        </p:txBody>
      </p:sp>
    </p:spTree>
    <p:extLst>
      <p:ext uri="{BB962C8B-B14F-4D97-AF65-F5344CB8AC3E}">
        <p14:creationId xmlns:p14="http://schemas.microsoft.com/office/powerpoint/2010/main" val="2999118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72561" y="8831581"/>
            <a:ext cx="3037840" cy="464819"/>
          </a:xfrm>
          <a:prstGeom prst="rect">
            <a:avLst/>
          </a:prstGeom>
        </p:spPr>
        <p:txBody>
          <a:bodyPr/>
          <a:lstStyle/>
          <a:p>
            <a:pPr>
              <a:defRPr/>
            </a:pPr>
            <a:fld id="{3158CDB1-7D3D-42BD-A9E4-FD59F8F87352}" type="slidenum">
              <a:rPr lang="en-US" smtClean="0"/>
              <a:pPr>
                <a:defRPr/>
              </a:pPr>
              <a:t>8</a:t>
            </a:fld>
            <a:endParaRPr lang="en-US" dirty="0"/>
          </a:p>
        </p:txBody>
      </p:sp>
    </p:spTree>
    <p:extLst>
      <p:ext uri="{BB962C8B-B14F-4D97-AF65-F5344CB8AC3E}">
        <p14:creationId xmlns:p14="http://schemas.microsoft.com/office/powerpoint/2010/main" val="146637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E31850-D1B2-674F-8D50-7E02465BB4B7}" type="slidenum">
              <a:rPr lang="en-US" smtClean="0"/>
              <a:pPr/>
              <a:t>9</a:t>
            </a:fld>
            <a:endParaRPr lang="en-US"/>
          </a:p>
        </p:txBody>
      </p:sp>
    </p:spTree>
    <p:extLst>
      <p:ext uri="{BB962C8B-B14F-4D97-AF65-F5344CB8AC3E}">
        <p14:creationId xmlns:p14="http://schemas.microsoft.com/office/powerpoint/2010/main" val="367634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Assess the </a:t>
            </a:r>
            <a:r>
              <a:rPr lang="en-US" b="1" u="sng" dirty="0"/>
              <a:t>likelihood</a:t>
            </a:r>
            <a:r>
              <a:rPr lang="en-US" dirty="0"/>
              <a:t> and </a:t>
            </a:r>
            <a:r>
              <a:rPr lang="en-US" b="1" u="sng" dirty="0"/>
              <a:t>impact</a:t>
            </a:r>
            <a:r>
              <a:rPr lang="en-US" dirty="0"/>
              <a:t> of identified risks to determine their magnitude and priority</a:t>
            </a:r>
          </a:p>
          <a:p>
            <a:pPr eaLnBrk="1" hangingPunct="1"/>
            <a:endParaRPr lang="en-US" dirty="0"/>
          </a:p>
          <a:p>
            <a:pPr eaLnBrk="1" hangingPunct="1"/>
            <a:r>
              <a:rPr lang="en-US" dirty="0"/>
              <a:t>Risk quantification tools and techniques include: </a:t>
            </a:r>
          </a:p>
          <a:p>
            <a:pPr lvl="1" eaLnBrk="1" hangingPunct="1"/>
            <a:r>
              <a:rPr lang="en-US" dirty="0"/>
              <a:t>Probability/impact matrixes</a:t>
            </a:r>
          </a:p>
          <a:p>
            <a:pPr lvl="1" eaLnBrk="1" hangingPunct="1"/>
            <a:r>
              <a:rPr lang="en-US" dirty="0"/>
              <a:t>The Top Ten Risk Item Tracking</a:t>
            </a:r>
          </a:p>
          <a:p>
            <a:pPr lvl="1" eaLnBrk="1" hangingPunct="1"/>
            <a:r>
              <a:rPr lang="en-US" dirty="0"/>
              <a:t>Expert judgment</a:t>
            </a:r>
          </a:p>
          <a:p>
            <a:endParaRPr lang="en-US" dirty="0"/>
          </a:p>
        </p:txBody>
      </p:sp>
      <p:sp>
        <p:nvSpPr>
          <p:cNvPr id="4" name="Slide Number Placeholder 3"/>
          <p:cNvSpPr>
            <a:spLocks noGrp="1"/>
          </p:cNvSpPr>
          <p:nvPr>
            <p:ph type="sldNum" sz="quarter" idx="10"/>
          </p:nvPr>
        </p:nvSpPr>
        <p:spPr>
          <a:xfrm>
            <a:off x="3972561" y="8831581"/>
            <a:ext cx="3037840" cy="464819"/>
          </a:xfrm>
          <a:prstGeom prst="rect">
            <a:avLst/>
          </a:prstGeom>
        </p:spPr>
        <p:txBody>
          <a:bodyPr/>
          <a:lstStyle/>
          <a:p>
            <a:pPr>
              <a:defRPr/>
            </a:pPr>
            <a:fld id="{3158CDB1-7D3D-42BD-A9E4-FD59F8F87352}" type="slidenum">
              <a:rPr lang="en-US" smtClean="0"/>
              <a:pPr>
                <a:defRPr/>
              </a:pPr>
              <a:t>10</a:t>
            </a:fld>
            <a:endParaRPr lang="en-US" dirty="0"/>
          </a:p>
        </p:txBody>
      </p:sp>
    </p:spTree>
    <p:extLst>
      <p:ext uri="{BB962C8B-B14F-4D97-AF65-F5344CB8AC3E}">
        <p14:creationId xmlns:p14="http://schemas.microsoft.com/office/powerpoint/2010/main" val="2873309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a:t>probability/impact matrix </a:t>
            </a:r>
            <a:r>
              <a:rPr lang="en-US" dirty="0"/>
              <a:t> - probability of a risk occurring on one side/relative impact on the other</a:t>
            </a:r>
          </a:p>
          <a:p>
            <a:pPr eaLnBrk="1" hangingPunct="1"/>
            <a:endParaRPr lang="en-US" dirty="0"/>
          </a:p>
          <a:p>
            <a:pPr eaLnBrk="1" hangingPunct="1"/>
            <a:r>
              <a:rPr lang="en-US" dirty="0"/>
              <a:t>1 - List the risks</a:t>
            </a:r>
          </a:p>
          <a:p>
            <a:pPr eaLnBrk="1" hangingPunct="1"/>
            <a:r>
              <a:rPr lang="en-US" dirty="0"/>
              <a:t>2 - Label each one as high, medium, or low in terms of its probability of occurrence</a:t>
            </a:r>
          </a:p>
          <a:p>
            <a:pPr eaLnBrk="1" hangingPunct="1"/>
            <a:r>
              <a:rPr lang="en-US" dirty="0"/>
              <a:t>3 – Label each on as high, medium, or low in terms of its impact if it did occur</a:t>
            </a:r>
          </a:p>
          <a:p>
            <a:pPr eaLnBrk="1" hangingPunct="1"/>
            <a:r>
              <a:rPr lang="en-US" dirty="0"/>
              <a:t>4 – Fill in the matrix</a:t>
            </a:r>
          </a:p>
          <a:p>
            <a:pPr eaLnBrk="1" hangingPunct="1"/>
            <a:endParaRPr lang="en-US" dirty="0"/>
          </a:p>
          <a:p>
            <a:pPr eaLnBrk="1" hangingPunct="1"/>
            <a:r>
              <a:rPr lang="en-US" dirty="0"/>
              <a:t>Can also calculate </a:t>
            </a:r>
            <a:r>
              <a:rPr lang="en-US" b="1" dirty="0"/>
              <a:t>risk factors </a:t>
            </a:r>
          </a:p>
          <a:p>
            <a:pPr lvl="0" eaLnBrk="1" hangingPunct="1"/>
            <a:r>
              <a:rPr lang="en-US" dirty="0"/>
              <a:t>Numbers that represent the overall risk of specific events based on their probability of occurring and the consequences to the project if they do occur</a:t>
            </a:r>
          </a:p>
          <a:p>
            <a:pPr lvl="0" eaLnBrk="1" hangingPunct="1"/>
            <a:r>
              <a:rPr lang="en-US" dirty="0"/>
              <a:t>Low = 1, Medium = 5, High = 10 then multiply probability * impact</a:t>
            </a:r>
          </a:p>
          <a:p>
            <a:endParaRPr lang="en-US" dirty="0"/>
          </a:p>
        </p:txBody>
      </p:sp>
      <p:sp>
        <p:nvSpPr>
          <p:cNvPr id="4" name="Slide Number Placeholder 3"/>
          <p:cNvSpPr>
            <a:spLocks noGrp="1"/>
          </p:cNvSpPr>
          <p:nvPr>
            <p:ph type="sldNum" sz="quarter" idx="10"/>
          </p:nvPr>
        </p:nvSpPr>
        <p:spPr>
          <a:xfrm>
            <a:off x="3972561" y="8831581"/>
            <a:ext cx="3037840" cy="464819"/>
          </a:xfrm>
          <a:prstGeom prst="rect">
            <a:avLst/>
          </a:prstGeom>
        </p:spPr>
        <p:txBody>
          <a:bodyPr/>
          <a:lstStyle/>
          <a:p>
            <a:pPr>
              <a:defRPr/>
            </a:pPr>
            <a:fld id="{3158CDB1-7D3D-42BD-A9E4-FD59F8F87352}" type="slidenum">
              <a:rPr lang="en-US" smtClean="0"/>
              <a:pPr>
                <a:defRPr/>
              </a:pPr>
              <a:t>11</a:t>
            </a:fld>
            <a:endParaRPr lang="en-US" dirty="0"/>
          </a:p>
        </p:txBody>
      </p:sp>
    </p:spTree>
    <p:extLst>
      <p:ext uri="{BB962C8B-B14F-4D97-AF65-F5344CB8AC3E}">
        <p14:creationId xmlns:p14="http://schemas.microsoft.com/office/powerpoint/2010/main" val="4029818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dirty="0"/>
              <a:t>Often follows qualitative risk analysis, but both can be done together</a:t>
            </a:r>
          </a:p>
          <a:p>
            <a:pPr eaLnBrk="1" hangingPunct="1">
              <a:lnSpc>
                <a:spcPct val="90000"/>
              </a:lnSpc>
            </a:pPr>
            <a:r>
              <a:rPr lang="en-US" dirty="0"/>
              <a:t>Large, complex projects involving leading edge technologies often require extensive quantitative risk analysis</a:t>
            </a:r>
          </a:p>
          <a:p>
            <a:pPr eaLnBrk="1" hangingPunct="1">
              <a:lnSpc>
                <a:spcPct val="90000"/>
              </a:lnSpc>
            </a:pPr>
            <a:r>
              <a:rPr lang="en-US" dirty="0"/>
              <a:t>Main techniques include:</a:t>
            </a:r>
          </a:p>
          <a:p>
            <a:pPr lvl="1" eaLnBrk="1" hangingPunct="1">
              <a:lnSpc>
                <a:spcPct val="90000"/>
              </a:lnSpc>
            </a:pPr>
            <a:r>
              <a:rPr lang="en-US" dirty="0"/>
              <a:t>Decision tree analysis</a:t>
            </a:r>
          </a:p>
          <a:p>
            <a:pPr lvl="1" eaLnBrk="1" hangingPunct="1">
              <a:lnSpc>
                <a:spcPct val="90000"/>
              </a:lnSpc>
            </a:pPr>
            <a:r>
              <a:rPr lang="en-US" dirty="0"/>
              <a:t>Simulation</a:t>
            </a:r>
          </a:p>
          <a:p>
            <a:pPr lvl="1" eaLnBrk="1" hangingPunct="1">
              <a:lnSpc>
                <a:spcPct val="90000"/>
              </a:lnSpc>
            </a:pPr>
            <a:r>
              <a:rPr lang="en-US" dirty="0"/>
              <a:t>Sensitivity analysis</a:t>
            </a:r>
          </a:p>
          <a:p>
            <a:r>
              <a:rPr lang="en-US" dirty="0"/>
              <a:t>I see this</a:t>
            </a:r>
            <a:r>
              <a:rPr lang="en-US" baseline="0" dirty="0"/>
              <a:t> done rarely.</a:t>
            </a:r>
          </a:p>
          <a:p>
            <a:endParaRPr lang="en-US" baseline="0" dirty="0"/>
          </a:p>
          <a:p>
            <a:r>
              <a:rPr lang="en-US" baseline="0" dirty="0"/>
              <a:t>Usually just asked for “how will this risk event impact the time, cost, scope” of project?</a:t>
            </a:r>
            <a:endParaRPr lang="en-US" dirty="0"/>
          </a:p>
        </p:txBody>
      </p:sp>
      <p:sp>
        <p:nvSpPr>
          <p:cNvPr id="4" name="Slide Number Placeholder 3"/>
          <p:cNvSpPr>
            <a:spLocks noGrp="1"/>
          </p:cNvSpPr>
          <p:nvPr>
            <p:ph type="sldNum" sz="quarter" idx="10"/>
          </p:nvPr>
        </p:nvSpPr>
        <p:spPr>
          <a:xfrm>
            <a:off x="3972561" y="8831581"/>
            <a:ext cx="3037840" cy="464819"/>
          </a:xfrm>
          <a:prstGeom prst="rect">
            <a:avLst/>
          </a:prstGeom>
        </p:spPr>
        <p:txBody>
          <a:bodyPr/>
          <a:lstStyle/>
          <a:p>
            <a:pPr>
              <a:defRPr/>
            </a:pPr>
            <a:fld id="{3158CDB1-7D3D-42BD-A9E4-FD59F8F87352}" type="slidenum">
              <a:rPr lang="en-US" smtClean="0"/>
              <a:pPr>
                <a:defRPr/>
              </a:pPr>
              <a:t>13</a:t>
            </a:fld>
            <a:endParaRPr lang="en-US" dirty="0"/>
          </a:p>
        </p:txBody>
      </p:sp>
    </p:spTree>
    <p:extLst>
      <p:ext uri="{BB962C8B-B14F-4D97-AF65-F5344CB8AC3E}">
        <p14:creationId xmlns:p14="http://schemas.microsoft.com/office/powerpoint/2010/main" val="2191122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Four main response strategies for negative risks</a:t>
            </a:r>
          </a:p>
          <a:p>
            <a:pPr lvl="0" eaLnBrk="1" hangingPunct="1"/>
            <a:r>
              <a:rPr lang="en-US" b="1" dirty="0"/>
              <a:t>Risk avoidance</a:t>
            </a:r>
            <a:r>
              <a:rPr lang="en-US" dirty="0"/>
              <a:t> – eliminate the cause of a risk.  Screw the new hardware,</a:t>
            </a:r>
            <a:r>
              <a:rPr lang="en-US" baseline="0" dirty="0"/>
              <a:t> we’ll use the old proven gear.</a:t>
            </a:r>
            <a:endParaRPr lang="en-US" dirty="0"/>
          </a:p>
          <a:p>
            <a:pPr lvl="0" eaLnBrk="1" hangingPunct="1"/>
            <a:r>
              <a:rPr lang="en-US" b="1" dirty="0"/>
              <a:t>Risk acceptance</a:t>
            </a:r>
            <a:r>
              <a:rPr lang="en-US" dirty="0"/>
              <a:t> – </a:t>
            </a:r>
          </a:p>
          <a:p>
            <a:pPr lvl="0" eaLnBrk="1" hangingPunct="1"/>
            <a:r>
              <a:rPr lang="en-US" b="1" dirty="0"/>
              <a:t>Risk transfer</a:t>
            </a:r>
            <a:r>
              <a:rPr lang="en-US" dirty="0"/>
              <a:t> – Insurance - AIG</a:t>
            </a:r>
          </a:p>
          <a:p>
            <a:pPr lvl="0" eaLnBrk="1" hangingPunct="1"/>
            <a:r>
              <a:rPr lang="en-US" b="1" dirty="0"/>
              <a:t>Risk mitigation</a:t>
            </a:r>
            <a:r>
              <a:rPr lang="en-US" dirty="0"/>
              <a:t> – can’t eliminate</a:t>
            </a:r>
            <a:r>
              <a:rPr lang="en-US" baseline="0" dirty="0"/>
              <a:t> the risk but can make it hurt less if it occurs (HACMP)</a:t>
            </a:r>
          </a:p>
          <a:p>
            <a:pPr lvl="0" eaLnBrk="1" hangingPunct="1"/>
            <a:endParaRPr lang="en-US" baseline="0" dirty="0"/>
          </a:p>
          <a:p>
            <a:endParaRPr lang="en-US" dirty="0"/>
          </a:p>
          <a:p>
            <a:r>
              <a:rPr lang="en-US" dirty="0"/>
              <a:t>4 Threat Response options </a:t>
            </a:r>
          </a:p>
          <a:p>
            <a:r>
              <a:rPr lang="en-US" dirty="0"/>
              <a:t>(often confused with risk mitigation) </a:t>
            </a:r>
          </a:p>
          <a:p>
            <a:r>
              <a:rPr lang="en-US" dirty="0"/>
              <a:t>1) Avoidance: Eliminate Threat By Eliminating Cause </a:t>
            </a:r>
          </a:p>
          <a:p>
            <a:r>
              <a:rPr lang="en-US" dirty="0"/>
              <a:t>2) Mitigation: Reducing the Expected Value by reducing Probability or Impact (or both) </a:t>
            </a:r>
          </a:p>
          <a:p>
            <a:r>
              <a:rPr lang="en-US" dirty="0"/>
              <a:t>3) Acceptance (defer): “If it Happens, It Happens” for threats and opportunities </a:t>
            </a:r>
          </a:p>
          <a:p>
            <a:r>
              <a:rPr lang="en-US" dirty="0"/>
              <a:t>4) Transfer: Assigning the Risk to Someone Else (subcontract, warranty or insurance) </a:t>
            </a:r>
          </a:p>
          <a:p>
            <a:pPr lvl="0" eaLnBrk="1" hangingPunct="1"/>
            <a:endParaRPr lang="en-US" dirty="0"/>
          </a:p>
        </p:txBody>
      </p:sp>
      <p:sp>
        <p:nvSpPr>
          <p:cNvPr id="4" name="Slide Number Placeholder 3"/>
          <p:cNvSpPr>
            <a:spLocks noGrp="1"/>
          </p:cNvSpPr>
          <p:nvPr>
            <p:ph type="sldNum" sz="quarter" idx="10"/>
          </p:nvPr>
        </p:nvSpPr>
        <p:spPr>
          <a:xfrm>
            <a:off x="3972561" y="8831581"/>
            <a:ext cx="3037840" cy="464819"/>
          </a:xfrm>
          <a:prstGeom prst="rect">
            <a:avLst/>
          </a:prstGeom>
        </p:spPr>
        <p:txBody>
          <a:bodyPr/>
          <a:lstStyle/>
          <a:p>
            <a:pPr>
              <a:defRPr/>
            </a:pPr>
            <a:fld id="{3158CDB1-7D3D-42BD-A9E4-FD59F8F87352}" type="slidenum">
              <a:rPr lang="en-US" smtClean="0"/>
              <a:pPr>
                <a:defRPr/>
              </a:pPr>
              <a:t>14</a:t>
            </a:fld>
            <a:endParaRPr lang="en-US" dirty="0"/>
          </a:p>
        </p:txBody>
      </p:sp>
    </p:spTree>
    <p:extLst>
      <p:ext uri="{BB962C8B-B14F-4D97-AF65-F5344CB8AC3E}">
        <p14:creationId xmlns:p14="http://schemas.microsoft.com/office/powerpoint/2010/main" val="1387106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7772400" cy="4343399"/>
          </a:xfrm>
        </p:spPr>
        <p:txBody>
          <a:bodyPr anchor="ctr">
            <a:noAutofit/>
          </a:bodyPr>
          <a:lstStyle>
            <a:lvl1pPr>
              <a:lnSpc>
                <a:spcPct val="100000"/>
              </a:lnSpc>
              <a:defRPr sz="8800" spc="-8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57200" y="4800600"/>
            <a:ext cx="77724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800600" y="5791200"/>
            <a:ext cx="3429000" cy="304800"/>
          </a:xfrm>
        </p:spPr>
        <p:txBody>
          <a:bodyPr/>
          <a:lstStyle/>
          <a:p>
            <a:fld id="{C2A359D1-A1C5-473F-AFCA-C92300299581}" type="datetimeFigureOut">
              <a:rPr lang="en-US" smtClean="0"/>
              <a:t>4/1/2025</a:t>
            </a:fld>
            <a:endParaRPr lang="en-US" dirty="0"/>
          </a:p>
        </p:txBody>
      </p:sp>
      <p:sp>
        <p:nvSpPr>
          <p:cNvPr id="5" name="Footer Placeholder 4"/>
          <p:cNvSpPr>
            <a:spLocks noGrp="1"/>
          </p:cNvSpPr>
          <p:nvPr>
            <p:ph type="ftr" sz="quarter" idx="11"/>
          </p:nvPr>
        </p:nvSpPr>
        <p:spPr>
          <a:xfrm>
            <a:off x="4800600" y="6201727"/>
            <a:ext cx="3429000" cy="28384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027EEFF-BB7A-4911-8AC2-B29144801651}" type="slidenum">
              <a:rPr lang="en-US" smtClean="0"/>
              <a:t>‹#›</a:t>
            </a:fld>
            <a:endParaRPr lang="en-US" dirty="0"/>
          </a:p>
        </p:txBody>
      </p:sp>
      <p:sp>
        <p:nvSpPr>
          <p:cNvPr id="11" name="Rectangle 10"/>
          <p:cNvSpPr/>
          <p:nvPr userDrawn="1"/>
        </p:nvSpPr>
        <p:spPr>
          <a:xfrm>
            <a:off x="0" y="6629400"/>
            <a:ext cx="9144000" cy="228600"/>
          </a:xfrm>
          <a:prstGeom prst="rect">
            <a:avLst/>
          </a:prstGeom>
          <a:gradFill flip="none" rotWithShape="1">
            <a:gsLst>
              <a:gs pos="0">
                <a:srgbClr val="A32638">
                  <a:shade val="30000"/>
                  <a:satMod val="115000"/>
                </a:srgbClr>
              </a:gs>
              <a:gs pos="50000">
                <a:srgbClr val="A32638">
                  <a:shade val="67500"/>
                  <a:satMod val="115000"/>
                </a:srgbClr>
              </a:gs>
              <a:gs pos="100000">
                <a:srgbClr val="A32638">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752" y="6137911"/>
            <a:ext cx="2125766" cy="274320"/>
          </a:xfrm>
          <a:prstGeom prst="rect">
            <a:avLst/>
          </a:prstGeom>
        </p:spPr>
      </p:pic>
      <p:sp>
        <p:nvSpPr>
          <p:cNvPr id="13" name="Rectangle 12"/>
          <p:cNvSpPr/>
          <p:nvPr userDrawn="1"/>
        </p:nvSpPr>
        <p:spPr>
          <a:xfrm>
            <a:off x="0" y="0"/>
            <a:ext cx="9144000" cy="2286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359D1-A1C5-473F-AFCA-C92300299581}" type="datetimeFigureOut">
              <a:rPr lang="en-US" smtClean="0"/>
              <a:t>4/1/2025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359D1-A1C5-473F-AFCA-C92300299581}" type="datetimeFigureOut">
              <a:rPr lang="en-US" smtClean="0"/>
              <a:t>4/1/2025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martArt Image Sqr">
    <p:spTree>
      <p:nvGrpSpPr>
        <p:cNvPr id="1" name=""/>
        <p:cNvGrpSpPr/>
        <p:nvPr/>
      </p:nvGrpSpPr>
      <p:grpSpPr>
        <a:xfrm>
          <a:off x="0" y="0"/>
          <a:ext cx="0" cy="0"/>
          <a:chOff x="0" y="0"/>
          <a:chExt cx="0" cy="0"/>
        </a:xfrm>
      </p:grpSpPr>
      <p:sp>
        <p:nvSpPr>
          <p:cNvPr id="4" name="Content Placeholder 2"/>
          <p:cNvSpPr>
            <a:spLocks noGrp="1"/>
          </p:cNvSpPr>
          <p:nvPr>
            <p:ph idx="1"/>
          </p:nvPr>
        </p:nvSpPr>
        <p:spPr>
          <a:xfrm>
            <a:off x="468313" y="1500173"/>
            <a:ext cx="3743647" cy="4592651"/>
          </a:xfrm>
          <a:prstGeom prst="rect">
            <a:avLst/>
          </a:prstGeom>
        </p:spPr>
        <p:txBody>
          <a:bodyPr/>
          <a:lstStyle>
            <a:lvl1pPr>
              <a:buNone/>
              <a:defRPr sz="200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sz="1600">
                <a:solidFill>
                  <a:schemeClr val="tx2"/>
                </a:solidFill>
              </a:defRPr>
            </a:lvl5pPr>
          </a:lstStyle>
          <a:p>
            <a:pPr lvl="0"/>
            <a:endParaRPr lang="en-US" dirty="0"/>
          </a:p>
        </p:txBody>
      </p:sp>
      <p:sp>
        <p:nvSpPr>
          <p:cNvPr id="6" name="Picture Placeholder 7"/>
          <p:cNvSpPr>
            <a:spLocks noGrp="1"/>
          </p:cNvSpPr>
          <p:nvPr>
            <p:ph type="pic" sz="quarter" idx="11"/>
          </p:nvPr>
        </p:nvSpPr>
        <p:spPr>
          <a:xfrm>
            <a:off x="4427983" y="1484784"/>
            <a:ext cx="4360461" cy="4515984"/>
          </a:xfrm>
          <a:prstGeom prst="roundRect">
            <a:avLst>
              <a:gd name="adj" fmla="val 7123"/>
            </a:avLst>
          </a:prstGeom>
          <a:gradFill>
            <a:gsLst>
              <a:gs pos="0">
                <a:schemeClr val="accent1"/>
              </a:gs>
              <a:gs pos="71000">
                <a:schemeClr val="accent1">
                  <a:lumMod val="60000"/>
                  <a:lumOff val="40000"/>
                </a:schemeClr>
              </a:gs>
            </a:gsLst>
            <a:lin ang="21540000" scaled="0"/>
          </a:gradFill>
          <a:ln w="28575">
            <a:solidFill>
              <a:schemeClr val="accent1">
                <a:lumMod val="40000"/>
                <a:lumOff val="60000"/>
              </a:schemeClr>
            </a:solid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81000" indent="-381000" algn="ctr" defTabSz="914400" rtl="0" eaLnBrk="1" fontAlgn="base" latinLnBrk="0" hangingPunct="1">
              <a:lnSpc>
                <a:spcPct val="95000"/>
              </a:lnSpc>
              <a:spcBef>
                <a:spcPct val="0"/>
              </a:spcBef>
              <a:spcAft>
                <a:spcPct val="0"/>
              </a:spcAft>
              <a:buClr>
                <a:schemeClr val="accent1"/>
              </a:buClr>
              <a:buSzPct val="80000"/>
              <a:buFont typeface="Wingdings" pitchFamily="2" charset="2"/>
              <a:buNone/>
              <a:defRPr lang="en-US" sz="2000" kern="1200">
                <a:solidFill>
                  <a:schemeClr val="lt1"/>
                </a:solidFill>
                <a:latin typeface="+mn-lt"/>
                <a:ea typeface="+mn-ea"/>
                <a:cs typeface="+mn-cs"/>
              </a:defRPr>
            </a:lvl1pPr>
          </a:lstStyle>
          <a:p>
            <a:endParaRPr lang="en-US"/>
          </a:p>
        </p:txBody>
      </p:sp>
      <p:sp>
        <p:nvSpPr>
          <p:cNvPr id="7" name="Title 1"/>
          <p:cNvSpPr>
            <a:spLocks noGrp="1"/>
          </p:cNvSpPr>
          <p:nvPr>
            <p:ph type="title"/>
          </p:nvPr>
        </p:nvSpPr>
        <p:spPr>
          <a:xfrm>
            <a:off x="457200" y="116632"/>
            <a:ext cx="8229600" cy="850106"/>
          </a:xfrm>
          <a:prstGeom prst="rect">
            <a:avLst/>
          </a:prstGeom>
        </p:spPr>
        <p:txBody>
          <a:bodyPr anchor="b" anchorCtr="0"/>
          <a:lstStyle>
            <a:lvl1pPr algn="l">
              <a:defRPr sz="3200"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92434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A359D1-A1C5-473F-AFCA-C92300299581}" type="datetimeFigureOut">
              <a:rPr lang="en-US" smtClean="0"/>
              <a:t>4/1/2025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2A359D1-A1C5-473F-AFCA-C92300299581}" type="datetimeFigureOut">
              <a:rPr lang="en-US" smtClean="0"/>
              <a:t>4/1/2025</a:t>
            </a:fld>
            <a:endParaRPr lang="en-US" dirty="0"/>
          </a:p>
        </p:txBody>
      </p:sp>
      <p:sp>
        <p:nvSpPr>
          <p:cNvPr id="8" name="Slide Number Placeholder 7"/>
          <p:cNvSpPr>
            <a:spLocks noGrp="1"/>
          </p:cNvSpPr>
          <p:nvPr>
            <p:ph type="sldNum" sz="quarter" idx="11"/>
          </p:nvPr>
        </p:nvSpPr>
        <p:spPr/>
        <p:txBody>
          <a:bodyPr/>
          <a:lstStyle/>
          <a:p>
            <a:fld id="{5027EEFF-BB7A-4911-8AC2-B29144801651}"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A359D1-A1C5-473F-AFCA-C92300299581}" type="datetimeFigureOut">
              <a:rPr lang="en-US" smtClean="0"/>
              <a:t>4/1/2025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A359D1-A1C5-473F-AFCA-C92300299581}" type="datetimeFigureOut">
              <a:rPr lang="en-US" smtClean="0"/>
              <a:t>4/1/2025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A359D1-A1C5-473F-AFCA-C92300299581}" type="datetimeFigureOut">
              <a:rPr lang="en-US" smtClean="0"/>
              <a:t>4/1/2025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359D1-A1C5-473F-AFCA-C92300299581}" type="datetimeFigureOut">
              <a:rPr lang="en-US" smtClean="0"/>
              <a:t>4/1/2025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A359D1-A1C5-473F-AFCA-C92300299581}" type="datetimeFigureOut">
              <a:rPr lang="en-US" smtClean="0"/>
              <a:t>4/1/2025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27EEFF-BB7A-4911-8AC2-B29144801651}"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8610600"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A359D1-A1C5-473F-AFCA-C92300299581}" type="datetimeFigureOut">
              <a:rPr lang="en-US" smtClean="0"/>
              <a:t>4/1/2025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027EEFF-BB7A-4911-8AC2-B29144801651}" type="slidenum">
              <a:rPr lang="en-US" smtClean="0"/>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dirty="0"/>
              <a:t>Click to edit Master title style</a:t>
            </a:r>
          </a:p>
        </p:txBody>
      </p:sp>
      <p:sp>
        <p:nvSpPr>
          <p:cNvPr id="14" name="Rectangle 13"/>
          <p:cNvSpPr/>
          <p:nvPr userDrawn="1"/>
        </p:nvSpPr>
        <p:spPr>
          <a:xfrm>
            <a:off x="8822889" y="4846320"/>
            <a:ext cx="321111" cy="2011680"/>
          </a:xfrm>
          <a:prstGeom prst="rect">
            <a:avLst/>
          </a:prstGeom>
          <a:gradFill flip="none" rotWithShape="1">
            <a:gsLst>
              <a:gs pos="0">
                <a:srgbClr val="A32638">
                  <a:shade val="30000"/>
                  <a:satMod val="115000"/>
                </a:srgbClr>
              </a:gs>
              <a:gs pos="50000">
                <a:srgbClr val="A32638">
                  <a:shade val="67500"/>
                  <a:satMod val="115000"/>
                </a:srgbClr>
              </a:gs>
              <a:gs pos="100000">
                <a:srgbClr val="A32638">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8822889" y="365760"/>
            <a:ext cx="321111" cy="4480560"/>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822889" y="0"/>
            <a:ext cx="318370" cy="365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7620000" cy="48006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648200" y="5867400"/>
            <a:ext cx="3429000" cy="304800"/>
          </a:xfrm>
          <a:prstGeom prst="rect">
            <a:avLst/>
          </a:prstGeom>
        </p:spPr>
        <p:txBody>
          <a:bodyPr vert="horz" lIns="91440" tIns="45720" rIns="91440" bIns="0" rtlCol="0" anchor="b"/>
          <a:lstStyle>
            <a:lvl1pPr algn="l">
              <a:defRPr sz="1000">
                <a:solidFill>
                  <a:schemeClr val="tx1"/>
                </a:solidFill>
              </a:defRPr>
            </a:lvl1pPr>
          </a:lstStyle>
          <a:p>
            <a:fld id="{C2A359D1-A1C5-473F-AFCA-C92300299581}" type="datetimeFigureOut">
              <a:rPr lang="en-US" smtClean="0"/>
              <a:t>4/1/2025</a:t>
            </a:fld>
            <a:endParaRPr lang="en-US" dirty="0"/>
          </a:p>
        </p:txBody>
      </p:sp>
      <p:sp>
        <p:nvSpPr>
          <p:cNvPr id="5" name="Footer Placeholder 4"/>
          <p:cNvSpPr>
            <a:spLocks noGrp="1"/>
          </p:cNvSpPr>
          <p:nvPr>
            <p:ph type="ftr" sz="quarter" idx="3"/>
          </p:nvPr>
        </p:nvSpPr>
        <p:spPr>
          <a:xfrm>
            <a:off x="4648200" y="6172200"/>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7906702" y="5580698"/>
            <a:ext cx="1315721" cy="365125"/>
          </a:xfrm>
          <a:prstGeom prst="rect">
            <a:avLst/>
          </a:prstGeom>
        </p:spPr>
        <p:txBody>
          <a:bodyPr vert="horz" lIns="91440" tIns="45720" rIns="91440" bIns="45720" rtlCol="0" anchor="ctr"/>
          <a:lstStyle>
            <a:lvl1pPr algn="l">
              <a:defRPr sz="2400" b="1">
                <a:solidFill>
                  <a:schemeClr val="tx2"/>
                </a:solidFill>
              </a:defRPr>
            </a:lvl1pPr>
          </a:lstStyle>
          <a:p>
            <a:fld id="{5027EEFF-BB7A-4911-8AC2-B29144801651}" type="slidenum">
              <a:rPr lang="en-US" smtClean="0"/>
              <a:t>‹#›</a:t>
            </a:fld>
            <a:endParaRPr lang="en-US" dirty="0"/>
          </a:p>
        </p:txBody>
      </p:sp>
      <p:sp>
        <p:nvSpPr>
          <p:cNvPr id="9" name="Rectangle 8"/>
          <p:cNvSpPr/>
          <p:nvPr userDrawn="1"/>
        </p:nvSpPr>
        <p:spPr>
          <a:xfrm>
            <a:off x="1" y="6553200"/>
            <a:ext cx="9144000" cy="304800"/>
          </a:xfrm>
          <a:prstGeom prst="rect">
            <a:avLst/>
          </a:prstGeom>
          <a:gradFill flip="none" rotWithShape="1">
            <a:gsLst>
              <a:gs pos="0">
                <a:srgbClr val="A32638">
                  <a:shade val="30000"/>
                  <a:satMod val="115000"/>
                </a:srgbClr>
              </a:gs>
              <a:gs pos="50000">
                <a:srgbClr val="A32638">
                  <a:shade val="67500"/>
                  <a:satMod val="115000"/>
                </a:srgbClr>
              </a:gs>
              <a:gs pos="100000">
                <a:srgbClr val="A32638">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752" y="6137910"/>
            <a:ext cx="2125766" cy="274320"/>
          </a:xfrm>
          <a:prstGeom prst="rect">
            <a:avLst/>
          </a:prstGeom>
        </p:spPr>
      </p:pic>
      <p:sp>
        <p:nvSpPr>
          <p:cNvPr id="12" name="Rectangle 11"/>
          <p:cNvSpPr/>
          <p:nvPr userDrawn="1"/>
        </p:nvSpPr>
        <p:spPr>
          <a:xfrm>
            <a:off x="1" y="0"/>
            <a:ext cx="9144000" cy="4572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8625" y="0"/>
            <a:ext cx="7620000" cy="457200"/>
          </a:xfrm>
          <a:prstGeom prst="rect">
            <a:avLst/>
          </a:prstGeom>
        </p:spPr>
        <p:txBody>
          <a:bodyPr vert="horz" lIns="91440" tIns="45720" rIns="91440" bIns="45720" rtlCol="0" anchor="ctr">
            <a:no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spcBef>
          <a:spcPct val="0"/>
        </a:spcBef>
        <a:buNone/>
        <a:defRPr sz="2400" kern="1200" cap="none" spc="-60" baseline="0">
          <a:solidFill>
            <a:schemeClr val="bg1"/>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534400" cy="5562600"/>
          </a:xfrm>
        </p:spPr>
        <p:txBody>
          <a:bodyPr>
            <a:normAutofit/>
          </a:bodyPr>
          <a:lstStyle/>
          <a:p>
            <a:pPr algn="ctr"/>
            <a:endParaRPr lang="en-US" altLang="en-US" sz="3200" dirty="0">
              <a:solidFill>
                <a:srgbClr val="A41E35"/>
              </a:solidFill>
            </a:endParaRPr>
          </a:p>
          <a:p>
            <a:pPr algn="ctr"/>
            <a:r>
              <a:rPr lang="en-US" altLang="en-US" sz="3200" dirty="0">
                <a:solidFill>
                  <a:srgbClr val="A41E35"/>
                </a:solidFill>
              </a:rPr>
              <a:t>TAKE QUIZ #4</a:t>
            </a:r>
            <a:endParaRPr lang="en-US" sz="3200" u="sng" dirty="0"/>
          </a:p>
          <a:p>
            <a:endParaRPr lang="en-US" dirty="0"/>
          </a:p>
        </p:txBody>
      </p:sp>
      <p:pic>
        <p:nvPicPr>
          <p:cNvPr id="1026" name="Picture 2" descr="The 9 Best Online Quiz Makers For 2021">
            <a:extLst>
              <a:ext uri="{FF2B5EF4-FFF2-40B4-BE49-F238E27FC236}">
                <a16:creationId xmlns:a16="http://schemas.microsoft.com/office/drawing/2014/main" id="{2A5C28C0-11A5-48E1-B662-DE65E0C8E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2" y="2280395"/>
            <a:ext cx="4410076" cy="229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882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2531" y="1220816"/>
            <a:ext cx="6447501" cy="1522151"/>
          </a:xfrm>
        </p:spPr>
        <p:txBody>
          <a:bodyPr>
            <a:normAutofit/>
          </a:bodyPr>
          <a:lstStyle/>
          <a:p>
            <a:r>
              <a:rPr lang="en-US" sz="3600" dirty="0"/>
              <a:t>What is “Qualitative Risk Analysis”?</a:t>
            </a:r>
          </a:p>
        </p:txBody>
      </p:sp>
      <p:sp>
        <p:nvSpPr>
          <p:cNvPr id="4" name="TextBox 3"/>
          <p:cNvSpPr txBox="1"/>
          <p:nvPr/>
        </p:nvSpPr>
        <p:spPr>
          <a:xfrm>
            <a:off x="1066800" y="3200400"/>
            <a:ext cx="6411074" cy="1569660"/>
          </a:xfrm>
          <a:prstGeom prst="rect">
            <a:avLst/>
          </a:prstGeom>
          <a:noFill/>
        </p:spPr>
        <p:txBody>
          <a:bodyPr wrap="square" rtlCol="0">
            <a:spAutoFit/>
          </a:bodyPr>
          <a:lstStyle/>
          <a:p>
            <a:r>
              <a:rPr lang="en-US" sz="2400" dirty="0"/>
              <a:t>Qualitative risk analysis is a project management technique concerned with discovering the </a:t>
            </a:r>
            <a:r>
              <a:rPr lang="en-US" sz="2400" b="1" u="sng" dirty="0"/>
              <a:t>probability</a:t>
            </a:r>
            <a:r>
              <a:rPr lang="en-US" sz="2400" dirty="0"/>
              <a:t> of a risk event occurring and the </a:t>
            </a:r>
            <a:r>
              <a:rPr lang="en-US" sz="2400" b="1" u="sng" dirty="0"/>
              <a:t>impact</a:t>
            </a:r>
            <a:r>
              <a:rPr lang="en-US" sz="2400" dirty="0"/>
              <a:t> the risk will have if it does occur. </a:t>
            </a:r>
          </a:p>
        </p:txBody>
      </p:sp>
      <p:sp>
        <p:nvSpPr>
          <p:cNvPr id="6" name="Oval Callout 2">
            <a:extLst>
              <a:ext uri="{FF2B5EF4-FFF2-40B4-BE49-F238E27FC236}">
                <a16:creationId xmlns:a16="http://schemas.microsoft.com/office/drawing/2014/main" id="{6A4A35E0-2221-48FA-AD70-AC72B8B0EB6B}"/>
              </a:ext>
            </a:extLst>
          </p:cNvPr>
          <p:cNvSpPr/>
          <p:nvPr/>
        </p:nvSpPr>
        <p:spPr>
          <a:xfrm>
            <a:off x="6400800" y="535305"/>
            <a:ext cx="2602523" cy="1083712"/>
          </a:xfrm>
          <a:prstGeom prst="wedgeEllipseCallout">
            <a:avLst>
              <a:gd name="adj1" fmla="val -30700"/>
              <a:gd name="adj2" fmla="val 95259"/>
            </a:avLst>
          </a:prstGeom>
          <a:solidFill>
            <a:srgbClr val="A32638"/>
          </a:solidFill>
          <a:ln>
            <a:solidFill>
              <a:srgbClr val="A32638"/>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t>Web research</a:t>
            </a:r>
          </a:p>
        </p:txBody>
      </p:sp>
    </p:spTree>
    <p:extLst>
      <p:ext uri="{BB962C8B-B14F-4D97-AF65-F5344CB8AC3E}">
        <p14:creationId xmlns:p14="http://schemas.microsoft.com/office/powerpoint/2010/main" val="44522252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42900" y="419100"/>
            <a:ext cx="8229600" cy="952500"/>
          </a:xfrm>
        </p:spPr>
        <p:txBody>
          <a:bodyPr>
            <a:normAutofit/>
          </a:bodyPr>
          <a:lstStyle/>
          <a:p>
            <a:pPr eaLnBrk="1" hangingPunct="1">
              <a:defRPr/>
            </a:pPr>
            <a:r>
              <a:rPr lang="en-US" sz="3600" b="1" dirty="0">
                <a:solidFill>
                  <a:srgbClr val="A41E35"/>
                </a:solidFill>
              </a:rPr>
              <a:t>Probability/Impact Matrix</a:t>
            </a:r>
          </a:p>
        </p:txBody>
      </p:sp>
      <p:pic>
        <p:nvPicPr>
          <p:cNvPr id="52229" name="Picture 6" descr="86921_11_F05.jpg"/>
          <p:cNvPicPr>
            <a:picLocks noChangeAspect="1"/>
          </p:cNvPicPr>
          <p:nvPr/>
        </p:nvPicPr>
        <p:blipFill>
          <a:blip r:embed="rId3" cstate="print"/>
          <a:srcRect/>
          <a:stretch>
            <a:fillRect/>
          </a:stretch>
        </p:blipFill>
        <p:spPr bwMode="auto">
          <a:xfrm>
            <a:off x="43070" y="1371600"/>
            <a:ext cx="9100930" cy="5105401"/>
          </a:xfrm>
          <a:prstGeom prst="rect">
            <a:avLst/>
          </a:prstGeom>
          <a:noFill/>
          <a:ln w="9525">
            <a:noFill/>
            <a:miter lim="800000"/>
            <a:headEnd/>
            <a:tailEnd/>
          </a:ln>
        </p:spPr>
      </p:pic>
    </p:spTree>
    <p:extLst>
      <p:ext uri="{BB962C8B-B14F-4D97-AF65-F5344CB8AC3E}">
        <p14:creationId xmlns:p14="http://schemas.microsoft.com/office/powerpoint/2010/main" val="1468527051"/>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3126" y="571500"/>
            <a:ext cx="8146473" cy="952500"/>
          </a:xfrm>
        </p:spPr>
        <p:txBody>
          <a:bodyPr>
            <a:normAutofit fontScale="90000"/>
          </a:bodyPr>
          <a:lstStyle/>
          <a:p>
            <a:pPr eaLnBrk="1" hangingPunct="1">
              <a:defRPr/>
            </a:pPr>
            <a:r>
              <a:rPr lang="en-US" sz="3600" b="1" dirty="0">
                <a:solidFill>
                  <a:srgbClr val="A41E35"/>
                </a:solidFill>
              </a:rPr>
              <a:t>Chart Showing High, Medium, and Low-Risk Technologies</a:t>
            </a:r>
          </a:p>
        </p:txBody>
      </p:sp>
      <p:pic>
        <p:nvPicPr>
          <p:cNvPr id="53253" name="Picture 6" descr="86921_11_F06.jpg"/>
          <p:cNvPicPr>
            <a:picLocks noChangeAspect="1"/>
          </p:cNvPicPr>
          <p:nvPr/>
        </p:nvPicPr>
        <p:blipFill>
          <a:blip r:embed="rId2" cstate="print"/>
          <a:srcRect/>
          <a:stretch>
            <a:fillRect/>
          </a:stretch>
        </p:blipFill>
        <p:spPr bwMode="auto">
          <a:xfrm>
            <a:off x="83020" y="1752600"/>
            <a:ext cx="9060979" cy="4800601"/>
          </a:xfrm>
          <a:prstGeom prst="rect">
            <a:avLst/>
          </a:prstGeom>
          <a:noFill/>
          <a:ln w="9525">
            <a:noFill/>
            <a:miter lim="800000"/>
            <a:headEnd/>
            <a:tailEnd/>
          </a:ln>
        </p:spPr>
      </p:pic>
    </p:spTree>
    <p:extLst>
      <p:ext uri="{BB962C8B-B14F-4D97-AF65-F5344CB8AC3E}">
        <p14:creationId xmlns:p14="http://schemas.microsoft.com/office/powerpoint/2010/main" val="3836847661"/>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4986" y="1347678"/>
            <a:ext cx="6447501" cy="1522151"/>
          </a:xfrm>
        </p:spPr>
        <p:txBody>
          <a:bodyPr>
            <a:normAutofit/>
          </a:bodyPr>
          <a:lstStyle/>
          <a:p>
            <a:r>
              <a:rPr lang="en-US" sz="3600" dirty="0"/>
              <a:t>What is “Quantitative Risk Analysis”?</a:t>
            </a:r>
          </a:p>
        </p:txBody>
      </p:sp>
      <p:sp>
        <p:nvSpPr>
          <p:cNvPr id="5" name="TextBox 4"/>
          <p:cNvSpPr txBox="1"/>
          <p:nvPr/>
        </p:nvSpPr>
        <p:spPr>
          <a:xfrm>
            <a:off x="990600" y="3170862"/>
            <a:ext cx="7105436" cy="2308324"/>
          </a:xfrm>
          <a:prstGeom prst="rect">
            <a:avLst/>
          </a:prstGeom>
          <a:noFill/>
        </p:spPr>
        <p:txBody>
          <a:bodyPr wrap="square" rtlCol="0">
            <a:spAutoFit/>
          </a:bodyPr>
          <a:lstStyle/>
          <a:p>
            <a:r>
              <a:rPr lang="en-US" sz="2400" dirty="0"/>
              <a:t>Quantitative risk analysis assigns a projected value (usually this value is stated in terms of cost or time) to the risks that have already being ranked by the previous process 'perform qualitative risk analysis'. </a:t>
            </a:r>
          </a:p>
          <a:p>
            <a:endParaRPr lang="en-US" sz="2400" dirty="0"/>
          </a:p>
          <a:p>
            <a:endParaRPr lang="en-US" sz="2400" dirty="0"/>
          </a:p>
        </p:txBody>
      </p:sp>
      <p:sp>
        <p:nvSpPr>
          <p:cNvPr id="6" name="Oval Callout 2">
            <a:extLst>
              <a:ext uri="{FF2B5EF4-FFF2-40B4-BE49-F238E27FC236}">
                <a16:creationId xmlns:a16="http://schemas.microsoft.com/office/drawing/2014/main" id="{6A4A35E0-2221-48FA-AD70-AC72B8B0EB6B}"/>
              </a:ext>
            </a:extLst>
          </p:cNvPr>
          <p:cNvSpPr/>
          <p:nvPr/>
        </p:nvSpPr>
        <p:spPr>
          <a:xfrm>
            <a:off x="6400800" y="535305"/>
            <a:ext cx="2602523" cy="1083712"/>
          </a:xfrm>
          <a:prstGeom prst="wedgeEllipseCallout">
            <a:avLst>
              <a:gd name="adj1" fmla="val -30700"/>
              <a:gd name="adj2" fmla="val 95259"/>
            </a:avLst>
          </a:prstGeom>
          <a:solidFill>
            <a:srgbClr val="A32638"/>
          </a:solidFill>
          <a:ln>
            <a:solidFill>
              <a:srgbClr val="A32638"/>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t>Web research</a:t>
            </a:r>
          </a:p>
        </p:txBody>
      </p:sp>
    </p:spTree>
    <p:extLst>
      <p:ext uri="{BB962C8B-B14F-4D97-AF65-F5344CB8AC3E}">
        <p14:creationId xmlns:p14="http://schemas.microsoft.com/office/powerpoint/2010/main" val="353670956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533400"/>
            <a:ext cx="8686800" cy="1747716"/>
          </a:xfrm>
        </p:spPr>
        <p:txBody>
          <a:bodyPr>
            <a:normAutofit/>
          </a:bodyPr>
          <a:lstStyle/>
          <a:p>
            <a:r>
              <a:rPr lang="en-US" sz="3200" dirty="0"/>
              <a:t>Once you have identified your risks, what can you do about them?</a:t>
            </a:r>
          </a:p>
        </p:txBody>
      </p:sp>
      <p:sp>
        <p:nvSpPr>
          <p:cNvPr id="4" name="TextBox 3"/>
          <p:cNvSpPr txBox="1"/>
          <p:nvPr/>
        </p:nvSpPr>
        <p:spPr>
          <a:xfrm>
            <a:off x="533400" y="2590800"/>
            <a:ext cx="6583680" cy="3200876"/>
          </a:xfrm>
          <a:prstGeom prst="rect">
            <a:avLst/>
          </a:prstGeom>
          <a:noFill/>
        </p:spPr>
        <p:txBody>
          <a:bodyPr wrap="square" rtlCol="0">
            <a:spAutoFit/>
          </a:bodyPr>
          <a:lstStyle/>
          <a:p>
            <a:pPr marL="342900" indent="-342900">
              <a:buFont typeface="+mj-lt"/>
              <a:buAutoNum type="arabicPeriod"/>
            </a:pPr>
            <a:r>
              <a:rPr lang="en-US" sz="2000" b="1" dirty="0"/>
              <a:t>Risk avoidance</a:t>
            </a:r>
            <a:r>
              <a:rPr lang="en-US" sz="2000" dirty="0"/>
              <a:t> – eliminate the cause of a risk.  Forget the new hardware, we’ll use the old proven gear.</a:t>
            </a:r>
          </a:p>
          <a:p>
            <a:pPr marL="342900" indent="-342900">
              <a:buFont typeface="+mj-lt"/>
              <a:buAutoNum type="arabicPeriod"/>
            </a:pPr>
            <a:r>
              <a:rPr lang="en-US" sz="2000" b="1" dirty="0"/>
              <a:t>Risk acceptance</a:t>
            </a:r>
            <a:r>
              <a:rPr lang="en-US" sz="2000" dirty="0"/>
              <a:t> – “If it Happens, It </a:t>
            </a:r>
            <a:r>
              <a:rPr lang="en-US" sz="2400" dirty="0"/>
              <a:t>Happens</a:t>
            </a:r>
            <a:r>
              <a:rPr lang="en-US" sz="2000" dirty="0"/>
              <a:t>” for threats and opportunities</a:t>
            </a:r>
          </a:p>
          <a:p>
            <a:pPr marL="342900" indent="-342900">
              <a:buFont typeface="+mj-lt"/>
              <a:buAutoNum type="arabicPeriod"/>
            </a:pPr>
            <a:r>
              <a:rPr lang="en-US" sz="2000" b="1" dirty="0"/>
              <a:t>Risk transfer </a:t>
            </a:r>
            <a:r>
              <a:rPr lang="en-US" sz="2000" dirty="0"/>
              <a:t>– Assigning the Risk to Someone Else (subcontract, warranty or insurance)</a:t>
            </a:r>
          </a:p>
          <a:p>
            <a:pPr marL="342900" indent="-342900">
              <a:buFont typeface="+mj-lt"/>
              <a:buAutoNum type="arabicPeriod"/>
            </a:pPr>
            <a:r>
              <a:rPr lang="en-US" sz="2000" b="1" dirty="0"/>
              <a:t>Risk mitigation</a:t>
            </a:r>
            <a:r>
              <a:rPr lang="en-US" sz="2000" dirty="0"/>
              <a:t> – can’t eliminate the risk but can make it hurt less if it occurs : Reducing the Expected Value by reducing Probability or Impact (or both) </a:t>
            </a:r>
          </a:p>
          <a:p>
            <a:endParaRPr lang="en-US" sz="2000" dirty="0"/>
          </a:p>
        </p:txBody>
      </p:sp>
    </p:spTree>
    <p:extLst>
      <p:ext uri="{BB962C8B-B14F-4D97-AF65-F5344CB8AC3E}">
        <p14:creationId xmlns:p14="http://schemas.microsoft.com/office/powerpoint/2010/main" val="244387674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533400" y="1143000"/>
            <a:ext cx="7006316" cy="4766733"/>
          </a:xfrm>
        </p:spPr>
        <p:txBody>
          <a:bodyPr>
            <a:noAutofit/>
          </a:bodyPr>
          <a:lstStyle/>
          <a:p>
            <a:pPr marL="457200" indent="-457200">
              <a:buFont typeface="+mj-lt"/>
              <a:buAutoNum type="arabicPeriod"/>
            </a:pPr>
            <a:r>
              <a:rPr lang="en-US" dirty="0"/>
              <a:t>An identification number for each risk event</a:t>
            </a:r>
          </a:p>
          <a:p>
            <a:pPr marL="457200" indent="-457200">
              <a:buFont typeface="+mj-lt"/>
              <a:buAutoNum type="arabicPeriod"/>
            </a:pPr>
            <a:r>
              <a:rPr lang="en-US" dirty="0"/>
              <a:t>A description of each risk event</a:t>
            </a:r>
          </a:p>
          <a:p>
            <a:pPr marL="342900" indent="-342900">
              <a:buFont typeface="+mj-lt"/>
              <a:buAutoNum type="arabicPeriod"/>
            </a:pPr>
            <a:r>
              <a:rPr lang="en-US" dirty="0"/>
              <a:t>Risk strategy (which of the 4?)</a:t>
            </a:r>
          </a:p>
          <a:p>
            <a:pPr marL="342900" indent="-342900">
              <a:buFont typeface="+mj-lt"/>
              <a:buAutoNum type="arabicPeriod"/>
            </a:pPr>
            <a:r>
              <a:rPr lang="en-US" dirty="0"/>
              <a:t>Risk response to each risk (what? how?)</a:t>
            </a:r>
          </a:p>
          <a:p>
            <a:pPr marL="342900" indent="-342900">
              <a:buFont typeface="+mj-lt"/>
              <a:buAutoNum type="arabicPeriod"/>
            </a:pPr>
            <a:r>
              <a:rPr lang="en-US" dirty="0"/>
              <a:t>The probability of the risk (occurrence)</a:t>
            </a:r>
          </a:p>
          <a:p>
            <a:pPr marL="342900" indent="-342900">
              <a:buFont typeface="+mj-lt"/>
              <a:buAutoNum type="arabicPeriod"/>
            </a:pPr>
            <a:r>
              <a:rPr lang="en-US" dirty="0"/>
              <a:t> The impact of each risk occurring</a:t>
            </a:r>
          </a:p>
          <a:p>
            <a:pPr marL="342900" indent="-342900">
              <a:buFont typeface="+mj-lt"/>
              <a:buAutoNum type="arabicPeriod"/>
            </a:pPr>
            <a:r>
              <a:rPr lang="en-US" dirty="0"/>
              <a:t>A risk score (probability multiplied by the impact) </a:t>
            </a:r>
          </a:p>
          <a:p>
            <a:pPr marL="342900" indent="-342900">
              <a:buFont typeface="+mj-lt"/>
              <a:buAutoNum type="arabicPeriod"/>
            </a:pPr>
            <a:r>
              <a:rPr lang="en-US" dirty="0"/>
              <a:t>Priority</a:t>
            </a:r>
          </a:p>
          <a:p>
            <a:pPr marL="342900" indent="-342900">
              <a:buFont typeface="+mj-lt"/>
              <a:buAutoNum type="arabicPeriod"/>
            </a:pPr>
            <a:r>
              <a:rPr lang="en-US" dirty="0"/>
              <a:t>The risk owner or person who will own or take responsibility for each risk (who?)</a:t>
            </a:r>
          </a:p>
          <a:p>
            <a:pPr marL="342900" indent="-342900">
              <a:buFont typeface="+mj-lt"/>
              <a:buAutoNum type="arabicPeriod"/>
            </a:pPr>
            <a:r>
              <a:rPr lang="en-US" dirty="0"/>
              <a:t>The status of each risk (red, yellow, green)</a:t>
            </a:r>
          </a:p>
        </p:txBody>
      </p:sp>
      <p:sp>
        <p:nvSpPr>
          <p:cNvPr id="43010" name="Rectangle 2"/>
          <p:cNvSpPr>
            <a:spLocks noGrp="1" noChangeArrowheads="1"/>
          </p:cNvSpPr>
          <p:nvPr>
            <p:ph type="title"/>
          </p:nvPr>
        </p:nvSpPr>
        <p:spPr>
          <a:xfrm>
            <a:off x="76200" y="152400"/>
            <a:ext cx="8229600" cy="1100667"/>
          </a:xfrm>
        </p:spPr>
        <p:txBody>
          <a:bodyPr>
            <a:normAutofit/>
          </a:bodyPr>
          <a:lstStyle/>
          <a:p>
            <a:pPr eaLnBrk="1" hangingPunct="1">
              <a:defRPr/>
            </a:pPr>
            <a:r>
              <a:rPr lang="en-US" sz="3600" b="1" dirty="0">
                <a:solidFill>
                  <a:srgbClr val="A41E35"/>
                </a:solidFill>
              </a:rPr>
              <a:t>Tracking your Risks with a Risk Register</a:t>
            </a:r>
          </a:p>
        </p:txBody>
      </p:sp>
    </p:spTree>
    <p:extLst>
      <p:ext uri="{BB962C8B-B14F-4D97-AF65-F5344CB8AC3E}">
        <p14:creationId xmlns:p14="http://schemas.microsoft.com/office/powerpoint/2010/main" val="2251317828"/>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447501" cy="1100667"/>
          </a:xfrm>
        </p:spPr>
        <p:txBody>
          <a:bodyPr>
            <a:normAutofit/>
          </a:bodyPr>
          <a:lstStyle/>
          <a:p>
            <a:r>
              <a:rPr lang="en-US" sz="3600" b="1" dirty="0">
                <a:solidFill>
                  <a:srgbClr val="A41E35"/>
                </a:solidFill>
              </a:rPr>
              <a:t>Risk Register Example</a:t>
            </a:r>
          </a:p>
        </p:txBody>
      </p:sp>
      <p:pic>
        <p:nvPicPr>
          <p:cNvPr id="4" name="Picture 3">
            <a:extLst>
              <a:ext uri="{FF2B5EF4-FFF2-40B4-BE49-F238E27FC236}">
                <a16:creationId xmlns:a16="http://schemas.microsoft.com/office/drawing/2014/main" id="{4ACD0A4C-E44A-0D23-75CE-B5692D922ABF}"/>
              </a:ext>
            </a:extLst>
          </p:cNvPr>
          <p:cNvPicPr>
            <a:picLocks noChangeAspect="1"/>
          </p:cNvPicPr>
          <p:nvPr/>
        </p:nvPicPr>
        <p:blipFill>
          <a:blip r:embed="rId2"/>
          <a:stretch>
            <a:fillRect/>
          </a:stretch>
        </p:blipFill>
        <p:spPr>
          <a:xfrm>
            <a:off x="0" y="891521"/>
            <a:ext cx="9144000" cy="5074958"/>
          </a:xfrm>
          <a:prstGeom prst="rect">
            <a:avLst/>
          </a:prstGeom>
        </p:spPr>
      </p:pic>
      <p:sp>
        <p:nvSpPr>
          <p:cNvPr id="5" name="Oval 4">
            <a:extLst>
              <a:ext uri="{FF2B5EF4-FFF2-40B4-BE49-F238E27FC236}">
                <a16:creationId xmlns:a16="http://schemas.microsoft.com/office/drawing/2014/main" id="{BEFAFD51-840C-D2BF-330D-791AB686DA4A}"/>
              </a:ext>
            </a:extLst>
          </p:cNvPr>
          <p:cNvSpPr/>
          <p:nvPr/>
        </p:nvSpPr>
        <p:spPr>
          <a:xfrm>
            <a:off x="4724400" y="1295400"/>
            <a:ext cx="1981200" cy="838200"/>
          </a:xfrm>
          <a:prstGeom prst="ellipse">
            <a:avLst/>
          </a:prstGeom>
          <a:noFill/>
          <a:ln>
            <a:solidFill>
              <a:srgbClr val="A326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AB122CC-CC19-1A91-E09C-5EA235138752}"/>
              </a:ext>
            </a:extLst>
          </p:cNvPr>
          <p:cNvSpPr txBox="1"/>
          <p:nvPr/>
        </p:nvSpPr>
        <p:spPr>
          <a:xfrm>
            <a:off x="4785851" y="855134"/>
            <a:ext cx="2286000" cy="381000"/>
          </a:xfrm>
          <a:prstGeom prst="rect">
            <a:avLst/>
          </a:prstGeom>
          <a:noFill/>
        </p:spPr>
        <p:txBody>
          <a:bodyPr wrap="square" rtlCol="0">
            <a:spAutoFit/>
          </a:bodyPr>
          <a:lstStyle/>
          <a:p>
            <a:pPr algn="ctr"/>
            <a:r>
              <a:rPr lang="en-US" b="1" dirty="0">
                <a:solidFill>
                  <a:srgbClr val="A32638"/>
                </a:solidFill>
              </a:rPr>
              <a:t>1 x 3 = 3</a:t>
            </a:r>
          </a:p>
        </p:txBody>
      </p:sp>
    </p:spTree>
    <p:extLst>
      <p:ext uri="{BB962C8B-B14F-4D97-AF65-F5344CB8AC3E}">
        <p14:creationId xmlns:p14="http://schemas.microsoft.com/office/powerpoint/2010/main" val="33856813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7143752" cy="903940"/>
          </a:xfrm>
        </p:spPr>
        <p:txBody>
          <a:bodyPr>
            <a:normAutofit/>
          </a:bodyPr>
          <a:lstStyle/>
          <a:p>
            <a:r>
              <a:rPr lang="en-US" sz="3200" b="1" dirty="0">
                <a:solidFill>
                  <a:srgbClr val="A41E35"/>
                </a:solidFill>
              </a:rPr>
              <a:t>Change Leadership Day! (Day 2) </a:t>
            </a:r>
          </a:p>
        </p:txBody>
      </p:sp>
      <p:sp>
        <p:nvSpPr>
          <p:cNvPr id="3" name="Content Placeholder 2"/>
          <p:cNvSpPr>
            <a:spLocks noGrp="1"/>
          </p:cNvSpPr>
          <p:nvPr>
            <p:ph idx="1"/>
          </p:nvPr>
        </p:nvSpPr>
        <p:spPr>
          <a:xfrm>
            <a:off x="457200" y="1524000"/>
            <a:ext cx="7873999" cy="4495800"/>
          </a:xfrm>
        </p:spPr>
        <p:txBody>
          <a:bodyPr>
            <a:normAutofit fontScale="92500" lnSpcReduction="10000"/>
          </a:bodyPr>
          <a:lstStyle/>
          <a:p>
            <a:r>
              <a:rPr lang="en-US" sz="2400" dirty="0"/>
              <a:t>- Read Kotter Chapter 5 : Empower Action</a:t>
            </a:r>
          </a:p>
          <a:p>
            <a:pPr>
              <a:buFontTx/>
              <a:buChar char="-"/>
            </a:pPr>
            <a:endParaRPr lang="en-US" sz="2400" dirty="0"/>
          </a:p>
          <a:p>
            <a:r>
              <a:rPr lang="en-US" sz="2400" dirty="0"/>
              <a:t>- Pick </a:t>
            </a:r>
            <a:r>
              <a:rPr lang="en-US" sz="2400" u="sng" dirty="0">
                <a:solidFill>
                  <a:srgbClr val="A41E35"/>
                </a:solidFill>
              </a:rPr>
              <a:t>3 of the stories </a:t>
            </a:r>
            <a:r>
              <a:rPr lang="en-US" sz="2400" dirty="0"/>
              <a:t>and be ready to present the key take away/learnings and how it relates to your current project:</a:t>
            </a:r>
          </a:p>
          <a:p>
            <a:endParaRPr lang="en-US" sz="2400" dirty="0"/>
          </a:p>
          <a:p>
            <a:pPr marL="342900" indent="-342900">
              <a:buFont typeface="+mj-lt"/>
              <a:buAutoNum type="arabicPeriod"/>
            </a:pPr>
            <a:r>
              <a:rPr lang="en-US" sz="2400" dirty="0"/>
              <a:t>Retooling the Boss</a:t>
            </a:r>
          </a:p>
          <a:p>
            <a:pPr marL="342900" indent="-342900">
              <a:buFont typeface="+mj-lt"/>
              <a:buAutoNum type="arabicPeriod"/>
            </a:pPr>
            <a:r>
              <a:rPr lang="en-US" sz="2400" dirty="0"/>
              <a:t>The Worldwide Competition</a:t>
            </a:r>
          </a:p>
          <a:p>
            <a:pPr marL="342900" indent="-342900">
              <a:buFont typeface="+mj-lt"/>
              <a:buAutoNum type="arabicPeriod"/>
            </a:pPr>
            <a:r>
              <a:rPr lang="en-US" sz="2400" dirty="0"/>
              <a:t>I Survived, So You Can Too</a:t>
            </a:r>
          </a:p>
          <a:p>
            <a:pPr marL="342900" indent="-342900">
              <a:buFont typeface="+mj-lt"/>
              <a:buAutoNum type="arabicPeriod"/>
            </a:pPr>
            <a:r>
              <a:rPr lang="en-US" sz="2400" dirty="0"/>
              <a:t>Making Movies on the Factory Floor</a:t>
            </a:r>
          </a:p>
          <a:p>
            <a:pPr marL="342900" indent="-342900">
              <a:buFont typeface="+mj-lt"/>
              <a:buAutoNum type="arabicPeriod"/>
            </a:pPr>
            <a:r>
              <a:rPr lang="en-US" sz="2400" dirty="0"/>
              <a:t>Harold and Lidia</a:t>
            </a:r>
            <a:endParaRPr lang="en-US" dirty="0"/>
          </a:p>
        </p:txBody>
      </p:sp>
    </p:spTree>
    <p:extLst>
      <p:ext uri="{BB962C8B-B14F-4D97-AF65-F5344CB8AC3E}">
        <p14:creationId xmlns:p14="http://schemas.microsoft.com/office/powerpoint/2010/main" val="34850406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143752" cy="903940"/>
          </a:xfrm>
        </p:spPr>
        <p:txBody>
          <a:bodyPr>
            <a:normAutofit/>
          </a:bodyPr>
          <a:lstStyle/>
          <a:p>
            <a:r>
              <a:rPr lang="en-US" sz="3600" b="1" dirty="0">
                <a:solidFill>
                  <a:srgbClr val="A41E35"/>
                </a:solidFill>
              </a:rPr>
              <a:t>Studio day (Day 2)</a:t>
            </a:r>
          </a:p>
        </p:txBody>
      </p:sp>
      <p:sp>
        <p:nvSpPr>
          <p:cNvPr id="3" name="Content Placeholder 2"/>
          <p:cNvSpPr>
            <a:spLocks noGrp="1"/>
          </p:cNvSpPr>
          <p:nvPr>
            <p:ph idx="1"/>
          </p:nvPr>
        </p:nvSpPr>
        <p:spPr>
          <a:xfrm>
            <a:off x="457200" y="1219200"/>
            <a:ext cx="8229600" cy="5105400"/>
          </a:xfrm>
        </p:spPr>
        <p:txBody>
          <a:bodyPr>
            <a:normAutofit fontScale="62500" lnSpcReduction="20000"/>
          </a:bodyPr>
          <a:lstStyle/>
          <a:p>
            <a:pPr marL="514350" indent="-514350">
              <a:buFont typeface="+mj-lt"/>
              <a:buAutoNum type="arabicPeriod"/>
            </a:pPr>
            <a:endParaRPr lang="en-US" sz="3800" dirty="0"/>
          </a:p>
          <a:p>
            <a:pPr marL="514350" indent="-514350">
              <a:buFont typeface="+mj-lt"/>
              <a:buAutoNum type="arabicPeriod"/>
            </a:pPr>
            <a:r>
              <a:rPr lang="en-US" sz="3800" dirty="0"/>
              <a:t>Update your Sprint #2 burndown chart with your actual so far and </a:t>
            </a:r>
            <a:r>
              <a:rPr lang="en-US" sz="3800" dirty="0">
                <a:solidFill>
                  <a:srgbClr val="A32638"/>
                </a:solidFill>
              </a:rPr>
              <a:t>submit on canvas by EOD</a:t>
            </a:r>
          </a:p>
          <a:p>
            <a:pPr marL="514350" indent="-514350">
              <a:buFont typeface="+mj-lt"/>
              <a:buAutoNum type="arabicPeriod"/>
            </a:pPr>
            <a:r>
              <a:rPr lang="en-US" sz="3800" dirty="0"/>
              <a:t>Create your Risk Register – </a:t>
            </a:r>
            <a:r>
              <a:rPr lang="en-US" sz="3800" dirty="0">
                <a:solidFill>
                  <a:srgbClr val="A32638"/>
                </a:solidFill>
              </a:rPr>
              <a:t>this will be one of your project artifact in your final submission </a:t>
            </a:r>
            <a:r>
              <a:rPr lang="en-US" sz="3800" dirty="0"/>
              <a:t>(use template provided)</a:t>
            </a:r>
          </a:p>
          <a:p>
            <a:pPr marL="514350" indent="-514350">
              <a:buFont typeface="+mj-lt"/>
              <a:buAutoNum type="arabicPeriod"/>
            </a:pPr>
            <a:r>
              <a:rPr lang="en-US" sz="3800" dirty="0"/>
              <a:t>Create a snapshot of your Scrum Board (as of this week) </a:t>
            </a:r>
            <a:r>
              <a:rPr lang="en-US" sz="3800" dirty="0">
                <a:solidFill>
                  <a:srgbClr val="A32638"/>
                </a:solidFill>
              </a:rPr>
              <a:t>– this will be one of your project artifact in your final submission</a:t>
            </a:r>
          </a:p>
          <a:p>
            <a:pPr marL="971550" lvl="1" indent="-514350">
              <a:buFont typeface="Wingdings" panose="05000000000000000000" pitchFamily="2" charset="2"/>
              <a:buChar char="Ø"/>
            </a:pPr>
            <a:r>
              <a:rPr lang="en-US" sz="2800" dirty="0"/>
              <a:t>If the software that you are using does not allow for a clear view of your Scrum board, you can use Lucid chart (free software)</a:t>
            </a:r>
          </a:p>
          <a:p>
            <a:pPr marL="971550" lvl="1" indent="-514350">
              <a:buFont typeface="Wingdings" panose="05000000000000000000" pitchFamily="2" charset="2"/>
              <a:buChar char="Ø"/>
            </a:pPr>
            <a:r>
              <a:rPr lang="en-US" sz="2800" dirty="0"/>
              <a:t>Make sure to show which team members owns which tasks (color code or initials)</a:t>
            </a:r>
          </a:p>
          <a:p>
            <a:pPr marL="514350" indent="-514350">
              <a:buFont typeface="+mj-lt"/>
              <a:buAutoNum type="arabicPeriod"/>
            </a:pPr>
            <a:r>
              <a:rPr lang="en-US" sz="3900" dirty="0"/>
              <a:t>Complete Sprint #2 / Work on your deliverables</a:t>
            </a:r>
          </a:p>
          <a:p>
            <a:pPr marL="514350" indent="-514350">
              <a:buFont typeface="Wingdings" panose="05000000000000000000" pitchFamily="2" charset="2"/>
              <a:buChar char="Ø"/>
            </a:pPr>
            <a:endParaRPr lang="en-US" sz="2800" dirty="0"/>
          </a:p>
        </p:txBody>
      </p:sp>
    </p:spTree>
    <p:extLst>
      <p:ext uri="{BB962C8B-B14F-4D97-AF65-F5344CB8AC3E}">
        <p14:creationId xmlns:p14="http://schemas.microsoft.com/office/powerpoint/2010/main" val="20841230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48698-A342-4455-992E-B4BA70CE9C93}"/>
              </a:ext>
            </a:extLst>
          </p:cNvPr>
          <p:cNvSpPr>
            <a:spLocks noGrp="1"/>
          </p:cNvSpPr>
          <p:nvPr>
            <p:ph type="title"/>
          </p:nvPr>
        </p:nvSpPr>
        <p:spPr>
          <a:xfrm>
            <a:off x="152400" y="685799"/>
            <a:ext cx="8686800" cy="762001"/>
          </a:xfrm>
        </p:spPr>
        <p:txBody>
          <a:bodyPr/>
          <a:lstStyle/>
          <a:p>
            <a:r>
              <a:rPr lang="en-US" sz="2800" b="1" u="sng" dirty="0">
                <a:solidFill>
                  <a:srgbClr val="A32638"/>
                </a:solidFill>
              </a:rPr>
              <a:t>Reminder: Project Artifacts due at the end of the semester</a:t>
            </a:r>
          </a:p>
        </p:txBody>
      </p:sp>
      <p:sp>
        <p:nvSpPr>
          <p:cNvPr id="3" name="Content Placeholder 2">
            <a:extLst>
              <a:ext uri="{FF2B5EF4-FFF2-40B4-BE49-F238E27FC236}">
                <a16:creationId xmlns:a16="http://schemas.microsoft.com/office/drawing/2014/main" id="{AEF9AE26-2F17-4C2F-94A8-B451ACC8EF63}"/>
              </a:ext>
            </a:extLst>
          </p:cNvPr>
          <p:cNvSpPr>
            <a:spLocks noGrp="1"/>
          </p:cNvSpPr>
          <p:nvPr>
            <p:ph idx="1"/>
          </p:nvPr>
        </p:nvSpPr>
        <p:spPr>
          <a:xfrm>
            <a:off x="317241" y="1676400"/>
            <a:ext cx="8674359" cy="4267201"/>
          </a:xfrm>
        </p:spPr>
        <p:txBody>
          <a:bodyPr>
            <a:normAutofit fontScale="92500"/>
          </a:bodyPr>
          <a:lstStyle/>
          <a:p>
            <a:pPr marL="514350" indent="-514350">
              <a:buFont typeface="+mj-lt"/>
              <a:buAutoNum type="arabicPeriod"/>
            </a:pPr>
            <a:r>
              <a:rPr lang="en-US" sz="2400" b="0" dirty="0"/>
              <a:t>Definition of done (from week 4 ICE)</a:t>
            </a:r>
          </a:p>
          <a:p>
            <a:pPr marL="514350" indent="-514350">
              <a:buFont typeface="+mj-lt"/>
              <a:buAutoNum type="arabicPeriod"/>
            </a:pPr>
            <a:r>
              <a:rPr lang="en-US" sz="2400" b="0" dirty="0"/>
              <a:t>Stakeholder Register</a:t>
            </a:r>
          </a:p>
          <a:p>
            <a:pPr marL="514350" indent="-514350">
              <a:buFont typeface="+mj-lt"/>
              <a:buAutoNum type="arabicPeriod"/>
            </a:pPr>
            <a:r>
              <a:rPr lang="en-US" sz="2400" b="0" dirty="0"/>
              <a:t>Product Roadmap</a:t>
            </a:r>
          </a:p>
          <a:p>
            <a:pPr marL="514350" indent="-514350">
              <a:buFont typeface="+mj-lt"/>
              <a:buAutoNum type="arabicPeriod"/>
            </a:pPr>
            <a:r>
              <a:rPr lang="en-US" sz="2400" b="0" dirty="0"/>
              <a:t>Refined Backlog with estimate in story points or hours (as of week 10)</a:t>
            </a:r>
          </a:p>
          <a:p>
            <a:pPr marL="514350" indent="-514350">
              <a:buFont typeface="+mj-lt"/>
              <a:buAutoNum type="arabicPeriod"/>
            </a:pPr>
            <a:r>
              <a:rPr lang="en-US" sz="2400" b="0" dirty="0"/>
              <a:t>Sprint Burndown chart (sprint# 2)</a:t>
            </a:r>
          </a:p>
          <a:p>
            <a:pPr marL="514350" indent="-514350">
              <a:buFont typeface="+mj-lt"/>
              <a:buAutoNum type="arabicPeriod"/>
            </a:pPr>
            <a:r>
              <a:rPr lang="en-US" sz="2400" b="0" dirty="0"/>
              <a:t>Risk Register</a:t>
            </a:r>
          </a:p>
          <a:p>
            <a:pPr marL="514350" indent="-514350">
              <a:buFont typeface="+mj-lt"/>
              <a:buAutoNum type="arabicPeriod"/>
            </a:pPr>
            <a:r>
              <a:rPr lang="en-US" sz="2400" b="0" dirty="0"/>
              <a:t>Scrum Board (as of week 11)</a:t>
            </a:r>
          </a:p>
          <a:p>
            <a:pPr marL="514350" indent="-514350">
              <a:buFont typeface="+mj-lt"/>
              <a:buAutoNum type="arabicPeriod"/>
            </a:pPr>
            <a:r>
              <a:rPr lang="en-US" sz="2400" b="0" dirty="0"/>
              <a:t>Sprint retrospective</a:t>
            </a:r>
          </a:p>
          <a:p>
            <a:pPr marL="514350" indent="-514350">
              <a:buFont typeface="+mj-lt"/>
              <a:buAutoNum type="arabicPeriod"/>
            </a:pPr>
            <a:r>
              <a:rPr lang="en-US" sz="2400" b="0" dirty="0"/>
              <a:t>Link to your site/product(s)</a:t>
            </a:r>
            <a:endParaRPr lang="en-US" sz="2400" dirty="0"/>
          </a:p>
        </p:txBody>
      </p:sp>
      <p:sp>
        <p:nvSpPr>
          <p:cNvPr id="4" name="Oval 3">
            <a:extLst>
              <a:ext uri="{FF2B5EF4-FFF2-40B4-BE49-F238E27FC236}">
                <a16:creationId xmlns:a16="http://schemas.microsoft.com/office/drawing/2014/main" id="{B44A5797-8571-4084-97ED-A611B932CA13}"/>
              </a:ext>
            </a:extLst>
          </p:cNvPr>
          <p:cNvSpPr/>
          <p:nvPr/>
        </p:nvSpPr>
        <p:spPr>
          <a:xfrm>
            <a:off x="317241" y="3352800"/>
            <a:ext cx="5685453" cy="1828800"/>
          </a:xfrm>
          <a:prstGeom prst="ellipse">
            <a:avLst/>
          </a:prstGeom>
          <a:noFill/>
          <a:ln>
            <a:solidFill>
              <a:srgbClr val="A32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326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95183"/>
            <a:ext cx="8763000" cy="2259794"/>
          </a:xfrm>
        </p:spPr>
        <p:txBody>
          <a:bodyPr>
            <a:noAutofit/>
          </a:bodyPr>
          <a:lstStyle/>
          <a:p>
            <a:pPr>
              <a:spcBef>
                <a:spcPts val="9600"/>
              </a:spcBef>
            </a:pPr>
            <a:r>
              <a:rPr lang="en-US" sz="4400" dirty="0">
                <a:solidFill>
                  <a:schemeClr val="tx1">
                    <a:lumMod val="65000"/>
                    <a:lumOff val="35000"/>
                  </a:schemeClr>
                </a:solidFill>
              </a:rPr>
              <a:t>Week 11</a:t>
            </a:r>
            <a:br>
              <a:rPr lang="en-US" sz="4400" dirty="0">
                <a:solidFill>
                  <a:schemeClr val="tx1">
                    <a:lumMod val="65000"/>
                    <a:lumOff val="35000"/>
                  </a:schemeClr>
                </a:solidFill>
              </a:rPr>
            </a:br>
            <a:r>
              <a:rPr lang="en-US" sz="3600" dirty="0">
                <a:solidFill>
                  <a:schemeClr val="bg1">
                    <a:lumMod val="65000"/>
                  </a:schemeClr>
                </a:solidFill>
              </a:rPr>
              <a:t>MIS3535 | LEAD GLOBAL DIGITAL PROJECTS</a:t>
            </a:r>
            <a:endParaRPr lang="en-US" sz="700" dirty="0">
              <a:solidFill>
                <a:schemeClr val="bg1">
                  <a:lumMod val="65000"/>
                </a:schemeClr>
              </a:solidFill>
            </a:endParaRPr>
          </a:p>
        </p:txBody>
      </p:sp>
      <p:cxnSp>
        <p:nvCxnSpPr>
          <p:cNvPr id="7" name="Straight Connector 6"/>
          <p:cNvCxnSpPr/>
          <p:nvPr/>
        </p:nvCxnSpPr>
        <p:spPr>
          <a:xfrm>
            <a:off x="457200" y="2971800"/>
            <a:ext cx="813816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John Kotter&amp;#39;s 8 stages of change management - Dream End State">
            <a:extLst>
              <a:ext uri="{FF2B5EF4-FFF2-40B4-BE49-F238E27FC236}">
                <a16:creationId xmlns:a16="http://schemas.microsoft.com/office/drawing/2014/main" id="{D456E436-2B72-4029-AC99-9F9E25953B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9235" y="3124200"/>
            <a:ext cx="4556125" cy="342840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9737D06B-D39D-4609-8AB4-480F1E19E598}"/>
              </a:ext>
            </a:extLst>
          </p:cNvPr>
          <p:cNvSpPr/>
          <p:nvPr/>
        </p:nvSpPr>
        <p:spPr>
          <a:xfrm>
            <a:off x="5029200" y="4343400"/>
            <a:ext cx="3962400" cy="914400"/>
          </a:xfrm>
          <a:prstGeom prst="ellipse">
            <a:avLst/>
          </a:prstGeom>
          <a:noFill/>
          <a:ln>
            <a:solidFill>
              <a:srgbClr val="A32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546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15400" cy="1100667"/>
          </a:xfrm>
        </p:spPr>
        <p:txBody>
          <a:bodyPr>
            <a:normAutofit/>
          </a:bodyPr>
          <a:lstStyle/>
          <a:p>
            <a:r>
              <a:rPr lang="en-US" sz="3600" b="1" dirty="0">
                <a:solidFill>
                  <a:srgbClr val="A41E35"/>
                </a:solidFill>
              </a:rPr>
              <a:t>Coming up next week: Change Leadership Day! </a:t>
            </a:r>
          </a:p>
        </p:txBody>
      </p:sp>
      <p:sp>
        <p:nvSpPr>
          <p:cNvPr id="3" name="Content Placeholder 2"/>
          <p:cNvSpPr>
            <a:spLocks noGrp="1"/>
          </p:cNvSpPr>
          <p:nvPr>
            <p:ph idx="1"/>
          </p:nvPr>
        </p:nvSpPr>
        <p:spPr>
          <a:xfrm>
            <a:off x="609600" y="1419322"/>
            <a:ext cx="7924800" cy="4600478"/>
          </a:xfrm>
        </p:spPr>
        <p:txBody>
          <a:bodyPr>
            <a:noAutofit/>
          </a:bodyPr>
          <a:lstStyle/>
          <a:p>
            <a:r>
              <a:rPr lang="en-US" sz="2400" dirty="0"/>
              <a:t>- Kotter Chapter 6 : </a:t>
            </a:r>
            <a:r>
              <a:rPr lang="en-US" sz="2400" u="sng" dirty="0">
                <a:solidFill>
                  <a:srgbClr val="A32638"/>
                </a:solidFill>
              </a:rPr>
              <a:t>Create Short-Term Wins</a:t>
            </a:r>
          </a:p>
          <a:p>
            <a:pPr>
              <a:buFontTx/>
              <a:buChar char="-"/>
            </a:pPr>
            <a:endParaRPr lang="en-US" sz="2400" dirty="0"/>
          </a:p>
          <a:p>
            <a:r>
              <a:rPr lang="en-US" sz="2400" dirty="0"/>
              <a:t>- Pick </a:t>
            </a:r>
            <a:r>
              <a:rPr lang="en-US" sz="2400" u="sng" dirty="0">
                <a:solidFill>
                  <a:srgbClr val="A41E35"/>
                </a:solidFill>
              </a:rPr>
              <a:t>3 of the stories </a:t>
            </a:r>
            <a:r>
              <a:rPr lang="en-US" sz="2400" dirty="0"/>
              <a:t>and be ready to present the key take away/learnings and how it relates to your current project:</a:t>
            </a:r>
          </a:p>
          <a:p>
            <a:endParaRPr lang="en-US" sz="2400" dirty="0"/>
          </a:p>
          <a:p>
            <a:pPr marL="457200" indent="-457200">
              <a:buFont typeface="+mj-lt"/>
              <a:buAutoNum type="arabicPeriod"/>
            </a:pPr>
            <a:r>
              <a:rPr lang="en-US" dirty="0"/>
              <a:t>The List on the Bulletin Boards</a:t>
            </a:r>
          </a:p>
          <a:p>
            <a:pPr marL="457200" indent="-457200">
              <a:buFont typeface="+mj-lt"/>
              <a:buAutoNum type="arabicPeriod"/>
            </a:pPr>
            <a:r>
              <a:rPr lang="en-US" dirty="0"/>
              <a:t>Creating the New Navy</a:t>
            </a:r>
          </a:p>
          <a:p>
            <a:pPr marL="457200" indent="-457200">
              <a:buFont typeface="+mj-lt"/>
              <a:buAutoNum type="arabicPeriod"/>
            </a:pPr>
            <a:r>
              <a:rPr lang="en-US" dirty="0"/>
              <a:t>The Senator Owned a Trucking Company</a:t>
            </a:r>
          </a:p>
          <a:p>
            <a:pPr marL="457200" indent="-457200">
              <a:buFont typeface="+mj-lt"/>
              <a:buAutoNum type="arabicPeriod"/>
            </a:pPr>
            <a:r>
              <a:rPr lang="en-US" dirty="0"/>
              <a:t>Hoopla</a:t>
            </a:r>
            <a:endParaRPr lang="en-US" sz="1800" dirty="0"/>
          </a:p>
        </p:txBody>
      </p:sp>
    </p:spTree>
    <p:extLst>
      <p:ext uri="{BB962C8B-B14F-4D97-AF65-F5344CB8AC3E}">
        <p14:creationId xmlns:p14="http://schemas.microsoft.com/office/powerpoint/2010/main" val="13103129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8E1EA-050B-4DBF-9FB3-91953289DC91}"/>
              </a:ext>
            </a:extLst>
          </p:cNvPr>
          <p:cNvSpPr>
            <a:spLocks noGrp="1"/>
          </p:cNvSpPr>
          <p:nvPr>
            <p:ph idx="1"/>
          </p:nvPr>
        </p:nvSpPr>
        <p:spPr>
          <a:xfrm>
            <a:off x="533400" y="533400"/>
            <a:ext cx="8077200" cy="5334000"/>
          </a:xfrm>
        </p:spPr>
        <p:txBody>
          <a:bodyPr>
            <a:normAutofit fontScale="70000" lnSpcReduction="20000"/>
          </a:bodyPr>
          <a:lstStyle/>
          <a:p>
            <a:r>
              <a:rPr lang="en-US" sz="4000" dirty="0">
                <a:solidFill>
                  <a:srgbClr val="A32638"/>
                </a:solidFill>
              </a:rPr>
              <a:t>AGENDA – Week 11</a:t>
            </a:r>
            <a:br>
              <a:rPr lang="en-US" sz="4000" dirty="0">
                <a:solidFill>
                  <a:srgbClr val="A32638"/>
                </a:solidFill>
              </a:rPr>
            </a:br>
            <a:endParaRPr lang="en-US" sz="4000" dirty="0">
              <a:solidFill>
                <a:srgbClr val="A32638"/>
              </a:solidFill>
            </a:endParaRPr>
          </a:p>
          <a:p>
            <a:pPr marL="514350" indent="-514350">
              <a:buFont typeface="Arial" panose="020B0604020202020204" pitchFamily="34" charset="0"/>
              <a:buChar char="•"/>
            </a:pPr>
            <a:r>
              <a:rPr lang="en-US" sz="3200" dirty="0"/>
              <a:t>Quiz #4</a:t>
            </a:r>
          </a:p>
          <a:p>
            <a:pPr marL="514350" indent="-514350">
              <a:buFont typeface="Arial" panose="020B0604020202020204" pitchFamily="34" charset="0"/>
              <a:buChar char="•"/>
            </a:pPr>
            <a:r>
              <a:rPr lang="en-US" sz="3200" dirty="0"/>
              <a:t>Daily Stand up (last 2 teams)</a:t>
            </a:r>
          </a:p>
          <a:p>
            <a:pPr marL="514350" indent="-514350">
              <a:buFont typeface="Arial" panose="020B0604020202020204" pitchFamily="34" charset="0"/>
              <a:buChar char="•"/>
            </a:pPr>
            <a:r>
              <a:rPr lang="en-US" sz="3200" dirty="0"/>
              <a:t>Risk Management Discussion</a:t>
            </a:r>
          </a:p>
          <a:p>
            <a:pPr marL="514350" indent="-514350">
              <a:buFont typeface="Arial" panose="020B0604020202020204" pitchFamily="34" charset="0"/>
              <a:buChar char="•"/>
            </a:pPr>
            <a:r>
              <a:rPr lang="en-US" sz="3200" dirty="0"/>
              <a:t>Kotter Discussion:</a:t>
            </a:r>
          </a:p>
          <a:p>
            <a:pPr marL="971550" lvl="1" indent="-514350">
              <a:buFont typeface="Arial" panose="020B0604020202020204" pitchFamily="34" charset="0"/>
              <a:buChar char="•"/>
            </a:pPr>
            <a:r>
              <a:rPr lang="en-US" sz="3200" dirty="0"/>
              <a:t>Chapter 4 (day 1)</a:t>
            </a:r>
          </a:p>
          <a:p>
            <a:pPr marL="971550" lvl="1" indent="-514350">
              <a:buFont typeface="Arial" panose="020B0604020202020204" pitchFamily="34" charset="0"/>
              <a:buChar char="•"/>
            </a:pPr>
            <a:r>
              <a:rPr lang="en-US" sz="3200" dirty="0"/>
              <a:t>Chapter 5 (day 2)</a:t>
            </a:r>
          </a:p>
          <a:p>
            <a:pPr marL="514350" indent="-514350">
              <a:buFont typeface="Arial" panose="020B0604020202020204" pitchFamily="34" charset="0"/>
              <a:buChar char="•"/>
            </a:pPr>
            <a:r>
              <a:rPr lang="en-US" sz="3200" dirty="0"/>
              <a:t>Create your Risk Register – project artifact</a:t>
            </a:r>
          </a:p>
          <a:p>
            <a:pPr marL="514350" indent="-514350">
              <a:buFont typeface="Arial" panose="020B0604020202020204" pitchFamily="34" charset="0"/>
              <a:buChar char="•"/>
            </a:pPr>
            <a:r>
              <a:rPr lang="en-US" sz="3200" dirty="0"/>
              <a:t>Complete Sprint #2 / work on your deliverables</a:t>
            </a:r>
          </a:p>
          <a:p>
            <a:pPr marL="514350" indent="-514350">
              <a:buFont typeface="Arial" panose="020B0604020202020204" pitchFamily="34" charset="0"/>
              <a:buChar char="•"/>
            </a:pPr>
            <a:r>
              <a:rPr lang="en-US" sz="3200" dirty="0"/>
              <a:t>Update and submit your Sprint#2 Burndown chart</a:t>
            </a:r>
          </a:p>
          <a:p>
            <a:pPr marL="514350" indent="-514350">
              <a:buFont typeface="Arial" panose="020B0604020202020204" pitchFamily="34" charset="0"/>
              <a:buChar char="•"/>
            </a:pPr>
            <a:r>
              <a:rPr lang="en-US" sz="3200" dirty="0"/>
              <a:t>Create a snapshot of your Scrum board (as of this week) –  project artifact</a:t>
            </a:r>
          </a:p>
          <a:p>
            <a:endParaRPr lang="en-US" sz="2800" dirty="0">
              <a:solidFill>
                <a:srgbClr val="A32638"/>
              </a:solidFill>
            </a:endParaRPr>
          </a:p>
        </p:txBody>
      </p:sp>
    </p:spTree>
    <p:extLst>
      <p:ext uri="{BB962C8B-B14F-4D97-AF65-F5344CB8AC3E}">
        <p14:creationId xmlns:p14="http://schemas.microsoft.com/office/powerpoint/2010/main" val="751395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8E1EA-050B-4DBF-9FB3-91953289DC91}"/>
              </a:ext>
            </a:extLst>
          </p:cNvPr>
          <p:cNvSpPr>
            <a:spLocks noGrp="1"/>
          </p:cNvSpPr>
          <p:nvPr>
            <p:ph idx="1"/>
          </p:nvPr>
        </p:nvSpPr>
        <p:spPr>
          <a:xfrm>
            <a:off x="533400" y="457200"/>
            <a:ext cx="8077200" cy="5410200"/>
          </a:xfrm>
        </p:spPr>
        <p:txBody>
          <a:bodyPr>
            <a:normAutofit fontScale="92500" lnSpcReduction="10000"/>
          </a:bodyPr>
          <a:lstStyle/>
          <a:p>
            <a:r>
              <a:rPr lang="en-US" sz="3200" dirty="0">
                <a:solidFill>
                  <a:srgbClr val="A32638"/>
                </a:solidFill>
              </a:rPr>
              <a:t>SCRUM EVENT: DAILY STAND UP (Day 1)</a:t>
            </a:r>
          </a:p>
          <a:p>
            <a:endParaRPr lang="en-US" sz="3200" dirty="0"/>
          </a:p>
          <a:p>
            <a:r>
              <a:rPr lang="en-US" sz="3200" b="1" u="sng" dirty="0"/>
              <a:t>3 Important Questions: </a:t>
            </a:r>
            <a:endParaRPr lang="en-US" sz="3200" dirty="0"/>
          </a:p>
          <a:p>
            <a:r>
              <a:rPr lang="en-US" sz="2800" dirty="0"/>
              <a:t>1) What work did you complete yesterday? (for class purpose: last week)</a:t>
            </a:r>
          </a:p>
          <a:p>
            <a:r>
              <a:rPr lang="en-US" sz="2800" dirty="0"/>
              <a:t>2) What have you planned for today (this week)?</a:t>
            </a:r>
          </a:p>
          <a:p>
            <a:r>
              <a:rPr lang="en-US" sz="2800" dirty="0"/>
              <a:t>3) Are you facing any problems or issues?</a:t>
            </a:r>
            <a:endParaRPr lang="en-US" sz="2800" dirty="0">
              <a:solidFill>
                <a:srgbClr val="A32638"/>
              </a:solidFill>
            </a:endParaRPr>
          </a:p>
          <a:p>
            <a:endParaRPr lang="en-US" sz="3200" dirty="0"/>
          </a:p>
          <a:p>
            <a:r>
              <a:rPr lang="en-US" sz="3200" dirty="0">
                <a:solidFill>
                  <a:srgbClr val="A32638"/>
                </a:solidFill>
              </a:rPr>
              <a:t>Each team members </a:t>
            </a:r>
            <a:r>
              <a:rPr lang="en-US" sz="3200" dirty="0"/>
              <a:t>need to stand up and discuss the 3 points.</a:t>
            </a:r>
          </a:p>
        </p:txBody>
      </p:sp>
    </p:spTree>
    <p:extLst>
      <p:ext uri="{BB962C8B-B14F-4D97-AF65-F5344CB8AC3E}">
        <p14:creationId xmlns:p14="http://schemas.microsoft.com/office/powerpoint/2010/main" val="21623310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8E1EA-050B-4DBF-9FB3-91953289DC91}"/>
              </a:ext>
            </a:extLst>
          </p:cNvPr>
          <p:cNvSpPr>
            <a:spLocks noGrp="1"/>
          </p:cNvSpPr>
          <p:nvPr>
            <p:ph idx="1"/>
          </p:nvPr>
        </p:nvSpPr>
        <p:spPr>
          <a:xfrm>
            <a:off x="381000" y="457200"/>
            <a:ext cx="8229600" cy="5783580"/>
          </a:xfrm>
        </p:spPr>
        <p:txBody>
          <a:bodyPr>
            <a:normAutofit/>
          </a:bodyPr>
          <a:lstStyle/>
          <a:p>
            <a:r>
              <a:rPr lang="en-US" sz="3400" dirty="0">
                <a:solidFill>
                  <a:srgbClr val="A32638"/>
                </a:solidFill>
              </a:rPr>
              <a:t>SCRUM EVENT: DAILY STAND UP</a:t>
            </a:r>
            <a:endParaRPr lang="en-US" sz="3400" dirty="0"/>
          </a:p>
          <a:p>
            <a:r>
              <a:rPr lang="en-US" sz="3100" dirty="0"/>
              <a:t>LAST 2  </a:t>
            </a:r>
          </a:p>
          <a:p>
            <a:r>
              <a:rPr lang="en-US" sz="3100" dirty="0"/>
              <a:t>TEAMS:</a:t>
            </a:r>
            <a:endParaRPr lang="en-US" sz="4000" b="0" i="0" u="none" strike="noStrike" dirty="0">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5A7F978C-F195-4A70-ABEB-05E94B33D032}"/>
              </a:ext>
            </a:extLst>
          </p:cNvPr>
          <p:cNvGraphicFramePr>
            <a:graphicFrameLocks noGrp="1"/>
          </p:cNvGraphicFramePr>
          <p:nvPr>
            <p:extLst>
              <p:ext uri="{D42A27DB-BD31-4B8C-83A1-F6EECF244321}">
                <p14:modId xmlns:p14="http://schemas.microsoft.com/office/powerpoint/2010/main" val="1907272347"/>
              </p:ext>
            </p:extLst>
          </p:nvPr>
        </p:nvGraphicFramePr>
        <p:xfrm>
          <a:off x="2057400" y="2133600"/>
          <a:ext cx="6172200" cy="2530475"/>
        </p:xfrm>
        <a:graphic>
          <a:graphicData uri="http://schemas.openxmlformats.org/drawingml/2006/table">
            <a:tbl>
              <a:tblPr>
                <a:tableStyleId>{5C22544A-7EE6-4342-B048-85BDC9FD1C3A}</a:tableStyleId>
              </a:tblPr>
              <a:tblGrid>
                <a:gridCol w="867933">
                  <a:extLst>
                    <a:ext uri="{9D8B030D-6E8A-4147-A177-3AD203B41FA5}">
                      <a16:colId xmlns:a16="http://schemas.microsoft.com/office/drawing/2014/main" val="2991280271"/>
                    </a:ext>
                  </a:extLst>
                </a:gridCol>
                <a:gridCol w="2256267">
                  <a:extLst>
                    <a:ext uri="{9D8B030D-6E8A-4147-A177-3AD203B41FA5}">
                      <a16:colId xmlns:a16="http://schemas.microsoft.com/office/drawing/2014/main" val="2557516513"/>
                    </a:ext>
                  </a:extLst>
                </a:gridCol>
                <a:gridCol w="3048000">
                  <a:extLst>
                    <a:ext uri="{9D8B030D-6E8A-4147-A177-3AD203B41FA5}">
                      <a16:colId xmlns:a16="http://schemas.microsoft.com/office/drawing/2014/main" val="2301952844"/>
                    </a:ext>
                  </a:extLst>
                </a:gridCol>
              </a:tblGrid>
              <a:tr h="190500">
                <a:tc>
                  <a:txBody>
                    <a:bodyPr/>
                    <a:lstStyle/>
                    <a:p>
                      <a:pPr algn="l" fontAlgn="b"/>
                      <a:r>
                        <a:rPr lang="en-US" sz="1800" b="1" u="sng" strike="noStrike" dirty="0">
                          <a:effectLst/>
                        </a:rPr>
                        <a:t>Order</a:t>
                      </a:r>
                      <a:endParaRPr lang="en-US" sz="1800" b="1" i="0" u="sng" strike="noStrike" dirty="0">
                        <a:effectLst/>
                        <a:latin typeface="Calibri" panose="020F0502020204030204" pitchFamily="34" charset="0"/>
                      </a:endParaRPr>
                    </a:p>
                  </a:txBody>
                  <a:tcPr marL="9525" marR="9525" marT="9525" marB="0" anchor="b"/>
                </a:tc>
                <a:tc>
                  <a:txBody>
                    <a:bodyPr/>
                    <a:lstStyle/>
                    <a:p>
                      <a:pPr algn="l" fontAlgn="b"/>
                      <a:r>
                        <a:rPr lang="en-US" sz="1800" b="1" u="sng" strike="noStrike" dirty="0">
                          <a:effectLst/>
                        </a:rPr>
                        <a:t>Team Name</a:t>
                      </a:r>
                      <a:endParaRPr lang="en-US" sz="1800" b="1" i="0" u="sng" strike="noStrike" dirty="0">
                        <a:effectLst/>
                        <a:latin typeface="Calibri" panose="020F0502020204030204" pitchFamily="34" charset="0"/>
                      </a:endParaRPr>
                    </a:p>
                  </a:txBody>
                  <a:tcPr marL="9525" marR="9525" marT="9525" marB="0" anchor="b"/>
                </a:tc>
                <a:tc>
                  <a:txBody>
                    <a:bodyPr/>
                    <a:lstStyle/>
                    <a:p>
                      <a:pPr algn="l" fontAlgn="b"/>
                      <a:r>
                        <a:rPr lang="en-US" sz="1800" b="1" u="sng" strike="noStrike" dirty="0">
                          <a:effectLst/>
                        </a:rPr>
                        <a:t>Student Full Name</a:t>
                      </a:r>
                      <a:endParaRPr lang="en-US" sz="1800" b="1" i="0" u="sng"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354390563"/>
                  </a:ext>
                </a:extLst>
              </a:tr>
              <a:tr h="190500">
                <a:tc>
                  <a:txBody>
                    <a:bodyPr/>
                    <a:lstStyle/>
                    <a:p>
                      <a:pPr algn="l" fontAlgn="b"/>
                      <a:endParaRPr lang="en-US" sz="1200" b="1" i="0" u="none" strike="noStrike" dirty="0">
                        <a:effectLst/>
                        <a:latin typeface="Calibri" panose="020F0502020204030204" pitchFamily="34" charset="0"/>
                      </a:endParaRPr>
                    </a:p>
                  </a:txBody>
                  <a:tcPr marL="9525" marR="9525" marT="9525" marB="0" anchor="b"/>
                </a:tc>
                <a:tc>
                  <a:txBody>
                    <a:bodyPr/>
                    <a:lstStyle/>
                    <a:p>
                      <a:pPr algn="l" fontAlgn="b"/>
                      <a:endParaRPr lang="en-US" sz="1200" b="1" i="0" u="none" strike="noStrike" dirty="0">
                        <a:effectLst/>
                        <a:latin typeface="Calibri" panose="020F0502020204030204" pitchFamily="34" charset="0"/>
                      </a:endParaRPr>
                    </a:p>
                  </a:txBody>
                  <a:tcPr marL="9525" marR="9525" marT="9525" marB="0" anchor="b"/>
                </a:tc>
                <a:tc>
                  <a:txBody>
                    <a:bodyPr/>
                    <a:lstStyle/>
                    <a:p>
                      <a:pPr algn="l" fontAlgn="b"/>
                      <a:endParaRPr lang="en-US" sz="1200" b="1"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260279529"/>
                  </a:ext>
                </a:extLst>
              </a:tr>
              <a:tr h="190500">
                <a:tc>
                  <a:txBody>
                    <a:bodyPr/>
                    <a:lstStyle/>
                    <a:p>
                      <a:pPr algn="ctr" fontAlgn="b"/>
                      <a:r>
                        <a:rPr lang="en-US" sz="1600" b="0" i="0" u="none" strike="noStrike" dirty="0">
                          <a:effectLst/>
                          <a:latin typeface="+mn-lt"/>
                        </a:rPr>
                        <a:t>1</a:t>
                      </a:r>
                    </a:p>
                  </a:txBody>
                  <a:tcPr marL="9525" marR="9525" marT="9525" marB="0" anchor="b"/>
                </a:tc>
                <a:tc>
                  <a:txBody>
                    <a:bodyPr/>
                    <a:lstStyle/>
                    <a:p>
                      <a:pPr algn="l" fontAlgn="b"/>
                      <a:r>
                        <a:rPr lang="en-US" sz="1600" b="0" i="0" u="none" strike="noStrike" dirty="0">
                          <a:effectLst/>
                          <a:latin typeface="Calibri" panose="020F0502020204030204" pitchFamily="34" charset="0"/>
                        </a:rPr>
                        <a:t>Silver</a:t>
                      </a:r>
                    </a:p>
                  </a:txBody>
                  <a:tcPr marL="9525" marR="9525" marT="9525" marB="0" anchor="b"/>
                </a:tc>
                <a:tc>
                  <a:txBody>
                    <a:bodyPr/>
                    <a:lstStyle/>
                    <a:p>
                      <a:pPr algn="l" fontAlgn="b"/>
                      <a:r>
                        <a:rPr lang="en-US" sz="1600" b="0" i="0" u="none" strike="noStrike">
                          <a:effectLst/>
                          <a:latin typeface="Calibri" panose="020F0502020204030204" pitchFamily="34" charset="0"/>
                        </a:rPr>
                        <a:t>Acker, Evan </a:t>
                      </a:r>
                    </a:p>
                  </a:txBody>
                  <a:tcPr marL="9525" marR="9525" marT="9525" marB="0" anchor="b"/>
                </a:tc>
                <a:extLst>
                  <a:ext uri="{0D108BD9-81ED-4DB2-BD59-A6C34878D82A}">
                    <a16:rowId xmlns:a16="http://schemas.microsoft.com/office/drawing/2014/main" val="3234046110"/>
                  </a:ext>
                </a:extLst>
              </a:tr>
              <a:tr h="190500">
                <a:tc>
                  <a:txBody>
                    <a:bodyPr/>
                    <a:lstStyle/>
                    <a:p>
                      <a:pPr algn="ctr" fontAlgn="b"/>
                      <a:endParaRPr lang="en-US" sz="1600" b="0" i="0" u="none" strike="noStrike" dirty="0">
                        <a:effectLst/>
                        <a:latin typeface="+mn-lt"/>
                      </a:endParaRPr>
                    </a:p>
                  </a:txBody>
                  <a:tcPr marL="9525" marR="9525" marT="9525" marB="0" anchor="b"/>
                </a:tc>
                <a:tc>
                  <a:txBody>
                    <a:bodyPr/>
                    <a:lstStyle/>
                    <a:p>
                      <a:pPr algn="l" fontAlgn="b"/>
                      <a:endParaRPr lang="en-US" sz="1600" b="0" i="0" u="none" strike="noStrike">
                        <a:effectLst/>
                        <a:latin typeface="Calibri" panose="020F0502020204030204" pitchFamily="34" charset="0"/>
                      </a:endParaRPr>
                    </a:p>
                  </a:txBody>
                  <a:tcPr marL="9525" marR="9525" marT="9525" marB="0" anchor="b"/>
                </a:tc>
                <a:tc>
                  <a:txBody>
                    <a:bodyPr/>
                    <a:lstStyle/>
                    <a:p>
                      <a:pPr algn="l" fontAlgn="b"/>
                      <a:r>
                        <a:rPr lang="en-US" sz="1600" b="0" i="0" u="none" strike="noStrike" dirty="0" err="1">
                          <a:effectLst/>
                          <a:latin typeface="Calibri" panose="020F0502020204030204" pitchFamily="34" charset="0"/>
                        </a:rPr>
                        <a:t>Shamai</a:t>
                      </a:r>
                      <a:r>
                        <a:rPr lang="en-US" sz="1600" b="0" i="0" u="none" strike="noStrike" dirty="0">
                          <a:effectLst/>
                          <a:latin typeface="Calibri" panose="020F0502020204030204" pitchFamily="34" charset="0"/>
                        </a:rPr>
                        <a:t>, Jeremy</a:t>
                      </a:r>
                    </a:p>
                  </a:txBody>
                  <a:tcPr marL="9525" marR="9525" marT="9525" marB="0" anchor="b"/>
                </a:tc>
                <a:extLst>
                  <a:ext uri="{0D108BD9-81ED-4DB2-BD59-A6C34878D82A}">
                    <a16:rowId xmlns:a16="http://schemas.microsoft.com/office/drawing/2014/main" val="612592789"/>
                  </a:ext>
                </a:extLst>
              </a:tr>
              <a:tr h="190500">
                <a:tc>
                  <a:txBody>
                    <a:bodyPr/>
                    <a:lstStyle/>
                    <a:p>
                      <a:pPr algn="ctr" fontAlgn="b"/>
                      <a:endParaRPr lang="en-US" sz="1600" b="0" i="0" u="none" strike="noStrike" dirty="0">
                        <a:effectLst/>
                        <a:latin typeface="+mn-lt"/>
                      </a:endParaRPr>
                    </a:p>
                  </a:txBody>
                  <a:tcPr marL="9525" marR="9525" marT="9525" marB="0" anchor="b"/>
                </a:tc>
                <a:tc>
                  <a:txBody>
                    <a:bodyPr/>
                    <a:lstStyle/>
                    <a:p>
                      <a:pPr algn="l" fontAlgn="b"/>
                      <a:endParaRPr lang="en-US" sz="1600" b="0" i="0" u="none" strike="noStrike">
                        <a:effectLst/>
                        <a:latin typeface="Calibri" panose="020F0502020204030204" pitchFamily="34" charset="0"/>
                      </a:endParaRPr>
                    </a:p>
                  </a:txBody>
                  <a:tcPr marL="9525" marR="9525" marT="9525" marB="0" anchor="b"/>
                </a:tc>
                <a:tc>
                  <a:txBody>
                    <a:bodyPr/>
                    <a:lstStyle/>
                    <a:p>
                      <a:pPr algn="l" fontAlgn="b"/>
                      <a:r>
                        <a:rPr lang="en-US" sz="1600" b="0" i="0" u="none" strike="noStrike">
                          <a:effectLst/>
                          <a:latin typeface="Calibri" panose="020F0502020204030204" pitchFamily="34" charset="0"/>
                        </a:rPr>
                        <a:t>Johnson, Deajah</a:t>
                      </a:r>
                    </a:p>
                  </a:txBody>
                  <a:tcPr marL="9525" marR="9525" marT="9525" marB="0" anchor="b"/>
                </a:tc>
                <a:extLst>
                  <a:ext uri="{0D108BD9-81ED-4DB2-BD59-A6C34878D82A}">
                    <a16:rowId xmlns:a16="http://schemas.microsoft.com/office/drawing/2014/main" val="1998392686"/>
                  </a:ext>
                </a:extLst>
              </a:tr>
              <a:tr h="190500">
                <a:tc>
                  <a:txBody>
                    <a:bodyPr/>
                    <a:lstStyle/>
                    <a:p>
                      <a:pPr algn="ctr" fontAlgn="b"/>
                      <a:endParaRPr lang="en-US" sz="1600" b="0" i="0" u="none" strike="noStrike" dirty="0">
                        <a:effectLst/>
                        <a:latin typeface="+mn-lt"/>
                      </a:endParaRPr>
                    </a:p>
                  </a:txBody>
                  <a:tcPr marL="9525" marR="9525" marT="9525" marB="0" anchor="b"/>
                </a:tc>
                <a:tc>
                  <a:txBody>
                    <a:bodyPr/>
                    <a:lstStyle/>
                    <a:p>
                      <a:pPr algn="l" fontAlgn="b"/>
                      <a:endParaRPr lang="en-US" sz="1600" b="0" i="0" u="none" strike="noStrike">
                        <a:effectLst/>
                        <a:latin typeface="Calibri" panose="020F0502020204030204" pitchFamily="34" charset="0"/>
                      </a:endParaRPr>
                    </a:p>
                  </a:txBody>
                  <a:tcPr marL="9525" marR="9525" marT="9525" marB="0" anchor="b"/>
                </a:tc>
                <a:tc>
                  <a:txBody>
                    <a:bodyPr/>
                    <a:lstStyle/>
                    <a:p>
                      <a:pPr algn="l" fontAlgn="b"/>
                      <a:endParaRPr lang="en-US" sz="16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239064393"/>
                  </a:ext>
                </a:extLst>
              </a:tr>
              <a:tr h="190500">
                <a:tc>
                  <a:txBody>
                    <a:bodyPr/>
                    <a:lstStyle/>
                    <a:p>
                      <a:pPr algn="ctr" fontAlgn="b"/>
                      <a:r>
                        <a:rPr lang="en-US" sz="1600" b="0" i="0" u="none" strike="noStrike" dirty="0">
                          <a:effectLst/>
                          <a:latin typeface="+mn-lt"/>
                        </a:rPr>
                        <a:t>2</a:t>
                      </a:r>
                    </a:p>
                  </a:txBody>
                  <a:tcPr marL="9525" marR="9525" marT="9525" marB="0" anchor="b"/>
                </a:tc>
                <a:tc>
                  <a:txBody>
                    <a:bodyPr/>
                    <a:lstStyle/>
                    <a:p>
                      <a:pPr algn="l" fontAlgn="b"/>
                      <a:r>
                        <a:rPr lang="en-US" sz="1600" b="0" i="0" u="none" strike="noStrike">
                          <a:effectLst/>
                          <a:latin typeface="Calibri" panose="020F0502020204030204" pitchFamily="34" charset="0"/>
                        </a:rPr>
                        <a:t>Team #4</a:t>
                      </a:r>
                    </a:p>
                  </a:txBody>
                  <a:tcPr marL="9525" marR="9525" marT="9525" marB="0" anchor="b"/>
                </a:tc>
                <a:tc>
                  <a:txBody>
                    <a:bodyPr/>
                    <a:lstStyle/>
                    <a:p>
                      <a:pPr algn="l" fontAlgn="b"/>
                      <a:r>
                        <a:rPr lang="en-US" sz="1600" b="0" i="0" u="none" strike="noStrike" dirty="0">
                          <a:effectLst/>
                          <a:latin typeface="Calibri" panose="020F0502020204030204" pitchFamily="34" charset="0"/>
                        </a:rPr>
                        <a:t>Chen, Jon</a:t>
                      </a:r>
                    </a:p>
                  </a:txBody>
                  <a:tcPr marL="9525" marR="9525" marT="9525" marB="0" anchor="b"/>
                </a:tc>
                <a:extLst>
                  <a:ext uri="{0D108BD9-81ED-4DB2-BD59-A6C34878D82A}">
                    <a16:rowId xmlns:a16="http://schemas.microsoft.com/office/drawing/2014/main" val="3070110259"/>
                  </a:ext>
                </a:extLst>
              </a:tr>
              <a:tr h="190500">
                <a:tc>
                  <a:txBody>
                    <a:bodyPr/>
                    <a:lstStyle/>
                    <a:p>
                      <a:pPr algn="ctr" fontAlgn="b"/>
                      <a:endParaRPr lang="en-US" sz="1600" b="0" i="0" u="none" strike="noStrike" dirty="0">
                        <a:effectLst/>
                        <a:latin typeface="+mn-lt"/>
                      </a:endParaRPr>
                    </a:p>
                  </a:txBody>
                  <a:tcPr marL="9525" marR="9525" marT="9525" marB="0" anchor="b"/>
                </a:tc>
                <a:tc>
                  <a:txBody>
                    <a:bodyPr/>
                    <a:lstStyle/>
                    <a:p>
                      <a:pPr algn="l" fontAlgn="b"/>
                      <a:endParaRPr lang="en-US" sz="1600" b="0" i="0" u="none" strike="noStrike">
                        <a:effectLst/>
                        <a:latin typeface="Calibri" panose="020F0502020204030204" pitchFamily="34" charset="0"/>
                      </a:endParaRPr>
                    </a:p>
                  </a:txBody>
                  <a:tcPr marL="9525" marR="9525" marT="9525" marB="0" anchor="b"/>
                </a:tc>
                <a:tc>
                  <a:txBody>
                    <a:bodyPr/>
                    <a:lstStyle/>
                    <a:p>
                      <a:pPr algn="l" fontAlgn="b"/>
                      <a:r>
                        <a:rPr lang="en-US" sz="1600" b="0" i="0" u="none" strike="noStrike">
                          <a:effectLst/>
                          <a:latin typeface="Calibri" panose="020F0502020204030204" pitchFamily="34" charset="0"/>
                        </a:rPr>
                        <a:t>De Jesus, Nick</a:t>
                      </a:r>
                    </a:p>
                  </a:txBody>
                  <a:tcPr marL="9525" marR="9525" marT="9525" marB="0" anchor="b"/>
                </a:tc>
                <a:extLst>
                  <a:ext uri="{0D108BD9-81ED-4DB2-BD59-A6C34878D82A}">
                    <a16:rowId xmlns:a16="http://schemas.microsoft.com/office/drawing/2014/main" val="2148685299"/>
                  </a:ext>
                </a:extLst>
              </a:tr>
              <a:tr h="190500">
                <a:tc>
                  <a:txBody>
                    <a:bodyPr/>
                    <a:lstStyle/>
                    <a:p>
                      <a:pPr algn="ctr" fontAlgn="b"/>
                      <a:endParaRPr lang="en-US" sz="1600" b="0" i="0" u="none" strike="noStrike" dirty="0">
                        <a:effectLst/>
                        <a:latin typeface="+mn-lt"/>
                      </a:endParaRPr>
                    </a:p>
                  </a:txBody>
                  <a:tcPr marL="9525" marR="9525" marT="9525" marB="0" anchor="b"/>
                </a:tc>
                <a:tc>
                  <a:txBody>
                    <a:bodyPr/>
                    <a:lstStyle/>
                    <a:p>
                      <a:pPr algn="l" fontAlgn="b"/>
                      <a:endParaRPr lang="en-US" sz="1600" b="0" i="0" u="none" strike="noStrike">
                        <a:effectLst/>
                        <a:latin typeface="Calibri" panose="020F0502020204030204" pitchFamily="34" charset="0"/>
                      </a:endParaRPr>
                    </a:p>
                  </a:txBody>
                  <a:tcPr marL="9525" marR="9525" marT="9525" marB="0" anchor="b"/>
                </a:tc>
                <a:tc>
                  <a:txBody>
                    <a:bodyPr/>
                    <a:lstStyle/>
                    <a:p>
                      <a:pPr algn="l" fontAlgn="b"/>
                      <a:r>
                        <a:rPr lang="en-US" sz="1600" b="0" i="0" u="none" strike="noStrike">
                          <a:effectLst/>
                          <a:latin typeface="Calibri" panose="020F0502020204030204" pitchFamily="34" charset="0"/>
                        </a:rPr>
                        <a:t>Girase, Sweta</a:t>
                      </a:r>
                    </a:p>
                  </a:txBody>
                  <a:tcPr marL="9525" marR="9525" marT="9525" marB="0" anchor="b"/>
                </a:tc>
                <a:extLst>
                  <a:ext uri="{0D108BD9-81ED-4DB2-BD59-A6C34878D82A}">
                    <a16:rowId xmlns:a16="http://schemas.microsoft.com/office/drawing/2014/main" val="3771626007"/>
                  </a:ext>
                </a:extLst>
              </a:tr>
              <a:tr h="190500">
                <a:tc>
                  <a:txBody>
                    <a:bodyPr/>
                    <a:lstStyle/>
                    <a:p>
                      <a:pPr algn="ctr" fontAlgn="b"/>
                      <a:endParaRPr lang="en-US" sz="1600" b="0" i="0" u="none" strike="noStrike" dirty="0">
                        <a:effectLst/>
                        <a:latin typeface="+mn-lt"/>
                      </a:endParaRPr>
                    </a:p>
                  </a:txBody>
                  <a:tcPr marL="9525" marR="9525" marT="9525" marB="0" anchor="b"/>
                </a:tc>
                <a:tc>
                  <a:txBody>
                    <a:bodyPr/>
                    <a:lstStyle/>
                    <a:p>
                      <a:pPr algn="l" fontAlgn="b"/>
                      <a:endParaRPr lang="en-US" sz="1800" b="0" i="0" u="none" strike="noStrike" dirty="0">
                        <a:effectLst/>
                        <a:latin typeface="Calibri" panose="020F0502020204030204" pitchFamily="34" charset="0"/>
                      </a:endParaRPr>
                    </a:p>
                  </a:txBody>
                  <a:tcPr marL="6350" marR="6350" marT="6350" marB="0" anchor="b"/>
                </a:tc>
                <a:tc>
                  <a:txBody>
                    <a:bodyPr/>
                    <a:lstStyle/>
                    <a:p>
                      <a:pPr algn="l" fontAlgn="b"/>
                      <a:r>
                        <a:rPr lang="en-US" sz="1600" b="0" i="0" u="none" strike="noStrike" dirty="0">
                          <a:effectLst/>
                          <a:latin typeface="Calibri" panose="020F0502020204030204" pitchFamily="34" charset="0"/>
                        </a:rPr>
                        <a:t>Yang, Dong</a:t>
                      </a:r>
                    </a:p>
                  </a:txBody>
                  <a:tcPr marL="9525" marR="9525" marT="9525" marB="0" anchor="b"/>
                </a:tc>
                <a:extLst>
                  <a:ext uri="{0D108BD9-81ED-4DB2-BD59-A6C34878D82A}">
                    <a16:rowId xmlns:a16="http://schemas.microsoft.com/office/drawing/2014/main" val="2951107910"/>
                  </a:ext>
                </a:extLst>
              </a:tr>
            </a:tbl>
          </a:graphicData>
        </a:graphic>
      </p:graphicFrame>
    </p:spTree>
    <p:extLst>
      <p:ext uri="{BB962C8B-B14F-4D97-AF65-F5344CB8AC3E}">
        <p14:creationId xmlns:p14="http://schemas.microsoft.com/office/powerpoint/2010/main" val="1788783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968564" cy="1100667"/>
          </a:xfrm>
        </p:spPr>
        <p:txBody>
          <a:bodyPr/>
          <a:lstStyle/>
          <a:p>
            <a:r>
              <a:rPr lang="en-US" sz="3200" b="1" dirty="0">
                <a:solidFill>
                  <a:srgbClr val="A41E35"/>
                </a:solidFill>
              </a:rPr>
              <a:t>Change Leadership Day! (Day 1)</a:t>
            </a:r>
          </a:p>
        </p:txBody>
      </p:sp>
      <p:sp>
        <p:nvSpPr>
          <p:cNvPr id="3" name="Content Placeholder 2"/>
          <p:cNvSpPr>
            <a:spLocks noGrp="1"/>
          </p:cNvSpPr>
          <p:nvPr>
            <p:ph idx="1"/>
          </p:nvPr>
        </p:nvSpPr>
        <p:spPr>
          <a:xfrm>
            <a:off x="609600" y="1447800"/>
            <a:ext cx="7620000" cy="4344494"/>
          </a:xfrm>
        </p:spPr>
        <p:txBody>
          <a:bodyPr>
            <a:noAutofit/>
          </a:bodyPr>
          <a:lstStyle/>
          <a:p>
            <a:r>
              <a:rPr lang="en-US" sz="2400" dirty="0"/>
              <a:t>Read Kotter Chapter 4 : </a:t>
            </a:r>
            <a:r>
              <a:rPr lang="en-US" sz="2400" u="sng" dirty="0">
                <a:solidFill>
                  <a:schemeClr val="tx2"/>
                </a:solidFill>
              </a:rPr>
              <a:t>Communicate for Buy-In</a:t>
            </a:r>
          </a:p>
          <a:p>
            <a:r>
              <a:rPr lang="en-US" sz="2400" dirty="0"/>
              <a:t>- Pick </a:t>
            </a:r>
            <a:r>
              <a:rPr lang="en-US" sz="2400" u="sng" dirty="0">
                <a:solidFill>
                  <a:srgbClr val="A41E35"/>
                </a:solidFill>
              </a:rPr>
              <a:t>3 of the stories </a:t>
            </a:r>
            <a:r>
              <a:rPr lang="en-US" sz="2400" dirty="0"/>
              <a:t>and be ready to present the key take away/learnings and how it relates to your current project:</a:t>
            </a:r>
          </a:p>
          <a:p>
            <a:endParaRPr lang="en-US" sz="2400" dirty="0"/>
          </a:p>
          <a:p>
            <a:pPr marL="342900" indent="-342900">
              <a:buFont typeface="+mj-lt"/>
              <a:buAutoNum type="arabicPeriod"/>
            </a:pPr>
            <a:r>
              <a:rPr lang="en-US" sz="2400" dirty="0"/>
              <a:t>Preparing for Q&amp;A</a:t>
            </a:r>
          </a:p>
          <a:p>
            <a:pPr marL="342900" indent="-342900">
              <a:buFont typeface="+mj-lt"/>
              <a:buAutoNum type="arabicPeriod"/>
            </a:pPr>
            <a:r>
              <a:rPr lang="en-US" sz="2400" dirty="0"/>
              <a:t>My Portal</a:t>
            </a:r>
          </a:p>
          <a:p>
            <a:pPr marL="342900" indent="-342900">
              <a:buFont typeface="+mj-lt"/>
              <a:buAutoNum type="arabicPeriod"/>
            </a:pPr>
            <a:r>
              <a:rPr lang="en-US" sz="2400" dirty="0"/>
              <a:t>Nuking the Executive Floor</a:t>
            </a:r>
          </a:p>
          <a:p>
            <a:pPr marL="342900" indent="-342900">
              <a:buFont typeface="+mj-lt"/>
              <a:buAutoNum type="arabicPeriod"/>
            </a:pPr>
            <a:r>
              <a:rPr lang="en-US" sz="2400" dirty="0"/>
              <a:t>The Screen Saver</a:t>
            </a:r>
            <a:endParaRPr lang="en-US" dirty="0"/>
          </a:p>
        </p:txBody>
      </p:sp>
    </p:spTree>
    <p:extLst>
      <p:ext uri="{BB962C8B-B14F-4D97-AF65-F5344CB8AC3E}">
        <p14:creationId xmlns:p14="http://schemas.microsoft.com/office/powerpoint/2010/main" val="307753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620000" cy="457200"/>
          </a:xfrm>
        </p:spPr>
        <p:txBody>
          <a:bodyPr/>
          <a:lstStyle/>
          <a:p>
            <a:pPr algn="ctr"/>
            <a:r>
              <a:rPr lang="en-US" sz="4800" b="1" dirty="0">
                <a:solidFill>
                  <a:srgbClr val="A32638"/>
                </a:solidFill>
              </a:rPr>
              <a:t>Risk Management Discussion</a:t>
            </a:r>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997" y="1905000"/>
            <a:ext cx="4868806" cy="363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735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3680" y="1425433"/>
            <a:ext cx="8300720" cy="4461468"/>
          </a:xfrm>
        </p:spPr>
        <p:txBody>
          <a:bodyPr>
            <a:noAutofit/>
          </a:bodyPr>
          <a:lstStyle/>
          <a:p>
            <a:r>
              <a:rPr lang="en-US" sz="2400" dirty="0"/>
              <a:t>What is the difference between “known risks” and “unknown risks”?</a:t>
            </a:r>
          </a:p>
          <a:p>
            <a:endParaRPr lang="en-US" dirty="0"/>
          </a:p>
          <a:p>
            <a:endParaRPr lang="en-US" dirty="0"/>
          </a:p>
          <a:p>
            <a:endParaRPr lang="en-US" dirty="0"/>
          </a:p>
          <a:p>
            <a:endParaRPr lang="en-US" dirty="0"/>
          </a:p>
          <a:p>
            <a:r>
              <a:rPr lang="en-US" sz="2400" dirty="0"/>
              <a:t>Two identical projects :</a:t>
            </a:r>
          </a:p>
          <a:p>
            <a:pPr lvl="1">
              <a:buFont typeface="Wingdings" panose="05000000000000000000" pitchFamily="2" charset="2"/>
              <a:buChar char="v"/>
            </a:pPr>
            <a:r>
              <a:rPr lang="en-US" dirty="0"/>
              <a:t>One being led by a new project manager - the other lead by an experienced project manager</a:t>
            </a:r>
          </a:p>
          <a:p>
            <a:pPr lvl="1">
              <a:buFont typeface="Wingdings" panose="05000000000000000000" pitchFamily="2" charset="2"/>
              <a:buChar char="v"/>
            </a:pPr>
            <a:r>
              <a:rPr lang="en-US" dirty="0"/>
              <a:t>Which has a longer list of “known risks”?  Why?</a:t>
            </a:r>
          </a:p>
          <a:p>
            <a:pPr lvl="1">
              <a:buFont typeface="Wingdings" panose="05000000000000000000" pitchFamily="2" charset="2"/>
              <a:buChar char="v"/>
            </a:pPr>
            <a:r>
              <a:rPr lang="en-US" dirty="0"/>
              <a:t>Who is less likely to be surprised by a problem?</a:t>
            </a:r>
          </a:p>
        </p:txBody>
      </p:sp>
      <p:sp>
        <p:nvSpPr>
          <p:cNvPr id="3" name="Title 2"/>
          <p:cNvSpPr>
            <a:spLocks noGrp="1"/>
          </p:cNvSpPr>
          <p:nvPr>
            <p:ph type="title"/>
          </p:nvPr>
        </p:nvSpPr>
        <p:spPr>
          <a:xfrm>
            <a:off x="233681" y="324766"/>
            <a:ext cx="6447501" cy="1100667"/>
          </a:xfrm>
        </p:spPr>
        <p:txBody>
          <a:bodyPr>
            <a:normAutofit/>
          </a:bodyPr>
          <a:lstStyle/>
          <a:p>
            <a:r>
              <a:rPr lang="en-US" sz="3600" b="1" dirty="0">
                <a:solidFill>
                  <a:srgbClr val="A41E35"/>
                </a:solidFill>
              </a:rPr>
              <a:t>Questions</a:t>
            </a:r>
          </a:p>
        </p:txBody>
      </p:sp>
      <p:sp>
        <p:nvSpPr>
          <p:cNvPr id="4" name="Slide Number Placeholder 3"/>
          <p:cNvSpPr>
            <a:spLocks noGrp="1"/>
          </p:cNvSpPr>
          <p:nvPr>
            <p:ph type="sldNum" sz="quarter" idx="11"/>
          </p:nvPr>
        </p:nvSpPr>
        <p:spPr/>
        <p:txBody>
          <a:bodyPr/>
          <a:lstStyle/>
          <a:p>
            <a:pPr>
              <a:defRPr/>
            </a:pPr>
            <a:fld id="{D25E5A34-3169-4E5D-89FB-A51AC49F9A03}" type="slidenum">
              <a:rPr lang="en-US" smtClean="0"/>
              <a:pPr>
                <a:defRPr/>
              </a:pPr>
              <a:t>8</a:t>
            </a:fld>
            <a:endParaRPr lang="en-US" dirty="0"/>
          </a:p>
        </p:txBody>
      </p:sp>
      <p:sp>
        <p:nvSpPr>
          <p:cNvPr id="5" name="TextBox 4"/>
          <p:cNvSpPr txBox="1"/>
          <p:nvPr/>
        </p:nvSpPr>
        <p:spPr>
          <a:xfrm>
            <a:off x="874207" y="2304858"/>
            <a:ext cx="7717134" cy="2031325"/>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‘Known’ risks are somewhat predictable &amp; proactively managed. ‘Known’ indicates those risk that can be identified, analyzed &amp; planned in advance.</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Unknown risks are those unable to be anticipated and described. Unknown risks cannot be managed proactively. These risks that result from the uniqueness of the work and they are difficult or impossible to anticipate.</a:t>
            </a:r>
          </a:p>
          <a:p>
            <a:endParaRPr lang="en-US" dirty="0"/>
          </a:p>
        </p:txBody>
      </p:sp>
      <p:sp>
        <p:nvSpPr>
          <p:cNvPr id="7" name="Oval Callout 2">
            <a:extLst>
              <a:ext uri="{FF2B5EF4-FFF2-40B4-BE49-F238E27FC236}">
                <a16:creationId xmlns:a16="http://schemas.microsoft.com/office/drawing/2014/main" id="{6A4A35E0-2221-48FA-AD70-AC72B8B0EB6B}"/>
              </a:ext>
            </a:extLst>
          </p:cNvPr>
          <p:cNvSpPr/>
          <p:nvPr/>
        </p:nvSpPr>
        <p:spPr>
          <a:xfrm>
            <a:off x="6497030" y="380039"/>
            <a:ext cx="2221523" cy="760095"/>
          </a:xfrm>
          <a:prstGeom prst="wedgeEllipseCallout">
            <a:avLst>
              <a:gd name="adj1" fmla="val -30700"/>
              <a:gd name="adj2" fmla="val 95259"/>
            </a:avLst>
          </a:prstGeom>
          <a:solidFill>
            <a:srgbClr val="A32638"/>
          </a:solidFill>
          <a:ln>
            <a:solidFill>
              <a:srgbClr val="A32638"/>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t>Web research</a:t>
            </a:r>
          </a:p>
        </p:txBody>
      </p:sp>
    </p:spTree>
    <p:extLst>
      <p:ext uri="{BB962C8B-B14F-4D97-AF65-F5344CB8AC3E}">
        <p14:creationId xmlns:p14="http://schemas.microsoft.com/office/powerpoint/2010/main" val="199206923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8002" y="1626576"/>
            <a:ext cx="6847391" cy="4360985"/>
          </a:xfrm>
        </p:spPr>
        <p:txBody>
          <a:bodyPr>
            <a:normAutofit lnSpcReduction="10000"/>
          </a:bodyPr>
          <a:lstStyle/>
          <a:p>
            <a:pPr marL="457200" indent="-457200">
              <a:buFont typeface="+mj-lt"/>
              <a:buAutoNum type="arabicPeriod"/>
            </a:pPr>
            <a:r>
              <a:rPr lang="en-US" dirty="0"/>
              <a:t>Scope is poorly defined</a:t>
            </a:r>
          </a:p>
          <a:p>
            <a:pPr marL="457200" indent="-457200">
              <a:buFont typeface="+mj-lt"/>
              <a:buAutoNum type="arabicPeriod"/>
            </a:pPr>
            <a:r>
              <a:rPr lang="en-US" dirty="0"/>
              <a:t>Poor data requirements</a:t>
            </a:r>
          </a:p>
          <a:p>
            <a:pPr marL="457200" indent="-457200">
              <a:buFont typeface="+mj-lt"/>
              <a:buAutoNum type="arabicPeriod"/>
            </a:pPr>
            <a:r>
              <a:rPr lang="en-US" dirty="0"/>
              <a:t>Scope creep or too many scope changes</a:t>
            </a:r>
          </a:p>
          <a:p>
            <a:pPr marL="457200" indent="-457200">
              <a:buFont typeface="+mj-lt"/>
              <a:buAutoNum type="arabicPeriod"/>
            </a:pPr>
            <a:r>
              <a:rPr lang="en-US" dirty="0"/>
              <a:t>Poor leadership / communication</a:t>
            </a:r>
          </a:p>
          <a:p>
            <a:pPr marL="457200" indent="-457200">
              <a:buFont typeface="+mj-lt"/>
              <a:buAutoNum type="arabicPeriod"/>
            </a:pPr>
            <a:r>
              <a:rPr lang="en-US" dirty="0"/>
              <a:t>Inadequate Skills for the project or insufficient staff</a:t>
            </a:r>
          </a:p>
          <a:p>
            <a:pPr marL="457200" indent="-457200">
              <a:buFont typeface="+mj-lt"/>
              <a:buAutoNum type="arabicPeriod"/>
            </a:pPr>
            <a:r>
              <a:rPr lang="en-US" dirty="0"/>
              <a:t>Staff turn over</a:t>
            </a:r>
          </a:p>
          <a:p>
            <a:pPr marL="457200" indent="-457200">
              <a:buFont typeface="+mj-lt"/>
              <a:buAutoNum type="arabicPeriod"/>
            </a:pPr>
            <a:r>
              <a:rPr lang="en-US" dirty="0"/>
              <a:t>No continuity (staff, leadership, project plan, etc.)</a:t>
            </a:r>
          </a:p>
          <a:p>
            <a:pPr marL="457200" indent="-457200">
              <a:buFont typeface="+mj-lt"/>
              <a:buAutoNum type="arabicPeriod"/>
            </a:pPr>
            <a:r>
              <a:rPr lang="en-US" dirty="0"/>
              <a:t>Lack of stakeholder Engagement / support</a:t>
            </a:r>
          </a:p>
          <a:p>
            <a:pPr marL="457200" indent="-457200">
              <a:buFont typeface="+mj-lt"/>
              <a:buAutoNum type="arabicPeriod"/>
            </a:pPr>
            <a:r>
              <a:rPr lang="en-US" dirty="0"/>
              <a:t>Change to business strategy</a:t>
            </a:r>
          </a:p>
          <a:p>
            <a:pPr marL="457200" indent="-457200">
              <a:buFont typeface="+mj-lt"/>
              <a:buAutoNum type="arabicPeriod"/>
            </a:pPr>
            <a:r>
              <a:rPr lang="en-US" dirty="0"/>
              <a:t>Improper risk management</a:t>
            </a:r>
          </a:p>
          <a:p>
            <a:pPr marL="642938" lvl="1" indent="-342900">
              <a:buFont typeface="+mj-lt"/>
              <a:buAutoNum type="arabicPeriod"/>
            </a:pPr>
            <a:endParaRPr lang="en-US" sz="1800" dirty="0"/>
          </a:p>
        </p:txBody>
      </p:sp>
      <p:sp>
        <p:nvSpPr>
          <p:cNvPr id="3" name="Title 2"/>
          <p:cNvSpPr>
            <a:spLocks noGrp="1"/>
          </p:cNvSpPr>
          <p:nvPr>
            <p:ph type="title"/>
          </p:nvPr>
        </p:nvSpPr>
        <p:spPr>
          <a:xfrm>
            <a:off x="174898" y="542306"/>
            <a:ext cx="7513598" cy="1100667"/>
          </a:xfrm>
        </p:spPr>
        <p:txBody>
          <a:bodyPr>
            <a:normAutofit/>
          </a:bodyPr>
          <a:lstStyle/>
          <a:p>
            <a:r>
              <a:rPr lang="en-US" sz="3600" b="1" dirty="0">
                <a:solidFill>
                  <a:srgbClr val="A41E35"/>
                </a:solidFill>
              </a:rPr>
              <a:t>My top 10 Project Mgmt. Risks:</a:t>
            </a:r>
          </a:p>
        </p:txBody>
      </p:sp>
    </p:spTree>
    <p:extLst>
      <p:ext uri="{BB962C8B-B14F-4D97-AF65-F5344CB8AC3E}">
        <p14:creationId xmlns:p14="http://schemas.microsoft.com/office/powerpoint/2010/main" val="9891534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Temple Red">
      <a:dk1>
        <a:srgbClr val="000000"/>
      </a:dk1>
      <a:lt1>
        <a:srgbClr val="FFFFFF"/>
      </a:lt1>
      <a:dk2>
        <a:srgbClr val="A32638"/>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24950</TotalTime>
  <Words>1412</Words>
  <Application>Microsoft Office PowerPoint</Application>
  <PresentationFormat>On-screen Show (4:3)</PresentationFormat>
  <Paragraphs>187</Paragraphs>
  <Slides>20</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Essential</vt:lpstr>
      <vt:lpstr>PowerPoint Presentation</vt:lpstr>
      <vt:lpstr>Week 11 MIS3535 | LEAD GLOBAL DIGITAL PROJECTS</vt:lpstr>
      <vt:lpstr>PowerPoint Presentation</vt:lpstr>
      <vt:lpstr>PowerPoint Presentation</vt:lpstr>
      <vt:lpstr>PowerPoint Presentation</vt:lpstr>
      <vt:lpstr>Change Leadership Day! (Day 1)</vt:lpstr>
      <vt:lpstr>Risk Management Discussion</vt:lpstr>
      <vt:lpstr>Questions</vt:lpstr>
      <vt:lpstr>My top 10 Project Mgmt. Risks:</vt:lpstr>
      <vt:lpstr>What is “Qualitative Risk Analysis”?</vt:lpstr>
      <vt:lpstr>Probability/Impact Matrix</vt:lpstr>
      <vt:lpstr>Chart Showing High, Medium, and Low-Risk Technologies</vt:lpstr>
      <vt:lpstr>What is “Quantitative Risk Analysis”?</vt:lpstr>
      <vt:lpstr>Once you have identified your risks, what can you do about them?</vt:lpstr>
      <vt:lpstr>Tracking your Risks with a Risk Register</vt:lpstr>
      <vt:lpstr>Risk Register Example</vt:lpstr>
      <vt:lpstr>Change Leadership Day! (Day 2) </vt:lpstr>
      <vt:lpstr>Studio day (Day 2)</vt:lpstr>
      <vt:lpstr>Reminder: Project Artifacts due at the end of the semester</vt:lpstr>
      <vt:lpstr>Coming up next week: Change Leadership Day!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dc:title>
  <dc:creator>Munir Mandviwalla</dc:creator>
  <cp:lastModifiedBy>Marie-Christine Martin</cp:lastModifiedBy>
  <cp:revision>876</cp:revision>
  <cp:lastPrinted>2022-10-28T15:25:56Z</cp:lastPrinted>
  <dcterms:created xsi:type="dcterms:W3CDTF">2010-09-28T21:04:40Z</dcterms:created>
  <dcterms:modified xsi:type="dcterms:W3CDTF">2025-04-01T14:33:00Z</dcterms:modified>
</cp:coreProperties>
</file>