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313" r:id="rId2"/>
    <p:sldId id="314" r:id="rId3"/>
    <p:sldId id="492" r:id="rId4"/>
    <p:sldId id="491" r:id="rId5"/>
    <p:sldId id="493" r:id="rId6"/>
    <p:sldId id="494" r:id="rId7"/>
    <p:sldId id="495" r:id="rId8"/>
    <p:sldId id="496" r:id="rId9"/>
    <p:sldId id="497" r:id="rId10"/>
    <p:sldId id="498" r:id="rId11"/>
    <p:sldId id="510" r:id="rId12"/>
    <p:sldId id="505" r:id="rId13"/>
    <p:sldId id="506" r:id="rId14"/>
    <p:sldId id="507" r:id="rId15"/>
    <p:sldId id="508" r:id="rId16"/>
    <p:sldId id="511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 Martin" initials="MM" lastIdx="1" clrIdx="0">
    <p:extLst>
      <p:ext uri="{19B8F6BF-5375-455C-9EA6-DF929625EA0E}">
        <p15:presenceInfo xmlns:p15="http://schemas.microsoft.com/office/powerpoint/2012/main" userId="dd42925f1cd8664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638"/>
    <a:srgbClr val="A41E35"/>
    <a:srgbClr val="5D301D"/>
    <a:srgbClr val="5A91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73" autoAdjust="0"/>
    <p:restoredTop sz="91667" autoAdjust="0"/>
  </p:normalViewPr>
  <p:slideViewPr>
    <p:cSldViewPr>
      <p:cViewPr varScale="1">
        <p:scale>
          <a:sx n="103" d="100"/>
          <a:sy n="103" d="100"/>
        </p:scale>
        <p:origin x="151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-Christine Martin" userId="3f04a9e6-8652-4b3c-b462-956eaf9c05a8" providerId="ADAL" clId="{B3492980-F079-43A3-BF91-E29205B92C1D}"/>
    <pc:docChg chg="modSld">
      <pc:chgData name="Marie-Christine Martin" userId="3f04a9e6-8652-4b3c-b462-956eaf9c05a8" providerId="ADAL" clId="{B3492980-F079-43A3-BF91-E29205B92C1D}" dt="2025-02-13T15:25:50.018" v="2" actId="20577"/>
      <pc:docMkLst>
        <pc:docMk/>
      </pc:docMkLst>
      <pc:sldChg chg="modSp mod">
        <pc:chgData name="Marie-Christine Martin" userId="3f04a9e6-8652-4b3c-b462-956eaf9c05a8" providerId="ADAL" clId="{B3492980-F079-43A3-BF91-E29205B92C1D}" dt="2025-02-13T15:25:50.018" v="2" actId="20577"/>
        <pc:sldMkLst>
          <pc:docMk/>
          <pc:sldMk cId="2873554300" sldId="493"/>
        </pc:sldMkLst>
        <pc:spChg chg="mod">
          <ac:chgData name="Marie-Christine Martin" userId="3f04a9e6-8652-4b3c-b462-956eaf9c05a8" providerId="ADAL" clId="{B3492980-F079-43A3-BF91-E29205B92C1D}" dt="2025-02-13T15:25:50.018" v="2" actId="20577"/>
          <ac:spMkLst>
            <pc:docMk/>
            <pc:sldMk cId="2873554300" sldId="493"/>
            <ac:spMk id="3" creationId="{00000000-0000-0000-0000-000000000000}"/>
          </ac:spMkLst>
        </pc:spChg>
      </pc:sldChg>
    </pc:docChg>
  </pc:docChgLst>
  <pc:docChgLst>
    <pc:chgData name="Marie-Christine Martin" userId="3f04a9e6-8652-4b3c-b462-956eaf9c05a8" providerId="ADAL" clId="{7C1481A2-E325-4F47-9B55-B4EFB6F7DCB6}"/>
    <pc:docChg chg="modSld">
      <pc:chgData name="Marie-Christine Martin" userId="3f04a9e6-8652-4b3c-b462-956eaf9c05a8" providerId="ADAL" clId="{7C1481A2-E325-4F47-9B55-B4EFB6F7DCB6}" dt="2025-04-03T14:49:19.832" v="10" actId="20577"/>
      <pc:docMkLst>
        <pc:docMk/>
      </pc:docMkLst>
      <pc:sldChg chg="modSp mod">
        <pc:chgData name="Marie-Christine Martin" userId="3f04a9e6-8652-4b3c-b462-956eaf9c05a8" providerId="ADAL" clId="{7C1481A2-E325-4F47-9B55-B4EFB6F7DCB6}" dt="2025-04-03T14:49:19.832" v="10" actId="20577"/>
        <pc:sldMkLst>
          <pc:docMk/>
          <pc:sldMk cId="2873554300" sldId="493"/>
        </pc:sldMkLst>
        <pc:spChg chg="mod">
          <ac:chgData name="Marie-Christine Martin" userId="3f04a9e6-8652-4b3c-b462-956eaf9c05a8" providerId="ADAL" clId="{7C1481A2-E325-4F47-9B55-B4EFB6F7DCB6}" dt="2025-04-03T14:49:19.832" v="10" actId="20577"/>
          <ac:spMkLst>
            <pc:docMk/>
            <pc:sldMk cId="2873554300" sldId="493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6"/>
            <a:ext cx="3038144" cy="464205"/>
          </a:xfrm>
          <a:prstGeom prst="rect">
            <a:avLst/>
          </a:prstGeom>
        </p:spPr>
        <p:txBody>
          <a:bodyPr vert="horz" lIns="87990" tIns="43996" rIns="87990" bIns="43996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8" y="6"/>
            <a:ext cx="3038144" cy="464205"/>
          </a:xfrm>
          <a:prstGeom prst="rect">
            <a:avLst/>
          </a:prstGeom>
        </p:spPr>
        <p:txBody>
          <a:bodyPr vert="horz" lIns="87990" tIns="43996" rIns="87990" bIns="43996" rtlCol="0"/>
          <a:lstStyle>
            <a:lvl1pPr algn="r">
              <a:defRPr sz="1100"/>
            </a:lvl1pPr>
          </a:lstStyle>
          <a:p>
            <a:fld id="{F3AF817D-CF8D-4461-8D1F-E5717598B261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30664"/>
            <a:ext cx="3038144" cy="464205"/>
          </a:xfrm>
          <a:prstGeom prst="rect">
            <a:avLst/>
          </a:prstGeom>
        </p:spPr>
        <p:txBody>
          <a:bodyPr vert="horz" lIns="87990" tIns="43996" rIns="87990" bIns="43996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8" y="8830664"/>
            <a:ext cx="3038144" cy="464205"/>
          </a:xfrm>
          <a:prstGeom prst="rect">
            <a:avLst/>
          </a:prstGeom>
        </p:spPr>
        <p:txBody>
          <a:bodyPr vert="horz" lIns="87990" tIns="43996" rIns="87990" bIns="43996" rtlCol="0" anchor="b"/>
          <a:lstStyle>
            <a:lvl1pPr algn="r">
              <a:defRPr sz="1100"/>
            </a:lvl1pPr>
          </a:lstStyle>
          <a:p>
            <a:fld id="{8E8A0D4E-B9B1-4737-AA40-97DD2C5F7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0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37840" cy="464821"/>
          </a:xfrm>
          <a:prstGeom prst="rect">
            <a:avLst/>
          </a:prstGeom>
        </p:spPr>
        <p:txBody>
          <a:bodyPr vert="horz" lIns="93004" tIns="46504" rIns="93004" bIns="4650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4"/>
            <a:ext cx="3037840" cy="464821"/>
          </a:xfrm>
          <a:prstGeom prst="rect">
            <a:avLst/>
          </a:prstGeom>
        </p:spPr>
        <p:txBody>
          <a:bodyPr vert="horz" lIns="93004" tIns="46504" rIns="93004" bIns="46504" rtlCol="0"/>
          <a:lstStyle>
            <a:lvl1pPr algn="r">
              <a:defRPr sz="1200"/>
            </a:lvl1pPr>
          </a:lstStyle>
          <a:p>
            <a:fld id="{3D001412-9042-462B-87CE-AF1E3127FF2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04" tIns="46504" rIns="93004" bIns="465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4"/>
            <a:ext cx="5608320" cy="4183381"/>
          </a:xfrm>
          <a:prstGeom prst="rect">
            <a:avLst/>
          </a:prstGeom>
        </p:spPr>
        <p:txBody>
          <a:bodyPr vert="horz" lIns="93004" tIns="46504" rIns="93004" bIns="465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0"/>
            <a:ext cx="3037840" cy="464821"/>
          </a:xfrm>
          <a:prstGeom prst="rect">
            <a:avLst/>
          </a:prstGeom>
        </p:spPr>
        <p:txBody>
          <a:bodyPr vert="horz" lIns="93004" tIns="46504" rIns="93004" bIns="4650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70"/>
            <a:ext cx="3037840" cy="464821"/>
          </a:xfrm>
          <a:prstGeom prst="rect">
            <a:avLst/>
          </a:prstGeom>
        </p:spPr>
        <p:txBody>
          <a:bodyPr vert="horz" lIns="93004" tIns="46504" rIns="93004" bIns="46504" rtlCol="0" anchor="b"/>
          <a:lstStyle>
            <a:lvl1pPr algn="r">
              <a:defRPr sz="1200"/>
            </a:lvl1pPr>
          </a:lstStyle>
          <a:p>
            <a:fld id="{57B364F1-7988-44A9-9AEE-C93F42B263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8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24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78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30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64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Slide added by MC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82386-DBAC-42E9-AE6B-E30F582612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17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Slide added by MC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82386-DBAC-42E9-AE6B-E30F5826120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68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tell the students that this is a randomized simulation. Although acts may be successful during the live run, that may not be the case during their version.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626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22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9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43433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5791200"/>
            <a:ext cx="3429000" cy="304800"/>
          </a:xfrm>
        </p:spPr>
        <p:txBody>
          <a:bodyPr/>
          <a:lstStyle/>
          <a:p>
            <a:fld id="{C2A359D1-A1C5-473F-AFCA-C9230029958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0" y="6201727"/>
            <a:ext cx="3429000" cy="2838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1"/>
            <a:ext cx="2125766" cy="27432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martArt Image S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8313" y="1500173"/>
            <a:ext cx="3743647" cy="4592651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427983" y="1484784"/>
            <a:ext cx="4360461" cy="4515984"/>
          </a:xfrm>
          <a:prstGeom prst="roundRect">
            <a:avLst>
              <a:gd name="adj" fmla="val 7123"/>
            </a:avLst>
          </a:prstGeom>
          <a:gradFill>
            <a:gsLst>
              <a:gs pos="0">
                <a:schemeClr val="accent1"/>
              </a:gs>
              <a:gs pos="71000">
                <a:schemeClr val="accent1">
                  <a:lumMod val="60000"/>
                  <a:lumOff val="40000"/>
                </a:schemeClr>
              </a:gs>
            </a:gsLst>
            <a:lin ang="21540000" scaled="0"/>
          </a:gradFill>
          <a:ln w="28575"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1000" indent="-38100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 lang="en-US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  <a:prstGeom prst="rect">
            <a:avLst/>
          </a:prstGeom>
        </p:spPr>
        <p:txBody>
          <a:bodyPr anchor="b" anchorCtr="0"/>
          <a:lstStyle>
            <a:lvl1pPr algn="l"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4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610600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8822889" y="4846320"/>
            <a:ext cx="321111" cy="201168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8822889" y="365760"/>
            <a:ext cx="321111" cy="448056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2889" y="0"/>
            <a:ext cx="318370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7620000" cy="4800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58674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A359D1-A1C5-473F-AFCA-C9230029958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172200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7906702" y="5580698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65532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0"/>
            <a:ext cx="2125766" cy="27432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" y="0"/>
            <a:ext cx="9144000" cy="4572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625" y="0"/>
            <a:ext cx="7620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400" kern="1200" cap="none" spc="-6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95183"/>
            <a:ext cx="8763000" cy="2259794"/>
          </a:xfrm>
        </p:spPr>
        <p:txBody>
          <a:bodyPr>
            <a:noAutofit/>
          </a:bodyPr>
          <a:lstStyle/>
          <a:p>
            <a:pPr>
              <a:spcBef>
                <a:spcPts val="9600"/>
              </a:spcBef>
            </a:pP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Week 12</a:t>
            </a:r>
            <a:b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MIS3535 | LEAD GLOBAL DIGITAL PROJECTS</a:t>
            </a:r>
            <a:endParaRPr lang="en-US" sz="7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2971800"/>
            <a:ext cx="8138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John Kotter&amp;#39;s 8 stages of change management - Dream End State">
            <a:extLst>
              <a:ext uri="{FF2B5EF4-FFF2-40B4-BE49-F238E27FC236}">
                <a16:creationId xmlns:a16="http://schemas.microsoft.com/office/drawing/2014/main" id="{D456E436-2B72-4029-AC99-9F9E25953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9235" y="3124200"/>
            <a:ext cx="4556125" cy="3428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9737D06B-D39D-4609-8AB4-480F1E19E598}"/>
              </a:ext>
            </a:extLst>
          </p:cNvPr>
          <p:cNvSpPr/>
          <p:nvPr/>
        </p:nvSpPr>
        <p:spPr>
          <a:xfrm>
            <a:off x="5210175" y="4038600"/>
            <a:ext cx="3962400" cy="504525"/>
          </a:xfrm>
          <a:prstGeom prst="ellipse">
            <a:avLst/>
          </a:prstGeom>
          <a:noFill/>
          <a:ln>
            <a:solidFill>
              <a:srgbClr val="A326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4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534400" cy="5562600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solidFill>
                  <a:srgbClr val="A41E35"/>
                </a:solidFill>
              </a:rPr>
              <a:t>COMING UP NEXT WEEK:</a:t>
            </a:r>
            <a:endParaRPr lang="en-US" sz="3200" u="sng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Get ready for our </a:t>
            </a:r>
            <a:r>
              <a:rPr lang="en-US" sz="2400" dirty="0">
                <a:solidFill>
                  <a:srgbClr val="A41E35"/>
                </a:solidFill>
              </a:rPr>
              <a:t>quiz#5 on Tuesday</a:t>
            </a:r>
            <a:r>
              <a:rPr lang="en-US" sz="2400" dirty="0"/>
              <a:t>! Last one!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You will be taking the quiz at the start of class (first 10 minutes)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Quiz will cover </a:t>
            </a:r>
            <a:r>
              <a:rPr lang="en-US" sz="2400" dirty="0">
                <a:solidFill>
                  <a:srgbClr val="A32638"/>
                </a:solidFill>
              </a:rPr>
              <a:t>all </a:t>
            </a:r>
            <a:r>
              <a:rPr lang="en-US" sz="2400" dirty="0">
                <a:solidFill>
                  <a:srgbClr val="A41E35"/>
                </a:solidFill>
              </a:rPr>
              <a:t>readings listed for week 13 </a:t>
            </a:r>
            <a:r>
              <a:rPr lang="en-US" sz="2400" dirty="0"/>
              <a:t>on our community site: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Kotter Chapter 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Kotter Chapter 8</a:t>
            </a:r>
          </a:p>
        </p:txBody>
      </p:sp>
      <p:pic>
        <p:nvPicPr>
          <p:cNvPr id="1026" name="Picture 2" descr="The 9 Best Online Quiz Makers For 2021">
            <a:extLst>
              <a:ext uri="{FF2B5EF4-FFF2-40B4-BE49-F238E27FC236}">
                <a16:creationId xmlns:a16="http://schemas.microsoft.com/office/drawing/2014/main" id="{2A5C28C0-11A5-48E1-B662-DE65E0C8E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693" y="4817645"/>
            <a:ext cx="29622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667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199"/>
            <a:ext cx="7620000" cy="4343401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Exam Review</a:t>
            </a:r>
          </a:p>
        </p:txBody>
      </p:sp>
      <p:pic>
        <p:nvPicPr>
          <p:cNvPr id="1026" name="Picture 2" descr="Exam Services and Schedules - College of the Rock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19400"/>
            <a:ext cx="45720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37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Reminder: Grading Components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05818C-EFED-4AB5-8D2B-CDC129BA1AC6}"/>
              </a:ext>
            </a:extLst>
          </p:cNvPr>
          <p:cNvSpPr txBox="1"/>
          <p:nvPr/>
        </p:nvSpPr>
        <p:spPr>
          <a:xfrm>
            <a:off x="739791" y="49530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Note: Exams are not cumulative</a:t>
            </a:r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08535B93-2FA4-453F-8C32-D3E443A70E83}"/>
              </a:ext>
            </a:extLst>
          </p:cNvPr>
          <p:cNvSpPr/>
          <p:nvPr/>
        </p:nvSpPr>
        <p:spPr>
          <a:xfrm>
            <a:off x="7834312" y="2834920"/>
            <a:ext cx="428625" cy="381000"/>
          </a:xfrm>
          <a:prstGeom prst="star5">
            <a:avLst/>
          </a:prstGeom>
          <a:solidFill>
            <a:srgbClr val="A32638"/>
          </a:solidFill>
          <a:ln>
            <a:solidFill>
              <a:srgbClr val="A326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5747626-1C62-4385-BA8E-C8D9539A17FD}"/>
              </a:ext>
            </a:extLst>
          </p:cNvPr>
          <p:cNvGraphicFramePr>
            <a:graphicFrameLocks noGrp="1"/>
          </p:cNvGraphicFramePr>
          <p:nvPr/>
        </p:nvGraphicFramePr>
        <p:xfrm>
          <a:off x="739791" y="1354723"/>
          <a:ext cx="7756524" cy="3317275"/>
        </p:xfrm>
        <a:graphic>
          <a:graphicData uri="http://schemas.openxmlformats.org/drawingml/2006/table">
            <a:tbl>
              <a:tblPr/>
              <a:tblGrid>
                <a:gridCol w="5249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6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4167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effectLst/>
                        </a:rPr>
                        <a:t>Component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dirty="0">
                          <a:effectLst/>
                        </a:rPr>
                        <a:t>Percentage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51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Weekly quizzes (5)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15%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704145"/>
                  </a:ext>
                </a:extLst>
              </a:tr>
              <a:tr h="46051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 Exam 1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 20%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51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 Exam 2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 20%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51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 Project (team grade)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 20%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51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 Assignments (4)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 15%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236183"/>
                  </a:ext>
                </a:extLst>
              </a:tr>
              <a:tr h="46051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 Class Contributions &amp; Team feedback (5% each)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 10%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44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77240" y="1822966"/>
          <a:ext cx="3771900" cy="2110740"/>
        </p:xfrm>
        <a:graphic>
          <a:graphicData uri="http://schemas.openxmlformats.org/drawingml/2006/table">
            <a:tbl>
              <a:tblPr/>
              <a:tblGrid>
                <a:gridCol w="37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83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>
                          <a:effectLst/>
                        </a:rPr>
                        <a:t>Week 8 to 13 :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831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 - Readings/Videos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831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 - Web Research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831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 - Lectures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9510">
                <a:tc>
                  <a:txBody>
                    <a:bodyPr/>
                    <a:lstStyle/>
                    <a:p>
                      <a:pPr marL="285750" indent="-285750" algn="l" fontAlgn="t">
                        <a:buFontTx/>
                        <a:buChar char="-"/>
                      </a:pPr>
                      <a:r>
                        <a:rPr lang="en-US" dirty="0">
                          <a:effectLst/>
                        </a:rPr>
                        <a:t>Kotter Change leadership discussion:</a:t>
                      </a:r>
                    </a:p>
                    <a:p>
                      <a:pPr marL="0" indent="0" algn="l" fontAlgn="t">
                        <a:buFontTx/>
                        <a:buNone/>
                      </a:pPr>
                      <a:r>
                        <a:rPr lang="en-US" dirty="0">
                          <a:effectLst/>
                        </a:rPr>
                        <a:t>      </a:t>
                      </a:r>
                      <a:r>
                        <a:rPr lang="en-US" b="1" dirty="0">
                          <a:effectLst/>
                        </a:rPr>
                        <a:t>Chapter 3 and 6 only</a:t>
                      </a:r>
                    </a:p>
                    <a:p>
                      <a:pPr algn="l" fontAlgn="t"/>
                      <a:endParaRPr lang="en-US" dirty="0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>
            <a:off x="4939556" y="1822966"/>
            <a:ext cx="198168" cy="1151596"/>
          </a:xfrm>
          <a:prstGeom prst="rightBrace">
            <a:avLst/>
          </a:prstGeom>
          <a:ln>
            <a:solidFill>
              <a:srgbClr val="A326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983352" y="3048000"/>
            <a:ext cx="198168" cy="883920"/>
          </a:xfrm>
          <a:prstGeom prst="rightBrace">
            <a:avLst/>
          </a:prstGeom>
          <a:ln>
            <a:solidFill>
              <a:srgbClr val="A326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0" y="2333205"/>
            <a:ext cx="6688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70%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30%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D93E70-CE94-437F-8887-4C86B6657B41}"/>
              </a:ext>
            </a:extLst>
          </p:cNvPr>
          <p:cNvSpPr txBox="1"/>
          <p:nvPr/>
        </p:nvSpPr>
        <p:spPr>
          <a:xfrm>
            <a:off x="685800" y="3931920"/>
            <a:ext cx="7315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A32638"/>
                </a:solidFill>
              </a:rPr>
              <a:t>Format 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Closed books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In person only / on canvas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20 questions (14 multiple choices/fill in the blank &amp; 6 open ended)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50 minutes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D9C9EF-9F04-4757-8D25-F03D57DC8E49}"/>
              </a:ext>
            </a:extLst>
          </p:cNvPr>
          <p:cNvSpPr txBox="1"/>
          <p:nvPr/>
        </p:nvSpPr>
        <p:spPr>
          <a:xfrm>
            <a:off x="685800" y="1118809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A32638"/>
                </a:solidFill>
              </a:rPr>
              <a:t>Content :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33167DC-D8AE-4E9C-A21C-697F03FE23FA}"/>
              </a:ext>
            </a:extLst>
          </p:cNvPr>
          <p:cNvSpPr txBox="1">
            <a:spLocks/>
          </p:cNvSpPr>
          <p:nvPr/>
        </p:nvSpPr>
        <p:spPr>
          <a:xfrm>
            <a:off x="304800" y="200802"/>
            <a:ext cx="8001000" cy="1100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none" spc="-6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A32638"/>
                </a:solidFill>
              </a:rPr>
              <a:t>Final Exam</a:t>
            </a:r>
          </a:p>
        </p:txBody>
      </p:sp>
    </p:spTree>
    <p:extLst>
      <p:ext uri="{BB962C8B-B14F-4D97-AF65-F5344CB8AC3E}">
        <p14:creationId xmlns:p14="http://schemas.microsoft.com/office/powerpoint/2010/main" val="186243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794" y="993297"/>
            <a:ext cx="8634606" cy="1208964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A32638"/>
                </a:solidFill>
              </a:rPr>
              <a:t>Final Exam– Lecture/readings/videos/web research (70%)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2514600"/>
            <a:ext cx="6248400" cy="32079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SCRUM Events</a:t>
            </a:r>
          </a:p>
          <a:p>
            <a:pPr marL="342900" indent="-342900"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Managing Conflict</a:t>
            </a:r>
          </a:p>
          <a:p>
            <a:pPr marL="342900" indent="-342900"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Reporting with Agile Charts and Board</a:t>
            </a:r>
          </a:p>
          <a:p>
            <a:pPr marL="342900" indent="-342900"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Risk Management</a:t>
            </a:r>
          </a:p>
          <a:p>
            <a:pPr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100000"/>
            </a:pPr>
            <a:endParaRPr lang="en-US" sz="2800" dirty="0">
              <a:latin typeface="+mn-lt"/>
            </a:endParaRPr>
          </a:p>
          <a:p>
            <a:pPr marL="285750" indent="-285750" defTabSz="342900">
              <a:lnSpc>
                <a:spcPct val="100000"/>
              </a:lnSpc>
              <a:spcBef>
                <a:spcPts val="750"/>
              </a:spcBef>
              <a:buClr>
                <a:srgbClr val="5FCBEF"/>
              </a:buClr>
              <a:buSzPct val="80000"/>
              <a:buFont typeface="Wingdings" panose="05000000000000000000" pitchFamily="2" charset="2"/>
              <a:buChar char="§"/>
            </a:pP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2698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001000" cy="685800"/>
          </a:xfrm>
        </p:spPr>
        <p:txBody>
          <a:bodyPr/>
          <a:lstStyle/>
          <a:p>
            <a:r>
              <a:rPr lang="en-US" sz="3200" b="1" dirty="0">
                <a:solidFill>
                  <a:srgbClr val="A32638"/>
                </a:solidFill>
              </a:rPr>
              <a:t>Final Exam – Change Leadership / Kotter (30%)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447800"/>
            <a:ext cx="6717527" cy="41644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342900">
              <a:lnSpc>
                <a:spcPct val="100000"/>
              </a:lnSpc>
              <a:spcBef>
                <a:spcPts val="750"/>
              </a:spcBef>
              <a:buClr>
                <a:srgbClr val="5FCBEF"/>
              </a:buClr>
              <a:buSzPct val="80000"/>
            </a:pPr>
            <a:endParaRPr lang="en-US" sz="3200" b="1" dirty="0">
              <a:latin typeface="+mn-lt"/>
            </a:endParaRPr>
          </a:p>
          <a:p>
            <a:pPr defTabSz="342900">
              <a:lnSpc>
                <a:spcPct val="100000"/>
              </a:lnSpc>
              <a:spcBef>
                <a:spcPts val="750"/>
              </a:spcBef>
              <a:buClr>
                <a:srgbClr val="5FCBEF"/>
              </a:buClr>
              <a:buSzPct val="80000"/>
            </a:pPr>
            <a:endParaRPr lang="en-US" sz="3200" b="1" dirty="0">
              <a:latin typeface="+mn-lt"/>
            </a:endParaRPr>
          </a:p>
          <a:p>
            <a:pPr defTabSz="342900">
              <a:lnSpc>
                <a:spcPct val="100000"/>
              </a:lnSpc>
              <a:spcBef>
                <a:spcPts val="750"/>
              </a:spcBef>
              <a:buClr>
                <a:srgbClr val="5FCBEF"/>
              </a:buClr>
              <a:buSzPct val="80000"/>
            </a:pPr>
            <a:endParaRPr lang="en-US" sz="3200" b="1" dirty="0">
              <a:latin typeface="+mn-lt"/>
            </a:endParaRPr>
          </a:p>
          <a:p>
            <a:pPr defTabSz="342900">
              <a:lnSpc>
                <a:spcPct val="100000"/>
              </a:lnSpc>
              <a:spcBef>
                <a:spcPts val="750"/>
              </a:spcBef>
              <a:buClr>
                <a:srgbClr val="5FCBEF"/>
              </a:buClr>
              <a:buSzPct val="80000"/>
            </a:pPr>
            <a:endParaRPr lang="en-US" sz="2400" dirty="0">
              <a:latin typeface="+mn-lt"/>
            </a:endParaRPr>
          </a:p>
          <a:p>
            <a:pPr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100000"/>
            </a:pPr>
            <a:r>
              <a:rPr lang="en-US" sz="2800" b="1" dirty="0"/>
              <a:t>Only Chapters 3 &amp; 6:</a:t>
            </a:r>
          </a:p>
          <a:p>
            <a:pPr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100000"/>
            </a:pPr>
            <a:endParaRPr lang="en-US" sz="2000" dirty="0">
              <a:latin typeface="+mn-lt"/>
            </a:endParaRPr>
          </a:p>
          <a:p>
            <a:pPr marL="457200" indent="-457200"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>
                <a:latin typeface="+mn-lt"/>
              </a:rPr>
              <a:t>Key take away from the story?</a:t>
            </a:r>
          </a:p>
          <a:p>
            <a:pPr marL="457200" indent="-457200"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>
                <a:latin typeface="+mn-lt"/>
              </a:rPr>
              <a:t>What changed?</a:t>
            </a:r>
          </a:p>
          <a:p>
            <a:pPr marL="457200" indent="-457200"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>
                <a:latin typeface="+mn-lt"/>
              </a:rPr>
              <a:t>What was the strategy?</a:t>
            </a:r>
          </a:p>
          <a:p>
            <a:pPr marL="457200" indent="-457200"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>
                <a:latin typeface="+mn-lt"/>
              </a:rPr>
              <a:t>Why was it effective?</a:t>
            </a:r>
          </a:p>
          <a:p>
            <a:pPr marL="457200" indent="-457200"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>
                <a:latin typeface="+mn-lt"/>
              </a:rPr>
              <a:t>How does it relate to the SEE, FEEL &amp; CHANGE concept?</a:t>
            </a:r>
          </a:p>
          <a:p>
            <a:pPr marL="457200" indent="-457200" defTabSz="342900">
              <a:lnSpc>
                <a:spcPct val="100000"/>
              </a:lnSpc>
              <a:spcBef>
                <a:spcPts val="750"/>
              </a:spcBef>
              <a:buClr>
                <a:srgbClr val="A32638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>
                <a:latin typeface="+mn-lt"/>
              </a:rPr>
              <a:t>What “works” and “doesn’t work” for these chapters (key take away)?</a:t>
            </a:r>
            <a:endParaRPr lang="en-US" sz="1800" dirty="0">
              <a:latin typeface="+mn-lt"/>
            </a:endParaRPr>
          </a:p>
          <a:p>
            <a:pPr marL="285750" indent="-285750" defTabSz="342900">
              <a:lnSpc>
                <a:spcPct val="100000"/>
              </a:lnSpc>
              <a:spcBef>
                <a:spcPts val="750"/>
              </a:spcBef>
              <a:buClr>
                <a:srgbClr val="5FCBEF"/>
              </a:buClr>
              <a:buSzPct val="80000"/>
              <a:buFont typeface="Wingdings" panose="05000000000000000000" pitchFamily="2" charset="2"/>
              <a:buChar char="§"/>
            </a:pP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116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requently asked questions - NVK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219200"/>
            <a:ext cx="2837610" cy="4172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19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363993" cy="1100667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A41E35"/>
                </a:solidFill>
              </a:rPr>
              <a:t>Change Leadership Day! (Day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9322"/>
            <a:ext cx="6447501" cy="4600478"/>
          </a:xfrm>
        </p:spPr>
        <p:txBody>
          <a:bodyPr>
            <a:noAutofit/>
          </a:bodyPr>
          <a:lstStyle/>
          <a:p>
            <a:r>
              <a:rPr lang="en-US" sz="2400" dirty="0"/>
              <a:t>- Kotter Chapter 6 : </a:t>
            </a:r>
            <a:r>
              <a:rPr lang="en-US" sz="2400" u="sng" dirty="0"/>
              <a:t>Create Short-Term Wins</a:t>
            </a:r>
          </a:p>
          <a:p>
            <a:pPr>
              <a:buFontTx/>
              <a:buChar char="-"/>
            </a:pPr>
            <a:endParaRPr lang="en-US" sz="2400" dirty="0"/>
          </a:p>
          <a:p>
            <a:r>
              <a:rPr lang="en-US" sz="2400" dirty="0"/>
              <a:t>- Pick </a:t>
            </a:r>
            <a:r>
              <a:rPr lang="en-US" sz="2400" u="sng" dirty="0">
                <a:solidFill>
                  <a:srgbClr val="A41E35"/>
                </a:solidFill>
              </a:rPr>
              <a:t>3 of the stories </a:t>
            </a:r>
            <a:r>
              <a:rPr lang="en-US" sz="2400" dirty="0"/>
              <a:t>and be ready to present the key take away/learnings and how it relates to your current project:</a:t>
            </a:r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/>
              <a:t>The List on the Bulletin Boards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/>
              <a:t>Creating the New Navy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/>
              <a:t>The Senator Owned a Trucking Company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dirty="0"/>
              <a:t>Hoopla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1031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57200"/>
            <a:ext cx="7143752" cy="90394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A41E35"/>
                </a:solidFill>
              </a:rPr>
              <a:t>Studio day (Day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93797"/>
            <a:ext cx="7873999" cy="4953000"/>
          </a:xfrm>
        </p:spPr>
        <p:txBody>
          <a:bodyPr>
            <a:normAutofit lnSpcReduction="10000"/>
          </a:bodyPr>
          <a:lstStyle/>
          <a:p>
            <a:r>
              <a:rPr lang="en-US" sz="3000" dirty="0"/>
              <a:t>1) Create your Sprint Retrospective: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This is an opportunity for the Scrum Team to take a step back and examine the previous Sprint to identify potential improvements in the process.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For our class purpose, include feedback from the start of the project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This will be one of the artifact included in your final project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r>
              <a:rPr lang="en-US" sz="3000" dirty="0"/>
              <a:t>2) Work you on your deliverables (Sprint 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408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883570" cy="676411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rgbClr val="A41E35"/>
                </a:solidFill>
              </a:rPr>
              <a:t>SPRINT RETROSPECTIVE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286011"/>
            <a:ext cx="838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IDENTIFY THREE SPECIFIC THINGS:</a:t>
            </a:r>
          </a:p>
          <a:p>
            <a:endParaRPr lang="en-US" sz="2400" dirty="0"/>
          </a:p>
          <a:p>
            <a:r>
              <a:rPr lang="en-US" sz="2400" dirty="0"/>
              <a:t>• Things the team needs to keep doing:</a:t>
            </a:r>
          </a:p>
          <a:p>
            <a:r>
              <a:rPr lang="en-US" sz="2400" dirty="0"/>
              <a:t>	</a:t>
            </a:r>
            <a:r>
              <a:rPr lang="en-US" sz="2400" b="1" i="1" dirty="0">
                <a:solidFill>
                  <a:srgbClr val="A32638"/>
                </a:solidFill>
              </a:rPr>
              <a:t>Best practices</a:t>
            </a:r>
          </a:p>
          <a:p>
            <a:r>
              <a:rPr lang="en-US" sz="2400" dirty="0"/>
              <a:t>• Things the team needs to begin doing:</a:t>
            </a:r>
          </a:p>
          <a:p>
            <a:r>
              <a:rPr lang="en-US" sz="2400" dirty="0"/>
              <a:t>	</a:t>
            </a:r>
            <a:r>
              <a:rPr lang="en-US" sz="2400" b="1" i="1" dirty="0">
                <a:solidFill>
                  <a:srgbClr val="A32638"/>
                </a:solidFill>
              </a:rPr>
              <a:t>Process improvements</a:t>
            </a:r>
          </a:p>
          <a:p>
            <a:r>
              <a:rPr lang="en-US" sz="2400" dirty="0"/>
              <a:t>• Things the team needs to stop doing:</a:t>
            </a:r>
          </a:p>
          <a:p>
            <a:r>
              <a:rPr lang="en-US" sz="2400" dirty="0"/>
              <a:t>	</a:t>
            </a:r>
            <a:r>
              <a:rPr lang="en-US" sz="2400" b="1" i="1" dirty="0">
                <a:solidFill>
                  <a:srgbClr val="A32638"/>
                </a:solidFill>
              </a:rPr>
              <a:t>Process Problems and Bottlenecks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4572000"/>
            <a:ext cx="74250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/>
              <a:t>It’s a good idea for the team to list at least one process improvement item from the retrospective in</a:t>
            </a:r>
          </a:p>
          <a:p>
            <a:pPr algn="ctr"/>
            <a:r>
              <a:rPr lang="en-US" sz="2400" b="1" i="1" dirty="0"/>
              <a:t>the </a:t>
            </a:r>
            <a:r>
              <a:rPr lang="en-US" sz="2400" b="1" i="1" dirty="0">
                <a:solidFill>
                  <a:srgbClr val="A32638"/>
                </a:solidFill>
              </a:rPr>
              <a:t>next product backlog</a:t>
            </a:r>
            <a:r>
              <a:rPr lang="en-US" sz="24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717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57200"/>
            <a:ext cx="8382000" cy="90394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A41E35"/>
                </a:solidFill>
              </a:rPr>
              <a:t>Studio day (Day 2) – No Class! – Work Independently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7873999" cy="3657600"/>
          </a:xfrm>
        </p:spPr>
        <p:txBody>
          <a:bodyPr>
            <a:normAutofit/>
          </a:bodyPr>
          <a:lstStyle/>
          <a:p>
            <a:r>
              <a:rPr lang="en-US" sz="3000" u="sng" dirty="0"/>
              <a:t>Simulation #2</a:t>
            </a:r>
          </a:p>
          <a:p>
            <a:endParaRPr lang="en-US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Report Due by </a:t>
            </a:r>
            <a:r>
              <a:rPr lang="en-US" sz="2400" dirty="0">
                <a:solidFill>
                  <a:srgbClr val="A32638"/>
                </a:solidFill>
              </a:rPr>
              <a:t>EOD April 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This will be your Assignment #4 (last one – this one is </a:t>
            </a:r>
            <a:r>
              <a:rPr lang="en-US" sz="2400" dirty="0">
                <a:solidFill>
                  <a:srgbClr val="A32638"/>
                </a:solidFill>
              </a:rPr>
              <a:t>individual</a:t>
            </a:r>
            <a:r>
              <a:rPr lang="en-US" sz="2400" dirty="0"/>
              <a:t>)</a:t>
            </a:r>
            <a:endParaRPr 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A8206B-F759-411E-AEBD-5537D58B48CC}"/>
              </a:ext>
            </a:extLst>
          </p:cNvPr>
          <p:cNvSpPr txBox="1"/>
          <p:nvPr/>
        </p:nvSpPr>
        <p:spPr>
          <a:xfrm>
            <a:off x="1676400" y="480060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A32638"/>
                </a:solidFill>
                <a:latin typeface="Raleway"/>
              </a:rPr>
              <a:t>* No late assignment accepted</a:t>
            </a:r>
            <a:endParaRPr lang="en-US" dirty="0">
              <a:solidFill>
                <a:srgbClr val="A326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55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1E28-1629-4511-8326-BC184E680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0"/>
            <a:ext cx="7620000" cy="457200"/>
          </a:xfrm>
        </p:spPr>
        <p:txBody>
          <a:bodyPr/>
          <a:lstStyle/>
          <a:p>
            <a:r>
              <a:rPr lang="en-US" b="1" dirty="0"/>
              <a:t>Refresh: Simulation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55732-CA77-458F-B4BA-F3DA0F6D4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56" y="685800"/>
            <a:ext cx="8149088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0" dirty="0"/>
              <a:t>- Single-Player Simulation</a:t>
            </a:r>
          </a:p>
          <a:p>
            <a:pPr>
              <a:buNone/>
            </a:pPr>
            <a:r>
              <a:rPr lang="en-US" b="0" dirty="0"/>
              <a:t>- 4 scenarios (2 roles: CEO or Director of Product Innovations)</a:t>
            </a:r>
          </a:p>
          <a:p>
            <a:pPr>
              <a:buNone/>
            </a:pPr>
            <a:r>
              <a:rPr lang="en-US" b="0" dirty="0"/>
              <a:t>- Seat time: 90-120 minutes</a:t>
            </a:r>
          </a:p>
          <a:p>
            <a:pPr>
              <a:buNone/>
            </a:pPr>
            <a:r>
              <a:rPr lang="en-US" b="0" dirty="0"/>
              <a:t>We played the simulation in week 4 (one run as the Director of Product Innovations). </a:t>
            </a:r>
            <a:r>
              <a:rPr lang="en-US" dirty="0">
                <a:solidFill>
                  <a:srgbClr val="A32638"/>
                </a:solidFill>
              </a:rPr>
              <a:t>Now we will play it again for 2 runs, both roles: Director of Product Innovations and CEO.</a:t>
            </a:r>
          </a:p>
          <a:p>
            <a:pPr>
              <a:buNone/>
            </a:pPr>
            <a:r>
              <a:rPr lang="en-US" dirty="0"/>
              <a:t>The settings: </a:t>
            </a:r>
            <a:r>
              <a:rPr lang="en-US" b="0" dirty="0"/>
              <a:t>Spectrum Sunglass Company</a:t>
            </a:r>
          </a:p>
          <a:p>
            <a:pPr>
              <a:buNone/>
            </a:pPr>
            <a:r>
              <a:rPr lang="en-US" dirty="0"/>
              <a:t>The task: </a:t>
            </a:r>
            <a:r>
              <a:rPr lang="en-US" b="0" dirty="0"/>
              <a:t>Implement and organizational wide change to adopt the process</a:t>
            </a:r>
          </a:p>
          <a:p>
            <a:pPr>
              <a:buNone/>
            </a:pPr>
            <a:endParaRPr lang="en-US" b="0" dirty="0"/>
          </a:p>
          <a:p>
            <a:pPr>
              <a:buNone/>
            </a:pPr>
            <a:r>
              <a:rPr lang="en-US" dirty="0">
                <a:solidFill>
                  <a:srgbClr val="A32638"/>
                </a:solidFill>
              </a:rPr>
              <a:t>Critical Mass: convince up to 18 stakeholders (out of 20 or 90%)</a:t>
            </a:r>
          </a:p>
          <a:p>
            <a:pPr>
              <a:buNone/>
            </a:pPr>
            <a:r>
              <a:rPr lang="en-US" b="0" dirty="0"/>
              <a:t>Change levels: 18 reusable levers</a:t>
            </a:r>
          </a:p>
          <a:p>
            <a:pPr>
              <a:buNone/>
            </a:pPr>
            <a:r>
              <a:rPr lang="en-US" b="0" dirty="0"/>
              <a:t>Duration: 96 weeks initiative</a:t>
            </a:r>
          </a:p>
        </p:txBody>
      </p:sp>
    </p:spTree>
    <p:extLst>
      <p:ext uri="{BB962C8B-B14F-4D97-AF65-F5344CB8AC3E}">
        <p14:creationId xmlns:p14="http://schemas.microsoft.com/office/powerpoint/2010/main" val="126062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Four Distinct Scenarios</a:t>
            </a:r>
          </a:p>
        </p:txBody>
      </p:sp>
      <p:sp>
        <p:nvSpPr>
          <p:cNvPr id="16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29151" y="1280296"/>
            <a:ext cx="21999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400" dirty="0">
                <a:latin typeface="+mn-lt"/>
              </a:rPr>
              <a:t>Low</a:t>
            </a:r>
          </a:p>
        </p:txBody>
      </p:sp>
      <p:sp>
        <p:nvSpPr>
          <p:cNvPr id="17" name="Text Box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429124" y="1280296"/>
            <a:ext cx="22288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400" dirty="0">
                <a:latin typeface="+mn-lt"/>
              </a:rPr>
              <a:t>High</a:t>
            </a:r>
          </a:p>
        </p:txBody>
      </p:sp>
      <p:sp>
        <p:nvSpPr>
          <p:cNvPr id="18" name="Text Box 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65163" y="2884188"/>
            <a:ext cx="13258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800" b="1" dirty="0">
                <a:latin typeface="+mn-lt"/>
              </a:rPr>
              <a:t>Urgency for Results</a:t>
            </a:r>
          </a:p>
        </p:txBody>
      </p:sp>
      <p:sp>
        <p:nvSpPr>
          <p:cNvPr id="19" name="Text Box 1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688059" y="2367535"/>
            <a:ext cx="5132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400" dirty="0">
                <a:latin typeface="+mn-lt"/>
              </a:rPr>
              <a:t>Low</a:t>
            </a:r>
          </a:p>
        </p:txBody>
      </p:sp>
      <p:sp>
        <p:nvSpPr>
          <p:cNvPr id="20" name="Text Box 1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47983" y="4110029"/>
            <a:ext cx="5533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400" dirty="0">
                <a:latin typeface="+mn-lt"/>
              </a:rPr>
              <a:t>High</a:t>
            </a:r>
          </a:p>
        </p:txBody>
      </p:sp>
      <p:sp>
        <p:nvSpPr>
          <p:cNvPr id="21" name="Text 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209800" y="914400"/>
            <a:ext cx="4448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b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+mn-lt"/>
              </a:rPr>
              <a:t>Power of the Change Agent</a:t>
            </a:r>
          </a:p>
        </p:txBody>
      </p:sp>
      <p:sp>
        <p:nvSpPr>
          <p:cNvPr id="22" name="Rectangle 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199900" y="1586860"/>
            <a:ext cx="2230050" cy="177025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anchor="t" anchorCtr="0"/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+mn-lt"/>
              </a:rPr>
              <a:t>Scenario 1</a:t>
            </a:r>
          </a:p>
        </p:txBody>
      </p:sp>
      <p:sp>
        <p:nvSpPr>
          <p:cNvPr id="23" name="Rectangle 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429950" y="1586860"/>
            <a:ext cx="2228236" cy="177025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anchor="t" anchorCtr="0"/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+mn-lt"/>
              </a:rPr>
              <a:t>Scenario 2</a:t>
            </a:r>
          </a:p>
        </p:txBody>
      </p:sp>
      <p:sp>
        <p:nvSpPr>
          <p:cNvPr id="24" name="Rectangle 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199900" y="3357630"/>
            <a:ext cx="2230050" cy="17688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anchor="t" anchorCtr="0"/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+mn-lt"/>
              </a:rPr>
              <a:t>Scenario 3</a:t>
            </a:r>
          </a:p>
        </p:txBody>
      </p:sp>
      <p:sp>
        <p:nvSpPr>
          <p:cNvPr id="25" name="Rectangle 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430040" y="3357630"/>
            <a:ext cx="2228236" cy="17688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anchor="t" anchorCtr="0"/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+mn-lt"/>
              </a:rPr>
              <a:t>Scenario 4</a:t>
            </a:r>
          </a:p>
        </p:txBody>
      </p:sp>
      <p:sp>
        <p:nvSpPr>
          <p:cNvPr id="26" name="TextBox 25"/>
          <p:cNvSpPr txBox="1"/>
          <p:nvPr>
            <p:custDataLst>
              <p:tags r:id="rId11"/>
            </p:custDataLst>
          </p:nvPr>
        </p:nvSpPr>
        <p:spPr>
          <a:xfrm>
            <a:off x="2199241" y="1974033"/>
            <a:ext cx="2231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Director, Product Innovation as change agent in non-urgent situation</a:t>
            </a:r>
          </a:p>
        </p:txBody>
      </p:sp>
      <p:sp>
        <p:nvSpPr>
          <p:cNvPr id="27" name="TextBox 26"/>
          <p:cNvSpPr txBox="1"/>
          <p:nvPr>
            <p:custDataLst>
              <p:tags r:id="rId12"/>
            </p:custDataLst>
          </p:nvPr>
        </p:nvSpPr>
        <p:spPr>
          <a:xfrm>
            <a:off x="2199241" y="3940945"/>
            <a:ext cx="2231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Director, Product Innovation as change agent in urgent situation</a:t>
            </a:r>
            <a:endParaRPr lang="en-US" sz="1800" dirty="0">
              <a:latin typeface="+mn-lt"/>
            </a:endParaRPr>
          </a:p>
        </p:txBody>
      </p:sp>
      <p:sp>
        <p:nvSpPr>
          <p:cNvPr id="28" name="TextBox 27"/>
          <p:cNvSpPr txBox="1"/>
          <p:nvPr>
            <p:custDataLst>
              <p:tags r:id="rId13"/>
            </p:custDataLst>
          </p:nvPr>
        </p:nvSpPr>
        <p:spPr>
          <a:xfrm>
            <a:off x="4425741" y="1974033"/>
            <a:ext cx="2231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CEO </a:t>
            </a:r>
            <a:r>
              <a:rPr lang="en-US" dirty="0"/>
              <a:t>as change agent in non-urgent situation</a:t>
            </a:r>
          </a:p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29" name="TextBox 28"/>
          <p:cNvSpPr txBox="1"/>
          <p:nvPr>
            <p:custDataLst>
              <p:tags r:id="rId14"/>
            </p:custDataLst>
          </p:nvPr>
        </p:nvSpPr>
        <p:spPr>
          <a:xfrm>
            <a:off x="4425741" y="3940945"/>
            <a:ext cx="2231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CEO as change agent in urgent situation</a:t>
            </a:r>
          </a:p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93B544F-6A5F-4377-835B-DB1A5D0D7754}"/>
              </a:ext>
            </a:extLst>
          </p:cNvPr>
          <p:cNvSpPr/>
          <p:nvPr/>
        </p:nvSpPr>
        <p:spPr bwMode="auto">
          <a:xfrm>
            <a:off x="2199241" y="1447800"/>
            <a:ext cx="2249234" cy="1909317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2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064B0A-5B6A-41CA-BC6E-7C9E035C8D94}"/>
              </a:ext>
            </a:extLst>
          </p:cNvPr>
          <p:cNvSpPr txBox="1"/>
          <p:nvPr/>
        </p:nvSpPr>
        <p:spPr>
          <a:xfrm rot="20475955">
            <a:off x="2620075" y="2367535"/>
            <a:ext cx="13716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32638"/>
                </a:solidFill>
              </a:rPr>
              <a:t>Week 4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1A69FA5-E03F-4EDB-B880-075C83BA0A01}"/>
              </a:ext>
            </a:extLst>
          </p:cNvPr>
          <p:cNvSpPr/>
          <p:nvPr/>
        </p:nvSpPr>
        <p:spPr>
          <a:xfrm>
            <a:off x="1647983" y="3194067"/>
            <a:ext cx="5296117" cy="2180267"/>
          </a:xfrm>
          <a:prstGeom prst="ellipse">
            <a:avLst/>
          </a:prstGeom>
          <a:noFill/>
          <a:ln>
            <a:solidFill>
              <a:srgbClr val="A326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30AD43-63E2-4F66-9FF7-FDC13DFDB950}"/>
              </a:ext>
            </a:extLst>
          </p:cNvPr>
          <p:cNvSpPr txBox="1"/>
          <p:nvPr/>
        </p:nvSpPr>
        <p:spPr>
          <a:xfrm>
            <a:off x="3850117" y="4976313"/>
            <a:ext cx="13716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32638"/>
                </a:solidFill>
              </a:rPr>
              <a:t>Week 12</a:t>
            </a:r>
          </a:p>
        </p:txBody>
      </p:sp>
    </p:spTree>
    <p:extLst>
      <p:ext uri="{BB962C8B-B14F-4D97-AF65-F5344CB8AC3E}">
        <p14:creationId xmlns:p14="http://schemas.microsoft.com/office/powerpoint/2010/main" val="264858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1E28-1629-4511-8326-BC184E680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419100"/>
            <a:ext cx="7772400" cy="685800"/>
          </a:xfrm>
        </p:spPr>
        <p:txBody>
          <a:bodyPr/>
          <a:lstStyle/>
          <a:p>
            <a:r>
              <a:rPr lang="en-US" sz="3200" b="1" u="sng" dirty="0">
                <a:solidFill>
                  <a:srgbClr val="A32638"/>
                </a:solidFill>
              </a:rPr>
              <a:t>Instructions: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55732-CA77-458F-B4BA-F3DA0F6D4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5682"/>
            <a:ext cx="8149088" cy="512271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/>
              <a:t>Prepare: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1600" b="0" dirty="0"/>
              <a:t>Review the slides (and recording as needed) from our first simulation debrief discussion, </a:t>
            </a:r>
            <a:r>
              <a:rPr lang="en-US" sz="1600" dirty="0">
                <a:solidFill>
                  <a:srgbClr val="A32638"/>
                </a:solidFill>
              </a:rPr>
              <a:t>slide deck posted in week 6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1600" b="0" dirty="0"/>
              <a:t>Refresh as needed: Read the How to play screen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1600" b="0" dirty="0"/>
              <a:t>Read Scenario introduction (for each of the two scenarios)</a:t>
            </a:r>
          </a:p>
          <a:p>
            <a:pPr marL="457200" indent="-457200">
              <a:buClrTx/>
              <a:buFont typeface="+mj-lt"/>
              <a:buAutoNum type="arabicPeriod"/>
            </a:pPr>
            <a:endParaRPr lang="en-US" sz="1600" b="0" dirty="0"/>
          </a:p>
          <a:p>
            <a:pPr>
              <a:buClrTx/>
              <a:buNone/>
            </a:pPr>
            <a:r>
              <a:rPr lang="en-US" sz="1800" dirty="0"/>
              <a:t>Analyze</a:t>
            </a:r>
            <a:r>
              <a:rPr lang="en-US" sz="1600" b="0" dirty="0"/>
              <a:t> (during simulation):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1600" b="0" dirty="0"/>
              <a:t>Review the Dashboard Overview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1600" b="0" dirty="0"/>
              <a:t>Review the Organizational Readiness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1600" b="0" dirty="0"/>
              <a:t>Review the Lever Impact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1600" b="0" dirty="0"/>
              <a:t>Review the Network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1600" b="0" dirty="0"/>
              <a:t>Read the News</a:t>
            </a:r>
          </a:p>
          <a:p>
            <a:pPr marL="457200" indent="-457200">
              <a:buClrTx/>
              <a:buFont typeface="+mj-lt"/>
              <a:buAutoNum type="arabicPeriod"/>
            </a:pPr>
            <a:endParaRPr lang="en-US" sz="1600" b="0" dirty="0"/>
          </a:p>
          <a:p>
            <a:pPr>
              <a:buClrTx/>
              <a:buNone/>
            </a:pPr>
            <a:r>
              <a:rPr lang="en-US" sz="1800" dirty="0"/>
              <a:t>Decide</a:t>
            </a:r>
            <a:r>
              <a:rPr lang="en-US" sz="1600" b="0" dirty="0"/>
              <a:t> using the decision screen</a:t>
            </a:r>
          </a:p>
          <a:p>
            <a:pPr>
              <a:buClrTx/>
              <a:buNone/>
            </a:pPr>
            <a:endParaRPr lang="en-US" sz="1600" b="0" dirty="0"/>
          </a:p>
          <a:p>
            <a:pPr marL="457200" indent="-457200">
              <a:buClrTx/>
              <a:buFont typeface="+mj-lt"/>
              <a:buAutoNum type="arabicPeriod"/>
            </a:pPr>
            <a:endParaRPr lang="en-US" sz="1600" b="0" dirty="0"/>
          </a:p>
          <a:p>
            <a:pPr marL="457200" indent="-457200">
              <a:buClrTx/>
              <a:buFont typeface="+mj-lt"/>
              <a:buAutoNum type="arabicPeriod"/>
            </a:pPr>
            <a:endParaRPr lang="en-US" sz="1600" b="0" dirty="0"/>
          </a:p>
          <a:p>
            <a:pPr>
              <a:buNone/>
            </a:pP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408957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6E36FE-BD49-4A72-AFE7-EF70FE094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32908"/>
            <a:ext cx="7620000" cy="457200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</a:rPr>
              <a:t>What do you need to submit?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E9DC9C-37D6-45BC-871E-965EA61BA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956" y="1371600"/>
            <a:ext cx="8227444" cy="4724400"/>
          </a:xfrm>
        </p:spPr>
        <p:txBody>
          <a:bodyPr>
            <a:normAutofit fontScale="92500"/>
          </a:bodyPr>
          <a:lstStyle/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US" dirty="0"/>
              <a:t>By </a:t>
            </a:r>
            <a:r>
              <a:rPr lang="en-US" dirty="0">
                <a:solidFill>
                  <a:srgbClr val="A32638"/>
                </a:solidFill>
              </a:rPr>
              <a:t>EOD Sunday</a:t>
            </a:r>
            <a:r>
              <a:rPr lang="en-US" dirty="0"/>
              <a:t>, you need to submit a word document which will include the following:</a:t>
            </a:r>
          </a:p>
          <a:p>
            <a:pPr marL="800100" lvl="1" indent="-342900">
              <a:buClrTx/>
              <a:buFont typeface="Arial" panose="020B0604020202020204" pitchFamily="34" charset="0"/>
              <a:buChar char="•"/>
            </a:pPr>
            <a:r>
              <a:rPr lang="en-US" dirty="0"/>
              <a:t>At the beginning of your document: Name and TUID</a:t>
            </a:r>
          </a:p>
          <a:p>
            <a:pPr marL="800100" lvl="1" indent="-342900">
              <a:buClrTx/>
              <a:buFont typeface="Arial" panose="020B0604020202020204" pitchFamily="34" charset="0"/>
              <a:buChar char="•"/>
            </a:pPr>
            <a:r>
              <a:rPr lang="en-US" dirty="0"/>
              <a:t>Two  screenshots (one per scenario – week 12 runs) that shows your results. Need to see number # of adopters &amp; weeks used.</a:t>
            </a:r>
          </a:p>
          <a:p>
            <a:pPr marL="800100" lvl="1" indent="-342900">
              <a:buClrTx/>
              <a:buFont typeface="Arial" panose="020B0604020202020204" pitchFamily="34" charset="0"/>
              <a:buChar char="•"/>
            </a:pPr>
            <a:r>
              <a:rPr lang="en-US" dirty="0"/>
              <a:t>Two pages double-spaced (excluding the screen shots) for your write-up:</a:t>
            </a:r>
          </a:p>
          <a:p>
            <a:pPr marL="1543050" lvl="2" indent="-400050">
              <a:buClrTx/>
              <a:buFont typeface="+mj-lt"/>
              <a:buAutoNum type="romanUcPeriod"/>
            </a:pPr>
            <a:r>
              <a:rPr lang="en-US" dirty="0"/>
              <a:t>You will describe the actions you took when you first ran the simulation (week 4) and how you adjusted your actions/strategies in your last 2 runs.</a:t>
            </a:r>
          </a:p>
          <a:p>
            <a:pPr marL="1543050" lvl="2" indent="-400050">
              <a:buClrTx/>
              <a:buFont typeface="+mj-lt"/>
              <a:buAutoNum type="romanUcPeriod"/>
            </a:pPr>
            <a:r>
              <a:rPr lang="en-US" dirty="0"/>
              <a:t>You will also describe the different strategies you took for each of the last 2 scenarios (this week).</a:t>
            </a:r>
          </a:p>
          <a:p>
            <a:pPr marL="1543050" lvl="2" indent="-400050">
              <a:buClrTx/>
              <a:buFont typeface="+mj-lt"/>
              <a:buAutoNum type="romanUcPeriod"/>
            </a:pPr>
            <a:r>
              <a:rPr lang="en-US" dirty="0"/>
              <a:t>Finally, you will explain how the change leadership discussions (Kotter) affected your decisions. Include specific examples.</a:t>
            </a:r>
          </a:p>
          <a:p>
            <a:pPr marL="800100" lvl="1" indent="-342900">
              <a:buClrTx/>
              <a:buFont typeface="Arial" panose="020B0604020202020204" pitchFamily="34" charset="0"/>
              <a:buChar char="•"/>
            </a:pPr>
            <a:r>
              <a:rPr lang="en-US" dirty="0"/>
              <a:t>Save your word doc using this convention: last </a:t>
            </a:r>
            <a:r>
              <a:rPr lang="en-US" dirty="0" err="1"/>
              <a:t>name_first</a:t>
            </a:r>
            <a:r>
              <a:rPr lang="en-US" dirty="0"/>
              <a:t> </a:t>
            </a:r>
            <a:r>
              <a:rPr lang="en-US" dirty="0" err="1"/>
              <a:t>name_simulation</a:t>
            </a:r>
            <a:r>
              <a:rPr lang="en-US" dirty="0"/>
              <a:t> 2.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58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bU66OzSGUCOaE3_Z20tI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AqttEHiFE6iiS4FCyWxF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YxhjuDrkUGz0U7IIb2BF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WVekWQGjk6ii3PeYqVjv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GsP.y2hvk2LZYxU7ClYN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2mQbTXsCUuepkJ.TYBKq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KMM2MBPUmIXGmvNHcq.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IxbcP4AgEayUPgy.y3fZ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Pk.8s7NF0mV_HtQ76hT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X6R5.rgr0uJ1rRbPP6SG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P5YZ10DUEG1NjEf83Oms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gBe.YU.nkaRw3AEZtA9X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9Ss4Emu80Km92jAv3mhg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Xz.XAEkzU.XRcL1W4nrUw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Temple Red">
      <a:dk1>
        <a:srgbClr val="000000"/>
      </a:dk1>
      <a:lt1>
        <a:srgbClr val="FFFFFF"/>
      </a:lt1>
      <a:dk2>
        <a:srgbClr val="A32638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986</Words>
  <Application>Microsoft Office PowerPoint</Application>
  <PresentationFormat>On-screen Show (4:3)</PresentationFormat>
  <Paragraphs>165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Raleway</vt:lpstr>
      <vt:lpstr>Times</vt:lpstr>
      <vt:lpstr>Wingdings</vt:lpstr>
      <vt:lpstr>Essential</vt:lpstr>
      <vt:lpstr>Week 12 MIS3535 | LEAD GLOBAL DIGITAL PROJECTS</vt:lpstr>
      <vt:lpstr>Change Leadership Day! (Day 1)</vt:lpstr>
      <vt:lpstr>Studio day (Day 1)</vt:lpstr>
      <vt:lpstr>SPRINT RETROSPECTIVE </vt:lpstr>
      <vt:lpstr>Studio day (Day 2) – No Class! – Work Independently</vt:lpstr>
      <vt:lpstr>Refresh: Simulation Background</vt:lpstr>
      <vt:lpstr>Four Distinct Scenarios</vt:lpstr>
      <vt:lpstr>Instructions:</vt:lpstr>
      <vt:lpstr>What do you need to submit?</vt:lpstr>
      <vt:lpstr>PowerPoint Presentation</vt:lpstr>
      <vt:lpstr>PowerPoint Presentation</vt:lpstr>
      <vt:lpstr>Reminder: Grading Components</vt:lpstr>
      <vt:lpstr>PowerPoint Presentation</vt:lpstr>
      <vt:lpstr>Final Exam– Lecture/readings/videos/web research (70%)</vt:lpstr>
      <vt:lpstr>Final Exam – Change Leadership / Kotter (30%)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Agile MIS3535 | LEAD GLOBAL DIGITAL PROJECTS</dc:title>
  <dc:creator>MC Martin</dc:creator>
  <cp:lastModifiedBy>Marie-Christine Martin</cp:lastModifiedBy>
  <cp:revision>55</cp:revision>
  <cp:lastPrinted>2022-04-01T14:21:30Z</cp:lastPrinted>
  <dcterms:created xsi:type="dcterms:W3CDTF">2020-07-28T12:56:38Z</dcterms:created>
  <dcterms:modified xsi:type="dcterms:W3CDTF">2025-04-03T14:51:03Z</dcterms:modified>
</cp:coreProperties>
</file>