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3" r:id="rId2"/>
    <p:sldId id="489" r:id="rId3"/>
    <p:sldId id="359" r:id="rId4"/>
    <p:sldId id="323" r:id="rId5"/>
    <p:sldId id="413" r:id="rId6"/>
    <p:sldId id="500" r:id="rId7"/>
    <p:sldId id="513" r:id="rId8"/>
    <p:sldId id="324" r:id="rId9"/>
    <p:sldId id="50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>
      <p:ext uri="{19B8F6BF-5375-455C-9EA6-DF929625EA0E}">
        <p15:presenceInfo xmlns:p15="http://schemas.microsoft.com/office/powerpoint/2012/main" userId="dd42925f1cd866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A41E35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BFBB38-FFF8-4DE1-9AE6-D9015DED04C2}" v="29" dt="2025-04-15T15:06:26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7" autoAdjust="0"/>
    <p:restoredTop sz="89542" autoAdjust="0"/>
  </p:normalViewPr>
  <p:slideViewPr>
    <p:cSldViewPr>
      <p:cViewPr varScale="1">
        <p:scale>
          <a:sx n="113" d="100"/>
          <a:sy n="113" d="100"/>
        </p:scale>
        <p:origin x="12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e Martin" userId="3f04a9e6-8652-4b3c-b462-956eaf9c05a8" providerId="ADAL" clId="{3FBFBB38-FFF8-4DE1-9AE6-D9015DED04C2}"/>
    <pc:docChg chg="delSld modSld">
      <pc:chgData name="Marie-Christine Martin" userId="3f04a9e6-8652-4b3c-b462-956eaf9c05a8" providerId="ADAL" clId="{3FBFBB38-FFF8-4DE1-9AE6-D9015DED04C2}" dt="2025-04-15T15:06:26.717" v="29" actId="6549"/>
      <pc:docMkLst>
        <pc:docMk/>
      </pc:docMkLst>
      <pc:sldChg chg="modSp">
        <pc:chgData name="Marie-Christine Martin" userId="3f04a9e6-8652-4b3c-b462-956eaf9c05a8" providerId="ADAL" clId="{3FBFBB38-FFF8-4DE1-9AE6-D9015DED04C2}" dt="2025-04-15T15:06:26.717" v="29" actId="6549"/>
        <pc:sldMkLst>
          <pc:docMk/>
          <pc:sldMk cId="795250311" sldId="324"/>
        </pc:sldMkLst>
        <pc:spChg chg="mod">
          <ac:chgData name="Marie-Christine Martin" userId="3f04a9e6-8652-4b3c-b462-956eaf9c05a8" providerId="ADAL" clId="{3FBFBB38-FFF8-4DE1-9AE6-D9015DED04C2}" dt="2025-04-15T15:06:26.717" v="29" actId="6549"/>
          <ac:spMkLst>
            <pc:docMk/>
            <pc:sldMk cId="795250311" sldId="324"/>
            <ac:spMk id="3" creationId="{00000000-0000-0000-0000-000000000000}"/>
          </ac:spMkLst>
        </pc:spChg>
      </pc:sldChg>
      <pc:sldChg chg="del">
        <pc:chgData name="Marie-Christine Martin" userId="3f04a9e6-8652-4b3c-b462-956eaf9c05a8" providerId="ADAL" clId="{3FBFBB38-FFF8-4DE1-9AE6-D9015DED04C2}" dt="2025-04-06T18:30:05.818" v="0" actId="47"/>
        <pc:sldMkLst>
          <pc:docMk/>
          <pc:sldMk cId="3875882399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7"/>
            <a:ext cx="3038144" cy="464205"/>
          </a:xfrm>
          <a:prstGeom prst="rect">
            <a:avLst/>
          </a:prstGeom>
        </p:spPr>
        <p:txBody>
          <a:bodyPr vert="horz" lIns="88717" tIns="44360" rIns="88717" bIns="44360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8" y="7"/>
            <a:ext cx="3038144" cy="464205"/>
          </a:xfrm>
          <a:prstGeom prst="rect">
            <a:avLst/>
          </a:prstGeom>
        </p:spPr>
        <p:txBody>
          <a:bodyPr vert="horz" lIns="88717" tIns="44360" rIns="88717" bIns="44360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64"/>
            <a:ext cx="3038144" cy="464205"/>
          </a:xfrm>
          <a:prstGeom prst="rect">
            <a:avLst/>
          </a:prstGeom>
        </p:spPr>
        <p:txBody>
          <a:bodyPr vert="horz" lIns="88717" tIns="44360" rIns="88717" bIns="44360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8" y="8830664"/>
            <a:ext cx="3038144" cy="464205"/>
          </a:xfrm>
          <a:prstGeom prst="rect">
            <a:avLst/>
          </a:prstGeom>
        </p:spPr>
        <p:txBody>
          <a:bodyPr vert="horz" lIns="88717" tIns="44360" rIns="88717" bIns="44360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840" cy="464821"/>
          </a:xfrm>
          <a:prstGeom prst="rect">
            <a:avLst/>
          </a:prstGeom>
        </p:spPr>
        <p:txBody>
          <a:bodyPr vert="horz" lIns="93772" tIns="46888" rIns="93772" bIns="468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4"/>
            <a:ext cx="3037840" cy="464821"/>
          </a:xfrm>
          <a:prstGeom prst="rect">
            <a:avLst/>
          </a:prstGeom>
        </p:spPr>
        <p:txBody>
          <a:bodyPr vert="horz" lIns="93772" tIns="46888" rIns="93772" bIns="46888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72" tIns="46888" rIns="93772" bIns="468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4"/>
            <a:ext cx="5608320" cy="4183380"/>
          </a:xfrm>
          <a:prstGeom prst="rect">
            <a:avLst/>
          </a:prstGeom>
        </p:spPr>
        <p:txBody>
          <a:bodyPr vert="horz" lIns="93772" tIns="46888" rIns="93772" bIns="468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1"/>
            <a:ext cx="3037840" cy="464821"/>
          </a:xfrm>
          <a:prstGeom prst="rect">
            <a:avLst/>
          </a:prstGeom>
        </p:spPr>
        <p:txBody>
          <a:bodyPr vert="horz" lIns="93772" tIns="46888" rIns="93772" bIns="468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71"/>
            <a:ext cx="3037840" cy="464821"/>
          </a:xfrm>
          <a:prstGeom prst="rect">
            <a:avLst/>
          </a:prstGeom>
        </p:spPr>
        <p:txBody>
          <a:bodyPr vert="horz" lIns="93772" tIns="46888" rIns="93772" bIns="46888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81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5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14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8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247479" y="1825626"/>
            <a:ext cx="4218793" cy="37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4645172" y="1825626"/>
            <a:ext cx="4218793" cy="37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725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13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John Kotter&amp;#39;s 8 stages of change management - Dream End State">
            <a:extLst>
              <a:ext uri="{FF2B5EF4-FFF2-40B4-BE49-F238E27FC236}">
                <a16:creationId xmlns:a16="http://schemas.microsoft.com/office/drawing/2014/main" id="{D456E436-2B72-4029-AC99-9F9E25953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235" y="3124200"/>
            <a:ext cx="4556125" cy="342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9737D06B-D39D-4609-8AB4-480F1E19E598}"/>
              </a:ext>
            </a:extLst>
          </p:cNvPr>
          <p:cNvSpPr/>
          <p:nvPr/>
        </p:nvSpPr>
        <p:spPr>
          <a:xfrm>
            <a:off x="3505200" y="2988624"/>
            <a:ext cx="5715000" cy="1126174"/>
          </a:xfrm>
          <a:prstGeom prst="ellipse">
            <a:avLst/>
          </a:prstGeom>
          <a:noFill/>
          <a:ln>
            <a:solidFill>
              <a:srgbClr val="A32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E1EA-050B-4DBF-9FB3-91953289D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33400"/>
            <a:ext cx="8077200" cy="5334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A32638"/>
                </a:solidFill>
              </a:rPr>
              <a:t>AGENDA</a:t>
            </a:r>
            <a:br>
              <a:rPr lang="en-US" sz="4000" dirty="0">
                <a:solidFill>
                  <a:srgbClr val="A32638"/>
                </a:solidFill>
              </a:rPr>
            </a:br>
            <a:endParaRPr lang="en-US" sz="4000" dirty="0">
              <a:solidFill>
                <a:srgbClr val="A32638"/>
              </a:solidFill>
            </a:endParaRPr>
          </a:p>
          <a:p>
            <a:r>
              <a:rPr lang="en-US" sz="3000" dirty="0">
                <a:solidFill>
                  <a:srgbClr val="A32638"/>
                </a:solidFill>
              </a:rPr>
              <a:t>Day 1:</a:t>
            </a:r>
            <a:endParaRPr lang="en-US" sz="3000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/>
              <a:t>Quiz #5 - </a:t>
            </a:r>
            <a:r>
              <a:rPr lang="en-US" sz="3000" dirty="0">
                <a:solidFill>
                  <a:srgbClr val="A32638"/>
                </a:solidFill>
              </a:rPr>
              <a:t>last one!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/>
              <a:t>Kotter Discussion: Chapter 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Kotter Discussion: Chapter 8 - </a:t>
            </a:r>
            <a:r>
              <a:rPr lang="en-US" sz="3000" dirty="0">
                <a:solidFill>
                  <a:srgbClr val="A32638"/>
                </a:solidFill>
              </a:rPr>
              <a:t>last one!</a:t>
            </a:r>
          </a:p>
          <a:p>
            <a:r>
              <a:rPr lang="en-US" sz="2800" dirty="0">
                <a:solidFill>
                  <a:srgbClr val="A32638"/>
                </a:solidFill>
              </a:rPr>
              <a:t>Day 2:</a:t>
            </a:r>
            <a:endParaRPr lang="en-US" sz="2800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/>
              <a:t>Exam 2 (not cumulative)</a:t>
            </a:r>
          </a:p>
          <a:p>
            <a:endParaRPr lang="en-US" sz="2600" dirty="0">
              <a:solidFill>
                <a:srgbClr val="A326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9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7848600" cy="51816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A41E35"/>
                </a:solidFill>
              </a:rPr>
              <a:t>Change Leadership Day (Day 1)</a:t>
            </a:r>
          </a:p>
          <a:p>
            <a:r>
              <a:rPr lang="en-US" sz="3200" dirty="0">
                <a:solidFill>
                  <a:srgbClr val="A41E35"/>
                </a:solidFill>
              </a:rPr>
              <a:t>Kotter Chapter 7 : </a:t>
            </a:r>
            <a:r>
              <a:rPr lang="en-US" sz="3200" u="sng" dirty="0">
                <a:solidFill>
                  <a:srgbClr val="A41E35"/>
                </a:solidFill>
              </a:rPr>
              <a:t>Don’t let up</a:t>
            </a:r>
          </a:p>
          <a:p>
            <a:endParaRPr lang="en-US" sz="2400" dirty="0"/>
          </a:p>
          <a:p>
            <a:r>
              <a:rPr lang="en-US" sz="2400" dirty="0"/>
              <a:t>Pick </a:t>
            </a:r>
            <a:r>
              <a:rPr lang="en-US" sz="2400" u="sng" dirty="0">
                <a:solidFill>
                  <a:srgbClr val="A41E35"/>
                </a:solidFill>
              </a:rPr>
              <a:t>3 of the stories </a:t>
            </a:r>
            <a:r>
              <a:rPr lang="en-US" sz="2400" dirty="0"/>
              <a:t>and be ready to present the key take away/learnings and how it relates to your current project: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PE Ratios					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Merchant of Fear					</a:t>
            </a:r>
            <a:endParaRPr lang="en-US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Reducing Twenty-Five Pages to Two	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Street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1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363993" cy="110066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A32638"/>
                </a:solidFill>
              </a:rPr>
              <a:t>LAST Change Leadership Day!  (Day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363993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>
                <a:solidFill>
                  <a:srgbClr val="A32638"/>
                </a:solidFill>
              </a:rPr>
              <a:t>Kotter Chapter 8 : </a:t>
            </a:r>
            <a:r>
              <a:rPr lang="en-US" sz="3500" u="sng" dirty="0">
                <a:solidFill>
                  <a:srgbClr val="A32638"/>
                </a:solidFill>
              </a:rPr>
              <a:t>Make Change Stick</a:t>
            </a:r>
          </a:p>
          <a:p>
            <a:pPr>
              <a:buFontTx/>
              <a:buChar char="-"/>
            </a:pPr>
            <a:endParaRPr lang="en-US" sz="2400" dirty="0"/>
          </a:p>
          <a:p>
            <a:r>
              <a:rPr lang="en-US" sz="2600" dirty="0"/>
              <a:t>Pick </a:t>
            </a:r>
            <a:r>
              <a:rPr lang="en-US" sz="2600" u="sng" dirty="0">
                <a:solidFill>
                  <a:srgbClr val="A32638"/>
                </a:solidFill>
              </a:rPr>
              <a:t>3 of the stories </a:t>
            </a:r>
            <a:r>
              <a:rPr lang="en-US" sz="2600" dirty="0"/>
              <a:t>and be ready to explain the key take away/learnings and how it relates to your current project:</a:t>
            </a:r>
          </a:p>
          <a:p>
            <a:endParaRPr lang="en-US" sz="2600" dirty="0"/>
          </a:p>
          <a:p>
            <a:pPr marL="342900" indent="-342900">
              <a:buFont typeface="+mj-lt"/>
              <a:buAutoNum type="arabicPeriod"/>
            </a:pPr>
            <a:r>
              <a:rPr lang="en-US" sz="2600" dirty="0"/>
              <a:t>The Boss Went to Switzerland			</a:t>
            </a:r>
            <a:endParaRPr lang="en-US" sz="2600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600" dirty="0"/>
              <a:t>The Path to the Patient				</a:t>
            </a:r>
            <a:endParaRPr lang="en-US" sz="2600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600" dirty="0"/>
              <a:t>Promoting the Thirty-Something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600" dirty="0"/>
              <a:t>The Home Mortgage</a:t>
            </a:r>
            <a:r>
              <a:rPr lang="en-US" sz="3100" dirty="0"/>
              <a:t>	</a:t>
            </a:r>
            <a:r>
              <a:rPr lang="en-US" sz="1800" dirty="0"/>
              <a:t>				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0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48698-A342-4455-992E-B4BA70CE9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60487"/>
            <a:ext cx="7620000" cy="457200"/>
          </a:xfrm>
        </p:spPr>
        <p:txBody>
          <a:bodyPr/>
          <a:lstStyle/>
          <a:p>
            <a:r>
              <a:rPr lang="en-US" sz="4000" b="1" u="sng" dirty="0">
                <a:solidFill>
                  <a:srgbClr val="A32638"/>
                </a:solidFill>
              </a:rPr>
              <a:t>Final Project Documents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2F0A23-FE3A-4B68-91BC-B3F408135A8D}"/>
              </a:ext>
            </a:extLst>
          </p:cNvPr>
          <p:cNvSpPr txBox="1"/>
          <p:nvPr/>
        </p:nvSpPr>
        <p:spPr>
          <a:xfrm>
            <a:off x="381000" y="1219200"/>
            <a:ext cx="8382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A) Upload your final presentation (ppt)  on Canvas</a:t>
            </a:r>
          </a:p>
          <a:p>
            <a:endParaRPr lang="en-US" sz="2000" b="1" dirty="0"/>
          </a:p>
          <a:p>
            <a:r>
              <a:rPr lang="en-US" sz="2000" b="1" dirty="0"/>
              <a:t>B) Upload a ppt &amp; your spreadsheet that includes the following artifacts (this is for grading purposes and is not presented to the client)</a:t>
            </a:r>
          </a:p>
          <a:p>
            <a:endParaRPr lang="en-US" sz="2000" dirty="0"/>
          </a:p>
          <a:p>
            <a:r>
              <a:rPr lang="en-US" dirty="0"/>
              <a:t>1.On the first page, please include the </a:t>
            </a:r>
            <a:r>
              <a:rPr lang="en-US" b="1" u="sng" dirty="0">
                <a:solidFill>
                  <a:srgbClr val="A32638"/>
                </a:solidFill>
              </a:rPr>
              <a:t>link to your website </a:t>
            </a:r>
            <a:r>
              <a:rPr lang="en-US" dirty="0"/>
              <a:t>(and password if applicable), 2.Definition of done (from week 4 Studio Day)</a:t>
            </a:r>
          </a:p>
          <a:p>
            <a:r>
              <a:rPr lang="en-US" dirty="0"/>
              <a:t>3.Stakeholder Register</a:t>
            </a:r>
          </a:p>
          <a:p>
            <a:r>
              <a:rPr lang="en-US" dirty="0"/>
              <a:t>4.Product Roadmap</a:t>
            </a:r>
          </a:p>
          <a:p>
            <a:r>
              <a:rPr lang="en-US" dirty="0"/>
              <a:t>5. Refined Backlog with estimates in hours or story points (as of week 10)</a:t>
            </a:r>
          </a:p>
          <a:p>
            <a:r>
              <a:rPr lang="en-US" dirty="0"/>
              <a:t>6. Sprint Burndown chart (sprint 2) – upload your </a:t>
            </a:r>
            <a:r>
              <a:rPr lang="en-US" b="1" dirty="0">
                <a:solidFill>
                  <a:srgbClr val="A32638"/>
                </a:solidFill>
              </a:rPr>
              <a:t>spreadsheet</a:t>
            </a:r>
            <a:r>
              <a:rPr lang="en-US" dirty="0"/>
              <a:t> (review my comments on canvas and update your draft version as needed)</a:t>
            </a:r>
          </a:p>
          <a:p>
            <a:r>
              <a:rPr lang="en-US" dirty="0"/>
              <a:t>7.Scrum Board (as of week 11)</a:t>
            </a:r>
          </a:p>
          <a:p>
            <a:r>
              <a:rPr lang="en-US" dirty="0"/>
              <a:t>8.Risk Register (week 11)</a:t>
            </a:r>
          </a:p>
          <a:p>
            <a:r>
              <a:rPr lang="en-US" dirty="0"/>
              <a:t>9.Sprint retrospective (week 12)</a:t>
            </a:r>
          </a:p>
        </p:txBody>
      </p:sp>
    </p:spTree>
    <p:extLst>
      <p:ext uri="{BB962C8B-B14F-4D97-AF65-F5344CB8AC3E}">
        <p14:creationId xmlns:p14="http://schemas.microsoft.com/office/powerpoint/2010/main" val="259932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458200" cy="457200"/>
          </a:xfrm>
        </p:spPr>
        <p:txBody>
          <a:bodyPr/>
          <a:lstStyle/>
          <a:p>
            <a:r>
              <a:rPr lang="en-US" sz="4000" b="1" dirty="0">
                <a:solidFill>
                  <a:srgbClr val="A32638"/>
                </a:solidFill>
              </a:rPr>
              <a:t>Client Presentations</a:t>
            </a:r>
            <a:endParaRPr lang="en-US" sz="3600" b="1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77" y="1295400"/>
            <a:ext cx="7620000" cy="382887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Each team will have 20 minutes to present to the client, including Q&amp;A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A32638"/>
                </a:solidFill>
              </a:rPr>
              <a:t>Every team members </a:t>
            </a:r>
            <a:r>
              <a:rPr lang="en-US" b="0" dirty="0"/>
              <a:t>need to be present to earn full credit</a:t>
            </a:r>
            <a:endParaRPr lang="en-US" b="0" i="0" dirty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Ppt, max 4 pages including title page:	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Title page: include team name/members and the </a:t>
            </a:r>
            <a:r>
              <a:rPr lang="en-US" b="1" dirty="0"/>
              <a:t>link to your website</a:t>
            </a:r>
            <a:r>
              <a:rPr lang="en-US" dirty="0"/>
              <a:t> (and password if applicable)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Products developed</a:t>
            </a:r>
            <a:endParaRPr lang="en-US" b="0" dirty="0"/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Key considerations </a:t>
            </a:r>
            <a:r>
              <a:rPr lang="en-US" dirty="0"/>
              <a:t>for the client once they implement the chosen solution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b="0" dirty="0"/>
              <a:t>Spend most of your time on a  </a:t>
            </a:r>
            <a:r>
              <a:rPr lang="en-US" dirty="0">
                <a:solidFill>
                  <a:srgbClr val="A32638"/>
                </a:solidFill>
              </a:rPr>
              <a:t>live demo</a:t>
            </a:r>
          </a:p>
          <a:p>
            <a:pPr marL="971550" lvl="1" indent="-514350">
              <a:buFont typeface="+mj-lt"/>
              <a:buAutoNum type="arabicPeriod"/>
            </a:pPr>
            <a:endParaRPr lang="en-US" b="0" dirty="0">
              <a:latin typeface="Raleway"/>
            </a:endParaRPr>
          </a:p>
          <a:p>
            <a:endParaRPr lang="en-US" b="0" i="0" dirty="0">
              <a:effectLst/>
              <a:latin typeface="Raleway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8F534F-22CE-40A2-BD6E-A5525AEA0818}"/>
              </a:ext>
            </a:extLst>
          </p:cNvPr>
          <p:cNvSpPr txBox="1"/>
          <p:nvPr/>
        </p:nvSpPr>
        <p:spPr>
          <a:xfrm>
            <a:off x="794327" y="5124271"/>
            <a:ext cx="7277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u="sng" dirty="0">
                <a:solidFill>
                  <a:srgbClr val="A32638"/>
                </a:solidFill>
                <a:effectLst/>
              </a:rPr>
              <a:t>On your slides: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Use interesting visual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Include m</a:t>
            </a:r>
            <a:r>
              <a:rPr lang="en-US" b="0" i="0" dirty="0">
                <a:effectLst/>
              </a:rPr>
              <a:t>inimum words: for details, use the notes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5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D9F74D4-D82A-4C14-9E70-9E97C2B345D6}"/>
              </a:ext>
            </a:extLst>
          </p:cNvPr>
          <p:cNvSpPr txBox="1">
            <a:spLocks/>
          </p:cNvSpPr>
          <p:nvPr/>
        </p:nvSpPr>
        <p:spPr>
          <a:xfrm>
            <a:off x="304800" y="533400"/>
            <a:ext cx="8229600" cy="4572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>
                <a:solidFill>
                  <a:srgbClr val="A32638"/>
                </a:solidFill>
              </a:rPr>
              <a:t>Presentations Schedule: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1186934"/>
            <a:ext cx="13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Tuesday: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B441FD-4AFB-61D7-7743-6C8C08F15785}"/>
              </a:ext>
            </a:extLst>
          </p:cNvPr>
          <p:cNvGraphicFramePr>
            <a:graphicFrameLocks noGrp="1"/>
          </p:cNvGraphicFramePr>
          <p:nvPr/>
        </p:nvGraphicFramePr>
        <p:xfrm>
          <a:off x="2133600" y="1001877"/>
          <a:ext cx="6172200" cy="5423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7933">
                  <a:extLst>
                    <a:ext uri="{9D8B030D-6E8A-4147-A177-3AD203B41FA5}">
                      <a16:colId xmlns:a16="http://schemas.microsoft.com/office/drawing/2014/main" val="2991280271"/>
                    </a:ext>
                  </a:extLst>
                </a:gridCol>
                <a:gridCol w="2256267">
                  <a:extLst>
                    <a:ext uri="{9D8B030D-6E8A-4147-A177-3AD203B41FA5}">
                      <a16:colId xmlns:a16="http://schemas.microsoft.com/office/drawing/2014/main" val="255751651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30195284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Order #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Team Name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Student Full Name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3905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0279529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Silver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Acker, Evan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7340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Shamai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, Jeremy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3275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Johnson, </a:t>
                      </a:r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Deajah</a:t>
                      </a:r>
                      <a:endParaRPr lang="en-U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5418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6238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J &amp; A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Anderson, Jack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18483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Ingram, Jerry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6755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Shao, Andy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03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Shimchak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, Aidan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450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97114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SJDN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Chen, Jon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8522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De Jesus, Nick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254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Girase, Sweta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0880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Yang, Dong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6751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0905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CoreSites</a:t>
                      </a:r>
                      <a:endParaRPr lang="en-U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Albaladejo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, Anthony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4422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Andrew, Rhenece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47370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Zhang, Peter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66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48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63993" cy="1100667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A32638"/>
                </a:solidFill>
              </a:rPr>
              <a:t>Reminders: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301067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/>
              <a:t> Submit your final presentation and project artifacts by EOD </a:t>
            </a:r>
            <a:r>
              <a:rPr lang="en-US" sz="2800" u="sng" dirty="0">
                <a:solidFill>
                  <a:srgbClr val="A32638"/>
                </a:solidFill>
              </a:rPr>
              <a:t>April 20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A32638"/>
                </a:solidFill>
              </a:rPr>
              <a:t> </a:t>
            </a:r>
            <a:r>
              <a:rPr lang="en-US" sz="2800" dirty="0"/>
              <a:t>Final presentations on Tuesday</a:t>
            </a:r>
            <a:r>
              <a:rPr lang="en-US" sz="2800" u="sng" dirty="0">
                <a:solidFill>
                  <a:srgbClr val="A32638"/>
                </a:solidFill>
              </a:rPr>
              <a:t> are </a:t>
            </a:r>
            <a:r>
              <a:rPr lang="en-US" sz="2800" u="sng">
                <a:solidFill>
                  <a:srgbClr val="A32638"/>
                </a:solidFill>
              </a:rPr>
              <a:t>on zoom</a:t>
            </a:r>
            <a:endParaRPr lang="en-US" sz="2800" u="sng" dirty="0">
              <a:solidFill>
                <a:srgbClr val="A32638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If team member(s) absent(s), points will be deducted</a:t>
            </a:r>
            <a:endParaRPr lang="en-US" u="sng" dirty="0">
              <a:solidFill>
                <a:srgbClr val="A32638"/>
              </a:solidFill>
            </a:endParaRPr>
          </a:p>
          <a:p>
            <a:pPr>
              <a:buFontTx/>
              <a:buChar char="-"/>
            </a:pPr>
            <a:r>
              <a:rPr lang="en-US" sz="2800" dirty="0"/>
              <a:t> Team project feedback will be due by </a:t>
            </a:r>
            <a:r>
              <a:rPr lang="en-US" sz="2800" u="sng" dirty="0">
                <a:solidFill>
                  <a:srgbClr val="A32638"/>
                </a:solidFill>
              </a:rPr>
              <a:t>EOD April 25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If you don’t provide feedback, you will not be receiving credit for your team project participation (5% of your grade)</a:t>
            </a:r>
            <a:endParaRPr lang="en-US" u="sng" dirty="0">
              <a:solidFill>
                <a:srgbClr val="A32638"/>
              </a:solidFill>
            </a:endParaRPr>
          </a:p>
          <a:p>
            <a:pPr>
              <a:buFontTx/>
              <a:buChar char="-"/>
            </a:pPr>
            <a:r>
              <a:rPr lang="en-US" sz="2800" dirty="0"/>
              <a:t> Optional: Pro points submission due by </a:t>
            </a:r>
            <a:r>
              <a:rPr lang="en-US" sz="2800" dirty="0">
                <a:solidFill>
                  <a:srgbClr val="A32638"/>
                </a:solidFill>
              </a:rPr>
              <a:t>EOD April 27</a:t>
            </a:r>
          </a:p>
          <a:p>
            <a:pPr>
              <a:buFontTx/>
              <a:buChar char="-"/>
            </a:pPr>
            <a:r>
              <a:rPr lang="en-US" sz="2800" dirty="0"/>
              <a:t> Submit SFF by </a:t>
            </a:r>
            <a:r>
              <a:rPr lang="en-US" sz="2800" u="sng" dirty="0">
                <a:solidFill>
                  <a:srgbClr val="A32638"/>
                </a:solidFill>
              </a:rPr>
              <a:t>EOD April 29</a:t>
            </a:r>
          </a:p>
          <a:p>
            <a:pPr>
              <a:buFontTx/>
              <a:buChar char="-"/>
            </a:pPr>
            <a:endParaRPr lang="en-US" sz="2800" dirty="0">
              <a:solidFill>
                <a:srgbClr val="A32638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525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3000" y="746659"/>
            <a:ext cx="728790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A41E35"/>
                </a:solidFill>
              </a:rPr>
              <a:t>Please Fill out SFF</a:t>
            </a:r>
          </a:p>
          <a:p>
            <a:pPr algn="ctr"/>
            <a:r>
              <a:rPr lang="en-US" sz="2700" b="1" dirty="0"/>
              <a:t>(Student Feedback Form)</a:t>
            </a:r>
          </a:p>
        </p:txBody>
      </p:sp>
      <p:pic>
        <p:nvPicPr>
          <p:cNvPr id="1026" name="Picture 2" descr="8 smart ways to collect customer feedback [infographic] | IMPA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283" y="3103230"/>
            <a:ext cx="4279396" cy="216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5621227" y="3430012"/>
            <a:ext cx="1028700" cy="1150621"/>
          </a:xfrm>
          <a:prstGeom prst="ellipse">
            <a:avLst/>
          </a:prstGeom>
          <a:noFill/>
          <a:ln w="38100">
            <a:solidFill>
              <a:srgbClr val="A41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 descr="https://listserv.temple.edu:8443/list/img/pic?t=HTML_IMAGE&amp;lui=hjlyp83k&amp;j=221110D&amp;i=labbg0d4a1sqo8dbwm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20" y="2248878"/>
            <a:ext cx="1428750" cy="142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58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3334</TotalTime>
  <Words>596</Words>
  <Application>Microsoft Office PowerPoint</Application>
  <PresentationFormat>On-screen Show (4:3)</PresentationFormat>
  <Paragraphs>92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Georgia</vt:lpstr>
      <vt:lpstr>Raleway</vt:lpstr>
      <vt:lpstr>Wingdings</vt:lpstr>
      <vt:lpstr>Essential</vt:lpstr>
      <vt:lpstr>Week 13 MIS3535 | LEAD GLOBAL DIGITAL PROJECTS</vt:lpstr>
      <vt:lpstr>PowerPoint Presentation</vt:lpstr>
      <vt:lpstr>PowerPoint Presentation</vt:lpstr>
      <vt:lpstr>LAST Change Leadership Day!  (Day 1)</vt:lpstr>
      <vt:lpstr>Final Project Documents</vt:lpstr>
      <vt:lpstr>Client Presentations</vt:lpstr>
      <vt:lpstr>PowerPoint Presentation</vt:lpstr>
      <vt:lpstr>Reminders: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Agile MIS3535 | LEAD GLOBAL DIGITAL PROJECTS</dc:title>
  <dc:creator>MC Martin</dc:creator>
  <cp:lastModifiedBy>Marie-Christine Martin</cp:lastModifiedBy>
  <cp:revision>143</cp:revision>
  <cp:lastPrinted>2025-04-06T18:13:08Z</cp:lastPrinted>
  <dcterms:created xsi:type="dcterms:W3CDTF">2020-07-28T12:56:38Z</dcterms:created>
  <dcterms:modified xsi:type="dcterms:W3CDTF">2025-04-15T15:06:28Z</dcterms:modified>
</cp:coreProperties>
</file>