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13" r:id="rId2"/>
    <p:sldId id="489" r:id="rId3"/>
    <p:sldId id="453" r:id="rId4"/>
    <p:sldId id="521" r:id="rId5"/>
    <p:sldId id="423" r:id="rId6"/>
    <p:sldId id="490" r:id="rId7"/>
    <p:sldId id="314" r:id="rId8"/>
    <p:sldId id="464" r:id="rId9"/>
    <p:sldId id="315" r:id="rId10"/>
    <p:sldId id="501" r:id="rId11"/>
    <p:sldId id="483" r:id="rId12"/>
    <p:sldId id="316" r:id="rId13"/>
    <p:sldId id="317" r:id="rId14"/>
    <p:sldId id="473" r:id="rId15"/>
    <p:sldId id="499" r:id="rId16"/>
    <p:sldId id="504" r:id="rId17"/>
    <p:sldId id="318" r:id="rId18"/>
    <p:sldId id="320" r:id="rId19"/>
    <p:sldId id="470" r:id="rId20"/>
    <p:sldId id="517" r:id="rId21"/>
    <p:sldId id="518" r:id="rId22"/>
    <p:sldId id="516" r:id="rId23"/>
    <p:sldId id="52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638"/>
    <a:srgbClr val="5D301D"/>
    <a:srgbClr val="5A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0364" autoAdjust="0"/>
  </p:normalViewPr>
  <p:slideViewPr>
    <p:cSldViewPr>
      <p:cViewPr varScale="1">
        <p:scale>
          <a:sx n="67" d="100"/>
          <a:sy n="67" d="100"/>
        </p:scale>
        <p:origin x="137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hristine Martin" userId="3f04a9e6-8652-4b3c-b462-956eaf9c05a8" providerId="ADAL" clId="{325F9C9C-895A-402D-9A63-7B935ACF5274}"/>
    <pc:docChg chg="modSld modNotesMaster modHandout">
      <pc:chgData name="Marie-Christine Martin" userId="3f04a9e6-8652-4b3c-b462-956eaf9c05a8" providerId="ADAL" clId="{325F9C9C-895A-402D-9A63-7B935ACF5274}" dt="2025-02-11T18:30:17.081" v="11" actId="1076"/>
      <pc:docMkLst>
        <pc:docMk/>
      </pc:docMkLst>
      <pc:sldChg chg="modSp mod">
        <pc:chgData name="Marie-Christine Martin" userId="3f04a9e6-8652-4b3c-b462-956eaf9c05a8" providerId="ADAL" clId="{325F9C9C-895A-402D-9A63-7B935ACF5274}" dt="2025-02-11T18:30:17.081" v="11" actId="1076"/>
        <pc:sldMkLst>
          <pc:docMk/>
          <pc:sldMk cId="1017323169" sldId="423"/>
        </pc:sldMkLst>
        <pc:spChg chg="mod">
          <ac:chgData name="Marie-Christine Martin" userId="3f04a9e6-8652-4b3c-b462-956eaf9c05a8" providerId="ADAL" clId="{325F9C9C-895A-402D-9A63-7B935ACF5274}" dt="2025-02-11T18:28:30.180" v="4" actId="20577"/>
          <ac:spMkLst>
            <pc:docMk/>
            <pc:sldMk cId="1017323169" sldId="423"/>
            <ac:spMk id="3" creationId="{DBD8E1EA-050B-4DBF-9FB3-91953289DC91}"/>
          </ac:spMkLst>
        </pc:spChg>
        <pc:graphicFrameChg chg="mod modGraphic">
          <ac:chgData name="Marie-Christine Martin" userId="3f04a9e6-8652-4b3c-b462-956eaf9c05a8" providerId="ADAL" clId="{325F9C9C-895A-402D-9A63-7B935ACF5274}" dt="2025-02-11T18:30:17.081" v="11" actId="1076"/>
          <ac:graphicFrameMkLst>
            <pc:docMk/>
            <pc:sldMk cId="1017323169" sldId="423"/>
            <ac:graphicFrameMk id="2" creationId="{00000000-0000-0000-0000-000000000000}"/>
          </ac:graphicFrameMkLst>
        </pc:graphicFrameChg>
      </pc:sldChg>
      <pc:sldChg chg="modNotes">
        <pc:chgData name="Marie-Christine Martin" userId="3f04a9e6-8652-4b3c-b462-956eaf9c05a8" providerId="ADAL" clId="{325F9C9C-895A-402D-9A63-7B935ACF5274}" dt="2025-02-11T18:28:13.744" v="2"/>
        <pc:sldMkLst>
          <pc:docMk/>
          <pc:sldMk cId="2410843497" sldId="464"/>
        </pc:sldMkLst>
      </pc:sldChg>
      <pc:sldChg chg="modNotes">
        <pc:chgData name="Marie-Christine Martin" userId="3f04a9e6-8652-4b3c-b462-956eaf9c05a8" providerId="ADAL" clId="{325F9C9C-895A-402D-9A63-7B935ACF5274}" dt="2025-02-11T18:28:13.744" v="2"/>
        <pc:sldMkLst>
          <pc:docMk/>
          <pc:sldMk cId="1485844877" sldId="483"/>
        </pc:sldMkLst>
      </pc:sldChg>
      <pc:sldChg chg="modSp">
        <pc:chgData name="Marie-Christine Martin" userId="3f04a9e6-8652-4b3c-b462-956eaf9c05a8" providerId="ADAL" clId="{325F9C9C-895A-402D-9A63-7B935ACF5274}" dt="2025-02-11T18:26:06.867" v="1" actId="20577"/>
        <pc:sldMkLst>
          <pc:docMk/>
          <pc:sldMk cId="751395353" sldId="489"/>
        </pc:sldMkLst>
        <pc:spChg chg="mod">
          <ac:chgData name="Marie-Christine Martin" userId="3f04a9e6-8652-4b3c-b462-956eaf9c05a8" providerId="ADAL" clId="{325F9C9C-895A-402D-9A63-7B935ACF5274}" dt="2025-02-11T18:26:06.867" v="1" actId="20577"/>
          <ac:spMkLst>
            <pc:docMk/>
            <pc:sldMk cId="751395353" sldId="489"/>
            <ac:spMk id="3" creationId="{DBD8E1EA-050B-4DBF-9FB3-91953289DC91}"/>
          </ac:spMkLst>
        </pc:spChg>
      </pc:sldChg>
      <pc:sldChg chg="modNotes">
        <pc:chgData name="Marie-Christine Martin" userId="3f04a9e6-8652-4b3c-b462-956eaf9c05a8" providerId="ADAL" clId="{325F9C9C-895A-402D-9A63-7B935ACF5274}" dt="2025-02-11T18:28:13.744" v="2"/>
        <pc:sldMkLst>
          <pc:docMk/>
          <pc:sldMk cId="2273770653" sldId="499"/>
        </pc:sldMkLst>
      </pc:sldChg>
      <pc:sldChg chg="modNotes">
        <pc:chgData name="Marie-Christine Martin" userId="3f04a9e6-8652-4b3c-b462-956eaf9c05a8" providerId="ADAL" clId="{325F9C9C-895A-402D-9A63-7B935ACF5274}" dt="2025-02-11T18:28:13.744" v="2"/>
        <pc:sldMkLst>
          <pc:docMk/>
          <pc:sldMk cId="3473018119" sldId="501"/>
        </pc:sldMkLst>
      </pc:sldChg>
      <pc:sldChg chg="modNotes">
        <pc:chgData name="Marie-Christine Martin" userId="3f04a9e6-8652-4b3c-b462-956eaf9c05a8" providerId="ADAL" clId="{325F9C9C-895A-402D-9A63-7B935ACF5274}" dt="2025-02-11T18:28:13.744" v="2"/>
        <pc:sldMkLst>
          <pc:docMk/>
          <pc:sldMk cId="0" sldId="504"/>
        </pc:sldMkLst>
      </pc:sldChg>
    </pc:docChg>
  </pc:docChgLst>
  <pc:docChgLst>
    <pc:chgData name="Marie-Christine Martin" userId="3f04a9e6-8652-4b3c-b462-956eaf9c05a8" providerId="ADAL" clId="{44209D87-C5D5-4D7B-AEE5-EC4521DAB8E0}"/>
    <pc:docChg chg="modSld">
      <pc:chgData name="Marie-Christine Martin" userId="3f04a9e6-8652-4b3c-b462-956eaf9c05a8" providerId="ADAL" clId="{44209D87-C5D5-4D7B-AEE5-EC4521DAB8E0}" dt="2025-03-17T16:27:30.930" v="0" actId="2165"/>
      <pc:docMkLst>
        <pc:docMk/>
      </pc:docMkLst>
      <pc:sldChg chg="modSp mod">
        <pc:chgData name="Marie-Christine Martin" userId="3f04a9e6-8652-4b3c-b462-956eaf9c05a8" providerId="ADAL" clId="{44209D87-C5D5-4D7B-AEE5-EC4521DAB8E0}" dt="2025-03-17T16:27:30.930" v="0" actId="2165"/>
        <pc:sldMkLst>
          <pc:docMk/>
          <pc:sldMk cId="1017323169" sldId="423"/>
        </pc:sldMkLst>
        <pc:graphicFrameChg chg="modGraphic">
          <ac:chgData name="Marie-Christine Martin" userId="3f04a9e6-8652-4b3c-b462-956eaf9c05a8" providerId="ADAL" clId="{44209D87-C5D5-4D7B-AEE5-EC4521DAB8E0}" dt="2025-03-17T16:27:30.930" v="0" actId="2165"/>
          <ac:graphicFrameMkLst>
            <pc:docMk/>
            <pc:sldMk cId="1017323169" sldId="423"/>
            <ac:graphicFrameMk id="2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38145" cy="464205"/>
          </a:xfrm>
          <a:prstGeom prst="rect">
            <a:avLst/>
          </a:prstGeom>
        </p:spPr>
        <p:txBody>
          <a:bodyPr vert="horz" lIns="86858" tIns="43429" rIns="86858" bIns="4342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6" y="4"/>
            <a:ext cx="3038145" cy="464205"/>
          </a:xfrm>
          <a:prstGeom prst="rect">
            <a:avLst/>
          </a:prstGeom>
        </p:spPr>
        <p:txBody>
          <a:bodyPr vert="horz" lIns="86858" tIns="43429" rIns="86858" bIns="43429" rtlCol="0"/>
          <a:lstStyle>
            <a:lvl1pPr algn="r">
              <a:defRPr sz="1100"/>
            </a:lvl1pPr>
          </a:lstStyle>
          <a:p>
            <a:fld id="{F3AF817D-CF8D-4461-8D1F-E5717598B26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2"/>
            <a:ext cx="3038145" cy="464205"/>
          </a:xfrm>
          <a:prstGeom prst="rect">
            <a:avLst/>
          </a:prstGeom>
        </p:spPr>
        <p:txBody>
          <a:bodyPr vert="horz" lIns="86858" tIns="43429" rIns="86858" bIns="4342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6" y="8830662"/>
            <a:ext cx="3038145" cy="464205"/>
          </a:xfrm>
          <a:prstGeom prst="rect">
            <a:avLst/>
          </a:prstGeom>
        </p:spPr>
        <p:txBody>
          <a:bodyPr vert="horz" lIns="86858" tIns="43429" rIns="86858" bIns="43429" rtlCol="0" anchor="b"/>
          <a:lstStyle>
            <a:lvl1pPr algn="r">
              <a:defRPr sz="1100"/>
            </a:lvl1pPr>
          </a:lstStyle>
          <a:p>
            <a:fld id="{8E8A0D4E-B9B1-4737-AA40-97DD2C5F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1"/>
          </a:xfrm>
          <a:prstGeom prst="rect">
            <a:avLst/>
          </a:prstGeom>
        </p:spPr>
        <p:txBody>
          <a:bodyPr vert="horz" lIns="91809" tIns="45905" rIns="91809" bIns="459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1"/>
          </a:xfrm>
          <a:prstGeom prst="rect">
            <a:avLst/>
          </a:prstGeom>
        </p:spPr>
        <p:txBody>
          <a:bodyPr vert="horz" lIns="91809" tIns="45905" rIns="91809" bIns="45905" rtlCol="0"/>
          <a:lstStyle>
            <a:lvl1pPr algn="r">
              <a:defRPr sz="1200"/>
            </a:lvl1pPr>
          </a:lstStyle>
          <a:p>
            <a:fld id="{3D001412-9042-462B-87CE-AF1E3127FF2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9" tIns="45905" rIns="91809" bIns="459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2"/>
          </a:xfrm>
          <a:prstGeom prst="rect">
            <a:avLst/>
          </a:prstGeom>
        </p:spPr>
        <p:txBody>
          <a:bodyPr vert="horz" lIns="91809" tIns="45905" rIns="91809" bIns="459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4821"/>
          </a:xfrm>
          <a:prstGeom prst="rect">
            <a:avLst/>
          </a:prstGeom>
        </p:spPr>
        <p:txBody>
          <a:bodyPr vert="horz" lIns="91809" tIns="45905" rIns="91809" bIns="459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0"/>
            <a:ext cx="3037840" cy="464821"/>
          </a:xfrm>
          <a:prstGeom prst="rect">
            <a:avLst/>
          </a:prstGeom>
        </p:spPr>
        <p:txBody>
          <a:bodyPr vert="horz" lIns="91809" tIns="45905" rIns="91809" bIns="45905" rtlCol="0" anchor="b"/>
          <a:lstStyle>
            <a:lvl1pPr algn="r">
              <a:defRPr sz="12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31850-D1B2-674F-8D50-7E02465BB4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CEB523-0BC0-6948-A63B-38389ED387F4}" type="datetime1">
              <a:rPr lang="en-US" altLang="en-US"/>
              <a:pPr/>
              <a:t>3/17/2025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F62E8-AF2D-484A-BF73-567265B38C3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8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471488"/>
            <a:ext cx="4651375" cy="3487737"/>
          </a:xfrm>
          <a:ln/>
        </p:spPr>
      </p:sp>
      <p:sp>
        <p:nvSpPr>
          <p:cNvPr id="218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990" y="4149398"/>
            <a:ext cx="5097520" cy="4184654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CEB523-0BC0-6948-A63B-38389ED387F4}" type="datetime1">
              <a:rPr lang="en-US" altLang="en-US"/>
              <a:pPr/>
              <a:t>3/17/2025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F62E8-AF2D-484A-BF73-567265B38C3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8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471488"/>
            <a:ext cx="4643438" cy="3482975"/>
          </a:xfrm>
          <a:ln/>
        </p:spPr>
      </p:sp>
      <p:sp>
        <p:nvSpPr>
          <p:cNvPr id="218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353" y="4143729"/>
            <a:ext cx="5079051" cy="4178937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1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CEB523-0BC0-6948-A63B-38389ED387F4}" type="datetime1">
              <a:rPr lang="en-US" altLang="en-US"/>
              <a:pPr/>
              <a:t>3/17/2025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F62E8-AF2D-484A-BF73-567265B38C3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8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471488"/>
            <a:ext cx="4643438" cy="3482975"/>
          </a:xfrm>
          <a:ln/>
        </p:spPr>
      </p:sp>
      <p:sp>
        <p:nvSpPr>
          <p:cNvPr id="218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353" y="4143729"/>
            <a:ext cx="5079051" cy="4178937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1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1ccdb60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2363" y="681038"/>
            <a:ext cx="4524375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1ccdb60c_0_75:notes"/>
          <p:cNvSpPr txBox="1">
            <a:spLocks noGrp="1"/>
          </p:cNvSpPr>
          <p:nvPr>
            <p:ph type="body" idx="1"/>
          </p:nvPr>
        </p:nvSpPr>
        <p:spPr>
          <a:xfrm>
            <a:off x="676910" y="4300804"/>
            <a:ext cx="5415276" cy="4074445"/>
          </a:xfrm>
          <a:prstGeom prst="rect">
            <a:avLst/>
          </a:prstGeom>
        </p:spPr>
        <p:txBody>
          <a:bodyPr spcFirstLastPara="1" wrap="square" lIns="89857" tIns="89857" rIns="89857" bIns="898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24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1ccdb60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74688"/>
            <a:ext cx="4479925" cy="3359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1ccdb60c_0_75:notes"/>
          <p:cNvSpPr txBox="1">
            <a:spLocks noGrp="1"/>
          </p:cNvSpPr>
          <p:nvPr>
            <p:ph type="body" idx="1"/>
          </p:nvPr>
        </p:nvSpPr>
        <p:spPr>
          <a:xfrm>
            <a:off x="668136" y="4258626"/>
            <a:ext cx="5345072" cy="4034487"/>
          </a:xfrm>
          <a:prstGeom prst="rect">
            <a:avLst/>
          </a:prstGeom>
        </p:spPr>
        <p:txBody>
          <a:bodyPr spcFirstLastPara="1" wrap="square" lIns="88114" tIns="88114" rIns="88114" bIns="88114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791200"/>
            <a:ext cx="3429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01727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1"/>
            <a:ext cx="212576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500173"/>
            <a:ext cx="3743647" cy="4592651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27983" y="1484784"/>
            <a:ext cx="4360461" cy="4515984"/>
          </a:xfrm>
          <a:prstGeom prst="roundRect">
            <a:avLst>
              <a:gd name="adj" fmla="val 7123"/>
            </a:avLst>
          </a:prstGeom>
          <a:gradFill>
            <a:gsLst>
              <a:gs pos="0">
                <a:schemeClr val="accent1"/>
              </a:gs>
              <a:gs pos="71000">
                <a:schemeClr val="accent1">
                  <a:lumMod val="60000"/>
                  <a:lumOff val="40000"/>
                </a:schemeClr>
              </a:gs>
            </a:gsLst>
            <a:lin ang="21540000" scaled="0"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1000" indent="-38100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lang="en-US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106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822889" y="4846320"/>
            <a:ext cx="321111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2889" y="365760"/>
            <a:ext cx="321111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89" y="0"/>
            <a:ext cx="31837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2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58674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17220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7906702" y="55806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0"/>
            <a:ext cx="2125766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95183"/>
            <a:ext cx="8763000" cy="2259794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Week 9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MIS3535 | LEAD GLOBAL DIGITAL PROJECTS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971800"/>
            <a:ext cx="81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hat is Sprint Review | Purpose of Sprint Review">
            <a:extLst>
              <a:ext uri="{FF2B5EF4-FFF2-40B4-BE49-F238E27FC236}">
                <a16:creationId xmlns:a16="http://schemas.microsoft.com/office/drawing/2014/main" id="{0A76A7E3-0B0E-4450-8919-AEAE4BA1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0" y="3200400"/>
            <a:ext cx="4743450" cy="31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88357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SPRINT BURN DOWN CHART </a:t>
            </a:r>
            <a:r>
              <a:rPr lang="en-US" altLang="en-US" sz="2700" b="1" dirty="0">
                <a:solidFill>
                  <a:srgbClr val="A41E35"/>
                </a:solidFill>
              </a:rPr>
              <a:t>(BY HOURS)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132585" cy="41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50" y="817038"/>
            <a:ext cx="888357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SPRINT BURN DOWN CHART </a:t>
            </a:r>
            <a:r>
              <a:rPr lang="en-US" altLang="en-US" sz="2200" b="1" dirty="0">
                <a:solidFill>
                  <a:srgbClr val="A41E35"/>
                </a:solidFill>
              </a:rPr>
              <a:t>(BY STORY POINTS)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9517"/>
            <a:ext cx="8243888" cy="38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A692-B273-4E23-8D11-104187F0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2. Release (by story points or hours - sprint week)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Burndown chart: 2 types</a:t>
            </a:r>
          </a:p>
        </p:txBody>
      </p:sp>
      <p:pic>
        <p:nvPicPr>
          <p:cNvPr id="3074" name="Picture 2" descr="Burn Down Chart - Effective Project Management Consultancy">
            <a:extLst>
              <a:ext uri="{FF2B5EF4-FFF2-40B4-BE49-F238E27FC236}">
                <a16:creationId xmlns:a16="http://schemas.microsoft.com/office/drawing/2014/main" id="{3FDC05F7-E834-47DD-BC5A-966EA669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4525"/>
            <a:ext cx="59912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A3D627-43E4-4927-BC19-FC0AD6D66250}"/>
              </a:ext>
            </a:extLst>
          </p:cNvPr>
          <p:cNvSpPr/>
          <p:nvPr/>
        </p:nvSpPr>
        <p:spPr>
          <a:xfrm>
            <a:off x="3429000" y="5029200"/>
            <a:ext cx="1295400" cy="371475"/>
          </a:xfrm>
          <a:prstGeom prst="ellipse">
            <a:avLst/>
          </a:prstGeom>
          <a:noFill/>
          <a:ln>
            <a:solidFill>
              <a:srgbClr val="A32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073" y="375638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Scrum board: a swim lane!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81DE66-F88C-4205-B77F-9843BEB2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81211"/>
            <a:ext cx="8305800" cy="55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7DEF3-AE2A-4D27-BD72-A474E5E129B6}"/>
              </a:ext>
            </a:extLst>
          </p:cNvPr>
          <p:cNvSpPr txBox="1"/>
          <p:nvPr/>
        </p:nvSpPr>
        <p:spPr>
          <a:xfrm>
            <a:off x="514928" y="557080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41E35"/>
                </a:solidFill>
              </a:rPr>
              <a:t>In priority order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3F9FD8B-54B3-4BAC-A822-3A1652D28E11}"/>
              </a:ext>
            </a:extLst>
          </p:cNvPr>
          <p:cNvSpPr/>
          <p:nvPr/>
        </p:nvSpPr>
        <p:spPr>
          <a:xfrm>
            <a:off x="1219200" y="5334000"/>
            <a:ext cx="152400" cy="152400"/>
          </a:xfrm>
          <a:prstGeom prst="upArrow">
            <a:avLst/>
          </a:prstGeom>
          <a:solidFill>
            <a:srgbClr val="A41E35"/>
          </a:solidFill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EEF1C-B65C-4EAA-BD90-DA32B39DFE54}"/>
              </a:ext>
            </a:extLst>
          </p:cNvPr>
          <p:cNvSpPr txBox="1"/>
          <p:nvPr/>
        </p:nvSpPr>
        <p:spPr>
          <a:xfrm>
            <a:off x="2057400" y="5569012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41E35"/>
                </a:solidFill>
              </a:rPr>
              <a:t>Each sticky = 1 day of work for 1 developer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351433B-B876-4D2F-9EA1-2707F4E55B80}"/>
              </a:ext>
            </a:extLst>
          </p:cNvPr>
          <p:cNvSpPr/>
          <p:nvPr/>
        </p:nvSpPr>
        <p:spPr>
          <a:xfrm>
            <a:off x="2750128" y="5322455"/>
            <a:ext cx="152400" cy="152400"/>
          </a:xfrm>
          <a:prstGeom prst="upArrow">
            <a:avLst/>
          </a:prstGeom>
          <a:solidFill>
            <a:srgbClr val="A41E35"/>
          </a:solidFill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C56A1-4FB9-476D-AFBC-4C4097BFEB80}"/>
              </a:ext>
            </a:extLst>
          </p:cNvPr>
          <p:cNvSpPr txBox="1"/>
          <p:nvPr/>
        </p:nvSpPr>
        <p:spPr>
          <a:xfrm>
            <a:off x="5200072" y="5276624"/>
            <a:ext cx="356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the software that you are using does not allow for a clear view of your Scrum board, you can use Lucid chart (free software)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E6492-CCDC-423A-A650-C480B7E81A63}"/>
              </a:ext>
            </a:extLst>
          </p:cNvPr>
          <p:cNvSpPr txBox="1"/>
          <p:nvPr/>
        </p:nvSpPr>
        <p:spPr>
          <a:xfrm rot="21130351">
            <a:off x="5934960" y="58688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7</a:t>
            </a:r>
          </a:p>
        </p:txBody>
      </p:sp>
    </p:spTree>
    <p:extLst>
      <p:ext uri="{BB962C8B-B14F-4D97-AF65-F5344CB8AC3E}">
        <p14:creationId xmlns:p14="http://schemas.microsoft.com/office/powerpoint/2010/main" val="20306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4109"/>
            <a:ext cx="81534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TASK PLANNING ON SCRUM 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107033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32638"/>
                </a:solidFill>
              </a:rPr>
              <a:t>SPRINT GOAL: New customers should be able to pay using bank transfers.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63757"/>
            <a:ext cx="6172200" cy="450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3582A-4C4B-4DF8-9DFF-10E85FCA6098}"/>
              </a:ext>
            </a:extLst>
          </p:cNvPr>
          <p:cNvSpPr txBox="1"/>
          <p:nvPr/>
        </p:nvSpPr>
        <p:spPr>
          <a:xfrm rot="21130351">
            <a:off x="6248400" y="574830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7</a:t>
            </a:r>
          </a:p>
        </p:txBody>
      </p:sp>
    </p:spTree>
    <p:extLst>
      <p:ext uri="{BB962C8B-B14F-4D97-AF65-F5344CB8AC3E}">
        <p14:creationId xmlns:p14="http://schemas.microsoft.com/office/powerpoint/2010/main" val="21216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28600" y="-304800"/>
            <a:ext cx="7772400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" b="1" dirty="0">
                <a:solidFill>
                  <a:schemeClr val="bg1"/>
                </a:solidFill>
              </a:rPr>
              <a:t>Scrum Board EXAMPLE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Blending PRINCE2 with Scrum Sprints - 2 - PRINCE2 Primer Practitioner Exam  Training Online">
            <a:extLst>
              <a:ext uri="{FF2B5EF4-FFF2-40B4-BE49-F238E27FC236}">
                <a16:creationId xmlns:a16="http://schemas.microsoft.com/office/drawing/2014/main" id="{8204F494-76F8-4A87-A27A-D34FB8B3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" y="457200"/>
            <a:ext cx="9016429" cy="52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06C749-1359-4C50-825F-8306E1E09C65}"/>
              </a:ext>
            </a:extLst>
          </p:cNvPr>
          <p:cNvSpPr txBox="1"/>
          <p:nvPr/>
        </p:nvSpPr>
        <p:spPr>
          <a:xfrm>
            <a:off x="4267200" y="579334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32638"/>
                </a:solidFill>
              </a:rPr>
              <a:t>Make sure to clearly identify who is working on the task (color or name)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45CAE-B853-4FE5-970E-75CB17549C91}"/>
              </a:ext>
            </a:extLst>
          </p:cNvPr>
          <p:cNvSpPr txBox="1"/>
          <p:nvPr/>
        </p:nvSpPr>
        <p:spPr>
          <a:xfrm rot="21130351">
            <a:off x="6641815" y="55806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7</a:t>
            </a:r>
          </a:p>
        </p:txBody>
      </p:sp>
    </p:spTree>
    <p:extLst>
      <p:ext uri="{BB962C8B-B14F-4D97-AF65-F5344CB8AC3E}">
        <p14:creationId xmlns:p14="http://schemas.microsoft.com/office/powerpoint/2010/main" val="22737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28600" y="-304800"/>
            <a:ext cx="7772400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" b="1" dirty="0">
                <a:solidFill>
                  <a:schemeClr val="bg1"/>
                </a:solidFill>
              </a:rPr>
              <a:t>Scrum Board EXAMPLE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400"/>
            <a:ext cx="92202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6A48F-70ED-400F-A9CD-43C61AA3BCFA}"/>
              </a:ext>
            </a:extLst>
          </p:cNvPr>
          <p:cNvSpPr txBox="1"/>
          <p:nvPr/>
        </p:nvSpPr>
        <p:spPr>
          <a:xfrm rot="21130351">
            <a:off x="5649750" y="56160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073" y="375638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Product backlog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9948C9-ADB1-4B31-820F-72DDF78B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4" y="1052049"/>
            <a:ext cx="6096000" cy="56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4A3BC-C053-442B-B399-3485D88C9AF4}"/>
              </a:ext>
            </a:extLst>
          </p:cNvPr>
          <p:cNvSpPr txBox="1"/>
          <p:nvPr/>
        </p:nvSpPr>
        <p:spPr>
          <a:xfrm>
            <a:off x="3962400" y="533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6</a:t>
            </a:r>
          </a:p>
          <a:p>
            <a:r>
              <a:rPr lang="en-US" b="1" dirty="0">
                <a:solidFill>
                  <a:srgbClr val="A41E35"/>
                </a:solidFill>
              </a:rPr>
              <a:t>Now add your estimation in hours 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727FB-FF53-422C-854D-F4F66D76CF9D}"/>
              </a:ext>
            </a:extLst>
          </p:cNvPr>
          <p:cNvSpPr txBox="1"/>
          <p:nvPr/>
        </p:nvSpPr>
        <p:spPr>
          <a:xfrm>
            <a:off x="533400" y="1650967"/>
            <a:ext cx="27968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Prioritize your user stories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Estimate your stories with story points (or hours)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Create an ID for each story (example on next slide)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61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073" y="375638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Product backlog (another example)</a:t>
            </a:r>
          </a:p>
        </p:txBody>
      </p:sp>
      <p:pic>
        <p:nvPicPr>
          <p:cNvPr id="6146" name="Picture 2" descr="The Scrum Product Backlog - International Scrum Institute">
            <a:extLst>
              <a:ext uri="{FF2B5EF4-FFF2-40B4-BE49-F238E27FC236}">
                <a16:creationId xmlns:a16="http://schemas.microsoft.com/office/drawing/2014/main" id="{F6CA4B12-81C5-47B6-9CD6-EE6E9677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96100" cy="45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109DF-6101-DD04-2F3D-AEF5AED10E55}"/>
              </a:ext>
            </a:extLst>
          </p:cNvPr>
          <p:cNvSpPr txBox="1"/>
          <p:nvPr/>
        </p:nvSpPr>
        <p:spPr>
          <a:xfrm>
            <a:off x="2667000" y="94434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6</a:t>
            </a:r>
          </a:p>
          <a:p>
            <a:r>
              <a:rPr lang="en-US" b="1" dirty="0">
                <a:solidFill>
                  <a:srgbClr val="A41E35"/>
                </a:solidFill>
              </a:rPr>
              <a:t>Now add your estimation in hours or point</a:t>
            </a:r>
          </a:p>
        </p:txBody>
      </p:sp>
    </p:spTree>
    <p:extLst>
      <p:ext uri="{BB962C8B-B14F-4D97-AF65-F5344CB8AC3E}">
        <p14:creationId xmlns:p14="http://schemas.microsoft.com/office/powerpoint/2010/main" val="18570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073" y="375638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Product backlog (another example)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0DD297-497B-470A-8751-0778FDDE1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54821"/>
              </p:ext>
            </p:extLst>
          </p:nvPr>
        </p:nvGraphicFramePr>
        <p:xfrm>
          <a:off x="170873" y="1676400"/>
          <a:ext cx="8762999" cy="4267200"/>
        </p:xfrm>
        <a:graphic>
          <a:graphicData uri="http://schemas.openxmlformats.org/drawingml/2006/table">
            <a:tbl>
              <a:tblPr/>
              <a:tblGrid>
                <a:gridCol w="743527">
                  <a:extLst>
                    <a:ext uri="{9D8B030D-6E8A-4147-A177-3AD203B41FA5}">
                      <a16:colId xmlns:a16="http://schemas.microsoft.com/office/drawing/2014/main" val="425793911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8243816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53643193"/>
                    </a:ext>
                  </a:extLst>
                </a:gridCol>
                <a:gridCol w="1313872">
                  <a:extLst>
                    <a:ext uri="{9D8B030D-6E8A-4147-A177-3AD203B41FA5}">
                      <a16:colId xmlns:a16="http://schemas.microsoft.com/office/drawing/2014/main" val="114623080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User Story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Estimation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Priority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7644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 user, I want to receive up to date information on events and activities.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63304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 user, I want to sign up for upcoming events and activities.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46204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 user, I want to fill out the application to get assistance from the organization.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19986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 donor, I want to find a list of items that the organization needs.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32459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 donor, I want to find a simple way to donate to the organization.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96769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an administrator, I want to collect our users' information in our database.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0721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an administrator, I want to update our upcoming events on our website.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73179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As an administrator, I want to list items that we need through donations.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23951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Total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094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F1349-460C-B96E-30A0-D097029B4E57}"/>
              </a:ext>
            </a:extLst>
          </p:cNvPr>
          <p:cNvSpPr txBox="1"/>
          <p:nvPr/>
        </p:nvSpPr>
        <p:spPr>
          <a:xfrm>
            <a:off x="2438400" y="914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As discussed in week 6</a:t>
            </a:r>
          </a:p>
          <a:p>
            <a:r>
              <a:rPr lang="en-US" b="1" dirty="0">
                <a:solidFill>
                  <a:srgbClr val="A41E35"/>
                </a:solidFill>
              </a:rPr>
              <a:t>Now add your estimation in hours or point</a:t>
            </a:r>
          </a:p>
        </p:txBody>
      </p:sp>
    </p:spTree>
    <p:extLst>
      <p:ext uri="{BB962C8B-B14F-4D97-AF65-F5344CB8AC3E}">
        <p14:creationId xmlns:p14="http://schemas.microsoft.com/office/powerpoint/2010/main" val="26222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8E1EA-050B-4DBF-9FB3-91953289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A32638"/>
                </a:solidFill>
              </a:rPr>
              <a:t>AGENDA – WEEK 9</a:t>
            </a:r>
            <a:br>
              <a:rPr lang="en-US" sz="3600" dirty="0">
                <a:solidFill>
                  <a:srgbClr val="A32638"/>
                </a:solidFill>
              </a:rPr>
            </a:br>
            <a:endParaRPr lang="en-US" sz="3600" dirty="0">
              <a:solidFill>
                <a:srgbClr val="A3263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A32638"/>
                </a:solidFill>
              </a:rPr>
              <a:t>Today: </a:t>
            </a:r>
          </a:p>
          <a:p>
            <a:pPr marL="914400" lvl="1" indent="-457200"/>
            <a:r>
              <a:rPr lang="en-US" sz="2800" b="1" dirty="0"/>
              <a:t>Kotter Chapter 3</a:t>
            </a:r>
          </a:p>
          <a:p>
            <a:pPr marL="914400" lvl="1" indent="-457200"/>
            <a:r>
              <a:rPr lang="en-US" sz="2800" b="1" dirty="0"/>
              <a:t>Scrum event: Daily stand up (2 teams)</a:t>
            </a:r>
          </a:p>
          <a:p>
            <a:pPr marL="914400" lvl="1" indent="-457200"/>
            <a:r>
              <a:rPr lang="en-US" sz="2800" b="1" dirty="0"/>
              <a:t>Reporting with Agile discussion </a:t>
            </a:r>
          </a:p>
          <a:p>
            <a:pPr marL="914400" lvl="1" indent="-457200"/>
            <a:r>
              <a:rPr lang="en-US" sz="2800" b="1" dirty="0"/>
              <a:t>Studio Day: work on your deliverables (Sprint 1 and Sprint Review)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A32638"/>
                </a:solidFill>
              </a:rPr>
              <a:t>Thursday: </a:t>
            </a:r>
          </a:p>
          <a:p>
            <a:pPr marL="971550" lvl="1" indent="-514350"/>
            <a:r>
              <a:rPr lang="en-US" sz="2800" b="1" dirty="0"/>
              <a:t>Teams work independently (no formal class)</a:t>
            </a:r>
          </a:p>
          <a:p>
            <a:pPr marL="971550" lvl="1" indent="-514350"/>
            <a:r>
              <a:rPr lang="en-US" sz="2800" b="1" dirty="0"/>
              <a:t>Complete your 1</a:t>
            </a:r>
            <a:r>
              <a:rPr lang="en-US" sz="2800" b="1" baseline="30000" dirty="0"/>
              <a:t>st</a:t>
            </a:r>
            <a:r>
              <a:rPr lang="en-US" sz="2800" b="1" dirty="0"/>
              <a:t> sprint and your Sprint review</a:t>
            </a:r>
          </a:p>
          <a:p>
            <a:endParaRPr lang="en-US" sz="2800" dirty="0"/>
          </a:p>
          <a:p>
            <a:endParaRPr lang="en-US" sz="2800" b="0" dirty="0"/>
          </a:p>
          <a:p>
            <a:pPr marL="514350" indent="-514350">
              <a:buAutoNum type="arabicPeriod"/>
            </a:pPr>
            <a:endParaRPr lang="en-US" sz="2400" dirty="0">
              <a:solidFill>
                <a:srgbClr val="A32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3232-5329-4092-A25F-406F70E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48700" cy="457200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AutoNum type="arabicParenR"/>
            </a:pPr>
            <a:r>
              <a:rPr lang="en-US" sz="3200" dirty="0"/>
              <a:t>Continue working on your first sprint</a:t>
            </a:r>
          </a:p>
          <a:p>
            <a:pPr marL="457200" indent="-457200">
              <a:buAutoNum type="arabicParenR"/>
            </a:pPr>
            <a:r>
              <a:rPr lang="en-US" sz="3200" dirty="0"/>
              <a:t>Start working on your client presentation (sprint review – also your 3</a:t>
            </a:r>
            <a:r>
              <a:rPr lang="en-US" sz="3200" baseline="30000" dirty="0"/>
              <a:t>rd</a:t>
            </a:r>
            <a:r>
              <a:rPr lang="en-US" sz="3200" dirty="0"/>
              <a:t> assignment)</a:t>
            </a:r>
            <a:endParaRPr lang="en-US" sz="3200" dirty="0">
              <a:solidFill>
                <a:srgbClr val="A41E35"/>
              </a:solidFill>
            </a:endParaRPr>
          </a:p>
          <a:p>
            <a:pPr marL="457200" indent="-457200"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D7FEE-9272-4FC7-952F-8041FAEF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sz="3600" b="1" dirty="0"/>
              <a:t>Studio Day (Day 1): </a:t>
            </a:r>
          </a:p>
        </p:txBody>
      </p:sp>
    </p:spTree>
    <p:extLst>
      <p:ext uri="{BB962C8B-B14F-4D97-AF65-F5344CB8AC3E}">
        <p14:creationId xmlns:p14="http://schemas.microsoft.com/office/powerpoint/2010/main" val="41886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 #3 - Sprint Review (Team Submission)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Prepare a slide deck of 4-5 pages in which you will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Title page (include team name/members)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Your product roadmap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The progress you have made to date regarding your client project (you can present a feature that you built or are building) – ideally a Demo!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What is your To Do list until the Final Presentation + Any clarifications or questions for the client</a:t>
            </a:r>
          </a:p>
          <a:p>
            <a:r>
              <a:rPr lang="en-US" b="0" dirty="0"/>
              <a:t>You will present to the client and get feedback on your work and discuss what should be done prior to the final presentation.</a:t>
            </a:r>
          </a:p>
          <a:p>
            <a:br>
              <a:rPr lang="en-US" b="0" dirty="0"/>
            </a:br>
            <a:r>
              <a:rPr lang="en-US" b="0" dirty="0"/>
              <a:t>You will have 8-10 minutes to present including Q&amp;A. </a:t>
            </a:r>
          </a:p>
          <a:p>
            <a:r>
              <a:rPr lang="en-US" b="0" dirty="0"/>
              <a:t>In your slide deck, make sure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use interesting visual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Minimum words (for details, use the notes section)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One page per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620000" cy="3810001"/>
          </a:xfrm>
        </p:spPr>
        <p:txBody>
          <a:bodyPr>
            <a:normAutofit/>
          </a:bodyPr>
          <a:lstStyle/>
          <a:p>
            <a:pPr algn="ctr"/>
            <a:r>
              <a:rPr lang="en-US" sz="13800" dirty="0">
                <a:solidFill>
                  <a:srgbClr val="A41E35"/>
                </a:solidFill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39648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3232-5329-4092-A25F-406F70E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48700" cy="4572001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Raleway" pitchFamily="2" charset="0"/>
              </a:rPr>
              <a:t> </a:t>
            </a:r>
            <a:r>
              <a:rPr lang="en-US" sz="3600" i="0" dirty="0">
                <a:effectLst/>
                <a:latin typeface="+mj-lt"/>
              </a:rPr>
              <a:t>Teams work independently (no formal class)</a:t>
            </a:r>
          </a:p>
          <a:p>
            <a:endParaRPr lang="en-US" sz="3600" dirty="0">
              <a:latin typeface="+mj-lt"/>
            </a:endParaRPr>
          </a:p>
          <a:p>
            <a:pPr marL="457200" indent="-457200">
              <a:buAutoNum type="arabicParenR"/>
            </a:pPr>
            <a:r>
              <a:rPr lang="en-US" sz="3200" dirty="0"/>
              <a:t>Complete your first sprint</a:t>
            </a:r>
          </a:p>
          <a:p>
            <a:pPr marL="457200" indent="-457200">
              <a:buAutoNum type="arabicParenR"/>
            </a:pPr>
            <a:r>
              <a:rPr lang="en-US" sz="3200" dirty="0"/>
              <a:t>Finish your client presentation (sprint review – also your 3</a:t>
            </a:r>
            <a:r>
              <a:rPr lang="en-US" sz="3200" baseline="30000" dirty="0"/>
              <a:t>rd</a:t>
            </a:r>
            <a:r>
              <a:rPr lang="en-US" sz="3200" dirty="0"/>
              <a:t> assignment)</a:t>
            </a:r>
            <a:endParaRPr lang="en-US" sz="3200" dirty="0">
              <a:solidFill>
                <a:srgbClr val="A41E35"/>
              </a:solidFill>
            </a:endParaRPr>
          </a:p>
          <a:p>
            <a:pPr marL="457200" indent="-457200"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D7FEE-9272-4FC7-952F-8041FAEF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sz="3600" b="1" dirty="0"/>
              <a:t>Studio Day (Day 2): </a:t>
            </a:r>
          </a:p>
        </p:txBody>
      </p:sp>
    </p:spTree>
    <p:extLst>
      <p:ext uri="{BB962C8B-B14F-4D97-AF65-F5344CB8AC3E}">
        <p14:creationId xmlns:p14="http://schemas.microsoft.com/office/powerpoint/2010/main" val="20902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968564" cy="1100667"/>
          </a:xfrm>
        </p:spPr>
        <p:txBody>
          <a:bodyPr/>
          <a:lstStyle/>
          <a:p>
            <a:r>
              <a:rPr lang="en-US" sz="3200" b="1" dirty="0">
                <a:solidFill>
                  <a:srgbClr val="A32638"/>
                </a:solidFill>
              </a:rPr>
              <a:t>Change Leadership Day! (Day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00600"/>
          </a:xfrm>
        </p:spPr>
        <p:txBody>
          <a:bodyPr>
            <a:noAutofit/>
          </a:bodyPr>
          <a:lstStyle/>
          <a:p>
            <a:r>
              <a:rPr lang="en-US" sz="2800" dirty="0"/>
              <a:t>- Kotter Chapter 3 : Get the vision right</a:t>
            </a:r>
          </a:p>
          <a:p>
            <a:r>
              <a:rPr lang="en-US" sz="2800" dirty="0"/>
              <a:t>- Pick </a:t>
            </a:r>
            <a:r>
              <a:rPr lang="en-US" sz="2800" u="sng" dirty="0">
                <a:solidFill>
                  <a:srgbClr val="A32638"/>
                </a:solidFill>
              </a:rPr>
              <a:t>3 of the stories </a:t>
            </a:r>
            <a:r>
              <a:rPr lang="en-US" sz="2800" dirty="0"/>
              <a:t>and be ready to present the key take away/learnings and how it relates to your current project:</a:t>
            </a:r>
          </a:p>
          <a:p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Painting Pictures of the Future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Cost Versus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Plane Will Not Move!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Body in the Living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8E1EA-050B-4DBF-9FB3-91953289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57200"/>
            <a:ext cx="8077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A32638"/>
                </a:solidFill>
              </a:rPr>
              <a:t>SCRUM EVENT: DAILY STAND UP (Day 1)</a:t>
            </a:r>
          </a:p>
          <a:p>
            <a:endParaRPr lang="en-US" sz="3200" dirty="0"/>
          </a:p>
          <a:p>
            <a:r>
              <a:rPr lang="en-US" sz="3200" b="1" u="sng" dirty="0"/>
              <a:t>3 Important Questions: </a:t>
            </a:r>
            <a:endParaRPr lang="en-US" sz="3200" dirty="0"/>
          </a:p>
          <a:p>
            <a:r>
              <a:rPr lang="en-US" sz="2800" dirty="0"/>
              <a:t>1) What work did you complete yesterday? (for class purpose: last week)</a:t>
            </a:r>
          </a:p>
          <a:p>
            <a:r>
              <a:rPr lang="en-US" sz="2800" dirty="0"/>
              <a:t>2) What have you planned for today (this week)?</a:t>
            </a:r>
          </a:p>
          <a:p>
            <a:r>
              <a:rPr lang="en-US" sz="2800" dirty="0"/>
              <a:t>3) Are you facing any problems or issues?</a:t>
            </a:r>
            <a:endParaRPr lang="en-US" sz="2800" dirty="0">
              <a:solidFill>
                <a:srgbClr val="A32638"/>
              </a:solidFill>
            </a:endParaRPr>
          </a:p>
          <a:p>
            <a:endParaRPr lang="en-US" sz="3200" dirty="0"/>
          </a:p>
          <a:p>
            <a:r>
              <a:rPr lang="en-US" sz="3200" dirty="0">
                <a:solidFill>
                  <a:srgbClr val="A32638"/>
                </a:solidFill>
              </a:rPr>
              <a:t>Each team members </a:t>
            </a:r>
            <a:r>
              <a:rPr lang="en-US" sz="3200" dirty="0"/>
              <a:t>need to stand up and discuss the 3 points.</a:t>
            </a:r>
          </a:p>
        </p:txBody>
      </p:sp>
    </p:spTree>
    <p:extLst>
      <p:ext uri="{BB962C8B-B14F-4D97-AF65-F5344CB8AC3E}">
        <p14:creationId xmlns:p14="http://schemas.microsoft.com/office/powerpoint/2010/main" val="8876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8E1EA-050B-4DBF-9FB3-91953289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8358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A32638"/>
                </a:solidFill>
              </a:rPr>
              <a:t>SCRUM EVENT: DAILY STAND UP</a:t>
            </a:r>
            <a:endParaRPr lang="en-US" sz="3400" dirty="0"/>
          </a:p>
          <a:p>
            <a:r>
              <a:rPr lang="en-US" sz="3100" dirty="0"/>
              <a:t>2 TEAMS:</a:t>
            </a:r>
            <a:endParaRPr lang="en-US" sz="40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18499"/>
              </p:ext>
            </p:extLst>
          </p:nvPr>
        </p:nvGraphicFramePr>
        <p:xfrm>
          <a:off x="1485900" y="2590800"/>
          <a:ext cx="6172200" cy="2259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933">
                  <a:extLst>
                    <a:ext uri="{9D8B030D-6E8A-4147-A177-3AD203B41FA5}">
                      <a16:colId xmlns:a16="http://schemas.microsoft.com/office/drawing/2014/main" val="1623426921"/>
                    </a:ext>
                  </a:extLst>
                </a:gridCol>
                <a:gridCol w="2256267">
                  <a:extLst>
                    <a:ext uri="{9D8B030D-6E8A-4147-A177-3AD203B41FA5}">
                      <a16:colId xmlns:a16="http://schemas.microsoft.com/office/drawing/2014/main" val="1161135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55485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Order</a:t>
                      </a:r>
                      <a:endParaRPr lang="en-US" sz="16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Team Name</a:t>
                      </a:r>
                      <a:endParaRPr lang="en-US" sz="16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sng" strike="noStrike" dirty="0">
                          <a:effectLst/>
                        </a:rPr>
                        <a:t>Student Full Name</a:t>
                      </a:r>
                      <a:endParaRPr lang="en-US" sz="16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705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78511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CoreSites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Albaladejo, Anthony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6414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Andrew, Rhenece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450189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Zhang, Peter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243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2833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J &amp; A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Anderson, Jack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388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Ingram, Jerry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614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Shao, Andy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2257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Shimchak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, Aidan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866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3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95183"/>
            <a:ext cx="8763000" cy="2259794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 with Agile Charts &amp; Boards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MIS3535 | LEAD GLOBAL DIGITAL PROJECTS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971800"/>
            <a:ext cx="81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rum Task Board — Offline or Online? | by Sasha Steskal | Medium">
            <a:extLst>
              <a:ext uri="{FF2B5EF4-FFF2-40B4-BE49-F238E27FC236}">
                <a16:creationId xmlns:a16="http://schemas.microsoft.com/office/drawing/2014/main" id="{E5CB4B2E-ACF6-45A2-AFD9-E340D336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75" y="3200400"/>
            <a:ext cx="4391185" cy="27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A692-B273-4E23-8D11-104187F0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" y="1828800"/>
            <a:ext cx="8305800" cy="3505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Burndown 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Scrum Board </a:t>
            </a:r>
            <a:r>
              <a:rPr lang="en-US" sz="3200" dirty="0"/>
              <a:t>(also call Team Tasks board)</a:t>
            </a: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Product Backlog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3 main </a:t>
            </a:r>
            <a:r>
              <a:rPr lang="en-US" altLang="en-US" sz="4000" b="1" u="sng" dirty="0">
                <a:solidFill>
                  <a:srgbClr val="A41E35"/>
                </a:solidFill>
              </a:rPr>
              <a:t>reporting</a:t>
            </a:r>
            <a:r>
              <a:rPr lang="en-US" altLang="en-US" sz="4000" b="1" dirty="0">
                <a:solidFill>
                  <a:srgbClr val="A41E35"/>
                </a:solidFill>
              </a:rPr>
              <a:t> vehicles:</a:t>
            </a:r>
          </a:p>
        </p:txBody>
      </p:sp>
    </p:spTree>
    <p:extLst>
      <p:ext uri="{BB962C8B-B14F-4D97-AF65-F5344CB8AC3E}">
        <p14:creationId xmlns:p14="http://schemas.microsoft.com/office/powerpoint/2010/main" val="29579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7EAC19C-E56E-4F48-9618-5163B26525F3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066800"/>
            <a:ext cx="6586803" cy="16764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solidFill>
                  <a:schemeClr val="tx1"/>
                </a:solidFill>
              </a:rPr>
              <a:t>What is a </a:t>
            </a:r>
            <a:r>
              <a:rPr lang="en-US" altLang="en-US" sz="5400" b="1" dirty="0" err="1">
                <a:solidFill>
                  <a:schemeClr val="tx1"/>
                </a:solidFill>
              </a:rPr>
              <a:t>burndown</a:t>
            </a:r>
            <a:r>
              <a:rPr lang="en-US" altLang="en-US" sz="5400" b="1" dirty="0">
                <a:solidFill>
                  <a:schemeClr val="tx1"/>
                </a:solidFill>
              </a:rPr>
              <a:t> chart in Agile/Scrum?</a:t>
            </a:r>
          </a:p>
        </p:txBody>
      </p:sp>
      <p:sp>
        <p:nvSpPr>
          <p:cNvPr id="8" name="Oval Callout 2">
            <a:extLst>
              <a:ext uri="{FF2B5EF4-FFF2-40B4-BE49-F238E27FC236}">
                <a16:creationId xmlns:a16="http://schemas.microsoft.com/office/drawing/2014/main" id="{379CA0EC-D6C9-46C5-9684-960DE689C76B}"/>
              </a:ext>
            </a:extLst>
          </p:cNvPr>
          <p:cNvSpPr/>
          <p:nvPr/>
        </p:nvSpPr>
        <p:spPr>
          <a:xfrm>
            <a:off x="7094220" y="514898"/>
            <a:ext cx="1981200" cy="704617"/>
          </a:xfrm>
          <a:prstGeom prst="wedgeEllipseCallout">
            <a:avLst>
              <a:gd name="adj1" fmla="val -30700"/>
              <a:gd name="adj2" fmla="val 95259"/>
            </a:avLst>
          </a:prstGeom>
          <a:solidFill>
            <a:srgbClr val="A32638"/>
          </a:solidFill>
          <a:ln>
            <a:solidFill>
              <a:srgbClr val="A3263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Web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352800"/>
            <a:ext cx="6658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A32638"/>
                </a:solidFill>
              </a:rPr>
              <a:t>Release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A32638"/>
                </a:solidFill>
              </a:rPr>
              <a:t>Sprint Burndown Chart </a:t>
            </a:r>
            <a:r>
              <a:rPr lang="en-US" sz="2800" dirty="0"/>
              <a:t>makes the work progress visible. It is a graphic representation that shows the rate at which work is completed and how much work remains.</a:t>
            </a:r>
          </a:p>
        </p:txBody>
      </p:sp>
    </p:spTree>
    <p:extLst>
      <p:ext uri="{BB962C8B-B14F-4D97-AF65-F5344CB8AC3E}">
        <p14:creationId xmlns:p14="http://schemas.microsoft.com/office/powerpoint/2010/main" val="24108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A692-B273-4E23-8D11-104187F0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9811"/>
            <a:ext cx="7620000" cy="34290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Sprint (by story points or hours - daily)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E7598B-602F-497C-9910-CFD0A1FE8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67641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A41E35"/>
                </a:solidFill>
              </a:rPr>
              <a:t>Burndown chart: 2 types</a:t>
            </a:r>
          </a:p>
        </p:txBody>
      </p:sp>
      <p:pic>
        <p:nvPicPr>
          <p:cNvPr id="2050" name="Picture 2" descr="What is Burndown Chart in Scrum?">
            <a:extLst>
              <a:ext uri="{FF2B5EF4-FFF2-40B4-BE49-F238E27FC236}">
                <a16:creationId xmlns:a16="http://schemas.microsoft.com/office/drawing/2014/main" id="{18D00664-6D33-4F82-96BA-736786A3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6222"/>
            <a:ext cx="6019800" cy="38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24734</TotalTime>
  <Words>929</Words>
  <Application>Microsoft Office PowerPoint</Application>
  <PresentationFormat>On-screen Show (4:3)</PresentationFormat>
  <Paragraphs>155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Montserrat</vt:lpstr>
      <vt:lpstr>Raleway</vt:lpstr>
      <vt:lpstr>Wingdings</vt:lpstr>
      <vt:lpstr>Essential</vt:lpstr>
      <vt:lpstr>Week 9 MIS3535 | LEAD GLOBAL DIGITAL PROJECTS</vt:lpstr>
      <vt:lpstr>PowerPoint Presentation</vt:lpstr>
      <vt:lpstr>Change Leadership Day! (Day 1)</vt:lpstr>
      <vt:lpstr>PowerPoint Presentation</vt:lpstr>
      <vt:lpstr>PowerPoint Presentation</vt:lpstr>
      <vt:lpstr>Reporting with Agile Charts &amp; Boards MIS3535 | LEAD GLOBAL DIGITAL PROJECTS</vt:lpstr>
      <vt:lpstr>3 main reporting vehicles:</vt:lpstr>
      <vt:lpstr>PowerPoint Presentation</vt:lpstr>
      <vt:lpstr>Burndown chart: 2 types</vt:lpstr>
      <vt:lpstr>SPRINT BURN DOWN CHART (BY HOURS)</vt:lpstr>
      <vt:lpstr>SPRINT BURN DOWN CHART (BY STORY POINTS)</vt:lpstr>
      <vt:lpstr>Burndown chart: 2 types</vt:lpstr>
      <vt:lpstr>Scrum board: a swim lane!</vt:lpstr>
      <vt:lpstr>TASK PLANNING ON SCRUM BOARD</vt:lpstr>
      <vt:lpstr>PowerPoint Presentation</vt:lpstr>
      <vt:lpstr>PowerPoint Presentation</vt:lpstr>
      <vt:lpstr>Product backlog</vt:lpstr>
      <vt:lpstr>Product backlog (another example)</vt:lpstr>
      <vt:lpstr>Product backlog (another example)</vt:lpstr>
      <vt:lpstr>Studio Day (Day 1): </vt:lpstr>
      <vt:lpstr>Assignment #3 - Sprint Review (Team Submission)</vt:lpstr>
      <vt:lpstr>PowerPoint Presentation</vt:lpstr>
      <vt:lpstr>Studio Day (Day 2):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Munir Mandviwalla</dc:creator>
  <cp:lastModifiedBy>Marie-Christine Martin</cp:lastModifiedBy>
  <cp:revision>871</cp:revision>
  <cp:lastPrinted>2025-02-11T18:28:14Z</cp:lastPrinted>
  <dcterms:created xsi:type="dcterms:W3CDTF">2010-09-28T21:04:40Z</dcterms:created>
  <dcterms:modified xsi:type="dcterms:W3CDTF">2025-03-17T16:27:39Z</dcterms:modified>
</cp:coreProperties>
</file>