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502" r:id="rId2"/>
    <p:sldId id="500" r:id="rId3"/>
    <p:sldId id="512" r:id="rId4"/>
    <p:sldId id="511" r:id="rId5"/>
    <p:sldId id="510" r:id="rId6"/>
    <p:sldId id="509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 Martin" initials="MM" lastIdx="1" clrIdx="0">
    <p:extLst>
      <p:ext uri="{19B8F6BF-5375-455C-9EA6-DF929625EA0E}">
        <p15:presenceInfo xmlns:p15="http://schemas.microsoft.com/office/powerpoint/2012/main" userId="dd42925f1cd8664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638"/>
    <a:srgbClr val="A41E35"/>
    <a:srgbClr val="5D301D"/>
    <a:srgbClr val="5A91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173B1B-A281-4E26-8B73-FC5AB55AC374}" v="40" dt="2025-04-11T17:27:08.5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8133" autoAdjust="0"/>
  </p:normalViewPr>
  <p:slideViewPr>
    <p:cSldViewPr>
      <p:cViewPr varScale="1">
        <p:scale>
          <a:sx n="65" d="100"/>
          <a:sy n="65" d="100"/>
        </p:scale>
        <p:origin x="1712" y="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-Christine Martin" userId="3f04a9e6-8652-4b3c-b462-956eaf9c05a8" providerId="ADAL" clId="{01EC1502-1BF1-4148-A1BE-AAB1D76C3E53}"/>
    <pc:docChg chg="modSld">
      <pc:chgData name="Marie-Christine Martin" userId="3f04a9e6-8652-4b3c-b462-956eaf9c05a8" providerId="ADAL" clId="{01EC1502-1BF1-4148-A1BE-AAB1D76C3E53}" dt="2025-02-13T15:24:29.057" v="23" actId="6549"/>
      <pc:docMkLst>
        <pc:docMk/>
      </pc:docMkLst>
      <pc:sldChg chg="modSp">
        <pc:chgData name="Marie-Christine Martin" userId="3f04a9e6-8652-4b3c-b462-956eaf9c05a8" providerId="ADAL" clId="{01EC1502-1BF1-4148-A1BE-AAB1D76C3E53}" dt="2025-02-13T15:24:29.057" v="23" actId="6549"/>
        <pc:sldMkLst>
          <pc:docMk/>
          <pc:sldMk cId="4226149637" sldId="511"/>
        </pc:sldMkLst>
        <pc:spChg chg="mod">
          <ac:chgData name="Marie-Christine Martin" userId="3f04a9e6-8652-4b3c-b462-956eaf9c05a8" providerId="ADAL" clId="{01EC1502-1BF1-4148-A1BE-AAB1D76C3E53}" dt="2025-02-13T15:24:29.057" v="23" actId="6549"/>
          <ac:spMkLst>
            <pc:docMk/>
            <pc:sldMk cId="4226149637" sldId="511"/>
            <ac:spMk id="3" creationId="{00000000-0000-0000-0000-000000000000}"/>
          </ac:spMkLst>
        </pc:spChg>
      </pc:sldChg>
      <pc:sldChg chg="modSp mod">
        <pc:chgData name="Marie-Christine Martin" userId="3f04a9e6-8652-4b3c-b462-956eaf9c05a8" providerId="ADAL" clId="{01EC1502-1BF1-4148-A1BE-AAB1D76C3E53}" dt="2025-02-13T15:23:14.678" v="0" actId="6549"/>
        <pc:sldMkLst>
          <pc:docMk/>
          <pc:sldMk cId="2698247809" sldId="512"/>
        </pc:sldMkLst>
        <pc:graphicFrameChg chg="modGraphic">
          <ac:chgData name="Marie-Christine Martin" userId="3f04a9e6-8652-4b3c-b462-956eaf9c05a8" providerId="ADAL" clId="{01EC1502-1BF1-4148-A1BE-AAB1D76C3E53}" dt="2025-02-13T15:23:14.678" v="0" actId="6549"/>
          <ac:graphicFrameMkLst>
            <pc:docMk/>
            <pc:sldMk cId="2698247809" sldId="512"/>
            <ac:graphicFrameMk id="4" creationId="{DEB441FD-4AFB-61D7-7743-6C8C08F15785}"/>
          </ac:graphicFrameMkLst>
        </pc:graphicFrameChg>
      </pc:sldChg>
      <pc:sldChg chg="modSp mod">
        <pc:chgData name="Marie-Christine Martin" userId="3f04a9e6-8652-4b3c-b462-956eaf9c05a8" providerId="ADAL" clId="{01EC1502-1BF1-4148-A1BE-AAB1D76C3E53}" dt="2025-02-13T15:23:42.114" v="1" actId="6549"/>
        <pc:sldMkLst>
          <pc:docMk/>
          <pc:sldMk cId="2910684803" sldId="514"/>
        </pc:sldMkLst>
      </pc:sldChg>
    </pc:docChg>
  </pc:docChgLst>
  <pc:docChgLst>
    <pc:chgData name="Marie-Christine Martin" userId="3f04a9e6-8652-4b3c-b462-956eaf9c05a8" providerId="ADAL" clId="{60173B1B-A281-4E26-8B73-FC5AB55AC374}"/>
    <pc:docChg chg="delSld modSld">
      <pc:chgData name="Marie-Christine Martin" userId="3f04a9e6-8652-4b3c-b462-956eaf9c05a8" providerId="ADAL" clId="{60173B1B-A281-4E26-8B73-FC5AB55AC374}" dt="2025-04-11T17:27:08.592" v="42" actId="20577"/>
      <pc:docMkLst>
        <pc:docMk/>
      </pc:docMkLst>
      <pc:sldChg chg="modSp">
        <pc:chgData name="Marie-Christine Martin" userId="3f04a9e6-8652-4b3c-b462-956eaf9c05a8" providerId="ADAL" clId="{60173B1B-A281-4E26-8B73-FC5AB55AC374}" dt="2025-04-11T17:27:08.592" v="42" actId="20577"/>
        <pc:sldMkLst>
          <pc:docMk/>
          <pc:sldMk cId="4226149637" sldId="511"/>
        </pc:sldMkLst>
        <pc:spChg chg="mod">
          <ac:chgData name="Marie-Christine Martin" userId="3f04a9e6-8652-4b3c-b462-956eaf9c05a8" providerId="ADAL" clId="{60173B1B-A281-4E26-8B73-FC5AB55AC374}" dt="2025-04-11T17:27:08.592" v="42" actId="20577"/>
          <ac:spMkLst>
            <pc:docMk/>
            <pc:sldMk cId="4226149637" sldId="511"/>
            <ac:spMk id="3" creationId="{00000000-0000-0000-0000-000000000000}"/>
          </ac:spMkLst>
        </pc:spChg>
      </pc:sldChg>
      <pc:sldChg chg="modSp mod">
        <pc:chgData name="Marie-Christine Martin" userId="3f04a9e6-8652-4b3c-b462-956eaf9c05a8" providerId="ADAL" clId="{60173B1B-A281-4E26-8B73-FC5AB55AC374}" dt="2025-04-06T18:17:32.638" v="38" actId="20577"/>
        <pc:sldMkLst>
          <pc:docMk/>
          <pc:sldMk cId="2698247809" sldId="512"/>
        </pc:sldMkLst>
        <pc:graphicFrameChg chg="mod modGraphic">
          <ac:chgData name="Marie-Christine Martin" userId="3f04a9e6-8652-4b3c-b462-956eaf9c05a8" providerId="ADAL" clId="{60173B1B-A281-4E26-8B73-FC5AB55AC374}" dt="2025-04-06T18:17:32.638" v="38" actId="20577"/>
          <ac:graphicFrameMkLst>
            <pc:docMk/>
            <pc:sldMk cId="2698247809" sldId="512"/>
            <ac:graphicFrameMk id="4" creationId="{DEB441FD-4AFB-61D7-7743-6C8C08F15785}"/>
          </ac:graphicFrameMkLst>
        </pc:graphicFrameChg>
      </pc:sldChg>
      <pc:sldChg chg="del">
        <pc:chgData name="Marie-Christine Martin" userId="3f04a9e6-8652-4b3c-b462-956eaf9c05a8" providerId="ADAL" clId="{60173B1B-A281-4E26-8B73-FC5AB55AC374}" dt="2025-04-06T18:14:54.567" v="0" actId="47"/>
        <pc:sldMkLst>
          <pc:docMk/>
          <pc:sldMk cId="2910684803" sldId="51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6"/>
            <a:ext cx="3038144" cy="464205"/>
          </a:xfrm>
          <a:prstGeom prst="rect">
            <a:avLst/>
          </a:prstGeom>
        </p:spPr>
        <p:txBody>
          <a:bodyPr vert="horz" lIns="88726" tIns="44364" rIns="88726" bIns="44364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8" y="6"/>
            <a:ext cx="3038144" cy="464205"/>
          </a:xfrm>
          <a:prstGeom prst="rect">
            <a:avLst/>
          </a:prstGeom>
        </p:spPr>
        <p:txBody>
          <a:bodyPr vert="horz" lIns="88726" tIns="44364" rIns="88726" bIns="44364" rtlCol="0"/>
          <a:lstStyle>
            <a:lvl1pPr algn="r">
              <a:defRPr sz="1100"/>
            </a:lvl1pPr>
          </a:lstStyle>
          <a:p>
            <a:fld id="{F3AF817D-CF8D-4461-8D1F-E5717598B261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30663"/>
            <a:ext cx="3038144" cy="464205"/>
          </a:xfrm>
          <a:prstGeom prst="rect">
            <a:avLst/>
          </a:prstGeom>
        </p:spPr>
        <p:txBody>
          <a:bodyPr vert="horz" lIns="88726" tIns="44364" rIns="88726" bIns="44364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8" y="8830663"/>
            <a:ext cx="3038144" cy="464205"/>
          </a:xfrm>
          <a:prstGeom prst="rect">
            <a:avLst/>
          </a:prstGeom>
        </p:spPr>
        <p:txBody>
          <a:bodyPr vert="horz" lIns="88726" tIns="44364" rIns="88726" bIns="44364" rtlCol="0" anchor="b"/>
          <a:lstStyle>
            <a:lvl1pPr algn="r">
              <a:defRPr sz="1100"/>
            </a:lvl1pPr>
          </a:lstStyle>
          <a:p>
            <a:fld id="{8E8A0D4E-B9B1-4737-AA40-97DD2C5F7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0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37840" cy="464821"/>
          </a:xfrm>
          <a:prstGeom prst="rect">
            <a:avLst/>
          </a:prstGeom>
        </p:spPr>
        <p:txBody>
          <a:bodyPr vert="horz" lIns="93782" tIns="46893" rIns="93782" bIns="4689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4"/>
            <a:ext cx="3037840" cy="464821"/>
          </a:xfrm>
          <a:prstGeom prst="rect">
            <a:avLst/>
          </a:prstGeom>
        </p:spPr>
        <p:txBody>
          <a:bodyPr vert="horz" lIns="93782" tIns="46893" rIns="93782" bIns="46893" rtlCol="0"/>
          <a:lstStyle>
            <a:lvl1pPr algn="r">
              <a:defRPr sz="1200"/>
            </a:lvl1pPr>
          </a:lstStyle>
          <a:p>
            <a:fld id="{3D001412-9042-462B-87CE-AF1E3127FF21}" type="datetimeFigureOut">
              <a:rPr lang="en-US" smtClean="0"/>
              <a:t>4/11/2025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82" tIns="46893" rIns="93782" bIns="4689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4"/>
            <a:ext cx="5608320" cy="4183380"/>
          </a:xfrm>
          <a:prstGeom prst="rect">
            <a:avLst/>
          </a:prstGeom>
        </p:spPr>
        <p:txBody>
          <a:bodyPr vert="horz" lIns="93782" tIns="46893" rIns="93782" bIns="4689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0"/>
            <a:ext cx="3037840" cy="464821"/>
          </a:xfrm>
          <a:prstGeom prst="rect">
            <a:avLst/>
          </a:prstGeom>
        </p:spPr>
        <p:txBody>
          <a:bodyPr vert="horz" lIns="93782" tIns="46893" rIns="93782" bIns="4689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70"/>
            <a:ext cx="3037840" cy="464821"/>
          </a:xfrm>
          <a:prstGeom prst="rect">
            <a:avLst/>
          </a:prstGeom>
        </p:spPr>
        <p:txBody>
          <a:bodyPr vert="horz" lIns="93782" tIns="46893" rIns="93782" bIns="46893" rtlCol="0" anchor="b"/>
          <a:lstStyle>
            <a:lvl1pPr algn="r">
              <a:defRPr sz="1200"/>
            </a:lvl1pPr>
          </a:lstStyle>
          <a:p>
            <a:fld id="{57B364F1-7988-44A9-9AEE-C93F42B263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8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326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14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31850-D1B2-674F-8D50-7E02465BB4B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6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43433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7724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5791200"/>
            <a:ext cx="3429000" cy="304800"/>
          </a:xfrm>
        </p:spPr>
        <p:txBody>
          <a:bodyPr/>
          <a:lstStyle/>
          <a:p>
            <a:fld id="{C2A359D1-A1C5-473F-AFCA-C92300299581}" type="datetimeFigureOut">
              <a:rPr lang="en-US" smtClean="0"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0" y="6201727"/>
            <a:ext cx="3429000" cy="2838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1"/>
            <a:ext cx="2125766" cy="27432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martArt Image Sq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8313" y="1500173"/>
            <a:ext cx="3743647" cy="4592651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427983" y="1484784"/>
            <a:ext cx="4360461" cy="4515984"/>
          </a:xfrm>
          <a:prstGeom prst="roundRect">
            <a:avLst>
              <a:gd name="adj" fmla="val 7123"/>
            </a:avLst>
          </a:prstGeom>
          <a:gradFill>
            <a:gsLst>
              <a:gs pos="0">
                <a:schemeClr val="accent1"/>
              </a:gs>
              <a:gs pos="71000">
                <a:schemeClr val="accent1">
                  <a:lumMod val="60000"/>
                  <a:lumOff val="40000"/>
                </a:schemeClr>
              </a:gs>
            </a:gsLst>
            <a:lin ang="21540000" scaled="0"/>
          </a:gradFill>
          <a:ln w="28575"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81000" indent="-38100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defRPr lang="en-US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  <a:prstGeom prst="rect">
            <a:avLst/>
          </a:prstGeom>
        </p:spPr>
        <p:txBody>
          <a:bodyPr anchor="b" anchorCtr="0"/>
          <a:lstStyle>
            <a:lvl1pPr algn="l"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46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1_Two Conten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0" y="5955030"/>
            <a:ext cx="9144000" cy="902970"/>
          </a:xfrm>
          <a:prstGeom prst="rect">
            <a:avLst/>
          </a:prstGeom>
          <a:solidFill>
            <a:srgbClr val="A41E35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1"/>
          </p:nvPr>
        </p:nvSpPr>
        <p:spPr>
          <a:xfrm>
            <a:off x="247479" y="1825626"/>
            <a:ext cx="4218793" cy="3763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342900" marR="0" lvl="0" indent="-304800" algn="l" rtl="0">
              <a:lnSpc>
                <a:spcPct val="125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1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28575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26670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/>
          </p:nvPr>
        </p:nvSpPr>
        <p:spPr>
          <a:xfrm>
            <a:off x="247480" y="556896"/>
            <a:ext cx="8616485" cy="1145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pic>
        <p:nvPicPr>
          <p:cNvPr id="65" name="Google Shape;65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7480" y="6146673"/>
            <a:ext cx="1740014" cy="519684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9"/>
          <p:cNvSpPr txBox="1">
            <a:spLocks noGrp="1"/>
          </p:cNvSpPr>
          <p:nvPr>
            <p:ph type="body" idx="2"/>
          </p:nvPr>
        </p:nvSpPr>
        <p:spPr>
          <a:xfrm>
            <a:off x="4645172" y="1825626"/>
            <a:ext cx="4218793" cy="3763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342900" marR="0" lvl="0" indent="-304800" algn="l" rtl="0">
              <a:lnSpc>
                <a:spcPct val="125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1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28575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26670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7203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4/11/2025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610600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4/11/2025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8822889" y="4846320"/>
            <a:ext cx="321111" cy="201168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8822889" y="365760"/>
            <a:ext cx="321111" cy="448056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2889" y="0"/>
            <a:ext cx="318370" cy="365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7620000" cy="4800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58674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2A359D1-A1C5-473F-AFCA-C92300299581}" type="datetimeFigureOut">
              <a:rPr lang="en-US" smtClean="0"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172200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7906702" y="5580698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65532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0"/>
            <a:ext cx="2125766" cy="27432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" y="0"/>
            <a:ext cx="9144000" cy="4572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625" y="0"/>
            <a:ext cx="7620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400" kern="1200" cap="none" spc="-6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95183"/>
            <a:ext cx="8763000" cy="2259794"/>
          </a:xfrm>
        </p:spPr>
        <p:txBody>
          <a:bodyPr>
            <a:noAutofit/>
          </a:bodyPr>
          <a:lstStyle/>
          <a:p>
            <a:pPr>
              <a:spcBef>
                <a:spcPts val="9600"/>
              </a:spcBef>
            </a:pP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FINAL WEEK!</a:t>
            </a:r>
            <a:b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MIS3535 | LEAD GLOBAL DIGITAL PROJECTS</a:t>
            </a:r>
            <a:endParaRPr lang="en-US" sz="7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2971800"/>
            <a:ext cx="8138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image of finish line">
            <a:extLst>
              <a:ext uri="{FF2B5EF4-FFF2-40B4-BE49-F238E27FC236}">
                <a16:creationId xmlns:a16="http://schemas.microsoft.com/office/drawing/2014/main" id="{41A24E30-918F-47ED-BB16-B2578AE9B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479944"/>
            <a:ext cx="4448175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68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458200" cy="457200"/>
          </a:xfrm>
        </p:spPr>
        <p:txBody>
          <a:bodyPr/>
          <a:lstStyle/>
          <a:p>
            <a:r>
              <a:rPr lang="en-US" sz="4000" b="1" dirty="0">
                <a:solidFill>
                  <a:srgbClr val="A32638"/>
                </a:solidFill>
              </a:rPr>
              <a:t>Client Presentations</a:t>
            </a:r>
            <a:endParaRPr lang="en-US" sz="3600" b="1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877" y="1295400"/>
            <a:ext cx="7620000" cy="3828871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Each team will have 20 minutes to present to the client, including Q&amp;A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A32638"/>
                </a:solidFill>
              </a:rPr>
              <a:t>Every team members </a:t>
            </a:r>
            <a:r>
              <a:rPr lang="en-US" b="0" dirty="0"/>
              <a:t>need to be present to earn full credit</a:t>
            </a:r>
            <a:endParaRPr lang="en-US" b="0" i="0" dirty="0">
              <a:effectLst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Ppt, max 4 pages including title page:	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Title page: include team name/members and the </a:t>
            </a:r>
            <a:r>
              <a:rPr lang="en-US" b="1" dirty="0"/>
              <a:t>link to your website</a:t>
            </a:r>
            <a:r>
              <a:rPr lang="en-US" dirty="0"/>
              <a:t> (and password if applicable)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Products developed</a:t>
            </a:r>
            <a:endParaRPr lang="en-US" b="0" dirty="0"/>
          </a:p>
          <a:p>
            <a:pPr marL="971550" lvl="1" indent="-514350">
              <a:buFont typeface="+mj-lt"/>
              <a:buAutoNum type="arabicPeriod"/>
            </a:pPr>
            <a:r>
              <a:rPr lang="en-US" b="0" dirty="0"/>
              <a:t>Key considerations </a:t>
            </a:r>
            <a:r>
              <a:rPr lang="en-US" dirty="0"/>
              <a:t>for the client once they implement the chosen solution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b="0" dirty="0"/>
              <a:t>Spend most of your time on a  </a:t>
            </a:r>
            <a:r>
              <a:rPr lang="en-US" dirty="0">
                <a:solidFill>
                  <a:srgbClr val="A32638"/>
                </a:solidFill>
              </a:rPr>
              <a:t>live demo</a:t>
            </a:r>
          </a:p>
          <a:p>
            <a:pPr marL="971550" lvl="1" indent="-514350">
              <a:buFont typeface="+mj-lt"/>
              <a:buAutoNum type="arabicPeriod"/>
            </a:pPr>
            <a:endParaRPr lang="en-US" b="0" dirty="0">
              <a:latin typeface="Raleway"/>
            </a:endParaRPr>
          </a:p>
          <a:p>
            <a:endParaRPr lang="en-US" b="0" i="0" dirty="0">
              <a:effectLst/>
              <a:latin typeface="Raleway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8F534F-22CE-40A2-BD6E-A5525AEA0818}"/>
              </a:ext>
            </a:extLst>
          </p:cNvPr>
          <p:cNvSpPr txBox="1"/>
          <p:nvPr/>
        </p:nvSpPr>
        <p:spPr>
          <a:xfrm>
            <a:off x="794327" y="5124271"/>
            <a:ext cx="7277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i="0" u="sng" dirty="0">
                <a:solidFill>
                  <a:srgbClr val="A32638"/>
                </a:solidFill>
                <a:effectLst/>
              </a:rPr>
              <a:t>On your slides: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Use interesting visual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/>
              <a:t>Include m</a:t>
            </a:r>
            <a:r>
              <a:rPr lang="en-US" b="0" i="0" dirty="0">
                <a:effectLst/>
              </a:rPr>
              <a:t>inimum words: for details, use the notes section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45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D9F74D4-D82A-4C14-9E70-9E97C2B345D6}"/>
              </a:ext>
            </a:extLst>
          </p:cNvPr>
          <p:cNvSpPr txBox="1">
            <a:spLocks/>
          </p:cNvSpPr>
          <p:nvPr/>
        </p:nvSpPr>
        <p:spPr>
          <a:xfrm>
            <a:off x="304800" y="533400"/>
            <a:ext cx="8229600" cy="457200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none" spc="-6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u="sng" dirty="0">
                <a:solidFill>
                  <a:srgbClr val="A32638"/>
                </a:solidFill>
              </a:rPr>
              <a:t>Presentations Schedule: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1186934"/>
            <a:ext cx="13078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Tuesday: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B441FD-4AFB-61D7-7743-6C8C08F157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817421"/>
              </p:ext>
            </p:extLst>
          </p:nvPr>
        </p:nvGraphicFramePr>
        <p:xfrm>
          <a:off x="2133600" y="1001877"/>
          <a:ext cx="6172200" cy="5423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7933">
                  <a:extLst>
                    <a:ext uri="{9D8B030D-6E8A-4147-A177-3AD203B41FA5}">
                      <a16:colId xmlns:a16="http://schemas.microsoft.com/office/drawing/2014/main" val="2991280271"/>
                    </a:ext>
                  </a:extLst>
                </a:gridCol>
                <a:gridCol w="2256267">
                  <a:extLst>
                    <a:ext uri="{9D8B030D-6E8A-4147-A177-3AD203B41FA5}">
                      <a16:colId xmlns:a16="http://schemas.microsoft.com/office/drawing/2014/main" val="255751651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30195284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sng" strike="noStrike" dirty="0">
                          <a:effectLst/>
                        </a:rPr>
                        <a:t>Order #</a:t>
                      </a:r>
                      <a:endParaRPr lang="en-US" sz="20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sng" strike="noStrike" dirty="0">
                          <a:effectLst/>
                        </a:rPr>
                        <a:t>Team Name</a:t>
                      </a:r>
                      <a:endParaRPr lang="en-US" sz="20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sng" strike="noStrike" dirty="0">
                          <a:effectLst/>
                        </a:rPr>
                        <a:t>Student Full Name</a:t>
                      </a:r>
                      <a:endParaRPr lang="en-US" sz="2000" b="1" i="0" u="sng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3905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0279529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Silver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</a:rPr>
                        <a:t>Acker, Evan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73407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Shamai</a:t>
                      </a:r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, Jeremy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32751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Johnson, </a:t>
                      </a:r>
                      <a:r>
                        <a:rPr lang="en-US" sz="16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Deajah</a:t>
                      </a:r>
                      <a:endParaRPr lang="en-U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54186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62385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n-lt"/>
                        </a:rPr>
                        <a:t>2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J &amp; A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Anderson, Jack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518483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</a:rPr>
                        <a:t>Ingram, Jerry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6755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</a:rPr>
                        <a:t>Shao, Andy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6030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Shimchak</a:t>
                      </a:r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, Aidan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4501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497114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SJDN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Chen, Jon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8522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De Jesus, Nick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32544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Girase, Sweta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08802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Yang, Dong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76751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709054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CoreSites</a:t>
                      </a:r>
                      <a:endParaRPr lang="en-US" sz="16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Albaladejo</a:t>
                      </a:r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, Anthony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44229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</a:rPr>
                        <a:t>Andrew, Rhenece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47370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Zhang, Peter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668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47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363993" cy="1100667"/>
          </a:xfrm>
        </p:spPr>
        <p:txBody>
          <a:bodyPr>
            <a:normAutofit/>
          </a:bodyPr>
          <a:lstStyle/>
          <a:p>
            <a:r>
              <a:rPr lang="en-US" sz="4000" b="1" u="sng" dirty="0">
                <a:solidFill>
                  <a:srgbClr val="A32638"/>
                </a:solidFill>
              </a:rPr>
              <a:t>Reminder: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4301067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800" dirty="0"/>
              <a:t> Team project feedback due by </a:t>
            </a:r>
            <a:r>
              <a:rPr lang="en-US" sz="2800" u="sng" dirty="0">
                <a:solidFill>
                  <a:srgbClr val="A32638"/>
                </a:solidFill>
              </a:rPr>
              <a:t>EOD April 25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If you don’t provide feedback, you will not be receiving credit for your team project participation (5% of your grade)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Tx/>
              <a:buChar char="-"/>
            </a:pPr>
            <a:r>
              <a:rPr lang="en-US" sz="2800" dirty="0"/>
              <a:t> Optional: Pro points submission due by </a:t>
            </a:r>
            <a:r>
              <a:rPr lang="en-US" sz="2800" dirty="0">
                <a:solidFill>
                  <a:srgbClr val="A32638"/>
                </a:solidFill>
              </a:rPr>
              <a:t>EOD April 27</a:t>
            </a:r>
          </a:p>
          <a:p>
            <a:pPr>
              <a:buFontTx/>
              <a:buChar char="-"/>
            </a:pPr>
            <a:endParaRPr lang="en-US" sz="2800" dirty="0">
              <a:solidFill>
                <a:srgbClr val="A32638"/>
              </a:solidFill>
            </a:endParaRPr>
          </a:p>
          <a:p>
            <a:pPr>
              <a:buFontTx/>
              <a:buChar char="-"/>
            </a:pPr>
            <a:r>
              <a:rPr lang="en-US" sz="2800" dirty="0"/>
              <a:t> Submit SFF by </a:t>
            </a:r>
            <a:r>
              <a:rPr lang="en-US" sz="2800" u="sng" dirty="0">
                <a:solidFill>
                  <a:srgbClr val="A32638"/>
                </a:solidFill>
              </a:rPr>
              <a:t>EOD </a:t>
            </a:r>
            <a:r>
              <a:rPr lang="en-US" sz="2800" u="sng">
                <a:solidFill>
                  <a:srgbClr val="A32638"/>
                </a:solidFill>
              </a:rPr>
              <a:t>April 29</a:t>
            </a:r>
            <a:endParaRPr lang="en-US" sz="2800" dirty="0">
              <a:solidFill>
                <a:srgbClr val="A32638"/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2614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38823" y="929437"/>
            <a:ext cx="728790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A41E35"/>
                </a:solidFill>
              </a:rPr>
              <a:t>Please Fill out SFF</a:t>
            </a:r>
          </a:p>
          <a:p>
            <a:pPr algn="ctr"/>
            <a:r>
              <a:rPr lang="en-US" sz="2700" b="1" dirty="0"/>
              <a:t>(Student Feedback Form)</a:t>
            </a:r>
          </a:p>
        </p:txBody>
      </p:sp>
      <p:pic>
        <p:nvPicPr>
          <p:cNvPr id="1026" name="Picture 2" descr="8 smart ways to collect customer feedback [infographic] | IMPA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283" y="3103230"/>
            <a:ext cx="4279396" cy="2160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9"/>
          <p:cNvSpPr/>
          <p:nvPr/>
        </p:nvSpPr>
        <p:spPr>
          <a:xfrm>
            <a:off x="5621227" y="3430012"/>
            <a:ext cx="1028700" cy="1150621"/>
          </a:xfrm>
          <a:prstGeom prst="ellipse">
            <a:avLst/>
          </a:prstGeom>
          <a:noFill/>
          <a:ln w="38100">
            <a:solidFill>
              <a:srgbClr val="A41E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" name="Picture 2" descr="https://listserv.temple.edu:8443/list/img/pic?t=HTML_IMAGE&amp;lui=hjlyp83k&amp;j=221110D&amp;i=labbg0d4a1sqo8dbwm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620" y="2248878"/>
            <a:ext cx="1428750" cy="1428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137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Thank-you-word-cloud.jpg - Wikimedia Comm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78" y="1273288"/>
            <a:ext cx="6908006" cy="372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1400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Temple Red">
      <a:dk1>
        <a:srgbClr val="000000"/>
      </a:dk1>
      <a:lt1>
        <a:srgbClr val="FFFFFF"/>
      </a:lt1>
      <a:dk2>
        <a:srgbClr val="A32638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3559</TotalTime>
  <Words>239</Words>
  <Application>Microsoft Office PowerPoint</Application>
  <PresentationFormat>On-screen Show (4:3)</PresentationFormat>
  <Paragraphs>51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Narrow</vt:lpstr>
      <vt:lpstr>Calibri</vt:lpstr>
      <vt:lpstr>Georgia</vt:lpstr>
      <vt:lpstr>Raleway</vt:lpstr>
      <vt:lpstr>Wingdings</vt:lpstr>
      <vt:lpstr>Essential</vt:lpstr>
      <vt:lpstr>FINAL WEEK! MIS3535 | LEAD GLOBAL DIGITAL PROJECTS</vt:lpstr>
      <vt:lpstr>Client Presentations</vt:lpstr>
      <vt:lpstr>PowerPoint Presentation</vt:lpstr>
      <vt:lpstr>Reminder: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Agile MIS3535 | LEAD GLOBAL DIGITAL PROJECTS</dc:title>
  <dc:creator>MC Martin</dc:creator>
  <cp:lastModifiedBy>Marie-Christine Martin</cp:lastModifiedBy>
  <cp:revision>152</cp:revision>
  <cp:lastPrinted>2021-11-09T19:55:42Z</cp:lastPrinted>
  <dcterms:created xsi:type="dcterms:W3CDTF">2020-07-28T12:56:38Z</dcterms:created>
  <dcterms:modified xsi:type="dcterms:W3CDTF">2025-04-11T17:27:08Z</dcterms:modified>
</cp:coreProperties>
</file>