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647" r:id="rId3"/>
    <p:sldId id="645" r:id="rId4"/>
    <p:sldId id="646" r:id="rId5"/>
    <p:sldId id="658" r:id="rId6"/>
    <p:sldId id="648" r:id="rId7"/>
    <p:sldId id="650" r:id="rId8"/>
    <p:sldId id="652" r:id="rId9"/>
    <p:sldId id="653" r:id="rId10"/>
    <p:sldId id="654" r:id="rId11"/>
    <p:sldId id="655" r:id="rId12"/>
    <p:sldId id="649" r:id="rId13"/>
    <p:sldId id="657" r:id="rId14"/>
    <p:sldId id="65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82353" autoAdjust="0"/>
  </p:normalViewPr>
  <p:slideViewPr>
    <p:cSldViewPr snapToGrid="0">
      <p:cViewPr varScale="1">
        <p:scale>
          <a:sx n="65" d="100"/>
          <a:sy n="65" d="100"/>
        </p:scale>
        <p:origin x="734" y="43"/>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743C8-61B4-4EC0-ADF7-3CC5B6E9432D}"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E484A1C3-565D-41B8-8A72-498DB9BB78A1}">
      <dgm:prSet phldrT="[Text]" custT="1"/>
      <dgm:spPr/>
      <dgm:t>
        <a:bodyPr/>
        <a:lstStyle/>
        <a:p>
          <a:r>
            <a:rPr lang="en-US" sz="3600" dirty="0"/>
            <a:t>AI</a:t>
          </a:r>
          <a:endParaRPr lang="en-US" sz="2000" dirty="0"/>
        </a:p>
      </dgm:t>
    </dgm:pt>
    <dgm:pt modelId="{18E6D440-0761-49C2-91B0-58055EC627A9}" type="parTrans" cxnId="{4406340A-D832-4EA4-B0A4-BE76B741A060}">
      <dgm:prSet/>
      <dgm:spPr/>
      <dgm:t>
        <a:bodyPr/>
        <a:lstStyle/>
        <a:p>
          <a:endParaRPr lang="en-US"/>
        </a:p>
      </dgm:t>
    </dgm:pt>
    <dgm:pt modelId="{96EA1E5A-B29E-4DB0-AA65-3CBE24B2090E}" type="sibTrans" cxnId="{4406340A-D832-4EA4-B0A4-BE76B741A060}">
      <dgm:prSet/>
      <dgm:spPr/>
      <dgm:t>
        <a:bodyPr/>
        <a:lstStyle/>
        <a:p>
          <a:endParaRPr lang="en-US"/>
        </a:p>
      </dgm:t>
    </dgm:pt>
    <dgm:pt modelId="{E74FD221-52E1-4E29-976C-5075EA498E26}">
      <dgm:prSet phldrT="[Text]" custT="1"/>
      <dgm:spPr/>
      <dgm:t>
        <a:bodyPr/>
        <a:lstStyle/>
        <a:p>
          <a:r>
            <a:rPr lang="en-US" sz="3600" dirty="0"/>
            <a:t>ML</a:t>
          </a:r>
          <a:endParaRPr lang="en-US" sz="2000" dirty="0"/>
        </a:p>
      </dgm:t>
    </dgm:pt>
    <dgm:pt modelId="{B9034E51-2870-4E0A-B06B-F9B094D6A3DE}" type="parTrans" cxnId="{7C31AFA6-1ECD-4CC5-852E-D25153F71696}">
      <dgm:prSet/>
      <dgm:spPr/>
      <dgm:t>
        <a:bodyPr/>
        <a:lstStyle/>
        <a:p>
          <a:endParaRPr lang="en-US"/>
        </a:p>
      </dgm:t>
    </dgm:pt>
    <dgm:pt modelId="{6A01D01E-8A7C-435B-B583-A8018488C24D}" type="sibTrans" cxnId="{7C31AFA6-1ECD-4CC5-852E-D25153F71696}">
      <dgm:prSet/>
      <dgm:spPr/>
      <dgm:t>
        <a:bodyPr/>
        <a:lstStyle/>
        <a:p>
          <a:endParaRPr lang="en-US"/>
        </a:p>
      </dgm:t>
    </dgm:pt>
    <dgm:pt modelId="{B830AD3D-3F5A-4B3D-9539-139DBE532010}">
      <dgm:prSet phldrT="[Text]"/>
      <dgm:spPr/>
      <dgm:t>
        <a:bodyPr/>
        <a:lstStyle/>
        <a:p>
          <a:r>
            <a:rPr lang="en-US" dirty="0"/>
            <a:t>DL</a:t>
          </a:r>
        </a:p>
      </dgm:t>
    </dgm:pt>
    <dgm:pt modelId="{63EEC62D-F46F-4623-9594-9ED7D8EC6CD7}" type="parTrans" cxnId="{A8BB8B94-61B2-48D8-87CD-974FE9141BBF}">
      <dgm:prSet/>
      <dgm:spPr/>
      <dgm:t>
        <a:bodyPr/>
        <a:lstStyle/>
        <a:p>
          <a:endParaRPr lang="en-US"/>
        </a:p>
      </dgm:t>
    </dgm:pt>
    <dgm:pt modelId="{162BC3D1-7907-4C56-A117-B91F8A5F5BA1}" type="sibTrans" cxnId="{A8BB8B94-61B2-48D8-87CD-974FE9141BBF}">
      <dgm:prSet/>
      <dgm:spPr/>
      <dgm:t>
        <a:bodyPr/>
        <a:lstStyle/>
        <a:p>
          <a:endParaRPr lang="en-US"/>
        </a:p>
      </dgm:t>
    </dgm:pt>
    <dgm:pt modelId="{5F92532A-274B-4887-91BE-06887E3DE5CA}" type="pres">
      <dgm:prSet presAssocID="{6FF743C8-61B4-4EC0-ADF7-3CC5B6E9432D}" presName="Name0" presStyleCnt="0">
        <dgm:presLayoutVars>
          <dgm:chMax val="7"/>
          <dgm:resizeHandles val="exact"/>
        </dgm:presLayoutVars>
      </dgm:prSet>
      <dgm:spPr/>
    </dgm:pt>
    <dgm:pt modelId="{2085B212-FBD1-4A96-8B9D-055CBC2D1786}" type="pres">
      <dgm:prSet presAssocID="{6FF743C8-61B4-4EC0-ADF7-3CC5B6E9432D}" presName="comp1" presStyleCnt="0"/>
      <dgm:spPr/>
    </dgm:pt>
    <dgm:pt modelId="{A281B7C2-0229-4CB7-9B4B-9B6C5D66C298}" type="pres">
      <dgm:prSet presAssocID="{6FF743C8-61B4-4EC0-ADF7-3CC5B6E9432D}" presName="circle1" presStyleLbl="node1" presStyleIdx="0" presStyleCnt="3"/>
      <dgm:spPr/>
    </dgm:pt>
    <dgm:pt modelId="{063BE8C5-41A7-4113-B4E7-D55B5C61A54D}" type="pres">
      <dgm:prSet presAssocID="{6FF743C8-61B4-4EC0-ADF7-3CC5B6E9432D}" presName="c1text" presStyleLbl="node1" presStyleIdx="0" presStyleCnt="3">
        <dgm:presLayoutVars>
          <dgm:bulletEnabled val="1"/>
        </dgm:presLayoutVars>
      </dgm:prSet>
      <dgm:spPr/>
    </dgm:pt>
    <dgm:pt modelId="{DDE21118-7879-4C49-9D27-F8BD6ACE0CE9}" type="pres">
      <dgm:prSet presAssocID="{6FF743C8-61B4-4EC0-ADF7-3CC5B6E9432D}" presName="comp2" presStyleCnt="0"/>
      <dgm:spPr/>
    </dgm:pt>
    <dgm:pt modelId="{A407A64D-6051-41B8-85F0-E863356AB1D3}" type="pres">
      <dgm:prSet presAssocID="{6FF743C8-61B4-4EC0-ADF7-3CC5B6E9432D}" presName="circle2" presStyleLbl="node1" presStyleIdx="1" presStyleCnt="3"/>
      <dgm:spPr/>
    </dgm:pt>
    <dgm:pt modelId="{ECA321F1-2E39-4AC1-9547-80E5F06D4938}" type="pres">
      <dgm:prSet presAssocID="{6FF743C8-61B4-4EC0-ADF7-3CC5B6E9432D}" presName="c2text" presStyleLbl="node1" presStyleIdx="1" presStyleCnt="3">
        <dgm:presLayoutVars>
          <dgm:bulletEnabled val="1"/>
        </dgm:presLayoutVars>
      </dgm:prSet>
      <dgm:spPr/>
    </dgm:pt>
    <dgm:pt modelId="{A3AA896D-F374-4F9E-A725-0B3340DCC00F}" type="pres">
      <dgm:prSet presAssocID="{6FF743C8-61B4-4EC0-ADF7-3CC5B6E9432D}" presName="comp3" presStyleCnt="0"/>
      <dgm:spPr/>
    </dgm:pt>
    <dgm:pt modelId="{613F2117-8F65-4677-A6D2-B6D60D5B758A}" type="pres">
      <dgm:prSet presAssocID="{6FF743C8-61B4-4EC0-ADF7-3CC5B6E9432D}" presName="circle3" presStyleLbl="node1" presStyleIdx="2" presStyleCnt="3"/>
      <dgm:spPr/>
    </dgm:pt>
    <dgm:pt modelId="{1E2793F3-6772-4C1F-9131-BB49570C0C98}" type="pres">
      <dgm:prSet presAssocID="{6FF743C8-61B4-4EC0-ADF7-3CC5B6E9432D}" presName="c3text" presStyleLbl="node1" presStyleIdx="2" presStyleCnt="3">
        <dgm:presLayoutVars>
          <dgm:bulletEnabled val="1"/>
        </dgm:presLayoutVars>
      </dgm:prSet>
      <dgm:spPr/>
    </dgm:pt>
  </dgm:ptLst>
  <dgm:cxnLst>
    <dgm:cxn modelId="{4406340A-D832-4EA4-B0A4-BE76B741A060}" srcId="{6FF743C8-61B4-4EC0-ADF7-3CC5B6E9432D}" destId="{E484A1C3-565D-41B8-8A72-498DB9BB78A1}" srcOrd="0" destOrd="0" parTransId="{18E6D440-0761-49C2-91B0-58055EC627A9}" sibTransId="{96EA1E5A-B29E-4DB0-AA65-3CBE24B2090E}"/>
    <dgm:cxn modelId="{3C54F013-EE3F-4D8F-83E0-EBE7A68DB1DF}" type="presOf" srcId="{E484A1C3-565D-41B8-8A72-498DB9BB78A1}" destId="{063BE8C5-41A7-4113-B4E7-D55B5C61A54D}" srcOrd="1" destOrd="0" presId="urn:microsoft.com/office/officeart/2005/8/layout/venn2"/>
    <dgm:cxn modelId="{20DEFF2E-44A1-4771-BD48-75CCD006A002}" type="presOf" srcId="{E484A1C3-565D-41B8-8A72-498DB9BB78A1}" destId="{A281B7C2-0229-4CB7-9B4B-9B6C5D66C298}" srcOrd="0" destOrd="0" presId="urn:microsoft.com/office/officeart/2005/8/layout/venn2"/>
    <dgm:cxn modelId="{BE8E9454-BBE8-4AB8-BFD9-C84327D77265}" type="presOf" srcId="{B830AD3D-3F5A-4B3D-9539-139DBE532010}" destId="{613F2117-8F65-4677-A6D2-B6D60D5B758A}" srcOrd="0" destOrd="0" presId="urn:microsoft.com/office/officeart/2005/8/layout/venn2"/>
    <dgm:cxn modelId="{6400AE5A-EF1E-4CB9-8A5B-9257BCE5B6F2}" type="presOf" srcId="{E74FD221-52E1-4E29-976C-5075EA498E26}" destId="{A407A64D-6051-41B8-85F0-E863356AB1D3}" srcOrd="0" destOrd="0" presId="urn:microsoft.com/office/officeart/2005/8/layout/venn2"/>
    <dgm:cxn modelId="{A8BB8B94-61B2-48D8-87CD-974FE9141BBF}" srcId="{6FF743C8-61B4-4EC0-ADF7-3CC5B6E9432D}" destId="{B830AD3D-3F5A-4B3D-9539-139DBE532010}" srcOrd="2" destOrd="0" parTransId="{63EEC62D-F46F-4623-9594-9ED7D8EC6CD7}" sibTransId="{162BC3D1-7907-4C56-A117-B91F8A5F5BA1}"/>
    <dgm:cxn modelId="{5A1C27A0-4B40-475F-B837-B61BBEFDE07C}" type="presOf" srcId="{E74FD221-52E1-4E29-976C-5075EA498E26}" destId="{ECA321F1-2E39-4AC1-9547-80E5F06D4938}" srcOrd="1" destOrd="0" presId="urn:microsoft.com/office/officeart/2005/8/layout/venn2"/>
    <dgm:cxn modelId="{7C31AFA6-1ECD-4CC5-852E-D25153F71696}" srcId="{6FF743C8-61B4-4EC0-ADF7-3CC5B6E9432D}" destId="{E74FD221-52E1-4E29-976C-5075EA498E26}" srcOrd="1" destOrd="0" parTransId="{B9034E51-2870-4E0A-B06B-F9B094D6A3DE}" sibTransId="{6A01D01E-8A7C-435B-B583-A8018488C24D}"/>
    <dgm:cxn modelId="{71B6A5B6-3450-4B83-AE46-8946695EA750}" type="presOf" srcId="{6FF743C8-61B4-4EC0-ADF7-3CC5B6E9432D}" destId="{5F92532A-274B-4887-91BE-06887E3DE5CA}" srcOrd="0" destOrd="0" presId="urn:microsoft.com/office/officeart/2005/8/layout/venn2"/>
    <dgm:cxn modelId="{8535C1BE-9B42-4D5B-8FB6-6CF264AFA243}" type="presOf" srcId="{B830AD3D-3F5A-4B3D-9539-139DBE532010}" destId="{1E2793F3-6772-4C1F-9131-BB49570C0C98}" srcOrd="1" destOrd="0" presId="urn:microsoft.com/office/officeart/2005/8/layout/venn2"/>
    <dgm:cxn modelId="{D06EF91F-26C7-4409-9AAA-8584DFEBDAB4}" type="presParOf" srcId="{5F92532A-274B-4887-91BE-06887E3DE5CA}" destId="{2085B212-FBD1-4A96-8B9D-055CBC2D1786}" srcOrd="0" destOrd="0" presId="urn:microsoft.com/office/officeart/2005/8/layout/venn2"/>
    <dgm:cxn modelId="{E2CF5DC6-7BF4-4FF7-8DDB-B01B04C46F94}" type="presParOf" srcId="{2085B212-FBD1-4A96-8B9D-055CBC2D1786}" destId="{A281B7C2-0229-4CB7-9B4B-9B6C5D66C298}" srcOrd="0" destOrd="0" presId="urn:microsoft.com/office/officeart/2005/8/layout/venn2"/>
    <dgm:cxn modelId="{F5968BF7-2250-4AEE-9583-65CAA2247118}" type="presParOf" srcId="{2085B212-FBD1-4A96-8B9D-055CBC2D1786}" destId="{063BE8C5-41A7-4113-B4E7-D55B5C61A54D}" srcOrd="1" destOrd="0" presId="urn:microsoft.com/office/officeart/2005/8/layout/venn2"/>
    <dgm:cxn modelId="{0D59465C-A5FE-4984-9226-F9C672C6D21C}" type="presParOf" srcId="{5F92532A-274B-4887-91BE-06887E3DE5CA}" destId="{DDE21118-7879-4C49-9D27-F8BD6ACE0CE9}" srcOrd="1" destOrd="0" presId="urn:microsoft.com/office/officeart/2005/8/layout/venn2"/>
    <dgm:cxn modelId="{BA747736-B0B5-4457-AA21-C18D396264D6}" type="presParOf" srcId="{DDE21118-7879-4C49-9D27-F8BD6ACE0CE9}" destId="{A407A64D-6051-41B8-85F0-E863356AB1D3}" srcOrd="0" destOrd="0" presId="urn:microsoft.com/office/officeart/2005/8/layout/venn2"/>
    <dgm:cxn modelId="{B5CA24AF-6A02-4755-9422-9404438DBB07}" type="presParOf" srcId="{DDE21118-7879-4C49-9D27-F8BD6ACE0CE9}" destId="{ECA321F1-2E39-4AC1-9547-80E5F06D4938}" srcOrd="1" destOrd="0" presId="urn:microsoft.com/office/officeart/2005/8/layout/venn2"/>
    <dgm:cxn modelId="{F48552CB-D59D-4AF2-918A-864A5F45A682}" type="presParOf" srcId="{5F92532A-274B-4887-91BE-06887E3DE5CA}" destId="{A3AA896D-F374-4F9E-A725-0B3340DCC00F}" srcOrd="2" destOrd="0" presId="urn:microsoft.com/office/officeart/2005/8/layout/venn2"/>
    <dgm:cxn modelId="{0D268AA9-EBEE-47E1-BEF7-9F0BEF699699}" type="presParOf" srcId="{A3AA896D-F374-4F9E-A725-0B3340DCC00F}" destId="{613F2117-8F65-4677-A6D2-B6D60D5B758A}" srcOrd="0" destOrd="0" presId="urn:microsoft.com/office/officeart/2005/8/layout/venn2"/>
    <dgm:cxn modelId="{7AD10129-56CD-410E-9D1F-1CB91A0C165D}" type="presParOf" srcId="{A3AA896D-F374-4F9E-A725-0B3340DCC00F}" destId="{1E2793F3-6772-4C1F-9131-BB49570C0C98}"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1B7C2-0229-4CB7-9B4B-9B6C5D66C298}">
      <dsp:nvSpPr>
        <dsp:cNvPr id="0" name=""/>
        <dsp:cNvSpPr/>
      </dsp:nvSpPr>
      <dsp:spPr>
        <a:xfrm>
          <a:off x="1348359" y="0"/>
          <a:ext cx="4122921" cy="41229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AI</a:t>
          </a:r>
          <a:endParaRPr lang="en-US" sz="2000" kern="1200" dirty="0"/>
        </a:p>
      </dsp:txBody>
      <dsp:txXfrm>
        <a:off x="2689340" y="206146"/>
        <a:ext cx="1440960" cy="618438"/>
      </dsp:txXfrm>
    </dsp:sp>
    <dsp:sp modelId="{A407A64D-6051-41B8-85F0-E863356AB1D3}">
      <dsp:nvSpPr>
        <dsp:cNvPr id="0" name=""/>
        <dsp:cNvSpPr/>
      </dsp:nvSpPr>
      <dsp:spPr>
        <a:xfrm>
          <a:off x="1863725" y="1030730"/>
          <a:ext cx="3092190" cy="309219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ML</a:t>
          </a:r>
          <a:endParaRPr lang="en-US" sz="2000" kern="1200" dirty="0"/>
        </a:p>
      </dsp:txBody>
      <dsp:txXfrm>
        <a:off x="2689340" y="1223992"/>
        <a:ext cx="1440960" cy="579785"/>
      </dsp:txXfrm>
    </dsp:sp>
    <dsp:sp modelId="{613F2117-8F65-4677-A6D2-B6D60D5B758A}">
      <dsp:nvSpPr>
        <dsp:cNvPr id="0" name=""/>
        <dsp:cNvSpPr/>
      </dsp:nvSpPr>
      <dsp:spPr>
        <a:xfrm>
          <a:off x="2379090" y="2061460"/>
          <a:ext cx="2061460" cy="20614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DL</a:t>
          </a:r>
        </a:p>
      </dsp:txBody>
      <dsp:txXfrm>
        <a:off x="2680984" y="2576825"/>
        <a:ext cx="1457672" cy="103073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9/3/2024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9/3/2024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9/3/2024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9/3/2024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9/3/2024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9/3/2024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9/3/2024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9/3/2024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9/3/2024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9/3/2024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9/3/2024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9/3/2024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9/3/2024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R9OHn5ZF4Uo?si=RExtK5tbOKlYrcn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artic.co/matheus1569/desenho-livre/piranha-plant-pixel-art"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inyurl.com/shaferaicours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aegis4048.github.io/mutiple_linear_regression_and_visualization_in_pyth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5851233" y="1403184"/>
            <a:ext cx="6034823" cy="2553420"/>
          </a:xfrm>
        </p:spPr>
        <p:txBody>
          <a:bodyPr>
            <a:normAutofit fontScale="90000"/>
          </a:bodyPr>
          <a:lstStyle/>
          <a:p>
            <a:r>
              <a:rPr lang="en-US" dirty="0">
                <a:latin typeface="Segoe UI" panose="020B0502040204020203" pitchFamily="34" charset="0"/>
                <a:ea typeface="Tahoma" panose="020B0604030504040204" pitchFamily="34" charset="0"/>
                <a:cs typeface="Segoe UI" panose="020B0502040204020203" pitchFamily="34" charset="0"/>
              </a:rPr>
              <a:t>Supervised</a:t>
            </a:r>
            <a:br>
              <a:rPr lang="en-US" dirty="0">
                <a:latin typeface="Segoe UI" panose="020B0502040204020203" pitchFamily="34" charset="0"/>
                <a:ea typeface="Tahoma" panose="020B0604030504040204" pitchFamily="34" charset="0"/>
                <a:cs typeface="Segoe UI" panose="020B0502040204020203" pitchFamily="34" charset="0"/>
              </a:rPr>
            </a:br>
            <a:r>
              <a:rPr lang="en-US" dirty="0">
                <a:latin typeface="Segoe UI" panose="020B0502040204020203" pitchFamily="34" charset="0"/>
                <a:ea typeface="Tahoma" panose="020B0604030504040204" pitchFamily="34" charset="0"/>
                <a:cs typeface="Segoe UI" panose="020B0502040204020203" pitchFamily="34" charset="0"/>
              </a:rPr>
              <a:t> and Unsupervised Learning</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4304581"/>
            <a:ext cx="5036920" cy="255342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a:p>
            <a:pPr algn="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MIS3536: Info </a:t>
            </a:r>
            <a:r>
              <a:rPr lang="en-US" sz="4000">
                <a:latin typeface="+mj-lt"/>
                <a:ea typeface="Tahoma" panose="020B0604030504040204" pitchFamily="34" charset="0"/>
                <a:cs typeface="Segoe UI" panose="020B0502040204020203" pitchFamily="34" charset="0"/>
              </a:rPr>
              <a:t>Sys Innovation with AI</a:t>
            </a:r>
            <a:endParaRPr lang="en-US" sz="4000" dirty="0">
              <a:latin typeface="+mj-lt"/>
              <a:ea typeface="Tahoma" panose="020B0604030504040204" pitchFamily="34" charset="0"/>
              <a:cs typeface="Segoe UI" panose="020B0502040204020203" pitchFamily="34" charset="0"/>
            </a:endParaRP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3" tooltip="https://creativecommons.org/licenses/by-nc/3.0/"/>
              </a:rPr>
              <a:t>CC BY-NC</a:t>
            </a:r>
            <a:endParaRPr lang="en-US" sz="900" dirty="0"/>
          </a:p>
        </p:txBody>
      </p:sp>
      <p:pic>
        <p:nvPicPr>
          <p:cNvPr id="6" name="Picture 5" descr="A blue light bulb with a brain inside">
            <a:extLst>
              <a:ext uri="{FF2B5EF4-FFF2-40B4-BE49-F238E27FC236}">
                <a16:creationId xmlns:a16="http://schemas.microsoft.com/office/drawing/2014/main" id="{A36D6498-511E-A47E-A31E-A870F7805C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227" y="1403184"/>
            <a:ext cx="5285007" cy="4688174"/>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5CE2C-0D1A-4A6D-F67F-FE7ADF501B53}"/>
              </a:ext>
            </a:extLst>
          </p:cNvPr>
          <p:cNvSpPr>
            <a:spLocks noGrp="1"/>
          </p:cNvSpPr>
          <p:nvPr>
            <p:ph type="title"/>
          </p:nvPr>
        </p:nvSpPr>
        <p:spPr>
          <a:xfrm>
            <a:off x="838200" y="231379"/>
            <a:ext cx="10515600" cy="539944"/>
          </a:xfrm>
        </p:spPr>
        <p:txBody>
          <a:bodyPr>
            <a:normAutofit fontScale="90000"/>
          </a:bodyPr>
          <a:lstStyle/>
          <a:p>
            <a:r>
              <a:rPr lang="en-US" dirty="0"/>
              <a:t>An example of a Cluster Analysis</a:t>
            </a:r>
          </a:p>
        </p:txBody>
      </p:sp>
      <p:sp>
        <p:nvSpPr>
          <p:cNvPr id="4" name="Slide Number Placeholder 3">
            <a:extLst>
              <a:ext uri="{FF2B5EF4-FFF2-40B4-BE49-F238E27FC236}">
                <a16:creationId xmlns:a16="http://schemas.microsoft.com/office/drawing/2014/main" id="{A512C481-A9BD-D40F-196D-FD940ABC4319}"/>
              </a:ext>
            </a:extLst>
          </p:cNvPr>
          <p:cNvSpPr>
            <a:spLocks noGrp="1"/>
          </p:cNvSpPr>
          <p:nvPr>
            <p:ph type="sldNum" sz="quarter" idx="12"/>
          </p:nvPr>
        </p:nvSpPr>
        <p:spPr/>
        <p:txBody>
          <a:bodyPr/>
          <a:lstStyle/>
          <a:p>
            <a:fld id="{4C487655-AABA-4CA8-8EDF-7F823A468B89}" type="slidenum">
              <a:rPr lang="en-US" smtClean="0"/>
              <a:t>10</a:t>
            </a:fld>
            <a:endParaRPr lang="en-US" dirty="0"/>
          </a:p>
        </p:txBody>
      </p:sp>
      <p:pic>
        <p:nvPicPr>
          <p:cNvPr id="7" name="Picture 6">
            <a:extLst>
              <a:ext uri="{FF2B5EF4-FFF2-40B4-BE49-F238E27FC236}">
                <a16:creationId xmlns:a16="http://schemas.microsoft.com/office/drawing/2014/main" id="{207ACAB9-B621-BBC5-94E7-F95B984F9404}"/>
              </a:ext>
            </a:extLst>
          </p:cNvPr>
          <p:cNvPicPr>
            <a:picLocks noChangeAspect="1"/>
          </p:cNvPicPr>
          <p:nvPr/>
        </p:nvPicPr>
        <p:blipFill>
          <a:blip r:embed="rId2"/>
          <a:stretch>
            <a:fillRect/>
          </a:stretch>
        </p:blipFill>
        <p:spPr>
          <a:xfrm>
            <a:off x="2211356" y="934812"/>
            <a:ext cx="6276682" cy="5691809"/>
          </a:xfrm>
          <a:prstGeom prst="rect">
            <a:avLst/>
          </a:prstGeom>
        </p:spPr>
      </p:pic>
      <p:sp>
        <p:nvSpPr>
          <p:cNvPr id="3" name="TextBox 2">
            <a:extLst>
              <a:ext uri="{FF2B5EF4-FFF2-40B4-BE49-F238E27FC236}">
                <a16:creationId xmlns:a16="http://schemas.microsoft.com/office/drawing/2014/main" id="{BB50D085-6DC0-DD4C-B4AC-BBE50A25BB63}"/>
              </a:ext>
            </a:extLst>
          </p:cNvPr>
          <p:cNvSpPr txBox="1"/>
          <p:nvPr/>
        </p:nvSpPr>
        <p:spPr>
          <a:xfrm>
            <a:off x="8261286" y="666839"/>
            <a:ext cx="3441828" cy="923330"/>
          </a:xfrm>
          <a:prstGeom prst="rect">
            <a:avLst/>
          </a:prstGeom>
          <a:solidFill>
            <a:schemeClr val="bg2"/>
          </a:solidFill>
          <a:ln w="38100">
            <a:solidFill>
              <a:schemeClr val="accent1"/>
            </a:solidFill>
          </a:ln>
        </p:spPr>
        <p:txBody>
          <a:bodyPr wrap="square" rtlCol="0">
            <a:spAutoFit/>
          </a:bodyPr>
          <a:lstStyle/>
          <a:p>
            <a:r>
              <a:rPr lang="en-US" dirty="0"/>
              <a:t>Again, dimension reduction was employed here … for the sake of creating a 2-d diagram.</a:t>
            </a:r>
          </a:p>
        </p:txBody>
      </p:sp>
    </p:spTree>
    <p:extLst>
      <p:ext uri="{BB962C8B-B14F-4D97-AF65-F5344CB8AC3E}">
        <p14:creationId xmlns:p14="http://schemas.microsoft.com/office/powerpoint/2010/main" val="34858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A5CE2C-0D1A-4A6D-F67F-FE7ADF501B53}"/>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sz="5200" kern="1200">
                <a:solidFill>
                  <a:schemeClr val="tx1"/>
                </a:solidFill>
                <a:latin typeface="+mj-lt"/>
                <a:ea typeface="+mj-ea"/>
                <a:cs typeface="+mj-cs"/>
              </a:rPr>
              <a:t>An example of a Cluster Analysis (2)</a:t>
            </a:r>
          </a:p>
        </p:txBody>
      </p:sp>
      <p:sp>
        <p:nvSpPr>
          <p:cNvPr id="4" name="Slide Number Placeholder 3">
            <a:extLst>
              <a:ext uri="{FF2B5EF4-FFF2-40B4-BE49-F238E27FC236}">
                <a16:creationId xmlns:a16="http://schemas.microsoft.com/office/drawing/2014/main" id="{A512C481-A9BD-D40F-196D-FD940ABC4319}"/>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C487655-AABA-4CA8-8EDF-7F823A468B89}" type="slidenum">
              <a:rPr lang="en-US" sz="1200" smtClean="0"/>
              <a:pPr>
                <a:spcAft>
                  <a:spcPts val="600"/>
                </a:spcAft>
              </a:pPr>
              <a:t>11</a:t>
            </a:fld>
            <a:endParaRPr lang="en-US" sz="1200"/>
          </a:p>
        </p:txBody>
      </p:sp>
      <p:graphicFrame>
        <p:nvGraphicFramePr>
          <p:cNvPr id="3" name="Table 2">
            <a:extLst>
              <a:ext uri="{FF2B5EF4-FFF2-40B4-BE49-F238E27FC236}">
                <a16:creationId xmlns:a16="http://schemas.microsoft.com/office/drawing/2014/main" id="{96574879-B287-DCB6-6130-FBB6EE806E53}"/>
              </a:ext>
            </a:extLst>
          </p:cNvPr>
          <p:cNvGraphicFramePr>
            <a:graphicFrameLocks noGrp="1"/>
          </p:cNvGraphicFramePr>
          <p:nvPr>
            <p:extLst>
              <p:ext uri="{D42A27DB-BD31-4B8C-83A1-F6EECF244321}">
                <p14:modId xmlns:p14="http://schemas.microsoft.com/office/powerpoint/2010/main" val="1360139926"/>
              </p:ext>
            </p:extLst>
          </p:nvPr>
        </p:nvGraphicFramePr>
        <p:xfrm>
          <a:off x="1892559" y="1555770"/>
          <a:ext cx="8780106" cy="2917623"/>
        </p:xfrm>
        <a:graphic>
          <a:graphicData uri="http://schemas.openxmlformats.org/drawingml/2006/table">
            <a:tbl>
              <a:tblPr/>
              <a:tblGrid>
                <a:gridCol w="1363215">
                  <a:extLst>
                    <a:ext uri="{9D8B030D-6E8A-4147-A177-3AD203B41FA5}">
                      <a16:colId xmlns:a16="http://schemas.microsoft.com/office/drawing/2014/main" val="2380209089"/>
                    </a:ext>
                  </a:extLst>
                </a:gridCol>
                <a:gridCol w="2472297">
                  <a:extLst>
                    <a:ext uri="{9D8B030D-6E8A-4147-A177-3AD203B41FA5}">
                      <a16:colId xmlns:a16="http://schemas.microsoft.com/office/drawing/2014/main" val="1758826043"/>
                    </a:ext>
                  </a:extLst>
                </a:gridCol>
                <a:gridCol w="2472297">
                  <a:extLst>
                    <a:ext uri="{9D8B030D-6E8A-4147-A177-3AD203B41FA5}">
                      <a16:colId xmlns:a16="http://schemas.microsoft.com/office/drawing/2014/main" val="3084855132"/>
                    </a:ext>
                  </a:extLst>
                </a:gridCol>
                <a:gridCol w="2472297">
                  <a:extLst>
                    <a:ext uri="{9D8B030D-6E8A-4147-A177-3AD203B41FA5}">
                      <a16:colId xmlns:a16="http://schemas.microsoft.com/office/drawing/2014/main" val="2238414741"/>
                    </a:ext>
                  </a:extLst>
                </a:gridCol>
              </a:tblGrid>
              <a:tr h="314000">
                <a:tc>
                  <a:txBody>
                    <a:bodyPr/>
                    <a:lstStyle/>
                    <a:p>
                      <a:pPr algn="l" fontAlgn="ctr">
                        <a:spcBef>
                          <a:spcPts val="0"/>
                        </a:spcBef>
                        <a:spcAft>
                          <a:spcPts val="0"/>
                        </a:spcAft>
                      </a:pPr>
                      <a:r>
                        <a:rPr lang="en-US" sz="2800" b="0" i="0" u="none" strike="noStrike">
                          <a:solidFill>
                            <a:srgbClr val="000000"/>
                          </a:solidFill>
                          <a:effectLst/>
                          <a:latin typeface="Calibri" panose="020F0502020204030204" pitchFamily="34" charset="0"/>
                        </a:rPr>
                        <a:t> </a:t>
                      </a:r>
                      <a:endParaRPr lang="en-US" sz="2800" b="0" i="0" u="none" strike="noStrike">
                        <a:effectLst/>
                        <a:latin typeface="Arial" panose="020B0604020202020204" pitchFamily="34" charset="0"/>
                      </a:endParaRPr>
                    </a:p>
                  </a:txBody>
                  <a:tcPr marL="12607" marR="12607" marT="12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spcBef>
                          <a:spcPts val="0"/>
                        </a:spcBef>
                        <a:spcAft>
                          <a:spcPts val="0"/>
                        </a:spcAft>
                      </a:pPr>
                      <a:r>
                        <a:rPr lang="en-US" sz="2800" b="0" i="0" u="none" strike="noStrike">
                          <a:solidFill>
                            <a:srgbClr val="000000"/>
                          </a:solidFill>
                          <a:effectLst/>
                          <a:latin typeface="Calibri" panose="020F0502020204030204" pitchFamily="34" charset="0"/>
                        </a:rPr>
                        <a:t>Age</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spcBef>
                          <a:spcPts val="0"/>
                        </a:spcBef>
                        <a:spcAft>
                          <a:spcPts val="0"/>
                        </a:spcAft>
                      </a:pPr>
                      <a:r>
                        <a:rPr lang="en-US" sz="2800" b="0" i="0" u="none" strike="noStrike">
                          <a:solidFill>
                            <a:srgbClr val="000000"/>
                          </a:solidFill>
                          <a:effectLst/>
                          <a:latin typeface="Calibri" panose="020F0502020204030204" pitchFamily="34" charset="0"/>
                        </a:rPr>
                        <a:t>BMI</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spcBef>
                          <a:spcPts val="0"/>
                        </a:spcBef>
                        <a:spcAft>
                          <a:spcPts val="0"/>
                        </a:spcAft>
                      </a:pPr>
                      <a:r>
                        <a:rPr lang="en-US" sz="2800" b="0" i="0" u="none" strike="noStrike">
                          <a:solidFill>
                            <a:srgbClr val="000000"/>
                          </a:solidFill>
                          <a:effectLst/>
                          <a:latin typeface="Calibri" panose="020F0502020204030204" pitchFamily="34" charset="0"/>
                        </a:rPr>
                        <a:t>Height_cm</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7569291"/>
                  </a:ext>
                </a:extLst>
              </a:tr>
              <a:tr h="619574">
                <a:tc>
                  <a:txBody>
                    <a:bodyPr/>
                    <a:lstStyle/>
                    <a:p>
                      <a:pPr algn="l" fontAlgn="ctr">
                        <a:spcBef>
                          <a:spcPts val="0"/>
                        </a:spcBef>
                        <a:spcAft>
                          <a:spcPts val="0"/>
                        </a:spcAft>
                      </a:pPr>
                      <a:r>
                        <a:rPr lang="en-US" sz="2800" b="0" i="0" u="none" strike="noStrike" dirty="0">
                          <a:solidFill>
                            <a:srgbClr val="000000"/>
                          </a:solidFill>
                          <a:effectLst/>
                          <a:latin typeface="Calibri" panose="020F0502020204030204" pitchFamily="34" charset="0"/>
                        </a:rPr>
                        <a:t>Cluster 1</a:t>
                      </a:r>
                      <a:endParaRPr lang="en-US" sz="2800" b="0" i="0" u="none" strike="noStrike" dirty="0">
                        <a:effectLst/>
                        <a:latin typeface="Arial" panose="020B0604020202020204" pitchFamily="34" charset="0"/>
                      </a:endParaRPr>
                    </a:p>
                  </a:txBody>
                  <a:tcPr marL="12607" marR="12607" marT="12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-0.919094499</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0.577568261</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1.115316018</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731205"/>
                  </a:ext>
                </a:extLst>
              </a:tr>
              <a:tr h="619574">
                <a:tc>
                  <a:txBody>
                    <a:bodyPr/>
                    <a:lstStyle/>
                    <a:p>
                      <a:pPr algn="l" fontAlgn="ctr">
                        <a:spcBef>
                          <a:spcPts val="0"/>
                        </a:spcBef>
                        <a:spcAft>
                          <a:spcPts val="0"/>
                        </a:spcAft>
                      </a:pPr>
                      <a:r>
                        <a:rPr lang="en-US" sz="2800" b="0" i="0" u="none" strike="noStrike">
                          <a:solidFill>
                            <a:srgbClr val="000000"/>
                          </a:solidFill>
                          <a:effectLst/>
                          <a:latin typeface="Calibri" panose="020F0502020204030204" pitchFamily="34" charset="0"/>
                        </a:rPr>
                        <a:t>Cluster 2</a:t>
                      </a:r>
                      <a:endParaRPr lang="en-US" sz="2800" b="0" i="0" u="none" strike="noStrike">
                        <a:effectLst/>
                        <a:latin typeface="Arial" panose="020B0604020202020204" pitchFamily="34" charset="0"/>
                      </a:endParaRPr>
                    </a:p>
                  </a:txBody>
                  <a:tcPr marL="12607" marR="12607" marT="12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0.656731595</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-0.63185569</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0.529503933</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0789007"/>
                  </a:ext>
                </a:extLst>
              </a:tr>
              <a:tr h="619574">
                <a:tc>
                  <a:txBody>
                    <a:bodyPr/>
                    <a:lstStyle/>
                    <a:p>
                      <a:pPr algn="l" fontAlgn="ctr">
                        <a:spcBef>
                          <a:spcPts val="0"/>
                        </a:spcBef>
                        <a:spcAft>
                          <a:spcPts val="0"/>
                        </a:spcAft>
                      </a:pPr>
                      <a:r>
                        <a:rPr lang="en-US" sz="2800" b="0" i="0" u="none" strike="noStrike">
                          <a:solidFill>
                            <a:srgbClr val="000000"/>
                          </a:solidFill>
                          <a:effectLst/>
                          <a:latin typeface="Calibri" panose="020F0502020204030204" pitchFamily="34" charset="0"/>
                        </a:rPr>
                        <a:t>Cluster 3</a:t>
                      </a:r>
                      <a:endParaRPr lang="en-US" sz="2800" b="0" i="0" u="none" strike="noStrike">
                        <a:effectLst/>
                        <a:latin typeface="Arial" panose="020B0604020202020204" pitchFamily="34" charset="0"/>
                      </a:endParaRPr>
                    </a:p>
                  </a:txBody>
                  <a:tcPr marL="12607" marR="12607" marT="12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0.939609087</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-0.637242534</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-1.134449729</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0004662"/>
                  </a:ext>
                </a:extLst>
              </a:tr>
              <a:tr h="619574">
                <a:tc>
                  <a:txBody>
                    <a:bodyPr/>
                    <a:lstStyle/>
                    <a:p>
                      <a:pPr algn="l" fontAlgn="ctr">
                        <a:spcBef>
                          <a:spcPts val="0"/>
                        </a:spcBef>
                        <a:spcAft>
                          <a:spcPts val="0"/>
                        </a:spcAft>
                      </a:pPr>
                      <a:r>
                        <a:rPr lang="en-US" sz="2800" b="0" i="0" u="none" strike="noStrike">
                          <a:solidFill>
                            <a:srgbClr val="000000"/>
                          </a:solidFill>
                          <a:effectLst/>
                          <a:latin typeface="Calibri" panose="020F0502020204030204" pitchFamily="34" charset="0"/>
                        </a:rPr>
                        <a:t>Cluster 4</a:t>
                      </a:r>
                      <a:endParaRPr lang="en-US" sz="2800" b="0" i="0" u="none" strike="noStrike">
                        <a:effectLst/>
                        <a:latin typeface="Arial" panose="020B0604020202020204" pitchFamily="34" charset="0"/>
                      </a:endParaRPr>
                    </a:p>
                  </a:txBody>
                  <a:tcPr marL="12607" marR="12607" marT="12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a:solidFill>
                            <a:srgbClr val="000000"/>
                          </a:solidFill>
                          <a:effectLst/>
                          <a:latin typeface="Calibri" panose="020F0502020204030204" pitchFamily="34" charset="0"/>
                        </a:rPr>
                        <a:t>-0.60210412</a:t>
                      </a:r>
                      <a:endParaRPr lang="en-US" sz="2800" b="0" i="0" u="none" strike="noStrike">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dirty="0">
                          <a:solidFill>
                            <a:srgbClr val="000000"/>
                          </a:solidFill>
                          <a:effectLst/>
                          <a:latin typeface="Calibri" panose="020F0502020204030204" pitchFamily="34" charset="0"/>
                        </a:rPr>
                        <a:t>0.62955702</a:t>
                      </a:r>
                      <a:endParaRPr lang="en-US" sz="2800" b="0" i="0" u="none" strike="noStrike" dirty="0">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spcBef>
                          <a:spcPts val="0"/>
                        </a:spcBef>
                        <a:spcAft>
                          <a:spcPts val="0"/>
                        </a:spcAft>
                      </a:pPr>
                      <a:r>
                        <a:rPr lang="en-US" sz="2800" b="0" i="0" u="none" strike="noStrike" dirty="0">
                          <a:solidFill>
                            <a:srgbClr val="000000"/>
                          </a:solidFill>
                          <a:effectLst/>
                          <a:latin typeface="Calibri" panose="020F0502020204030204" pitchFamily="34" charset="0"/>
                        </a:rPr>
                        <a:t>-0.544306326</a:t>
                      </a:r>
                      <a:endParaRPr lang="en-US" sz="2800" b="0" i="0" u="none" strike="noStrike" dirty="0">
                        <a:effectLst/>
                        <a:latin typeface="Arial" panose="020B0604020202020204" pitchFamily="34" charset="0"/>
                      </a:endParaRPr>
                    </a:p>
                  </a:txBody>
                  <a:tcPr marL="12607" marR="12607" marT="126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3411299"/>
                  </a:ext>
                </a:extLst>
              </a:tr>
            </a:tbl>
          </a:graphicData>
        </a:graphic>
      </p:graphicFrame>
      <p:sp>
        <p:nvSpPr>
          <p:cNvPr id="5" name="TextBox 4">
            <a:extLst>
              <a:ext uri="{FF2B5EF4-FFF2-40B4-BE49-F238E27FC236}">
                <a16:creationId xmlns:a16="http://schemas.microsoft.com/office/drawing/2014/main" id="{4302B020-2CC0-5957-E403-66D57CFEF74E}"/>
              </a:ext>
            </a:extLst>
          </p:cNvPr>
          <p:cNvSpPr txBox="1"/>
          <p:nvPr/>
        </p:nvSpPr>
        <p:spPr>
          <a:xfrm>
            <a:off x="2261701" y="4768540"/>
            <a:ext cx="8048625" cy="369332"/>
          </a:xfrm>
          <a:prstGeom prst="rect">
            <a:avLst/>
          </a:prstGeom>
          <a:solidFill>
            <a:schemeClr val="bg2"/>
          </a:solidFill>
          <a:ln w="38100">
            <a:solidFill>
              <a:schemeClr val="accent1"/>
            </a:solidFill>
          </a:ln>
        </p:spPr>
        <p:txBody>
          <a:bodyPr wrap="square" rtlCol="0">
            <a:spAutoFit/>
          </a:bodyPr>
          <a:lstStyle/>
          <a:p>
            <a:pPr algn="ctr"/>
            <a:r>
              <a:rPr lang="en-US" dirty="0"/>
              <a:t>This model is more accurate.  But not as easily visualized!</a:t>
            </a:r>
          </a:p>
        </p:txBody>
      </p:sp>
    </p:spTree>
    <p:extLst>
      <p:ext uri="{BB962C8B-B14F-4D97-AF65-F5344CB8AC3E}">
        <p14:creationId xmlns:p14="http://schemas.microsoft.com/office/powerpoint/2010/main" val="136165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907B8-6022-1C27-397F-7BEC1B66B68A}"/>
              </a:ext>
            </a:extLst>
          </p:cNvPr>
          <p:cNvSpPr>
            <a:spLocks noGrp="1"/>
          </p:cNvSpPr>
          <p:nvPr>
            <p:ph type="title"/>
          </p:nvPr>
        </p:nvSpPr>
        <p:spPr/>
        <p:txBody>
          <a:bodyPr/>
          <a:lstStyle/>
          <a:p>
            <a:r>
              <a:rPr lang="en-US" dirty="0"/>
              <a:t>How do Neural Networks work??</a:t>
            </a:r>
          </a:p>
        </p:txBody>
      </p:sp>
      <p:sp>
        <p:nvSpPr>
          <p:cNvPr id="3" name="Content Placeholder 2">
            <a:extLst>
              <a:ext uri="{FF2B5EF4-FFF2-40B4-BE49-F238E27FC236}">
                <a16:creationId xmlns:a16="http://schemas.microsoft.com/office/drawing/2014/main" id="{33D798FD-66BE-94B4-5D19-53B6D284BEB7}"/>
              </a:ext>
            </a:extLst>
          </p:cNvPr>
          <p:cNvSpPr>
            <a:spLocks noGrp="1"/>
          </p:cNvSpPr>
          <p:nvPr>
            <p:ph idx="1"/>
          </p:nvPr>
        </p:nvSpPr>
        <p:spPr/>
        <p:txBody>
          <a:bodyPr/>
          <a:lstStyle/>
          <a:p>
            <a:r>
              <a:rPr lang="en-US" dirty="0">
                <a:hlinkClick r:id="rId2"/>
              </a:rPr>
              <a:t>https://youtu.be/R9OHn5ZF4Uo?si=RExtK5tbOKlYrcn3</a:t>
            </a:r>
            <a:r>
              <a:rPr lang="en-US" dirty="0"/>
              <a:t> </a:t>
            </a:r>
          </a:p>
        </p:txBody>
      </p:sp>
      <p:sp>
        <p:nvSpPr>
          <p:cNvPr id="4" name="Slide Number Placeholder 3">
            <a:extLst>
              <a:ext uri="{FF2B5EF4-FFF2-40B4-BE49-F238E27FC236}">
                <a16:creationId xmlns:a16="http://schemas.microsoft.com/office/drawing/2014/main" id="{4920684C-D3C5-F430-1945-9269F1F99F63}"/>
              </a:ext>
            </a:extLst>
          </p:cNvPr>
          <p:cNvSpPr>
            <a:spLocks noGrp="1"/>
          </p:cNvSpPr>
          <p:nvPr>
            <p:ph type="sldNum" sz="quarter" idx="12"/>
          </p:nvPr>
        </p:nvSpPr>
        <p:spPr/>
        <p:txBody>
          <a:bodyPr/>
          <a:lstStyle/>
          <a:p>
            <a:fld id="{4C487655-AABA-4CA8-8EDF-7F823A468B89}" type="slidenum">
              <a:rPr lang="en-US" smtClean="0"/>
              <a:t>12</a:t>
            </a:fld>
            <a:endParaRPr lang="en-US" dirty="0"/>
          </a:p>
        </p:txBody>
      </p:sp>
    </p:spTree>
    <p:extLst>
      <p:ext uri="{BB962C8B-B14F-4D97-AF65-F5344CB8AC3E}">
        <p14:creationId xmlns:p14="http://schemas.microsoft.com/office/powerpoint/2010/main" val="409192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fontScale="90000"/>
          </a:bodyPr>
          <a:lstStyle/>
          <a:p>
            <a:r>
              <a:rPr lang="en-US" sz="5400" dirty="0"/>
              <a:t>Definitions – Semi-Supervised Learning</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2071316"/>
            <a:ext cx="11324038" cy="4119172"/>
          </a:xfrm>
        </p:spPr>
        <p:txBody>
          <a:bodyPr anchor="t">
            <a:normAutofit/>
          </a:bodyPr>
          <a:lstStyle/>
          <a:p>
            <a:r>
              <a:rPr lang="en-US" sz="3200" dirty="0"/>
              <a:t>Semi-Supervised Learning – Semi-supervised learning is a type of machine learning that falls in between supervised and unsupervised learning . It is a method that uses a small amount of labeled data and a large amount of unlabeled data to train a model .</a:t>
            </a:r>
          </a:p>
          <a:p>
            <a:pPr lvl="1"/>
            <a:r>
              <a:rPr lang="en-US" dirty="0"/>
              <a:t>Sounds like a good career move, right?</a:t>
            </a:r>
          </a:p>
          <a:p>
            <a:pPr lvl="1"/>
            <a:r>
              <a:rPr lang="en-US" dirty="0"/>
              <a:t>That’s our “reason to be hopeful</a:t>
            </a:r>
            <a:r>
              <a:rPr lang="en-US"/>
              <a:t>” today.</a:t>
            </a:r>
            <a:endParaRPr lang="en-US" dirty="0"/>
          </a:p>
          <a:p>
            <a:pPr marL="0" indent="0">
              <a:buNone/>
            </a:pPr>
            <a:endParaRPr lang="en-US" sz="32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13</a:t>
            </a:fld>
            <a:endParaRPr lang="en-US"/>
          </a:p>
        </p:txBody>
      </p:sp>
    </p:spTree>
    <p:extLst>
      <p:ext uri="{BB962C8B-B14F-4D97-AF65-F5344CB8AC3E}">
        <p14:creationId xmlns:p14="http://schemas.microsoft.com/office/powerpoint/2010/main" val="233961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5DB15A-1B81-7602-C0C0-C443C0468D33}"/>
              </a:ext>
            </a:extLst>
          </p:cNvPr>
          <p:cNvSpPr>
            <a:spLocks noGrp="1"/>
          </p:cNvSpPr>
          <p:nvPr>
            <p:ph type="title"/>
          </p:nvPr>
        </p:nvSpPr>
        <p:spPr>
          <a:xfrm>
            <a:off x="640080" y="325369"/>
            <a:ext cx="4368602" cy="1956841"/>
          </a:xfrm>
        </p:spPr>
        <p:txBody>
          <a:bodyPr anchor="b">
            <a:normAutofit/>
          </a:bodyPr>
          <a:lstStyle/>
          <a:p>
            <a:r>
              <a:rPr lang="en-US" sz="5400" dirty="0"/>
              <a:t>Discuss</a:t>
            </a:r>
          </a:p>
        </p:txBody>
      </p:sp>
      <p:sp>
        <p:nvSpPr>
          <p:cNvPr id="14"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4AB39B-0B9E-57F9-230F-1991F373C377}"/>
              </a:ext>
            </a:extLst>
          </p:cNvPr>
          <p:cNvSpPr>
            <a:spLocks noGrp="1"/>
          </p:cNvSpPr>
          <p:nvPr>
            <p:ph idx="1"/>
          </p:nvPr>
        </p:nvSpPr>
        <p:spPr>
          <a:xfrm>
            <a:off x="640080" y="2872899"/>
            <a:ext cx="4243589" cy="3320668"/>
          </a:xfrm>
        </p:spPr>
        <p:txBody>
          <a:bodyPr>
            <a:normAutofit/>
          </a:bodyPr>
          <a:lstStyle/>
          <a:p>
            <a:r>
              <a:rPr lang="en-US" sz="2200" dirty="0"/>
              <a:t>See Canvas for today’s discussion question.</a:t>
            </a:r>
          </a:p>
          <a:p>
            <a:r>
              <a:rPr lang="en-US" sz="2200" dirty="0"/>
              <a:t>Answer the question yourself.</a:t>
            </a:r>
          </a:p>
          <a:p>
            <a:r>
              <a:rPr lang="en-US" sz="2200" dirty="0"/>
              <a:t>Constructively comment on posts from </a:t>
            </a:r>
            <a:r>
              <a:rPr lang="en-US" sz="2200" b="1" i="1" dirty="0"/>
              <a:t>two</a:t>
            </a:r>
            <a:r>
              <a:rPr lang="en-US" sz="2200" dirty="0"/>
              <a:t> of your classmates.</a:t>
            </a:r>
          </a:p>
        </p:txBody>
      </p:sp>
      <p:pic>
        <p:nvPicPr>
          <p:cNvPr id="6" name="Picture 5">
            <a:extLst>
              <a:ext uri="{FF2B5EF4-FFF2-40B4-BE49-F238E27FC236}">
                <a16:creationId xmlns:a16="http://schemas.microsoft.com/office/drawing/2014/main" id="{4B11CB20-B2C5-07C2-78C6-1A560592A564}"/>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3933" r="13297"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4" name="Slide Number Placeholder 3">
            <a:extLst>
              <a:ext uri="{FF2B5EF4-FFF2-40B4-BE49-F238E27FC236}">
                <a16:creationId xmlns:a16="http://schemas.microsoft.com/office/drawing/2014/main" id="{B9771C88-D0D7-A09C-DC6B-EA293D131E7F}"/>
              </a:ext>
            </a:extLst>
          </p:cNvPr>
          <p:cNvSpPr>
            <a:spLocks noGrp="1"/>
          </p:cNvSpPr>
          <p:nvPr>
            <p:ph type="sldNum" sz="quarter" idx="12"/>
          </p:nvPr>
        </p:nvSpPr>
        <p:spPr>
          <a:xfrm>
            <a:off x="10439400" y="6356350"/>
            <a:ext cx="914400" cy="365125"/>
          </a:xfrm>
        </p:spPr>
        <p:txBody>
          <a:bodyPr>
            <a:normAutofit/>
          </a:bodyPr>
          <a:lstStyle/>
          <a:p>
            <a:pPr>
              <a:lnSpc>
                <a:spcPct val="90000"/>
              </a:lnSpc>
              <a:spcAft>
                <a:spcPts val="600"/>
              </a:spcAft>
            </a:pPr>
            <a:fld id="{4C487655-AABA-4CA8-8EDF-7F823A468B89}" type="slidenum">
              <a:rPr lang="en-US" sz="1800">
                <a:solidFill>
                  <a:srgbClr val="FFFFFF"/>
                </a:solidFill>
              </a:rPr>
              <a:pPr>
                <a:lnSpc>
                  <a:spcPct val="90000"/>
                </a:lnSpc>
                <a:spcAft>
                  <a:spcPts val="600"/>
                </a:spcAft>
              </a:pPr>
              <a:t>14</a:t>
            </a:fld>
            <a:endParaRPr lang="en-US" sz="1800">
              <a:solidFill>
                <a:srgbClr val="FFFFFF"/>
              </a:solidFill>
            </a:endParaRPr>
          </a:p>
        </p:txBody>
      </p:sp>
    </p:spTree>
    <p:extLst>
      <p:ext uri="{BB962C8B-B14F-4D97-AF65-F5344CB8AC3E}">
        <p14:creationId xmlns:p14="http://schemas.microsoft.com/office/powerpoint/2010/main" val="2901041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02154-832E-AABE-1881-EC14A707BE89}"/>
              </a:ext>
            </a:extLst>
          </p:cNvPr>
          <p:cNvSpPr>
            <a:spLocks noGrp="1"/>
          </p:cNvSpPr>
          <p:nvPr>
            <p:ph type="title"/>
          </p:nvPr>
        </p:nvSpPr>
        <p:spPr/>
        <p:txBody>
          <a:bodyPr/>
          <a:lstStyle/>
          <a:p>
            <a:r>
              <a:rPr lang="en-US" dirty="0"/>
              <a:t>Where are we?</a:t>
            </a:r>
          </a:p>
        </p:txBody>
      </p:sp>
      <p:sp>
        <p:nvSpPr>
          <p:cNvPr id="4" name="Slide Number Placeholder 3">
            <a:extLst>
              <a:ext uri="{FF2B5EF4-FFF2-40B4-BE49-F238E27FC236}">
                <a16:creationId xmlns:a16="http://schemas.microsoft.com/office/drawing/2014/main" id="{1FC69768-ECCD-242B-F7F9-BCBF18A39F72}"/>
              </a:ext>
            </a:extLst>
          </p:cNvPr>
          <p:cNvSpPr>
            <a:spLocks noGrp="1"/>
          </p:cNvSpPr>
          <p:nvPr>
            <p:ph type="sldNum" sz="quarter" idx="12"/>
          </p:nvPr>
        </p:nvSpPr>
        <p:spPr/>
        <p:txBody>
          <a:bodyPr/>
          <a:lstStyle/>
          <a:p>
            <a:fld id="{4C487655-AABA-4CA8-8EDF-7F823A468B89}" type="slidenum">
              <a:rPr lang="en-US" smtClean="0"/>
              <a:t>2</a:t>
            </a:fld>
            <a:endParaRPr lang="en-US" dirty="0"/>
          </a:p>
        </p:txBody>
      </p:sp>
      <p:graphicFrame>
        <p:nvGraphicFramePr>
          <p:cNvPr id="6" name="Diagram 5">
            <a:extLst>
              <a:ext uri="{FF2B5EF4-FFF2-40B4-BE49-F238E27FC236}">
                <a16:creationId xmlns:a16="http://schemas.microsoft.com/office/drawing/2014/main" id="{7A3AFC8D-8521-9FEF-C070-AD4D9432D6C1}"/>
              </a:ext>
            </a:extLst>
          </p:cNvPr>
          <p:cNvGraphicFramePr/>
          <p:nvPr>
            <p:extLst>
              <p:ext uri="{D42A27DB-BD31-4B8C-83A1-F6EECF244321}">
                <p14:modId xmlns:p14="http://schemas.microsoft.com/office/powerpoint/2010/main" val="1861884421"/>
              </p:ext>
            </p:extLst>
          </p:nvPr>
        </p:nvGraphicFramePr>
        <p:xfrm>
          <a:off x="905068" y="1847461"/>
          <a:ext cx="6819641" cy="4122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Arrow Connector 7">
            <a:extLst>
              <a:ext uri="{FF2B5EF4-FFF2-40B4-BE49-F238E27FC236}">
                <a16:creationId xmlns:a16="http://schemas.microsoft.com/office/drawing/2014/main" id="{DAAC2020-7EF3-754A-8C79-4C7063B5C135}"/>
              </a:ext>
            </a:extLst>
          </p:cNvPr>
          <p:cNvCxnSpPr>
            <a:cxnSpLocks/>
          </p:cNvCxnSpPr>
          <p:nvPr/>
        </p:nvCxnSpPr>
        <p:spPr>
          <a:xfrm flipH="1">
            <a:off x="4646645" y="2519265"/>
            <a:ext cx="3219061" cy="783772"/>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5C8D8427-30C1-7007-7E4D-E9E6626ADA63}"/>
              </a:ext>
            </a:extLst>
          </p:cNvPr>
          <p:cNvSpPr txBox="1"/>
          <p:nvPr/>
        </p:nvSpPr>
        <p:spPr>
          <a:xfrm>
            <a:off x="7987004" y="1847461"/>
            <a:ext cx="3219061" cy="1815882"/>
          </a:xfrm>
          <a:prstGeom prst="rect">
            <a:avLst/>
          </a:prstGeom>
          <a:noFill/>
        </p:spPr>
        <p:txBody>
          <a:bodyPr wrap="square" rtlCol="0">
            <a:spAutoFit/>
          </a:bodyPr>
          <a:lstStyle/>
          <a:p>
            <a:r>
              <a:rPr lang="en-US" sz="2800" dirty="0">
                <a:solidFill>
                  <a:schemeClr val="accent2"/>
                </a:solidFill>
              </a:rPr>
              <a:t>Both Supervised and Unsupervised Learning are subsets of Machine Learning</a:t>
            </a:r>
            <a:endParaRPr lang="en-US" dirty="0">
              <a:solidFill>
                <a:schemeClr val="accent2"/>
              </a:solidFill>
            </a:endParaRPr>
          </a:p>
        </p:txBody>
      </p:sp>
    </p:spTree>
    <p:extLst>
      <p:ext uri="{BB962C8B-B14F-4D97-AF65-F5344CB8AC3E}">
        <p14:creationId xmlns:p14="http://schemas.microsoft.com/office/powerpoint/2010/main" val="215462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2071316"/>
            <a:ext cx="11324038" cy="4119172"/>
          </a:xfrm>
        </p:spPr>
        <p:txBody>
          <a:bodyPr anchor="t">
            <a:normAutofit/>
          </a:bodyPr>
          <a:lstStyle/>
          <a:p>
            <a:r>
              <a:rPr lang="en-US" sz="3200" dirty="0"/>
              <a:t>Discuss: Moore’s Law has made ML and DL possible</a:t>
            </a:r>
          </a:p>
          <a:p>
            <a:r>
              <a:rPr lang="en-US" sz="3200" dirty="0"/>
              <a:t>The definitions of Supervised vs Unsupervised Learning</a:t>
            </a:r>
          </a:p>
          <a:p>
            <a:r>
              <a:rPr lang="en-US" sz="3200" dirty="0"/>
              <a:t>Examples of Supervised Learning</a:t>
            </a:r>
          </a:p>
          <a:p>
            <a:r>
              <a:rPr lang="en-US" sz="3200" dirty="0"/>
              <a:t>Examples of Unsupervised Learning</a:t>
            </a:r>
          </a:p>
          <a:p>
            <a:r>
              <a:rPr lang="en-US" sz="3200" dirty="0"/>
              <a:t>Semi-Supervised Learning</a:t>
            </a:r>
          </a:p>
          <a:p>
            <a:pPr marL="0" indent="0">
              <a:buNone/>
            </a:pPr>
            <a:endParaRPr lang="en-US" sz="32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3</a:t>
            </a:fld>
            <a:endParaRPr lang="en-US"/>
          </a:p>
        </p:txBody>
      </p:sp>
    </p:spTree>
    <p:extLst>
      <p:ext uri="{BB962C8B-B14F-4D97-AF65-F5344CB8AC3E}">
        <p14:creationId xmlns:p14="http://schemas.microsoft.com/office/powerpoint/2010/main" val="106661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Moore’s Law</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1968505"/>
            <a:ext cx="11324038" cy="4119172"/>
          </a:xfrm>
        </p:spPr>
        <p:txBody>
          <a:bodyPr anchor="t">
            <a:normAutofit fontScale="92500" lnSpcReduction="20000"/>
          </a:bodyPr>
          <a:lstStyle/>
          <a:p>
            <a:r>
              <a:rPr lang="en-US" sz="2800" dirty="0"/>
              <a:t>Moore's Law is an observation made by Gordon Moore, co-founder of Intel, in 1965 that the number of transistors on a microchip doubles approximately every two years . This exponential growth in computing power has been a driving force behind the development of artificial intelligence (AI) .</a:t>
            </a:r>
          </a:p>
          <a:p>
            <a:r>
              <a:rPr lang="en-US" dirty="0"/>
              <a:t>T</a:t>
            </a:r>
            <a:r>
              <a:rPr lang="en-US" sz="2800" dirty="0"/>
              <a:t>he slowdown of Moore's Law in 2005 has led to a shift in the way computer hardware is designed and manufactured . The slowdown was caused by the physical limitations of the materials used to make microchips, which made it difficult to continue shrinking the size of transistors. </a:t>
            </a:r>
          </a:p>
          <a:p>
            <a:r>
              <a:rPr lang="en-US" sz="2800" dirty="0"/>
              <a:t>Despite the slowdown, the exponential growth in computing power predicted by Moore's Law has continued, albeit at a slower pace. Chip manufacturers have had to find new ways to improve performance, such as using multiple processors and specialized hardware for AI applications.</a:t>
            </a:r>
          </a:p>
          <a:p>
            <a:pPr marL="0" indent="0">
              <a:buNone/>
            </a:pPr>
            <a:endParaRPr lang="en-US" sz="32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4</a:t>
            </a:fld>
            <a:endParaRPr lang="en-US"/>
          </a:p>
        </p:txBody>
      </p:sp>
    </p:spTree>
    <p:extLst>
      <p:ext uri="{BB962C8B-B14F-4D97-AF65-F5344CB8AC3E}">
        <p14:creationId xmlns:p14="http://schemas.microsoft.com/office/powerpoint/2010/main" val="491146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Definitions – Supervised Learning</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2071316"/>
            <a:ext cx="11324038" cy="4119172"/>
          </a:xfrm>
        </p:spPr>
        <p:txBody>
          <a:bodyPr anchor="t">
            <a:normAutofit/>
          </a:bodyPr>
          <a:lstStyle/>
          <a:p>
            <a:r>
              <a:rPr lang="en-US" sz="3200" dirty="0"/>
              <a:t>Supervised Learning – Supervised Learning uses data sets that have been labelled (by humans) to build a model which can be used to predict an outcome.</a:t>
            </a:r>
          </a:p>
          <a:p>
            <a:pPr lvl="1"/>
            <a:r>
              <a:rPr lang="en-US" sz="2800" dirty="0"/>
              <a:t> If the outcome is categorical (for example: fraudulent vs legitimate, on vs off, keep vs discard, buy/hold/sell) then a classification model is used.  The simplest classification model is a Decision Tree.</a:t>
            </a:r>
          </a:p>
          <a:p>
            <a:pPr lvl="1"/>
            <a:r>
              <a:rPr lang="en-US" sz="2800" dirty="0"/>
              <a:t>If the outcome is a value that exists on a continuous scale (for example: temperature, age, price) then a Linear Regression model is used.</a:t>
            </a:r>
          </a:p>
          <a:p>
            <a:pPr lvl="1"/>
            <a:endParaRPr lang="en-US" sz="2800" dirty="0"/>
          </a:p>
          <a:p>
            <a:pPr marL="0" indent="0">
              <a:buNone/>
            </a:pPr>
            <a:endParaRPr lang="en-US" sz="32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5</a:t>
            </a:fld>
            <a:endParaRPr lang="en-US"/>
          </a:p>
        </p:txBody>
      </p:sp>
    </p:spTree>
    <p:extLst>
      <p:ext uri="{BB962C8B-B14F-4D97-AF65-F5344CB8AC3E}">
        <p14:creationId xmlns:p14="http://schemas.microsoft.com/office/powerpoint/2010/main" val="3286432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Definitions – Unsupervised Learning</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2071316"/>
            <a:ext cx="11324038" cy="4119172"/>
          </a:xfrm>
        </p:spPr>
        <p:txBody>
          <a:bodyPr anchor="t">
            <a:normAutofit lnSpcReduction="10000"/>
          </a:bodyPr>
          <a:lstStyle/>
          <a:p>
            <a:r>
              <a:rPr lang="en-US" sz="3200" dirty="0"/>
              <a:t>Unsupervised Learning – Unsupervised Learning attempts to discover previously unknown patterns in data.</a:t>
            </a:r>
          </a:p>
          <a:p>
            <a:pPr lvl="1"/>
            <a:r>
              <a:rPr lang="en-US" sz="2800" dirty="0"/>
              <a:t>The simplest unsupervised classification algorithm is K Means clustering.  It is “unsupervised” classification because the clusters are not known in advanced.</a:t>
            </a:r>
          </a:p>
          <a:p>
            <a:pPr lvl="1"/>
            <a:r>
              <a:rPr lang="en-US" sz="2800" dirty="0"/>
              <a:t>A more powerful (and more complicated) approach is to train and query a Neural Network. The behavior of a neural network cannot be fully known in advance due to its complex nature. Neural networks are designed to learn from data and make predictions or decisions without being explicitly programmed to perform the task. </a:t>
            </a:r>
          </a:p>
          <a:p>
            <a:pPr lvl="1"/>
            <a:endParaRPr lang="en-US" sz="2800" dirty="0"/>
          </a:p>
          <a:p>
            <a:pPr marL="0" indent="0">
              <a:buNone/>
            </a:pPr>
            <a:endParaRPr lang="en-US" sz="32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6</a:t>
            </a:fld>
            <a:endParaRPr lang="en-US"/>
          </a:p>
        </p:txBody>
      </p:sp>
    </p:spTree>
    <p:extLst>
      <p:ext uri="{BB962C8B-B14F-4D97-AF65-F5344CB8AC3E}">
        <p14:creationId xmlns:p14="http://schemas.microsoft.com/office/powerpoint/2010/main" val="2551239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3DC72-EB65-E94F-1A52-DD4451FFF569}"/>
              </a:ext>
            </a:extLst>
          </p:cNvPr>
          <p:cNvSpPr>
            <a:spLocks noGrp="1"/>
          </p:cNvSpPr>
          <p:nvPr>
            <p:ph type="title"/>
          </p:nvPr>
        </p:nvSpPr>
        <p:spPr/>
        <p:txBody>
          <a:bodyPr/>
          <a:lstStyle/>
          <a:p>
            <a:r>
              <a:rPr lang="en-US" dirty="0"/>
              <a:t>Examples use this Excel spreadsheet</a:t>
            </a:r>
          </a:p>
        </p:txBody>
      </p:sp>
      <p:sp>
        <p:nvSpPr>
          <p:cNvPr id="3" name="Content Placeholder 2">
            <a:extLst>
              <a:ext uri="{FF2B5EF4-FFF2-40B4-BE49-F238E27FC236}">
                <a16:creationId xmlns:a16="http://schemas.microsoft.com/office/drawing/2014/main" id="{45C3AA6E-469F-4144-1910-70604FFD31D4}"/>
              </a:ext>
            </a:extLst>
          </p:cNvPr>
          <p:cNvSpPr>
            <a:spLocks noGrp="1"/>
          </p:cNvSpPr>
          <p:nvPr>
            <p:ph idx="1"/>
          </p:nvPr>
        </p:nvSpPr>
        <p:spPr/>
        <p:txBody>
          <a:bodyPr/>
          <a:lstStyle/>
          <a:p>
            <a:r>
              <a:rPr lang="en-US">
                <a:hlinkClick r:id="rId2"/>
              </a:rPr>
              <a:t>http://tinyurl.com/shaferaicourse</a:t>
            </a:r>
            <a:r>
              <a:rPr lang="en-US"/>
              <a:t> </a:t>
            </a:r>
            <a:endParaRPr lang="en-US" dirty="0"/>
          </a:p>
        </p:txBody>
      </p:sp>
      <p:sp>
        <p:nvSpPr>
          <p:cNvPr id="4" name="Slide Number Placeholder 3">
            <a:extLst>
              <a:ext uri="{FF2B5EF4-FFF2-40B4-BE49-F238E27FC236}">
                <a16:creationId xmlns:a16="http://schemas.microsoft.com/office/drawing/2014/main" id="{826C4B2A-470F-F744-F36D-0DEC9C8E0BA2}"/>
              </a:ext>
            </a:extLst>
          </p:cNvPr>
          <p:cNvSpPr>
            <a:spLocks noGrp="1"/>
          </p:cNvSpPr>
          <p:nvPr>
            <p:ph type="sldNum" sz="quarter" idx="12"/>
          </p:nvPr>
        </p:nvSpPr>
        <p:spPr/>
        <p:txBody>
          <a:bodyPr/>
          <a:lstStyle/>
          <a:p>
            <a:fld id="{4C487655-AABA-4CA8-8EDF-7F823A468B89}" type="slidenum">
              <a:rPr lang="en-US" smtClean="0"/>
              <a:t>7</a:t>
            </a:fld>
            <a:endParaRPr lang="en-US" dirty="0"/>
          </a:p>
        </p:txBody>
      </p:sp>
    </p:spTree>
    <p:extLst>
      <p:ext uri="{BB962C8B-B14F-4D97-AF65-F5344CB8AC3E}">
        <p14:creationId xmlns:p14="http://schemas.microsoft.com/office/powerpoint/2010/main" val="272608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22BDE4A-8A20-4A69-9C5A-581C82036A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3C76F2-B81F-26D2-2ABF-56E5D2E0D06B}"/>
              </a:ext>
            </a:extLst>
          </p:cNvPr>
          <p:cNvSpPr>
            <a:spLocks noGrp="1"/>
          </p:cNvSpPr>
          <p:nvPr>
            <p:ph type="title"/>
          </p:nvPr>
        </p:nvSpPr>
        <p:spPr>
          <a:xfrm>
            <a:off x="1001684" y="170412"/>
            <a:ext cx="10178934" cy="667139"/>
          </a:xfrm>
        </p:spPr>
        <p:txBody>
          <a:bodyPr vert="horz" lIns="91440" tIns="45720" rIns="91440" bIns="45720" rtlCol="0" anchor="b">
            <a:normAutofit fontScale="90000"/>
          </a:bodyPr>
          <a:lstStyle/>
          <a:p>
            <a:r>
              <a:rPr lang="en-US" sz="5200" kern="1200" dirty="0">
                <a:solidFill>
                  <a:schemeClr val="tx1"/>
                </a:solidFill>
                <a:latin typeface="+mj-lt"/>
                <a:ea typeface="+mj-ea"/>
                <a:cs typeface="+mj-cs"/>
              </a:rPr>
              <a:t>An example of a Decision </a:t>
            </a:r>
            <a:r>
              <a:rPr lang="en-US" sz="5200" dirty="0"/>
              <a:t>T</a:t>
            </a:r>
            <a:r>
              <a:rPr lang="en-US" sz="5200" kern="1200" dirty="0">
                <a:solidFill>
                  <a:schemeClr val="tx1"/>
                </a:solidFill>
                <a:latin typeface="+mj-lt"/>
                <a:ea typeface="+mj-ea"/>
                <a:cs typeface="+mj-cs"/>
              </a:rPr>
              <a:t>ree</a:t>
            </a:r>
          </a:p>
        </p:txBody>
      </p:sp>
      <p:sp>
        <p:nvSpPr>
          <p:cNvPr id="4" name="Slide Number Placeholder 3">
            <a:extLst>
              <a:ext uri="{FF2B5EF4-FFF2-40B4-BE49-F238E27FC236}">
                <a16:creationId xmlns:a16="http://schemas.microsoft.com/office/drawing/2014/main" id="{96A1089A-C5CA-52F3-1D44-B5A4816E136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C487655-AABA-4CA8-8EDF-7F823A468B89}" type="slidenum">
              <a:rPr lang="en-US" sz="1200" smtClean="0"/>
              <a:pPr>
                <a:spcAft>
                  <a:spcPts val="600"/>
                </a:spcAft>
              </a:pPr>
              <a:t>8</a:t>
            </a:fld>
            <a:endParaRPr lang="en-US" sz="1200"/>
          </a:p>
        </p:txBody>
      </p:sp>
      <p:pic>
        <p:nvPicPr>
          <p:cNvPr id="6" name="Picture 5">
            <a:extLst>
              <a:ext uri="{FF2B5EF4-FFF2-40B4-BE49-F238E27FC236}">
                <a16:creationId xmlns:a16="http://schemas.microsoft.com/office/drawing/2014/main" id="{C4DA72FC-0595-0945-26ED-A93FB4545F24}"/>
              </a:ext>
            </a:extLst>
          </p:cNvPr>
          <p:cNvPicPr>
            <a:picLocks noChangeAspect="1"/>
          </p:cNvPicPr>
          <p:nvPr/>
        </p:nvPicPr>
        <p:blipFill>
          <a:blip r:embed="rId2"/>
          <a:stretch>
            <a:fillRect/>
          </a:stretch>
        </p:blipFill>
        <p:spPr>
          <a:xfrm>
            <a:off x="1451207" y="876079"/>
            <a:ext cx="9289585" cy="5105842"/>
          </a:xfrm>
          <a:prstGeom prst="rect">
            <a:avLst/>
          </a:prstGeom>
        </p:spPr>
      </p:pic>
      <p:sp>
        <p:nvSpPr>
          <p:cNvPr id="3" name="TextBox 2">
            <a:extLst>
              <a:ext uri="{FF2B5EF4-FFF2-40B4-BE49-F238E27FC236}">
                <a16:creationId xmlns:a16="http://schemas.microsoft.com/office/drawing/2014/main" id="{582B6C7A-77A1-21AA-3A9E-CFC74B08093E}"/>
              </a:ext>
            </a:extLst>
          </p:cNvPr>
          <p:cNvSpPr txBox="1"/>
          <p:nvPr/>
        </p:nvSpPr>
        <p:spPr>
          <a:xfrm>
            <a:off x="8005665" y="1222310"/>
            <a:ext cx="3174953" cy="646331"/>
          </a:xfrm>
          <a:prstGeom prst="rect">
            <a:avLst/>
          </a:prstGeom>
          <a:solidFill>
            <a:schemeClr val="bg2"/>
          </a:solidFill>
          <a:ln w="38100">
            <a:solidFill>
              <a:schemeClr val="accent1"/>
            </a:solidFill>
          </a:ln>
        </p:spPr>
        <p:txBody>
          <a:bodyPr wrap="square" rtlCol="0">
            <a:spAutoFit/>
          </a:bodyPr>
          <a:lstStyle/>
          <a:p>
            <a:r>
              <a:rPr lang="en-US" dirty="0"/>
              <a:t>Answers the question … will this person be a customer?</a:t>
            </a:r>
          </a:p>
        </p:txBody>
      </p:sp>
    </p:spTree>
    <p:extLst>
      <p:ext uri="{BB962C8B-B14F-4D97-AF65-F5344CB8AC3E}">
        <p14:creationId xmlns:p14="http://schemas.microsoft.com/office/powerpoint/2010/main" val="2818559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A49C8-BA9D-A73D-DA13-8A0203996424}"/>
              </a:ext>
            </a:extLst>
          </p:cNvPr>
          <p:cNvSpPr>
            <a:spLocks noGrp="1"/>
          </p:cNvSpPr>
          <p:nvPr>
            <p:ph type="title"/>
          </p:nvPr>
        </p:nvSpPr>
        <p:spPr>
          <a:xfrm>
            <a:off x="838200" y="365125"/>
            <a:ext cx="10515600" cy="530615"/>
          </a:xfrm>
        </p:spPr>
        <p:txBody>
          <a:bodyPr>
            <a:normAutofit fontScale="90000"/>
          </a:bodyPr>
          <a:lstStyle/>
          <a:p>
            <a:r>
              <a:rPr lang="en-US" dirty="0"/>
              <a:t>An example of a Regression Model</a:t>
            </a:r>
          </a:p>
        </p:txBody>
      </p:sp>
      <p:sp>
        <p:nvSpPr>
          <p:cNvPr id="4" name="Slide Number Placeholder 3">
            <a:extLst>
              <a:ext uri="{FF2B5EF4-FFF2-40B4-BE49-F238E27FC236}">
                <a16:creationId xmlns:a16="http://schemas.microsoft.com/office/drawing/2014/main" id="{65F908CD-8BDB-C240-5A3B-04B4889C579A}"/>
              </a:ext>
            </a:extLst>
          </p:cNvPr>
          <p:cNvSpPr>
            <a:spLocks noGrp="1"/>
          </p:cNvSpPr>
          <p:nvPr>
            <p:ph type="sldNum" sz="quarter" idx="12"/>
          </p:nvPr>
        </p:nvSpPr>
        <p:spPr/>
        <p:txBody>
          <a:bodyPr/>
          <a:lstStyle/>
          <a:p>
            <a:fld id="{4C487655-AABA-4CA8-8EDF-7F823A468B89}" type="slidenum">
              <a:rPr lang="en-US" smtClean="0"/>
              <a:t>9</a:t>
            </a:fld>
            <a:endParaRPr lang="en-US" dirty="0"/>
          </a:p>
        </p:txBody>
      </p:sp>
      <p:pic>
        <p:nvPicPr>
          <p:cNvPr id="7" name="Picture 6">
            <a:extLst>
              <a:ext uri="{FF2B5EF4-FFF2-40B4-BE49-F238E27FC236}">
                <a16:creationId xmlns:a16="http://schemas.microsoft.com/office/drawing/2014/main" id="{8CA62ADC-1A7B-F47D-1A09-A07F4F87635B}"/>
              </a:ext>
            </a:extLst>
          </p:cNvPr>
          <p:cNvPicPr>
            <a:picLocks noChangeAspect="1"/>
          </p:cNvPicPr>
          <p:nvPr/>
        </p:nvPicPr>
        <p:blipFill>
          <a:blip r:embed="rId2"/>
          <a:stretch>
            <a:fillRect/>
          </a:stretch>
        </p:blipFill>
        <p:spPr>
          <a:xfrm>
            <a:off x="8701748" y="1332271"/>
            <a:ext cx="2652052" cy="792732"/>
          </a:xfrm>
          <a:prstGeom prst="rect">
            <a:avLst/>
          </a:prstGeom>
        </p:spPr>
      </p:pic>
      <p:pic>
        <p:nvPicPr>
          <p:cNvPr id="9" name="Picture 8">
            <a:extLst>
              <a:ext uri="{FF2B5EF4-FFF2-40B4-BE49-F238E27FC236}">
                <a16:creationId xmlns:a16="http://schemas.microsoft.com/office/drawing/2014/main" id="{B87979A7-3E01-BA52-1DB7-64C418BF625E}"/>
              </a:ext>
            </a:extLst>
          </p:cNvPr>
          <p:cNvPicPr>
            <a:picLocks noChangeAspect="1"/>
          </p:cNvPicPr>
          <p:nvPr/>
        </p:nvPicPr>
        <p:blipFill rotWithShape="1">
          <a:blip r:embed="rId3"/>
          <a:srcRect l="4749" t="6430" b="5251"/>
          <a:stretch/>
        </p:blipFill>
        <p:spPr>
          <a:xfrm>
            <a:off x="8482098" y="4299347"/>
            <a:ext cx="3497424" cy="346632"/>
          </a:xfrm>
          <a:prstGeom prst="rect">
            <a:avLst/>
          </a:prstGeom>
        </p:spPr>
      </p:pic>
      <p:sp>
        <p:nvSpPr>
          <p:cNvPr id="3" name="TextBox 2">
            <a:extLst>
              <a:ext uri="{FF2B5EF4-FFF2-40B4-BE49-F238E27FC236}">
                <a16:creationId xmlns:a16="http://schemas.microsoft.com/office/drawing/2014/main" id="{032F5933-BB9F-CA53-C603-48D843FFDF4E}"/>
              </a:ext>
            </a:extLst>
          </p:cNvPr>
          <p:cNvSpPr txBox="1"/>
          <p:nvPr/>
        </p:nvSpPr>
        <p:spPr>
          <a:xfrm>
            <a:off x="8482098" y="2380717"/>
            <a:ext cx="3441828" cy="1754326"/>
          </a:xfrm>
          <a:prstGeom prst="rect">
            <a:avLst/>
          </a:prstGeom>
          <a:solidFill>
            <a:schemeClr val="bg2"/>
          </a:solidFill>
          <a:ln w="38100">
            <a:solidFill>
              <a:schemeClr val="accent1"/>
            </a:solidFill>
          </a:ln>
        </p:spPr>
        <p:txBody>
          <a:bodyPr wrap="square" rtlCol="0">
            <a:spAutoFit/>
          </a:bodyPr>
          <a:lstStyle/>
          <a:p>
            <a:r>
              <a:rPr lang="en-US" dirty="0"/>
              <a:t>I had to reduce the dimensions of the data to make a scatter plot on an X Y axis.</a:t>
            </a:r>
          </a:p>
          <a:p>
            <a:endParaRPr lang="en-US" dirty="0"/>
          </a:p>
          <a:p>
            <a:r>
              <a:rPr lang="en-US" dirty="0"/>
              <a:t>A computer would solve a multiple linear regression equation!  </a:t>
            </a:r>
          </a:p>
        </p:txBody>
      </p:sp>
      <p:sp>
        <p:nvSpPr>
          <p:cNvPr id="5" name="TextBox 4">
            <a:extLst>
              <a:ext uri="{FF2B5EF4-FFF2-40B4-BE49-F238E27FC236}">
                <a16:creationId xmlns:a16="http://schemas.microsoft.com/office/drawing/2014/main" id="{CFF93F89-0437-B1C6-A97A-4C5E811D93B6}"/>
              </a:ext>
            </a:extLst>
          </p:cNvPr>
          <p:cNvSpPr txBox="1"/>
          <p:nvPr/>
        </p:nvSpPr>
        <p:spPr>
          <a:xfrm>
            <a:off x="8482098" y="4899795"/>
            <a:ext cx="3441828" cy="1477328"/>
          </a:xfrm>
          <a:prstGeom prst="rect">
            <a:avLst/>
          </a:prstGeom>
          <a:solidFill>
            <a:schemeClr val="bg2"/>
          </a:solidFill>
          <a:ln w="38100">
            <a:solidFill>
              <a:schemeClr val="accent1"/>
            </a:solidFill>
          </a:ln>
        </p:spPr>
        <p:txBody>
          <a:bodyPr wrap="square" rtlCol="0">
            <a:spAutoFit/>
          </a:bodyPr>
          <a:lstStyle>
            <a:defPPr>
              <a:defRPr lang="en-US"/>
            </a:defPPr>
            <a:lvl1pPr>
              <a:defRPr/>
            </a:lvl1pPr>
          </a:lstStyle>
          <a:p>
            <a:r>
              <a:rPr lang="en-US" dirty="0"/>
              <a:t>More and better examples: </a:t>
            </a:r>
            <a:br>
              <a:rPr lang="en-US" dirty="0"/>
            </a:br>
            <a:br>
              <a:rPr lang="en-US" dirty="0"/>
            </a:br>
            <a:r>
              <a:rPr lang="en-US" dirty="0">
                <a:hlinkClick r:id="rId4"/>
              </a:rPr>
              <a:t>https://aegis4048.github.io/mutiple_linear_regression_and_visualization_in_python</a:t>
            </a:r>
            <a:r>
              <a:rPr lang="en-US" dirty="0"/>
              <a:t> </a:t>
            </a:r>
          </a:p>
        </p:txBody>
      </p:sp>
      <p:pic>
        <p:nvPicPr>
          <p:cNvPr id="10" name="Picture 9">
            <a:extLst>
              <a:ext uri="{FF2B5EF4-FFF2-40B4-BE49-F238E27FC236}">
                <a16:creationId xmlns:a16="http://schemas.microsoft.com/office/drawing/2014/main" id="{27473D40-BA04-A370-AC46-310DA35E957D}"/>
              </a:ext>
            </a:extLst>
          </p:cNvPr>
          <p:cNvPicPr>
            <a:picLocks noChangeAspect="1"/>
          </p:cNvPicPr>
          <p:nvPr/>
        </p:nvPicPr>
        <p:blipFill>
          <a:blip r:embed="rId5"/>
          <a:stretch>
            <a:fillRect/>
          </a:stretch>
        </p:blipFill>
        <p:spPr>
          <a:xfrm>
            <a:off x="505231" y="1149556"/>
            <a:ext cx="7845667" cy="4995745"/>
          </a:xfrm>
          <a:prstGeom prst="rect">
            <a:avLst/>
          </a:prstGeom>
        </p:spPr>
      </p:pic>
    </p:spTree>
    <p:extLst>
      <p:ext uri="{BB962C8B-B14F-4D97-AF65-F5344CB8AC3E}">
        <p14:creationId xmlns:p14="http://schemas.microsoft.com/office/powerpoint/2010/main" val="3839129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7934</TotalTime>
  <Words>741</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Corbel</vt:lpstr>
      <vt:lpstr>Segoe UI</vt:lpstr>
      <vt:lpstr>Office Theme</vt:lpstr>
      <vt:lpstr>Supervised  and Unsupervised Learning</vt:lpstr>
      <vt:lpstr>Where are we?</vt:lpstr>
      <vt:lpstr>Agenda</vt:lpstr>
      <vt:lpstr>Moore’s Law</vt:lpstr>
      <vt:lpstr>Definitions – Supervised Learning</vt:lpstr>
      <vt:lpstr>Definitions – Unsupervised Learning</vt:lpstr>
      <vt:lpstr>Examples use this Excel spreadsheet</vt:lpstr>
      <vt:lpstr>An example of a Decision Tree</vt:lpstr>
      <vt:lpstr>An example of a Regression Model</vt:lpstr>
      <vt:lpstr>An example of a Cluster Analysis</vt:lpstr>
      <vt:lpstr>An example of a Cluster Analysis (2)</vt:lpstr>
      <vt:lpstr>How do Neural Networks work??</vt:lpstr>
      <vt:lpstr>Definitions – Semi-Supervised Learning</vt:lpstr>
      <vt:lpstr>Discuss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248</cp:revision>
  <dcterms:created xsi:type="dcterms:W3CDTF">2022-06-30T13:55:29Z</dcterms:created>
  <dcterms:modified xsi:type="dcterms:W3CDTF">2024-09-03T17:59:52Z</dcterms:modified>
</cp:coreProperties>
</file>