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645" r:id="rId3"/>
    <p:sldId id="673" r:id="rId4"/>
    <p:sldId id="680" r:id="rId5"/>
    <p:sldId id="681" r:id="rId6"/>
    <p:sldId id="671" r:id="rId7"/>
    <p:sldId id="672" r:id="rId8"/>
    <p:sldId id="674" r:id="rId9"/>
    <p:sldId id="675" r:id="rId10"/>
    <p:sldId id="677" r:id="rId11"/>
    <p:sldId id="678" r:id="rId12"/>
    <p:sldId id="679" r:id="rId13"/>
    <p:sldId id="682" r:id="rId14"/>
    <p:sldId id="683" r:id="rId15"/>
    <p:sldId id="684" r:id="rId16"/>
    <p:sldId id="257" r:id="rId17"/>
    <p:sldId id="685" r:id="rId18"/>
    <p:sldId id="6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353" autoAdjust="0"/>
  </p:normalViewPr>
  <p:slideViewPr>
    <p:cSldViewPr snapToGrid="0">
      <p:cViewPr varScale="1">
        <p:scale>
          <a:sx n="68" d="100"/>
          <a:sy n="68" d="100"/>
        </p:scale>
        <p:origin x="1733" y="38"/>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9/23/2024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NIST is the </a:t>
            </a:r>
            <a:r>
              <a:rPr lang="en-US" b="0" i="0" dirty="0">
                <a:solidFill>
                  <a:srgbClr val="040C28"/>
                </a:solidFill>
                <a:effectLst/>
                <a:latin typeface="Google Sans"/>
              </a:rPr>
              <a:t>National Institute of Standards and Technology</a:t>
            </a:r>
            <a:r>
              <a:rPr lang="en-US" b="0" i="0" dirty="0">
                <a:solidFill>
                  <a:srgbClr val="1F1F1F"/>
                </a:solidFill>
                <a:effectLst/>
                <a:latin typeface="Google Sans"/>
              </a:rPr>
              <a:t> at the U.S. Department of Commerce. The NIST Cybersecurity Framework helps businesses of all sizes better understand, manage, and reduce their cybersecurity risk and protect their networks and data. The Framework is voluntary.</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a:t>
            </a:fld>
            <a:endParaRPr lang="en-US" dirty="0"/>
          </a:p>
        </p:txBody>
      </p:sp>
    </p:spTree>
    <p:extLst>
      <p:ext uri="{BB962C8B-B14F-4D97-AF65-F5344CB8AC3E}">
        <p14:creationId xmlns:p14="http://schemas.microsoft.com/office/powerpoint/2010/main" val="210688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 Can we ever completely eliminate bias?</a:t>
            </a:r>
          </a:p>
        </p:txBody>
      </p:sp>
      <p:sp>
        <p:nvSpPr>
          <p:cNvPr id="4" name="Slide Number Placeholder 3"/>
          <p:cNvSpPr>
            <a:spLocks noGrp="1"/>
          </p:cNvSpPr>
          <p:nvPr>
            <p:ph type="sldNum" sz="quarter" idx="5"/>
          </p:nvPr>
        </p:nvSpPr>
        <p:spPr/>
        <p:txBody>
          <a:bodyPr/>
          <a:lstStyle/>
          <a:p>
            <a:fld id="{9192091F-6CD8-46B7-96F0-0D064BD5D0C2}" type="slidenum">
              <a:rPr lang="en-US" smtClean="0"/>
              <a:t>18</a:t>
            </a:fld>
            <a:endParaRPr lang="en-US" dirty="0"/>
          </a:p>
        </p:txBody>
      </p:sp>
    </p:spTree>
    <p:extLst>
      <p:ext uri="{BB962C8B-B14F-4D97-AF65-F5344CB8AC3E}">
        <p14:creationId xmlns:p14="http://schemas.microsoft.com/office/powerpoint/2010/main" val="22288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9/23/2024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9/23/2024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9/23/2024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9/23/2024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9/23/2024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9/23/2024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9/23/2024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9/23/2024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9/23/2024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9/23/2024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9/23/2024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9/23/2024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glass-lemonade-drink-fresh-30539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glass-lemonade-drink-fresh-30539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reepngimg.com/png/27231-toolbox-pictu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st.gov/publications/towards-standard-identifying-and-managing-bias-artificial-intellig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1554505"/>
          </a:xfrm>
        </p:spPr>
        <p:txBody>
          <a:bodyPr>
            <a:normAutofit/>
          </a:bodyPr>
          <a:lstStyle/>
          <a:p>
            <a:r>
              <a:rPr lang="en-US" dirty="0">
                <a:latin typeface="Segoe UI" panose="020B0502040204020203" pitchFamily="34" charset="0"/>
                <a:ea typeface="Tahoma" panose="020B0604030504040204" pitchFamily="34" charset="0"/>
                <a:cs typeface="Segoe UI" panose="020B0502040204020203" pitchFamily="34" charset="0"/>
              </a:rPr>
              <a:t>Managing Bias</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E302-5E17-ABB1-E7DB-F2ADC6EF4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959FD-C82D-8DCE-36AF-DF7C0E93E39A}"/>
              </a:ext>
            </a:extLst>
          </p:cNvPr>
          <p:cNvSpPr>
            <a:spLocks noGrp="1"/>
          </p:cNvSpPr>
          <p:nvPr>
            <p:ph type="title"/>
          </p:nvPr>
        </p:nvSpPr>
        <p:spPr>
          <a:xfrm>
            <a:off x="838200" y="365126"/>
            <a:ext cx="10515600" cy="699734"/>
          </a:xfrm>
        </p:spPr>
        <p:txBody>
          <a:bodyPr/>
          <a:lstStyle/>
          <a:p>
            <a:r>
              <a:rPr lang="en-US" dirty="0"/>
              <a:t>Systemic bias:</a:t>
            </a:r>
          </a:p>
        </p:txBody>
      </p:sp>
      <p:sp>
        <p:nvSpPr>
          <p:cNvPr id="3" name="Content Placeholder 2">
            <a:extLst>
              <a:ext uri="{FF2B5EF4-FFF2-40B4-BE49-F238E27FC236}">
                <a16:creationId xmlns:a16="http://schemas.microsoft.com/office/drawing/2014/main" id="{E5F8A2F8-184B-123A-139E-6BD047C4FD6B}"/>
              </a:ext>
            </a:extLst>
          </p:cNvPr>
          <p:cNvSpPr>
            <a:spLocks noGrp="1"/>
          </p:cNvSpPr>
          <p:nvPr>
            <p:ph idx="1"/>
          </p:nvPr>
        </p:nvSpPr>
        <p:spPr>
          <a:xfrm>
            <a:off x="838200" y="1064860"/>
            <a:ext cx="10515600" cy="5132740"/>
          </a:xfrm>
        </p:spPr>
        <p:txBody>
          <a:bodyPr>
            <a:normAutofit fontScale="92500" lnSpcReduction="10000"/>
          </a:bodyPr>
          <a:lstStyle/>
          <a:p>
            <a:pPr marL="0" indent="0">
              <a:buNone/>
            </a:pPr>
            <a:r>
              <a:rPr lang="en-US" dirty="0"/>
              <a:t>“Systemic biases result from procedures and practices of institutions that operate in ways which result in certain social groups being advantaged or favored and others being disadvantaged or devalued.” </a:t>
            </a:r>
          </a:p>
          <a:p>
            <a:r>
              <a:rPr lang="en-US" dirty="0"/>
              <a:t>“This need not be the result of any conscious prejudice or discrimination but rather of the majority following existing rules or norms.” </a:t>
            </a:r>
          </a:p>
          <a:p>
            <a:r>
              <a:rPr lang="en-US" dirty="0"/>
              <a:t>“Institutional racism and sexism are the most common examples.” </a:t>
            </a:r>
          </a:p>
          <a:p>
            <a:r>
              <a:rPr lang="en-US" dirty="0"/>
              <a:t>“Other systemic bias occurs when infrastructures for daily living are not developed using universal design principles, thus limiting or hindering accessibility for persons with disabilities.” </a:t>
            </a:r>
          </a:p>
          <a:p>
            <a:r>
              <a:rPr lang="en-US" dirty="0"/>
              <a:t>“Systemic bias is also referred to as institutional or historical bias. These biases are present in the datasets used in AI, and the institutional norms, practices, and processes across the AI lifecycle and in broader culture and society.”</a:t>
            </a:r>
            <a:endParaRPr lang="en-US" b="1" i="1" dirty="0"/>
          </a:p>
        </p:txBody>
      </p:sp>
      <p:sp>
        <p:nvSpPr>
          <p:cNvPr id="4" name="Slide Number Placeholder 3">
            <a:extLst>
              <a:ext uri="{FF2B5EF4-FFF2-40B4-BE49-F238E27FC236}">
                <a16:creationId xmlns:a16="http://schemas.microsoft.com/office/drawing/2014/main" id="{1A37835A-1CAA-F05B-20B0-93A276D54350}"/>
              </a:ext>
            </a:extLst>
          </p:cNvPr>
          <p:cNvSpPr>
            <a:spLocks noGrp="1"/>
          </p:cNvSpPr>
          <p:nvPr>
            <p:ph type="sldNum" sz="quarter" idx="12"/>
          </p:nvPr>
        </p:nvSpPr>
        <p:spPr/>
        <p:txBody>
          <a:bodyPr/>
          <a:lstStyle/>
          <a:p>
            <a:fld id="{4C487655-AABA-4CA8-8EDF-7F823A468B89}" type="slidenum">
              <a:rPr lang="en-US" smtClean="0"/>
              <a:t>10</a:t>
            </a:fld>
            <a:endParaRPr lang="en-US" dirty="0"/>
          </a:p>
        </p:txBody>
      </p:sp>
    </p:spTree>
    <p:extLst>
      <p:ext uri="{BB962C8B-B14F-4D97-AF65-F5344CB8AC3E}">
        <p14:creationId xmlns:p14="http://schemas.microsoft.com/office/powerpoint/2010/main" val="303980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CA76-36F0-A344-40E2-2EF91784A722}"/>
              </a:ext>
            </a:extLst>
          </p:cNvPr>
          <p:cNvSpPr>
            <a:spLocks noGrp="1"/>
          </p:cNvSpPr>
          <p:nvPr>
            <p:ph type="title"/>
          </p:nvPr>
        </p:nvSpPr>
        <p:spPr/>
        <p:txBody>
          <a:bodyPr/>
          <a:lstStyle/>
          <a:p>
            <a:r>
              <a:rPr lang="en-US" dirty="0"/>
              <a:t>A form of bias to guard against:</a:t>
            </a:r>
          </a:p>
        </p:txBody>
      </p:sp>
      <p:sp>
        <p:nvSpPr>
          <p:cNvPr id="3" name="Content Placeholder 2">
            <a:extLst>
              <a:ext uri="{FF2B5EF4-FFF2-40B4-BE49-F238E27FC236}">
                <a16:creationId xmlns:a16="http://schemas.microsoft.com/office/drawing/2014/main" id="{B8EE12E6-9F59-05FE-3440-C905D8FB3EDD}"/>
              </a:ext>
            </a:extLst>
          </p:cNvPr>
          <p:cNvSpPr>
            <a:spLocks noGrp="1"/>
          </p:cNvSpPr>
          <p:nvPr>
            <p:ph idx="1"/>
          </p:nvPr>
        </p:nvSpPr>
        <p:spPr>
          <a:xfrm>
            <a:off x="838200" y="1475669"/>
            <a:ext cx="10515600" cy="4351338"/>
          </a:xfrm>
        </p:spPr>
        <p:txBody>
          <a:bodyPr>
            <a:normAutofit lnSpcReduction="10000"/>
          </a:bodyPr>
          <a:lstStyle/>
          <a:p>
            <a:r>
              <a:rPr lang="en-US" b="1" i="0" dirty="0">
                <a:solidFill>
                  <a:srgbClr val="374151"/>
                </a:solidFill>
                <a:effectLst/>
                <a:latin typeface="Söhne"/>
              </a:rPr>
              <a:t>Techno solutionism</a:t>
            </a:r>
            <a:r>
              <a:rPr lang="en-US" b="0" i="0" dirty="0">
                <a:solidFill>
                  <a:srgbClr val="374151"/>
                </a:solidFill>
                <a:effectLst/>
                <a:latin typeface="Söhne"/>
              </a:rPr>
              <a:t> is the belief that technology can solve complex social, political, and economic problems without considering broader societal implications or addressing underlying structural issues.</a:t>
            </a:r>
          </a:p>
          <a:p>
            <a:r>
              <a:rPr lang="en-US" b="0" i="0" dirty="0">
                <a:solidFill>
                  <a:srgbClr val="374151"/>
                </a:solidFill>
                <a:effectLst/>
                <a:latin typeface="Söhne"/>
              </a:rPr>
              <a:t>It often involves a simplistic faith in technological solutions as panaceas for all problems, overlooking the complexities of human behavior, power dynamics, and systemic inequalities.</a:t>
            </a:r>
          </a:p>
          <a:p>
            <a:r>
              <a:rPr lang="en-US" b="1" i="0" dirty="0">
                <a:solidFill>
                  <a:srgbClr val="374151"/>
                </a:solidFill>
                <a:effectLst/>
                <a:latin typeface="Söhne"/>
              </a:rPr>
              <a:t>Techno solutionism</a:t>
            </a:r>
            <a:r>
              <a:rPr lang="en-US" b="0" i="0" dirty="0">
                <a:solidFill>
                  <a:srgbClr val="374151"/>
                </a:solidFill>
                <a:effectLst/>
                <a:latin typeface="Söhne"/>
              </a:rPr>
              <a:t> can lead to the over-reliance on technology to address social issues without adequately considering ethical, cultural, or unintended consequences.</a:t>
            </a:r>
          </a:p>
          <a:p>
            <a:r>
              <a:rPr lang="en-US" dirty="0">
                <a:solidFill>
                  <a:srgbClr val="374151"/>
                </a:solidFill>
                <a:latin typeface="Söhne"/>
              </a:rPr>
              <a:t>It’s not “bias” in the traditional sense … but it is a *form* of bias.  That is, you won’t find it in a psychology textbook!</a:t>
            </a:r>
          </a:p>
        </p:txBody>
      </p:sp>
      <p:sp>
        <p:nvSpPr>
          <p:cNvPr id="4" name="Slide Number Placeholder 3">
            <a:extLst>
              <a:ext uri="{FF2B5EF4-FFF2-40B4-BE49-F238E27FC236}">
                <a16:creationId xmlns:a16="http://schemas.microsoft.com/office/drawing/2014/main" id="{45528F4F-9231-E3D4-6D14-3125380E5E12}"/>
              </a:ext>
            </a:extLst>
          </p:cNvPr>
          <p:cNvSpPr>
            <a:spLocks noGrp="1"/>
          </p:cNvSpPr>
          <p:nvPr>
            <p:ph type="sldNum" sz="quarter" idx="12"/>
          </p:nvPr>
        </p:nvSpPr>
        <p:spPr/>
        <p:txBody>
          <a:bodyPr/>
          <a:lstStyle/>
          <a:p>
            <a:fld id="{4C487655-AABA-4CA8-8EDF-7F823A468B89}" type="slidenum">
              <a:rPr lang="en-US" smtClean="0"/>
              <a:t>11</a:t>
            </a:fld>
            <a:endParaRPr lang="en-US" dirty="0"/>
          </a:p>
        </p:txBody>
      </p:sp>
    </p:spTree>
    <p:extLst>
      <p:ext uri="{BB962C8B-B14F-4D97-AF65-F5344CB8AC3E}">
        <p14:creationId xmlns:p14="http://schemas.microsoft.com/office/powerpoint/2010/main" val="358132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380DB-1079-E1BD-F02E-21B8CEC799C0}"/>
              </a:ext>
            </a:extLst>
          </p:cNvPr>
          <p:cNvSpPr>
            <a:spLocks noGrp="1"/>
          </p:cNvSpPr>
          <p:nvPr>
            <p:ph type="title"/>
          </p:nvPr>
        </p:nvSpPr>
        <p:spPr>
          <a:xfrm>
            <a:off x="630935" y="639520"/>
            <a:ext cx="4110397" cy="1719072"/>
          </a:xfrm>
        </p:spPr>
        <p:txBody>
          <a:bodyPr anchor="b">
            <a:normAutofit/>
          </a:bodyPr>
          <a:lstStyle/>
          <a:p>
            <a:r>
              <a:rPr lang="en-US" sz="4600" dirty="0"/>
              <a:t>The updated AI life cycle</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0E72A6E9-8424-E754-842D-48027A42527F}"/>
              </a:ext>
            </a:extLst>
          </p:cNvPr>
          <p:cNvSpPr>
            <a:spLocks noGrp="1"/>
          </p:cNvSpPr>
          <p:nvPr>
            <p:ph idx="1"/>
          </p:nvPr>
        </p:nvSpPr>
        <p:spPr>
          <a:xfrm>
            <a:off x="630935" y="2807208"/>
            <a:ext cx="5600739" cy="3410712"/>
          </a:xfrm>
        </p:spPr>
        <p:txBody>
          <a:bodyPr anchor="t">
            <a:normAutofit fontScale="92500" lnSpcReduction="10000"/>
          </a:bodyPr>
          <a:lstStyle/>
          <a:p>
            <a:r>
              <a:rPr lang="en-US" sz="2400" dirty="0"/>
              <a:t>Needs to be an iterative, multi-stakeholder approach.</a:t>
            </a:r>
          </a:p>
          <a:p>
            <a:r>
              <a:rPr lang="en-US" sz="2400" b="0" i="0" dirty="0">
                <a:effectLst/>
                <a:latin typeface="Söhne"/>
              </a:rPr>
              <a:t>Pre-design stage: initial planning, problem framing, and decision-making.</a:t>
            </a:r>
          </a:p>
          <a:p>
            <a:r>
              <a:rPr lang="en-US" sz="2400" dirty="0"/>
              <a:t>Design and Development stage: choosing the correct model (or building / training a new one) and pre-defining limits before deployment.</a:t>
            </a:r>
          </a:p>
          <a:p>
            <a:r>
              <a:rPr lang="en-US" sz="2400" dirty="0"/>
              <a:t>Deployment stage: </a:t>
            </a:r>
            <a:r>
              <a:rPr lang="en-US" sz="2400" b="0" i="0" dirty="0">
                <a:effectLst/>
                <a:latin typeface="Söhne"/>
              </a:rPr>
              <a:t>requiring continuous monitoring and reassessment </a:t>
            </a:r>
            <a:endParaRPr lang="en-US" sz="2400" dirty="0"/>
          </a:p>
          <a:p>
            <a:endParaRPr lang="en-US" sz="1500" dirty="0"/>
          </a:p>
        </p:txBody>
      </p:sp>
      <p:pic>
        <p:nvPicPr>
          <p:cNvPr id="8" name="Picture 7">
            <a:extLst>
              <a:ext uri="{FF2B5EF4-FFF2-40B4-BE49-F238E27FC236}">
                <a16:creationId xmlns:a16="http://schemas.microsoft.com/office/drawing/2014/main" id="{A54918C0-EFE4-5956-0B97-CB28211AB33F}"/>
              </a:ext>
            </a:extLst>
          </p:cNvPr>
          <p:cNvPicPr>
            <a:picLocks noChangeAspect="1"/>
          </p:cNvPicPr>
          <p:nvPr/>
        </p:nvPicPr>
        <p:blipFill>
          <a:blip r:embed="rId2"/>
          <a:stretch>
            <a:fillRect/>
          </a:stretch>
        </p:blipFill>
        <p:spPr>
          <a:xfrm>
            <a:off x="6231675" y="1328928"/>
            <a:ext cx="5122125" cy="4200144"/>
          </a:xfrm>
          <a:prstGeom prst="rect">
            <a:avLst/>
          </a:prstGeom>
        </p:spPr>
      </p:pic>
      <p:sp>
        <p:nvSpPr>
          <p:cNvPr id="4" name="Slide Number Placeholder 3">
            <a:extLst>
              <a:ext uri="{FF2B5EF4-FFF2-40B4-BE49-F238E27FC236}">
                <a16:creationId xmlns:a16="http://schemas.microsoft.com/office/drawing/2014/main" id="{F609895C-6184-9A8A-836B-030602BF9A40}"/>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12</a:t>
            </a:fld>
            <a:endParaRPr lang="en-US" sz="1800"/>
          </a:p>
        </p:txBody>
      </p:sp>
    </p:spTree>
    <p:extLst>
      <p:ext uri="{BB962C8B-B14F-4D97-AF65-F5344CB8AC3E}">
        <p14:creationId xmlns:p14="http://schemas.microsoft.com/office/powerpoint/2010/main" val="126501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44D1-F3EA-54C4-6C28-C6065FAA970F}"/>
              </a:ext>
            </a:extLst>
          </p:cNvPr>
          <p:cNvSpPr>
            <a:spLocks noGrp="1"/>
          </p:cNvSpPr>
          <p:nvPr>
            <p:ph type="title"/>
          </p:nvPr>
        </p:nvSpPr>
        <p:spPr/>
        <p:txBody>
          <a:bodyPr/>
          <a:lstStyle/>
          <a:p>
            <a:r>
              <a:rPr lang="en-US" dirty="0"/>
              <a:t>6 Practical Recommendations</a:t>
            </a:r>
          </a:p>
        </p:txBody>
      </p:sp>
      <p:sp>
        <p:nvSpPr>
          <p:cNvPr id="3" name="Content Placeholder 2">
            <a:extLst>
              <a:ext uri="{FF2B5EF4-FFF2-40B4-BE49-F238E27FC236}">
                <a16:creationId xmlns:a16="http://schemas.microsoft.com/office/drawing/2014/main" id="{07E42C05-E459-0E3B-BE91-976FA742FDF6}"/>
              </a:ext>
            </a:extLst>
          </p:cNvPr>
          <p:cNvSpPr>
            <a:spLocks noGrp="1"/>
          </p:cNvSpPr>
          <p:nvPr>
            <p:ph idx="1"/>
          </p:nvPr>
        </p:nvSpPr>
        <p:spPr/>
        <p:txBody>
          <a:bodyPr>
            <a:normAutofit fontScale="92500"/>
          </a:bodyPr>
          <a:lstStyle/>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Establish and apply criteria for data quality and representativeness</a:t>
            </a:r>
            <a:r>
              <a:rPr lang="en-US" sz="2400" dirty="0">
                <a:solidFill>
                  <a:srgbClr val="000000"/>
                </a:solidFill>
                <a:effectLst/>
                <a:latin typeface="Segoe UI" panose="020B0502040204020203" pitchFamily="34" charset="0"/>
                <a:ea typeface="Segoe UI" panose="020B0502040204020203" pitchFamily="34" charset="0"/>
              </a:rPr>
              <a:t>, ensuring that the data used to train, test, and validate the AI system reflects the diversity and characteristics of the target population and domain.</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Conduct testing, evaluation, verification, and validation (TEVV)</a:t>
            </a:r>
            <a:r>
              <a:rPr lang="en-US" sz="2400" dirty="0">
                <a:solidFill>
                  <a:srgbClr val="000000"/>
                </a:solidFill>
                <a:effectLst/>
                <a:latin typeface="Segoe UI" panose="020B0502040204020203" pitchFamily="34" charset="0"/>
                <a:ea typeface="Segoe UI" panose="020B0502040204020203" pitchFamily="34" charset="0"/>
              </a:rPr>
              <a:t> of the AI system throughout its lifecycle, using appropriate methods and metrics to measure and mitigate AI bias and ensure performance, reliability, and safety.</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Involve human experts and users in the design, development, and deployment of the AI system</a:t>
            </a:r>
            <a:r>
              <a:rPr lang="en-US" sz="2400" dirty="0">
                <a:solidFill>
                  <a:srgbClr val="000000"/>
                </a:solidFill>
                <a:effectLst/>
                <a:latin typeface="Segoe UI" panose="020B0502040204020203" pitchFamily="34" charset="0"/>
                <a:ea typeface="Segoe UI" panose="020B0502040204020203" pitchFamily="34" charset="0"/>
              </a:rPr>
              <a:t>, applying human-centered principles and practices to ensure usability, accessibility, and accountability.</a:t>
            </a:r>
          </a:p>
        </p:txBody>
      </p:sp>
      <p:sp>
        <p:nvSpPr>
          <p:cNvPr id="4" name="Slide Number Placeholder 3">
            <a:extLst>
              <a:ext uri="{FF2B5EF4-FFF2-40B4-BE49-F238E27FC236}">
                <a16:creationId xmlns:a16="http://schemas.microsoft.com/office/drawing/2014/main" id="{F590782F-AF58-832F-3CF5-B067B9E7D65A}"/>
              </a:ext>
            </a:extLst>
          </p:cNvPr>
          <p:cNvSpPr>
            <a:spLocks noGrp="1"/>
          </p:cNvSpPr>
          <p:nvPr>
            <p:ph type="sldNum" sz="quarter" idx="12"/>
          </p:nvPr>
        </p:nvSpPr>
        <p:spPr/>
        <p:txBody>
          <a:bodyPr/>
          <a:lstStyle/>
          <a:p>
            <a:fld id="{4C487655-AABA-4CA8-8EDF-7F823A468B89}" type="slidenum">
              <a:rPr lang="en-US" smtClean="0"/>
              <a:t>13</a:t>
            </a:fld>
            <a:endParaRPr lang="en-US" dirty="0"/>
          </a:p>
        </p:txBody>
      </p:sp>
    </p:spTree>
    <p:extLst>
      <p:ext uri="{BB962C8B-B14F-4D97-AF65-F5344CB8AC3E}">
        <p14:creationId xmlns:p14="http://schemas.microsoft.com/office/powerpoint/2010/main" val="128421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FA5A-53B6-266F-7F0D-5EBAA3394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66F0A-8806-66BA-7487-9167A9B18C1B}"/>
              </a:ext>
            </a:extLst>
          </p:cNvPr>
          <p:cNvSpPr>
            <a:spLocks noGrp="1"/>
          </p:cNvSpPr>
          <p:nvPr>
            <p:ph type="title"/>
          </p:nvPr>
        </p:nvSpPr>
        <p:spPr/>
        <p:txBody>
          <a:bodyPr/>
          <a:lstStyle/>
          <a:p>
            <a:r>
              <a:rPr lang="en-US" dirty="0"/>
              <a:t>Practical Recommendations </a:t>
            </a:r>
            <a:r>
              <a:rPr lang="en-US" sz="2000" dirty="0"/>
              <a:t>(continued)</a:t>
            </a:r>
            <a:endParaRPr lang="en-US" dirty="0"/>
          </a:p>
        </p:txBody>
      </p:sp>
      <p:sp>
        <p:nvSpPr>
          <p:cNvPr id="3" name="Content Placeholder 2">
            <a:extLst>
              <a:ext uri="{FF2B5EF4-FFF2-40B4-BE49-F238E27FC236}">
                <a16:creationId xmlns:a16="http://schemas.microsoft.com/office/drawing/2014/main" id="{328CBC78-BCBA-D491-BDCC-43B7CE99F5A6}"/>
              </a:ext>
            </a:extLst>
          </p:cNvPr>
          <p:cNvSpPr>
            <a:spLocks noGrp="1"/>
          </p:cNvSpPr>
          <p:nvPr>
            <p:ph idx="1"/>
          </p:nvPr>
        </p:nvSpPr>
        <p:spPr/>
        <p:txBody>
          <a:bodyPr>
            <a:normAutofit lnSpcReduction="10000"/>
          </a:bodyPr>
          <a:lstStyle/>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Provide transparency and explainability of the AI system</a:t>
            </a:r>
            <a:r>
              <a:rPr lang="en-US" sz="2400" dirty="0">
                <a:solidFill>
                  <a:srgbClr val="000000"/>
                </a:solidFill>
                <a:effectLst/>
                <a:latin typeface="Segoe UI" panose="020B0502040204020203" pitchFamily="34" charset="0"/>
                <a:ea typeface="Segoe UI" panose="020B0502040204020203" pitchFamily="34" charset="0"/>
              </a:rPr>
              <a:t>, disclosing the relevant information about its purpose, functionality, limitations, and potential biases to the users and other stakeholders.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Enable user feedback and redress mechanisms</a:t>
            </a:r>
            <a:r>
              <a:rPr lang="en-US" sz="2400" dirty="0">
                <a:solidFill>
                  <a:srgbClr val="000000"/>
                </a:solidFill>
                <a:effectLst/>
                <a:latin typeface="Segoe UI" panose="020B0502040204020203" pitchFamily="34" charset="0"/>
                <a:ea typeface="Segoe UI" panose="020B0502040204020203" pitchFamily="34" charset="0"/>
              </a:rPr>
              <a:t>, allowing the users to report, correct, or challenge the AI system's outputs or decisions, and providing remedies for any harms or grievances caused by AI bias.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Establish and implement governance policies and procedures</a:t>
            </a:r>
            <a:r>
              <a:rPr lang="en-US" sz="2400" dirty="0">
                <a:solidFill>
                  <a:srgbClr val="000000"/>
                </a:solidFill>
                <a:effectLst/>
                <a:latin typeface="Segoe UI" panose="020B0502040204020203" pitchFamily="34" charset="0"/>
                <a:ea typeface="Segoe UI" panose="020B0502040204020203" pitchFamily="34" charset="0"/>
              </a:rPr>
              <a:t> for the AI system, defining the roles and responsibilities of the developers, operators, and overseers, and ensuring compliance with ethical and legal standards.</a:t>
            </a:r>
          </a:p>
        </p:txBody>
      </p:sp>
      <p:sp>
        <p:nvSpPr>
          <p:cNvPr id="4" name="Slide Number Placeholder 3">
            <a:extLst>
              <a:ext uri="{FF2B5EF4-FFF2-40B4-BE49-F238E27FC236}">
                <a16:creationId xmlns:a16="http://schemas.microsoft.com/office/drawing/2014/main" id="{C188CD85-E889-076E-D13E-1133BA5713C4}"/>
              </a:ext>
            </a:extLst>
          </p:cNvPr>
          <p:cNvSpPr>
            <a:spLocks noGrp="1"/>
          </p:cNvSpPr>
          <p:nvPr>
            <p:ph type="sldNum" sz="quarter" idx="12"/>
          </p:nvPr>
        </p:nvSpPr>
        <p:spPr/>
        <p:txBody>
          <a:bodyPr/>
          <a:lstStyle/>
          <a:p>
            <a:fld id="{4C487655-AABA-4CA8-8EDF-7F823A468B89}" type="slidenum">
              <a:rPr lang="en-US" smtClean="0"/>
              <a:t>14</a:t>
            </a:fld>
            <a:endParaRPr lang="en-US" dirty="0"/>
          </a:p>
        </p:txBody>
      </p:sp>
    </p:spTree>
    <p:extLst>
      <p:ext uri="{BB962C8B-B14F-4D97-AF65-F5344CB8AC3E}">
        <p14:creationId xmlns:p14="http://schemas.microsoft.com/office/powerpoint/2010/main" val="121279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A3E3-F21F-2D9A-C7AE-7808927B2752}"/>
              </a:ext>
            </a:extLst>
          </p:cNvPr>
          <p:cNvSpPr>
            <a:spLocks noGrp="1"/>
          </p:cNvSpPr>
          <p:nvPr>
            <p:ph type="title"/>
          </p:nvPr>
        </p:nvSpPr>
        <p:spPr/>
        <p:txBody>
          <a:bodyPr/>
          <a:lstStyle/>
          <a:p>
            <a:r>
              <a:rPr lang="en-US" dirty="0"/>
              <a:t>Discussion – where does this fit into our roadmap?</a:t>
            </a:r>
          </a:p>
        </p:txBody>
      </p:sp>
      <p:sp>
        <p:nvSpPr>
          <p:cNvPr id="4" name="Slide Number Placeholder 3">
            <a:extLst>
              <a:ext uri="{FF2B5EF4-FFF2-40B4-BE49-F238E27FC236}">
                <a16:creationId xmlns:a16="http://schemas.microsoft.com/office/drawing/2014/main" id="{76CDFFE0-1EFD-939D-3776-8C832C243277}"/>
              </a:ext>
            </a:extLst>
          </p:cNvPr>
          <p:cNvSpPr>
            <a:spLocks noGrp="1"/>
          </p:cNvSpPr>
          <p:nvPr>
            <p:ph type="sldNum" sz="quarter" idx="12"/>
          </p:nvPr>
        </p:nvSpPr>
        <p:spPr/>
        <p:txBody>
          <a:bodyPr/>
          <a:lstStyle/>
          <a:p>
            <a:fld id="{4C487655-AABA-4CA8-8EDF-7F823A468B89}" type="slidenum">
              <a:rPr lang="en-US" smtClean="0"/>
              <a:t>15</a:t>
            </a:fld>
            <a:endParaRPr lang="en-US" dirty="0"/>
          </a:p>
        </p:txBody>
      </p:sp>
    </p:spTree>
    <p:extLst>
      <p:ext uri="{BB962C8B-B14F-4D97-AF65-F5344CB8AC3E}">
        <p14:creationId xmlns:p14="http://schemas.microsoft.com/office/powerpoint/2010/main" val="333706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E8A1C7-507C-5719-04EF-66B88A5118BE}"/>
              </a:ext>
            </a:extLst>
          </p:cNvPr>
          <p:cNvSpPr txBox="1">
            <a:spLocks noGrp="1"/>
          </p:cNvSpPr>
          <p:nvPr>
            <p:ph type="title" idx="4294967295"/>
          </p:nvPr>
        </p:nvSpPr>
        <p:spPr>
          <a:xfrm>
            <a:off x="1524000" y="211322"/>
            <a:ext cx="9144000" cy="673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“Shafer’s Roadmap”</a:t>
            </a: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2800" b="0" i="1" u="none" strike="noStrike" kern="1200" cap="none" spc="0" normalizeH="0" baseline="0" noProof="0" dirty="0">
                <a:ln>
                  <a:noFill/>
                </a:ln>
                <a:solidFill>
                  <a:schemeClr val="tx1"/>
                </a:solidFill>
                <a:effectLst/>
                <a:uLnTx/>
                <a:uFillTx/>
                <a:latin typeface="+mj-lt"/>
                <a:ea typeface="+mj-ea"/>
                <a:cs typeface="+mj-cs"/>
              </a:rPr>
              <a:t>Semi-Supervised</a:t>
            </a:r>
            <a:r>
              <a:rPr kumimoji="0" lang="en-US" sz="2800" b="0" i="0" u="none" strike="noStrike" kern="1200" cap="none" spc="0" normalizeH="0" baseline="0" noProof="0" dirty="0">
                <a:ln>
                  <a:noFill/>
                </a:ln>
                <a:solidFill>
                  <a:schemeClr val="tx1"/>
                </a:solidFill>
                <a:effectLst/>
                <a:uLnTx/>
                <a:uFillTx/>
                <a:latin typeface="+mj-lt"/>
                <a:ea typeface="+mj-ea"/>
                <a:cs typeface="+mj-cs"/>
              </a:rPr>
              <a:t> Machine Learning</a:t>
            </a:r>
          </a:p>
        </p:txBody>
      </p:sp>
      <p:sp>
        <p:nvSpPr>
          <p:cNvPr id="4" name="Oval 3" descr="Start">
            <a:extLst>
              <a:ext uri="{FF2B5EF4-FFF2-40B4-BE49-F238E27FC236}">
                <a16:creationId xmlns:a16="http://schemas.microsoft.com/office/drawing/2014/main" id="{025B941F-9C88-7E9F-BD2D-E739E9708D9B}"/>
              </a:ext>
            </a:extLst>
          </p:cNvPr>
          <p:cNvSpPr/>
          <p:nvPr/>
        </p:nvSpPr>
        <p:spPr>
          <a:xfrm>
            <a:off x="453701" y="2737758"/>
            <a:ext cx="467698" cy="462643"/>
          </a:xfrm>
          <a:prstGeom prst="ellipse">
            <a:avLst/>
          </a:prstGeom>
          <a:solidFill>
            <a:schemeClr val="accent6"/>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4F530B8-6DEC-B5DB-911F-EAE2E6EE3AF3}"/>
              </a:ext>
            </a:extLst>
          </p:cNvPr>
          <p:cNvSpPr txBox="1"/>
          <p:nvPr/>
        </p:nvSpPr>
        <p:spPr>
          <a:xfrm>
            <a:off x="3269610" y="1247775"/>
            <a:ext cx="3426465" cy="369332"/>
          </a:xfrm>
          <a:prstGeom prst="rect">
            <a:avLst/>
          </a:prstGeom>
          <a:noFill/>
        </p:spPr>
        <p:txBody>
          <a:bodyPr wrap="square" rtlCol="0">
            <a:spAutoFit/>
          </a:bodyPr>
          <a:lstStyle/>
          <a:p>
            <a:r>
              <a:rPr lang="en-US" dirty="0"/>
              <a:t>The “official” 3 steps of M.L.</a:t>
            </a:r>
          </a:p>
        </p:txBody>
      </p:sp>
      <p:sp>
        <p:nvSpPr>
          <p:cNvPr id="5" name="Rectangle 4">
            <a:extLst>
              <a:ext uri="{FF2B5EF4-FFF2-40B4-BE49-F238E27FC236}">
                <a16:creationId xmlns:a16="http://schemas.microsoft.com/office/drawing/2014/main" id="{DDDCEBDA-5F4A-1370-6E7B-E4A8A2191203}"/>
              </a:ext>
            </a:extLst>
          </p:cNvPr>
          <p:cNvSpPr/>
          <p:nvPr/>
        </p:nvSpPr>
        <p:spPr>
          <a:xfrm>
            <a:off x="1739389"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br>
              <a:rPr lang="en-US" dirty="0"/>
            </a:br>
            <a:r>
              <a:rPr lang="en-US" dirty="0"/>
              <a:t>Data</a:t>
            </a:r>
            <a:br>
              <a:rPr lang="en-US" dirty="0"/>
            </a:br>
            <a:r>
              <a:rPr lang="en-US" dirty="0"/>
              <a:t>Collection</a:t>
            </a:r>
          </a:p>
        </p:txBody>
      </p:sp>
      <p:sp>
        <p:nvSpPr>
          <p:cNvPr id="6" name="Rectangle 5">
            <a:extLst>
              <a:ext uri="{FF2B5EF4-FFF2-40B4-BE49-F238E27FC236}">
                <a16:creationId xmlns:a16="http://schemas.microsoft.com/office/drawing/2014/main" id="{52755C88-F39A-24AD-A161-4094667A7404}"/>
              </a:ext>
            </a:extLst>
          </p:cNvPr>
          <p:cNvSpPr/>
          <p:nvPr/>
        </p:nvSpPr>
        <p:spPr>
          <a:xfrm>
            <a:off x="4087600"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r>
              <a:rPr lang="en-US" dirty="0"/>
              <a:t>Data</a:t>
            </a:r>
            <a:br>
              <a:rPr lang="en-US" dirty="0"/>
            </a:br>
            <a:r>
              <a:rPr lang="en-US" dirty="0"/>
              <a:t>Cleaning</a:t>
            </a:r>
          </a:p>
        </p:txBody>
      </p:sp>
      <p:sp>
        <p:nvSpPr>
          <p:cNvPr id="38" name="TextBox 37">
            <a:extLst>
              <a:ext uri="{FF2B5EF4-FFF2-40B4-BE49-F238E27FC236}">
                <a16:creationId xmlns:a16="http://schemas.microsoft.com/office/drawing/2014/main" id="{D1D591DB-4C74-6F9E-B9EC-70D84C6A3AA0}"/>
              </a:ext>
              <a:ext uri="{C183D7F6-B498-43B3-948B-1728B52AA6E4}">
                <adec:decorative xmlns:adec="http://schemas.microsoft.com/office/drawing/2017/decorative" val="0"/>
              </a:ext>
            </a:extLst>
          </p:cNvPr>
          <p:cNvSpPr txBox="1"/>
          <p:nvPr/>
        </p:nvSpPr>
        <p:spPr>
          <a:xfrm>
            <a:off x="3952900" y="4050913"/>
            <a:ext cx="180974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Documentation</a:t>
            </a:r>
          </a:p>
          <a:p>
            <a:pPr marL="285750" indent="-285750">
              <a:buFont typeface="Arial" panose="020B0604020202020204" pitchFamily="34" charset="0"/>
              <a:buChar char="•"/>
            </a:pPr>
            <a:r>
              <a:rPr lang="en-US" sz="1600" dirty="0"/>
              <a:t>Consistency</a:t>
            </a:r>
          </a:p>
          <a:p>
            <a:pPr marL="285750" indent="-285750">
              <a:buFont typeface="Arial" panose="020B0604020202020204" pitchFamily="34" charset="0"/>
              <a:buChar char="•"/>
            </a:pPr>
            <a:r>
              <a:rPr lang="en-US" sz="1600" dirty="0"/>
              <a:t>Dimension Reduction</a:t>
            </a:r>
          </a:p>
        </p:txBody>
      </p:sp>
      <p:sp>
        <p:nvSpPr>
          <p:cNvPr id="7" name="Rectangle 6">
            <a:extLst>
              <a:ext uri="{FF2B5EF4-FFF2-40B4-BE49-F238E27FC236}">
                <a16:creationId xmlns:a16="http://schemas.microsoft.com/office/drawing/2014/main" id="{34D6F06A-6AC3-D7A3-924D-CB4ABBF433A5}"/>
              </a:ext>
            </a:extLst>
          </p:cNvPr>
          <p:cNvSpPr/>
          <p:nvPr/>
        </p:nvSpPr>
        <p:spPr>
          <a:xfrm>
            <a:off x="6435811"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br>
              <a:rPr lang="en-US" dirty="0"/>
            </a:br>
            <a:r>
              <a:rPr lang="en-US" dirty="0"/>
              <a:t>Model Training</a:t>
            </a:r>
          </a:p>
        </p:txBody>
      </p:sp>
      <p:sp>
        <p:nvSpPr>
          <p:cNvPr id="37" name="TextBox 36">
            <a:extLst>
              <a:ext uri="{FF2B5EF4-FFF2-40B4-BE49-F238E27FC236}">
                <a16:creationId xmlns:a16="http://schemas.microsoft.com/office/drawing/2014/main" id="{B30E2BD9-E61E-322F-CC74-839FFED6A378}"/>
              </a:ext>
              <a:ext uri="{C183D7F6-B498-43B3-948B-1728B52AA6E4}">
                <adec:decorative xmlns:adec="http://schemas.microsoft.com/office/drawing/2017/decorative" val="0"/>
              </a:ext>
            </a:extLst>
          </p:cNvPr>
          <p:cNvSpPr txBox="1"/>
          <p:nvPr/>
        </p:nvSpPr>
        <p:spPr>
          <a:xfrm>
            <a:off x="6419290" y="4057258"/>
            <a:ext cx="167948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Supervised</a:t>
            </a:r>
          </a:p>
          <a:p>
            <a:pPr marL="285750" indent="-285750">
              <a:buFont typeface="Arial" panose="020B0604020202020204" pitchFamily="34" charset="0"/>
              <a:buChar char="•"/>
            </a:pPr>
            <a:r>
              <a:rPr lang="en-US" sz="1600" dirty="0"/>
              <a:t>Unsupervised</a:t>
            </a:r>
          </a:p>
        </p:txBody>
      </p:sp>
      <p:pic>
        <p:nvPicPr>
          <p:cNvPr id="10" name="Picture 9" descr="A glass with a straw and a slice of lemon&#10;">
            <a:extLst>
              <a:ext uri="{FF2B5EF4-FFF2-40B4-BE49-F238E27FC236}">
                <a16:creationId xmlns:a16="http://schemas.microsoft.com/office/drawing/2014/main" id="{2A1E0F5E-7066-631D-1949-A1646F9A9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4022" y="2276667"/>
            <a:ext cx="1532710" cy="1436916"/>
          </a:xfrm>
          <a:prstGeom prst="rect">
            <a:avLst/>
          </a:prstGeom>
        </p:spPr>
      </p:pic>
      <p:sp>
        <p:nvSpPr>
          <p:cNvPr id="11" name="Rectangle 10">
            <a:extLst>
              <a:ext uri="{FF2B5EF4-FFF2-40B4-BE49-F238E27FC236}">
                <a16:creationId xmlns:a16="http://schemas.microsoft.com/office/drawing/2014/main" id="{7C56EEA6-2B80-B5BE-08E7-0F5BDC0B8771}"/>
              </a:ext>
            </a:extLst>
          </p:cNvPr>
          <p:cNvSpPr/>
          <p:nvPr/>
        </p:nvSpPr>
        <p:spPr>
          <a:xfrm>
            <a:off x="8784022" y="3713583"/>
            <a:ext cx="1532710" cy="343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Evaluation</a:t>
            </a:r>
          </a:p>
        </p:txBody>
      </p:sp>
      <p:sp>
        <p:nvSpPr>
          <p:cNvPr id="39" name="TextBox 38">
            <a:extLst>
              <a:ext uri="{FF2B5EF4-FFF2-40B4-BE49-F238E27FC236}">
                <a16:creationId xmlns:a16="http://schemas.microsoft.com/office/drawing/2014/main" id="{2BCF662D-7297-12EA-BF8D-2F777FE67A83}"/>
              </a:ext>
            </a:extLst>
          </p:cNvPr>
          <p:cNvSpPr txBox="1"/>
          <p:nvPr/>
        </p:nvSpPr>
        <p:spPr>
          <a:xfrm>
            <a:off x="8629650" y="4074408"/>
            <a:ext cx="167948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L.I.M.E.</a:t>
            </a:r>
          </a:p>
          <a:p>
            <a:pPr marL="285750" indent="-285750">
              <a:buFont typeface="Arial" panose="020B0604020202020204" pitchFamily="34" charset="0"/>
              <a:buChar char="•"/>
            </a:pPr>
            <a:r>
              <a:rPr lang="en-US" sz="1600" dirty="0"/>
              <a:t>Visualization</a:t>
            </a:r>
          </a:p>
          <a:p>
            <a:pPr marL="285750" indent="-285750">
              <a:buFont typeface="Arial" panose="020B0604020202020204" pitchFamily="34" charset="0"/>
              <a:buChar char="•"/>
            </a:pPr>
            <a:r>
              <a:rPr lang="en-US" sz="1600" dirty="0"/>
              <a:t>Dimension Reduction</a:t>
            </a:r>
          </a:p>
        </p:txBody>
      </p:sp>
      <p:sp>
        <p:nvSpPr>
          <p:cNvPr id="12" name="Oval 11" descr="End">
            <a:extLst>
              <a:ext uri="{FF2B5EF4-FFF2-40B4-BE49-F238E27FC236}">
                <a16:creationId xmlns:a16="http://schemas.microsoft.com/office/drawing/2014/main" id="{755F2D4D-4924-52E9-6BD7-FB1277DC9874}"/>
              </a:ext>
            </a:extLst>
          </p:cNvPr>
          <p:cNvSpPr/>
          <p:nvPr/>
        </p:nvSpPr>
        <p:spPr>
          <a:xfrm>
            <a:off x="11134724" y="2737758"/>
            <a:ext cx="450201" cy="462643"/>
          </a:xfrm>
          <a:prstGeom prst="ellipse">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57E8701-AB1C-F955-FAFB-802927C53BCF}"/>
              </a:ext>
              <a:ext uri="{C183D7F6-B498-43B3-948B-1728B52AA6E4}">
                <adec:decorative xmlns:adec="http://schemas.microsoft.com/office/drawing/2017/decorative" val="1"/>
              </a:ext>
            </a:extLst>
          </p:cNvPr>
          <p:cNvCxnSpPr/>
          <p:nvPr/>
        </p:nvCxnSpPr>
        <p:spPr>
          <a:xfrm>
            <a:off x="3409950"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512744-92D9-74FF-FA36-0BA863818CF1}"/>
              </a:ext>
              <a:ext uri="{C183D7F6-B498-43B3-948B-1728B52AA6E4}">
                <adec:decorative xmlns:adec="http://schemas.microsoft.com/office/drawing/2017/decorative" val="1"/>
              </a:ext>
            </a:extLst>
          </p:cNvPr>
          <p:cNvCxnSpPr/>
          <p:nvPr/>
        </p:nvCxnSpPr>
        <p:spPr>
          <a:xfrm>
            <a:off x="5743575" y="265203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7636E8-FE38-0787-DF36-FA9FFC05F3C8}"/>
              </a:ext>
              <a:ext uri="{C183D7F6-B498-43B3-948B-1728B52AA6E4}">
                <adec:decorative xmlns:adec="http://schemas.microsoft.com/office/drawing/2017/decorative" val="1"/>
              </a:ext>
            </a:extLst>
          </p:cNvPr>
          <p:cNvCxnSpPr/>
          <p:nvPr/>
        </p:nvCxnSpPr>
        <p:spPr>
          <a:xfrm>
            <a:off x="8115300" y="300329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BBACF6-1FD9-A652-9EBD-D8E992D1611A}"/>
              </a:ext>
              <a:ext uri="{C183D7F6-B498-43B3-948B-1728B52AA6E4}">
                <adec:decorative xmlns:adec="http://schemas.microsoft.com/office/drawing/2017/decorative" val="1"/>
              </a:ext>
            </a:extLst>
          </p:cNvPr>
          <p:cNvCxnSpPr>
            <a:cxnSpLocks/>
          </p:cNvCxnSpPr>
          <p:nvPr/>
        </p:nvCxnSpPr>
        <p:spPr>
          <a:xfrm flipH="1">
            <a:off x="5734050" y="320040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ED1FB8-FBD8-E873-57F7-AC38FCDD16FE}"/>
              </a:ext>
              <a:ext uri="{C183D7F6-B498-43B3-948B-1728B52AA6E4}">
                <adec:decorative xmlns:adec="http://schemas.microsoft.com/office/drawing/2017/decorative" val="1"/>
              </a:ext>
            </a:extLst>
          </p:cNvPr>
          <p:cNvCxnSpPr/>
          <p:nvPr/>
        </p:nvCxnSpPr>
        <p:spPr>
          <a:xfrm>
            <a:off x="10391775"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440D19-A586-9DC0-C19A-B2305118C44E}"/>
              </a:ext>
              <a:ext uri="{C183D7F6-B498-43B3-948B-1728B52AA6E4}">
                <adec:decorative xmlns:adec="http://schemas.microsoft.com/office/drawing/2017/decorative" val="1"/>
              </a:ext>
            </a:extLst>
          </p:cNvPr>
          <p:cNvCxnSpPr>
            <a:cxnSpLocks/>
          </p:cNvCxnSpPr>
          <p:nvPr/>
        </p:nvCxnSpPr>
        <p:spPr>
          <a:xfrm>
            <a:off x="9534102" y="5278806"/>
            <a:ext cx="0" cy="45720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7E3B09-95E8-E6C9-0244-9323E73D5110}"/>
              </a:ext>
              <a:ext uri="{C183D7F6-B498-43B3-948B-1728B52AA6E4}">
                <adec:decorative xmlns:adec="http://schemas.microsoft.com/office/drawing/2017/decorative" val="1"/>
              </a:ext>
            </a:extLst>
          </p:cNvPr>
          <p:cNvCxnSpPr>
            <a:cxnSpLocks/>
          </p:cNvCxnSpPr>
          <p:nvPr/>
        </p:nvCxnSpPr>
        <p:spPr>
          <a:xfrm flipV="1">
            <a:off x="4610100" y="5112093"/>
            <a:ext cx="0" cy="62067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08E474B8-1F50-A1EA-1DED-86BD26034540}"/>
              </a:ext>
              <a:ext uri="{C183D7F6-B498-43B3-948B-1728B52AA6E4}">
                <adec:decorative xmlns:adec="http://schemas.microsoft.com/office/drawing/2017/decorative" val="1"/>
              </a:ext>
            </a:extLst>
          </p:cNvPr>
          <p:cNvSpPr/>
          <p:nvPr/>
        </p:nvSpPr>
        <p:spPr>
          <a:xfrm rot="5400000">
            <a:off x="4619603" y="-1188448"/>
            <a:ext cx="466213" cy="62997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D0ABA41-00B6-861A-7668-B30EEAB060B3}"/>
              </a:ext>
              <a:ext uri="{C183D7F6-B498-43B3-948B-1728B52AA6E4}">
                <adec:decorative xmlns:adec="http://schemas.microsoft.com/office/drawing/2017/decorative" val="1"/>
              </a:ext>
            </a:extLst>
          </p:cNvPr>
          <p:cNvCxnSpPr/>
          <p:nvPr/>
        </p:nvCxnSpPr>
        <p:spPr>
          <a:xfrm>
            <a:off x="1066800" y="2977437"/>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3E29F-2B43-2FB6-B508-028871080288}"/>
              </a:ext>
              <a:ext uri="{C183D7F6-B498-43B3-948B-1728B52AA6E4}">
                <adec:decorative xmlns:adec="http://schemas.microsoft.com/office/drawing/2017/decorative" val="1"/>
              </a:ext>
            </a:extLst>
          </p:cNvPr>
          <p:cNvCxnSpPr>
            <a:cxnSpLocks/>
          </p:cNvCxnSpPr>
          <p:nvPr/>
        </p:nvCxnSpPr>
        <p:spPr>
          <a:xfrm>
            <a:off x="481012" y="1006947"/>
            <a:ext cx="11229975" cy="16809"/>
          </a:xfrm>
          <a:prstGeom prst="line">
            <a:avLst/>
          </a:prstGeom>
          <a:ln w="25400">
            <a:prstDash val="sysDash"/>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24C6D791-DA70-3046-AA05-DDD203703AC8}"/>
              </a:ext>
              <a:ext uri="{C183D7F6-B498-43B3-948B-1728B52AA6E4}">
                <adec:decorative xmlns:adec="http://schemas.microsoft.com/office/drawing/2017/decorative" val="1"/>
              </a:ext>
            </a:extLst>
          </p:cNvPr>
          <p:cNvCxnSpPr>
            <a:cxnSpLocks/>
          </p:cNvCxnSpPr>
          <p:nvPr/>
        </p:nvCxnSpPr>
        <p:spPr>
          <a:xfrm flipH="1">
            <a:off x="4578927" y="5732767"/>
            <a:ext cx="498288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4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E8A1C7-507C-5719-04EF-66B88A5118BE}"/>
              </a:ext>
            </a:extLst>
          </p:cNvPr>
          <p:cNvSpPr txBox="1">
            <a:spLocks noGrp="1"/>
          </p:cNvSpPr>
          <p:nvPr>
            <p:ph type="title" idx="4294967295"/>
          </p:nvPr>
        </p:nvSpPr>
        <p:spPr>
          <a:xfrm>
            <a:off x="1524000" y="211322"/>
            <a:ext cx="9144000" cy="673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“Shafer’s Roadmap”</a:t>
            </a: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2800" b="0" i="1" u="none" strike="noStrike" kern="1200" cap="none" spc="0" normalizeH="0" baseline="0" noProof="0" dirty="0">
                <a:ln>
                  <a:noFill/>
                </a:ln>
                <a:solidFill>
                  <a:schemeClr val="tx1"/>
                </a:solidFill>
                <a:effectLst/>
                <a:uLnTx/>
                <a:uFillTx/>
                <a:latin typeface="+mj-lt"/>
                <a:ea typeface="+mj-ea"/>
                <a:cs typeface="+mj-cs"/>
              </a:rPr>
              <a:t>Semi-Supervised</a:t>
            </a:r>
            <a:r>
              <a:rPr kumimoji="0" lang="en-US" sz="2800" b="0" i="0" u="none" strike="noStrike" kern="1200" cap="none" spc="0" normalizeH="0" baseline="0" noProof="0" dirty="0">
                <a:ln>
                  <a:noFill/>
                </a:ln>
                <a:solidFill>
                  <a:schemeClr val="tx1"/>
                </a:solidFill>
                <a:effectLst/>
                <a:uLnTx/>
                <a:uFillTx/>
                <a:latin typeface="+mj-lt"/>
                <a:ea typeface="+mj-ea"/>
                <a:cs typeface="+mj-cs"/>
              </a:rPr>
              <a:t> Machine Learning v1.1</a:t>
            </a:r>
          </a:p>
        </p:txBody>
      </p:sp>
      <p:sp>
        <p:nvSpPr>
          <p:cNvPr id="4" name="Oval 3" descr="Start">
            <a:extLst>
              <a:ext uri="{FF2B5EF4-FFF2-40B4-BE49-F238E27FC236}">
                <a16:creationId xmlns:a16="http://schemas.microsoft.com/office/drawing/2014/main" id="{025B941F-9C88-7E9F-BD2D-E739E9708D9B}"/>
              </a:ext>
            </a:extLst>
          </p:cNvPr>
          <p:cNvSpPr/>
          <p:nvPr/>
        </p:nvSpPr>
        <p:spPr>
          <a:xfrm>
            <a:off x="453701" y="2737758"/>
            <a:ext cx="467698" cy="462643"/>
          </a:xfrm>
          <a:prstGeom prst="ellipse">
            <a:avLst/>
          </a:prstGeom>
          <a:solidFill>
            <a:schemeClr val="accent6"/>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4F530B8-6DEC-B5DB-911F-EAE2E6EE3AF3}"/>
              </a:ext>
            </a:extLst>
          </p:cNvPr>
          <p:cNvSpPr txBox="1"/>
          <p:nvPr/>
        </p:nvSpPr>
        <p:spPr>
          <a:xfrm>
            <a:off x="3269610" y="1247775"/>
            <a:ext cx="3426465" cy="369332"/>
          </a:xfrm>
          <a:prstGeom prst="rect">
            <a:avLst/>
          </a:prstGeom>
          <a:noFill/>
        </p:spPr>
        <p:txBody>
          <a:bodyPr wrap="square" rtlCol="0">
            <a:spAutoFit/>
          </a:bodyPr>
          <a:lstStyle/>
          <a:p>
            <a:r>
              <a:rPr lang="en-US" dirty="0"/>
              <a:t>The “official” 3 steps of M.L.</a:t>
            </a:r>
          </a:p>
        </p:txBody>
      </p:sp>
      <p:sp>
        <p:nvSpPr>
          <p:cNvPr id="5" name="Rectangle 4">
            <a:extLst>
              <a:ext uri="{FF2B5EF4-FFF2-40B4-BE49-F238E27FC236}">
                <a16:creationId xmlns:a16="http://schemas.microsoft.com/office/drawing/2014/main" id="{DDDCEBDA-5F4A-1370-6E7B-E4A8A2191203}"/>
              </a:ext>
            </a:extLst>
          </p:cNvPr>
          <p:cNvSpPr/>
          <p:nvPr/>
        </p:nvSpPr>
        <p:spPr>
          <a:xfrm>
            <a:off x="1739389"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br>
              <a:rPr lang="en-US" dirty="0"/>
            </a:br>
            <a:r>
              <a:rPr lang="en-US" dirty="0"/>
              <a:t>Data</a:t>
            </a:r>
            <a:br>
              <a:rPr lang="en-US" dirty="0"/>
            </a:br>
            <a:r>
              <a:rPr lang="en-US" dirty="0"/>
              <a:t>Collection</a:t>
            </a:r>
          </a:p>
        </p:txBody>
      </p:sp>
      <p:sp>
        <p:nvSpPr>
          <p:cNvPr id="6" name="Rectangle 5">
            <a:extLst>
              <a:ext uri="{FF2B5EF4-FFF2-40B4-BE49-F238E27FC236}">
                <a16:creationId xmlns:a16="http://schemas.microsoft.com/office/drawing/2014/main" id="{52755C88-F39A-24AD-A161-4094667A7404}"/>
              </a:ext>
            </a:extLst>
          </p:cNvPr>
          <p:cNvSpPr/>
          <p:nvPr/>
        </p:nvSpPr>
        <p:spPr>
          <a:xfrm>
            <a:off x="4087600"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r>
              <a:rPr lang="en-US" dirty="0"/>
              <a:t>Data</a:t>
            </a:r>
            <a:br>
              <a:rPr lang="en-US" dirty="0"/>
            </a:br>
            <a:r>
              <a:rPr lang="en-US" dirty="0"/>
              <a:t>Cleaning</a:t>
            </a:r>
          </a:p>
        </p:txBody>
      </p:sp>
      <p:sp>
        <p:nvSpPr>
          <p:cNvPr id="38" name="TextBox 37">
            <a:extLst>
              <a:ext uri="{FF2B5EF4-FFF2-40B4-BE49-F238E27FC236}">
                <a16:creationId xmlns:a16="http://schemas.microsoft.com/office/drawing/2014/main" id="{D1D591DB-4C74-6F9E-B9EC-70D84C6A3AA0}"/>
              </a:ext>
              <a:ext uri="{C183D7F6-B498-43B3-948B-1728B52AA6E4}">
                <adec:decorative xmlns:adec="http://schemas.microsoft.com/office/drawing/2017/decorative" val="0"/>
              </a:ext>
            </a:extLst>
          </p:cNvPr>
          <p:cNvSpPr txBox="1"/>
          <p:nvPr/>
        </p:nvSpPr>
        <p:spPr>
          <a:xfrm>
            <a:off x="3952900" y="4050913"/>
            <a:ext cx="180974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Documentation</a:t>
            </a:r>
          </a:p>
          <a:p>
            <a:pPr marL="285750" indent="-285750">
              <a:buFont typeface="Arial" panose="020B0604020202020204" pitchFamily="34" charset="0"/>
              <a:buChar char="•"/>
            </a:pPr>
            <a:r>
              <a:rPr lang="en-US" sz="1600" dirty="0"/>
              <a:t>Consistency</a:t>
            </a:r>
          </a:p>
          <a:p>
            <a:pPr marL="285750" indent="-285750">
              <a:buFont typeface="Arial" panose="020B0604020202020204" pitchFamily="34" charset="0"/>
              <a:buChar char="•"/>
            </a:pPr>
            <a:r>
              <a:rPr lang="en-US" sz="1600" dirty="0"/>
              <a:t>Dimension Reduction</a:t>
            </a:r>
          </a:p>
          <a:p>
            <a:pPr marL="285750" indent="-285750">
              <a:buFont typeface="Arial" panose="020B0604020202020204" pitchFamily="34" charset="0"/>
              <a:buChar char="•"/>
            </a:pPr>
            <a:r>
              <a:rPr lang="en-US" sz="1600" b="1" dirty="0"/>
              <a:t>Manage Bias</a:t>
            </a:r>
          </a:p>
        </p:txBody>
      </p:sp>
      <p:sp>
        <p:nvSpPr>
          <p:cNvPr id="7" name="Rectangle 6">
            <a:extLst>
              <a:ext uri="{FF2B5EF4-FFF2-40B4-BE49-F238E27FC236}">
                <a16:creationId xmlns:a16="http://schemas.microsoft.com/office/drawing/2014/main" id="{34D6F06A-6AC3-D7A3-924D-CB4ABBF433A5}"/>
              </a:ext>
            </a:extLst>
          </p:cNvPr>
          <p:cNvSpPr/>
          <p:nvPr/>
        </p:nvSpPr>
        <p:spPr>
          <a:xfrm>
            <a:off x="6435811"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br>
              <a:rPr lang="en-US" dirty="0"/>
            </a:br>
            <a:r>
              <a:rPr lang="en-US" dirty="0"/>
              <a:t>Model Training</a:t>
            </a:r>
          </a:p>
        </p:txBody>
      </p:sp>
      <p:sp>
        <p:nvSpPr>
          <p:cNvPr id="37" name="TextBox 36">
            <a:extLst>
              <a:ext uri="{FF2B5EF4-FFF2-40B4-BE49-F238E27FC236}">
                <a16:creationId xmlns:a16="http://schemas.microsoft.com/office/drawing/2014/main" id="{B30E2BD9-E61E-322F-CC74-839FFED6A378}"/>
              </a:ext>
              <a:ext uri="{C183D7F6-B498-43B3-948B-1728B52AA6E4}">
                <adec:decorative xmlns:adec="http://schemas.microsoft.com/office/drawing/2017/decorative" val="0"/>
              </a:ext>
            </a:extLst>
          </p:cNvPr>
          <p:cNvSpPr txBox="1"/>
          <p:nvPr/>
        </p:nvSpPr>
        <p:spPr>
          <a:xfrm>
            <a:off x="6419290" y="4057258"/>
            <a:ext cx="167948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Supervised</a:t>
            </a:r>
          </a:p>
          <a:p>
            <a:pPr marL="285750" indent="-285750">
              <a:buFont typeface="Arial" panose="020B0604020202020204" pitchFamily="34" charset="0"/>
              <a:buChar char="•"/>
            </a:pPr>
            <a:r>
              <a:rPr lang="en-US" sz="1600" dirty="0"/>
              <a:t>Unsupervised</a:t>
            </a:r>
          </a:p>
          <a:p>
            <a:pPr marL="285750" indent="-285750">
              <a:buFont typeface="Arial" panose="020B0604020202020204" pitchFamily="34" charset="0"/>
              <a:buChar char="•"/>
            </a:pPr>
            <a:r>
              <a:rPr lang="en-US" sz="1600" b="1" dirty="0"/>
              <a:t>Manage Bias</a:t>
            </a:r>
          </a:p>
        </p:txBody>
      </p:sp>
      <p:pic>
        <p:nvPicPr>
          <p:cNvPr id="10" name="Picture 9" descr="A glass with a straw and a slice of lemon&#10;">
            <a:extLst>
              <a:ext uri="{FF2B5EF4-FFF2-40B4-BE49-F238E27FC236}">
                <a16:creationId xmlns:a16="http://schemas.microsoft.com/office/drawing/2014/main" id="{2A1E0F5E-7066-631D-1949-A1646F9A9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4022" y="2276667"/>
            <a:ext cx="1532710" cy="1436916"/>
          </a:xfrm>
          <a:prstGeom prst="rect">
            <a:avLst/>
          </a:prstGeom>
        </p:spPr>
      </p:pic>
      <p:sp>
        <p:nvSpPr>
          <p:cNvPr id="11" name="Rectangle 10">
            <a:extLst>
              <a:ext uri="{FF2B5EF4-FFF2-40B4-BE49-F238E27FC236}">
                <a16:creationId xmlns:a16="http://schemas.microsoft.com/office/drawing/2014/main" id="{7C56EEA6-2B80-B5BE-08E7-0F5BDC0B8771}"/>
              </a:ext>
            </a:extLst>
          </p:cNvPr>
          <p:cNvSpPr/>
          <p:nvPr/>
        </p:nvSpPr>
        <p:spPr>
          <a:xfrm>
            <a:off x="8784022" y="3713583"/>
            <a:ext cx="1532710" cy="343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Evaluation</a:t>
            </a:r>
          </a:p>
        </p:txBody>
      </p:sp>
      <p:sp>
        <p:nvSpPr>
          <p:cNvPr id="39" name="TextBox 38">
            <a:extLst>
              <a:ext uri="{FF2B5EF4-FFF2-40B4-BE49-F238E27FC236}">
                <a16:creationId xmlns:a16="http://schemas.microsoft.com/office/drawing/2014/main" id="{2BCF662D-7297-12EA-BF8D-2F777FE67A83}"/>
              </a:ext>
            </a:extLst>
          </p:cNvPr>
          <p:cNvSpPr txBox="1"/>
          <p:nvPr/>
        </p:nvSpPr>
        <p:spPr>
          <a:xfrm>
            <a:off x="8629650" y="4074408"/>
            <a:ext cx="167948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L.I.M.E.</a:t>
            </a:r>
          </a:p>
          <a:p>
            <a:pPr marL="285750" indent="-285750">
              <a:buFont typeface="Arial" panose="020B0604020202020204" pitchFamily="34" charset="0"/>
              <a:buChar char="•"/>
            </a:pPr>
            <a:r>
              <a:rPr lang="en-US" sz="1600" dirty="0"/>
              <a:t>Visualization</a:t>
            </a:r>
          </a:p>
          <a:p>
            <a:pPr marL="285750" indent="-285750">
              <a:buFont typeface="Arial" panose="020B0604020202020204" pitchFamily="34" charset="0"/>
              <a:buChar char="•"/>
            </a:pPr>
            <a:r>
              <a:rPr lang="en-US" sz="1600" dirty="0"/>
              <a:t>Dimension Reduction</a:t>
            </a:r>
          </a:p>
          <a:p>
            <a:pPr marL="285750" indent="-285750">
              <a:buFont typeface="Arial" panose="020B0604020202020204" pitchFamily="34" charset="0"/>
              <a:buChar char="•"/>
            </a:pPr>
            <a:r>
              <a:rPr lang="en-US" sz="1600" b="1" dirty="0"/>
              <a:t>Manage Bias</a:t>
            </a:r>
          </a:p>
        </p:txBody>
      </p:sp>
      <p:sp>
        <p:nvSpPr>
          <p:cNvPr id="12" name="Oval 11" descr="End">
            <a:extLst>
              <a:ext uri="{FF2B5EF4-FFF2-40B4-BE49-F238E27FC236}">
                <a16:creationId xmlns:a16="http://schemas.microsoft.com/office/drawing/2014/main" id="{755F2D4D-4924-52E9-6BD7-FB1277DC9874}"/>
              </a:ext>
            </a:extLst>
          </p:cNvPr>
          <p:cNvSpPr/>
          <p:nvPr/>
        </p:nvSpPr>
        <p:spPr>
          <a:xfrm>
            <a:off x="11134724" y="2737758"/>
            <a:ext cx="450201" cy="462643"/>
          </a:xfrm>
          <a:prstGeom prst="ellipse">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57E8701-AB1C-F955-FAFB-802927C53BCF}"/>
              </a:ext>
              <a:ext uri="{C183D7F6-B498-43B3-948B-1728B52AA6E4}">
                <adec:decorative xmlns:adec="http://schemas.microsoft.com/office/drawing/2017/decorative" val="1"/>
              </a:ext>
            </a:extLst>
          </p:cNvPr>
          <p:cNvCxnSpPr/>
          <p:nvPr/>
        </p:nvCxnSpPr>
        <p:spPr>
          <a:xfrm>
            <a:off x="3409950"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512744-92D9-74FF-FA36-0BA863818CF1}"/>
              </a:ext>
              <a:ext uri="{C183D7F6-B498-43B3-948B-1728B52AA6E4}">
                <adec:decorative xmlns:adec="http://schemas.microsoft.com/office/drawing/2017/decorative" val="1"/>
              </a:ext>
            </a:extLst>
          </p:cNvPr>
          <p:cNvCxnSpPr/>
          <p:nvPr/>
        </p:nvCxnSpPr>
        <p:spPr>
          <a:xfrm>
            <a:off x="5743575" y="265203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7636E8-FE38-0787-DF36-FA9FFC05F3C8}"/>
              </a:ext>
              <a:ext uri="{C183D7F6-B498-43B3-948B-1728B52AA6E4}">
                <adec:decorative xmlns:adec="http://schemas.microsoft.com/office/drawing/2017/decorative" val="1"/>
              </a:ext>
            </a:extLst>
          </p:cNvPr>
          <p:cNvCxnSpPr/>
          <p:nvPr/>
        </p:nvCxnSpPr>
        <p:spPr>
          <a:xfrm>
            <a:off x="8115300" y="300329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BBACF6-1FD9-A652-9EBD-D8E992D1611A}"/>
              </a:ext>
              <a:ext uri="{C183D7F6-B498-43B3-948B-1728B52AA6E4}">
                <adec:decorative xmlns:adec="http://schemas.microsoft.com/office/drawing/2017/decorative" val="1"/>
              </a:ext>
            </a:extLst>
          </p:cNvPr>
          <p:cNvCxnSpPr>
            <a:cxnSpLocks/>
          </p:cNvCxnSpPr>
          <p:nvPr/>
        </p:nvCxnSpPr>
        <p:spPr>
          <a:xfrm flipH="1">
            <a:off x="5734050" y="320040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ED1FB8-FBD8-E873-57F7-AC38FCDD16FE}"/>
              </a:ext>
              <a:ext uri="{C183D7F6-B498-43B3-948B-1728B52AA6E4}">
                <adec:decorative xmlns:adec="http://schemas.microsoft.com/office/drawing/2017/decorative" val="1"/>
              </a:ext>
            </a:extLst>
          </p:cNvPr>
          <p:cNvCxnSpPr/>
          <p:nvPr/>
        </p:nvCxnSpPr>
        <p:spPr>
          <a:xfrm>
            <a:off x="10391775"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440D19-A586-9DC0-C19A-B2305118C44E}"/>
              </a:ext>
              <a:ext uri="{C183D7F6-B498-43B3-948B-1728B52AA6E4}">
                <adec:decorative xmlns:adec="http://schemas.microsoft.com/office/drawing/2017/decorative" val="1"/>
              </a:ext>
            </a:extLst>
          </p:cNvPr>
          <p:cNvCxnSpPr>
            <a:cxnSpLocks/>
          </p:cNvCxnSpPr>
          <p:nvPr/>
        </p:nvCxnSpPr>
        <p:spPr>
          <a:xfrm>
            <a:off x="9534102" y="5390837"/>
            <a:ext cx="0" cy="346026"/>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7E3B09-95E8-E6C9-0244-9323E73D5110}"/>
              </a:ext>
              <a:ext uri="{C183D7F6-B498-43B3-948B-1728B52AA6E4}">
                <adec:decorative xmlns:adec="http://schemas.microsoft.com/office/drawing/2017/decorative" val="1"/>
              </a:ext>
            </a:extLst>
          </p:cNvPr>
          <p:cNvCxnSpPr>
            <a:cxnSpLocks/>
          </p:cNvCxnSpPr>
          <p:nvPr/>
        </p:nvCxnSpPr>
        <p:spPr>
          <a:xfrm flipV="1">
            <a:off x="4610100" y="5295078"/>
            <a:ext cx="0" cy="4127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08E474B8-1F50-A1EA-1DED-86BD26034540}"/>
              </a:ext>
              <a:ext uri="{C183D7F6-B498-43B3-948B-1728B52AA6E4}">
                <adec:decorative xmlns:adec="http://schemas.microsoft.com/office/drawing/2017/decorative" val="1"/>
              </a:ext>
            </a:extLst>
          </p:cNvPr>
          <p:cNvSpPr/>
          <p:nvPr/>
        </p:nvSpPr>
        <p:spPr>
          <a:xfrm rot="5400000">
            <a:off x="4619603" y="-1188448"/>
            <a:ext cx="466213" cy="62997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D0ABA41-00B6-861A-7668-B30EEAB060B3}"/>
              </a:ext>
              <a:ext uri="{C183D7F6-B498-43B3-948B-1728B52AA6E4}">
                <adec:decorative xmlns:adec="http://schemas.microsoft.com/office/drawing/2017/decorative" val="1"/>
              </a:ext>
            </a:extLst>
          </p:cNvPr>
          <p:cNvCxnSpPr/>
          <p:nvPr/>
        </p:nvCxnSpPr>
        <p:spPr>
          <a:xfrm>
            <a:off x="1066800" y="2977437"/>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3E29F-2B43-2FB6-B508-028871080288}"/>
              </a:ext>
              <a:ext uri="{C183D7F6-B498-43B3-948B-1728B52AA6E4}">
                <adec:decorative xmlns:adec="http://schemas.microsoft.com/office/drawing/2017/decorative" val="1"/>
              </a:ext>
            </a:extLst>
          </p:cNvPr>
          <p:cNvCxnSpPr>
            <a:cxnSpLocks/>
          </p:cNvCxnSpPr>
          <p:nvPr/>
        </p:nvCxnSpPr>
        <p:spPr>
          <a:xfrm>
            <a:off x="481012" y="1006947"/>
            <a:ext cx="11229975" cy="16809"/>
          </a:xfrm>
          <a:prstGeom prst="line">
            <a:avLst/>
          </a:prstGeom>
          <a:ln w="25400">
            <a:prstDash val="sysDash"/>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24C6D791-DA70-3046-AA05-DDD203703AC8}"/>
              </a:ext>
              <a:ext uri="{C183D7F6-B498-43B3-948B-1728B52AA6E4}">
                <adec:decorative xmlns:adec="http://schemas.microsoft.com/office/drawing/2017/decorative" val="1"/>
              </a:ext>
            </a:extLst>
          </p:cNvPr>
          <p:cNvCxnSpPr>
            <a:cxnSpLocks/>
          </p:cNvCxnSpPr>
          <p:nvPr/>
        </p:nvCxnSpPr>
        <p:spPr>
          <a:xfrm flipH="1">
            <a:off x="4578927" y="5732767"/>
            <a:ext cx="498288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13783B-C034-36EE-864D-FB9F107B8F1A}"/>
              </a:ext>
              <a:ext uri="{C183D7F6-B498-43B3-948B-1728B52AA6E4}">
                <adec:decorative xmlns:adec="http://schemas.microsoft.com/office/drawing/2017/decorative" val="0"/>
              </a:ext>
            </a:extLst>
          </p:cNvPr>
          <p:cNvSpPr txBox="1"/>
          <p:nvPr/>
        </p:nvSpPr>
        <p:spPr>
          <a:xfrm>
            <a:off x="1702854" y="4050913"/>
            <a:ext cx="180974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Manage Bias</a:t>
            </a:r>
          </a:p>
        </p:txBody>
      </p:sp>
    </p:spTree>
    <p:extLst>
      <p:ext uri="{BB962C8B-B14F-4D97-AF65-F5344CB8AC3E}">
        <p14:creationId xmlns:p14="http://schemas.microsoft.com/office/powerpoint/2010/main" val="331733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94BA1-444D-D152-0F71-86DD11590DDD}"/>
              </a:ext>
            </a:extLst>
          </p:cNvPr>
          <p:cNvSpPr>
            <a:spLocks noGrp="1"/>
          </p:cNvSpPr>
          <p:nvPr>
            <p:ph type="title"/>
          </p:nvPr>
        </p:nvSpPr>
        <p:spPr>
          <a:xfrm>
            <a:off x="5297762" y="329184"/>
            <a:ext cx="6251110" cy="1783080"/>
          </a:xfrm>
        </p:spPr>
        <p:txBody>
          <a:bodyPr anchor="b">
            <a:normAutofit/>
          </a:bodyPr>
          <a:lstStyle/>
          <a:p>
            <a:r>
              <a:rPr lang="en-US" sz="5400"/>
              <a:t>What could we do now?</a:t>
            </a:r>
          </a:p>
        </p:txBody>
      </p:sp>
      <p:pic>
        <p:nvPicPr>
          <p:cNvPr id="6" name="Picture 5" descr="A tool box full of tools&#10;&#10;Description automatically generated">
            <a:extLst>
              <a:ext uri="{FF2B5EF4-FFF2-40B4-BE49-F238E27FC236}">
                <a16:creationId xmlns:a16="http://schemas.microsoft.com/office/drawing/2014/main" id="{4748B091-ED15-170D-7B8A-410002A9FA6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952" r="235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8B8DD4-B578-EFE1-8A28-2C39652DDEEB}"/>
              </a:ext>
            </a:extLst>
          </p:cNvPr>
          <p:cNvSpPr>
            <a:spLocks noGrp="1"/>
          </p:cNvSpPr>
          <p:nvPr>
            <p:ph idx="1"/>
          </p:nvPr>
        </p:nvSpPr>
        <p:spPr>
          <a:xfrm>
            <a:off x="5297762" y="2706624"/>
            <a:ext cx="6251110" cy="3483864"/>
          </a:xfrm>
        </p:spPr>
        <p:txBody>
          <a:bodyPr>
            <a:normAutofit/>
          </a:bodyPr>
          <a:lstStyle/>
          <a:p>
            <a:r>
              <a:rPr lang="en-US" sz="3600" dirty="0"/>
              <a:t>Using only the models and techniques we have seen so far, could we attempt to detect bias?</a:t>
            </a:r>
          </a:p>
          <a:p>
            <a:r>
              <a:rPr lang="en-US" sz="3600" dirty="0"/>
              <a:t>How?</a:t>
            </a:r>
          </a:p>
        </p:txBody>
      </p:sp>
      <p:sp>
        <p:nvSpPr>
          <p:cNvPr id="4" name="Slide Number Placeholder 3">
            <a:extLst>
              <a:ext uri="{FF2B5EF4-FFF2-40B4-BE49-F238E27FC236}">
                <a16:creationId xmlns:a16="http://schemas.microsoft.com/office/drawing/2014/main" id="{5220CB41-B209-41CA-3AB2-141C7125EA86}"/>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18</a:t>
            </a:fld>
            <a:endParaRPr lang="en-US" sz="1800"/>
          </a:p>
        </p:txBody>
      </p:sp>
    </p:spTree>
    <p:extLst>
      <p:ext uri="{BB962C8B-B14F-4D97-AF65-F5344CB8AC3E}">
        <p14:creationId xmlns:p14="http://schemas.microsoft.com/office/powerpoint/2010/main" val="382830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My primary source of information for this lecture</a:t>
            </a:r>
          </a:p>
          <a:p>
            <a:r>
              <a:rPr lang="en-US" sz="3200" dirty="0"/>
              <a:t>Thinking about bias</a:t>
            </a:r>
          </a:p>
          <a:p>
            <a:r>
              <a:rPr lang="en-US" sz="3200" dirty="0"/>
              <a:t>Where does this fit in to our roadmap?</a:t>
            </a:r>
          </a:p>
          <a:p>
            <a:r>
              <a:rPr lang="en-US" sz="3200" dirty="0"/>
              <a:t>Talk about technique</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2</a:t>
            </a:fld>
            <a:endParaRPr lang="en-US"/>
          </a:p>
        </p:txBody>
      </p:sp>
    </p:spTree>
    <p:extLst>
      <p:ext uri="{BB962C8B-B14F-4D97-AF65-F5344CB8AC3E}">
        <p14:creationId xmlns:p14="http://schemas.microsoft.com/office/powerpoint/2010/main" val="106661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1498-F17E-E552-992F-EC496D93BA74}"/>
              </a:ext>
            </a:extLst>
          </p:cNvPr>
          <p:cNvSpPr>
            <a:spLocks noGrp="1"/>
          </p:cNvSpPr>
          <p:nvPr>
            <p:ph type="title"/>
          </p:nvPr>
        </p:nvSpPr>
        <p:spPr/>
        <p:txBody>
          <a:bodyPr/>
          <a:lstStyle/>
          <a:p>
            <a:r>
              <a:rPr lang="en-US" dirty="0"/>
              <a:t>Today’s lecture is brought to you by…</a:t>
            </a:r>
          </a:p>
        </p:txBody>
      </p:sp>
      <p:sp>
        <p:nvSpPr>
          <p:cNvPr id="3" name="Content Placeholder 2">
            <a:extLst>
              <a:ext uri="{FF2B5EF4-FFF2-40B4-BE49-F238E27FC236}">
                <a16:creationId xmlns:a16="http://schemas.microsoft.com/office/drawing/2014/main" id="{403AA590-B90F-03B7-3F8F-7B71F18F7463}"/>
              </a:ext>
            </a:extLst>
          </p:cNvPr>
          <p:cNvSpPr>
            <a:spLocks noGrp="1"/>
          </p:cNvSpPr>
          <p:nvPr>
            <p:ph idx="1"/>
          </p:nvPr>
        </p:nvSpPr>
        <p:spPr/>
        <p:txBody>
          <a:bodyPr/>
          <a:lstStyle/>
          <a:p>
            <a:r>
              <a:rPr lang="en-US" dirty="0"/>
              <a:t>NIST special publication 1270</a:t>
            </a:r>
          </a:p>
          <a:p>
            <a:r>
              <a:rPr lang="en-US" i="1" dirty="0"/>
              <a:t>Towards a Standard for Identifying and Managing Bias in Artificial Intelligence</a:t>
            </a:r>
          </a:p>
          <a:p>
            <a:r>
              <a:rPr lang="en-US" dirty="0"/>
              <a:t>Published in March of 2022 (Pre ChatGPT3.5)</a:t>
            </a:r>
          </a:p>
          <a:p>
            <a:r>
              <a:rPr lang="en-US" dirty="0"/>
              <a:t>NIST is short for National Institute of Standards and Technology (which is under the U.S. Department of Commerce)</a:t>
            </a:r>
          </a:p>
          <a:p>
            <a:r>
              <a:rPr lang="en-US" dirty="0"/>
              <a:t>You can read the whole thing </a:t>
            </a:r>
            <a:r>
              <a:rPr lang="en-US" dirty="0">
                <a:hlinkClick r:id="rId2"/>
              </a:rPr>
              <a:t>here</a:t>
            </a:r>
            <a:r>
              <a:rPr lang="en-US" dirty="0"/>
              <a:t>.</a:t>
            </a:r>
          </a:p>
        </p:txBody>
      </p:sp>
      <p:sp>
        <p:nvSpPr>
          <p:cNvPr id="4" name="Slide Number Placeholder 3">
            <a:extLst>
              <a:ext uri="{FF2B5EF4-FFF2-40B4-BE49-F238E27FC236}">
                <a16:creationId xmlns:a16="http://schemas.microsoft.com/office/drawing/2014/main" id="{8C6EDB2F-FBA3-2E80-400B-1CF54DA6C3DC}"/>
              </a:ext>
            </a:extLst>
          </p:cNvPr>
          <p:cNvSpPr>
            <a:spLocks noGrp="1"/>
          </p:cNvSpPr>
          <p:nvPr>
            <p:ph type="sldNum" sz="quarter" idx="12"/>
          </p:nvPr>
        </p:nvSpPr>
        <p:spPr/>
        <p:txBody>
          <a:bodyPr/>
          <a:lstStyle/>
          <a:p>
            <a:fld id="{4C487655-AABA-4CA8-8EDF-7F823A468B89}" type="slidenum">
              <a:rPr lang="en-US" smtClean="0"/>
              <a:t>3</a:t>
            </a:fld>
            <a:endParaRPr lang="en-US" dirty="0"/>
          </a:p>
        </p:txBody>
      </p:sp>
    </p:spTree>
    <p:extLst>
      <p:ext uri="{BB962C8B-B14F-4D97-AF65-F5344CB8AC3E}">
        <p14:creationId xmlns:p14="http://schemas.microsoft.com/office/powerpoint/2010/main" val="207915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6301-E437-B363-EA44-26159E7C4AD3}"/>
              </a:ext>
            </a:extLst>
          </p:cNvPr>
          <p:cNvSpPr>
            <a:spLocks noGrp="1"/>
          </p:cNvSpPr>
          <p:nvPr>
            <p:ph type="title"/>
          </p:nvPr>
        </p:nvSpPr>
        <p:spPr/>
        <p:txBody>
          <a:bodyPr/>
          <a:lstStyle/>
          <a:p>
            <a:r>
              <a:rPr lang="en-US" dirty="0"/>
              <a:t>Why bias in AI is important</a:t>
            </a:r>
          </a:p>
        </p:txBody>
      </p:sp>
      <p:sp>
        <p:nvSpPr>
          <p:cNvPr id="3" name="Content Placeholder 2">
            <a:extLst>
              <a:ext uri="{FF2B5EF4-FFF2-40B4-BE49-F238E27FC236}">
                <a16:creationId xmlns:a16="http://schemas.microsoft.com/office/drawing/2014/main" id="{331E3BD1-F351-6135-A6B9-6C7B7DC1D658}"/>
              </a:ext>
            </a:extLst>
          </p:cNvPr>
          <p:cNvSpPr>
            <a:spLocks noGrp="1"/>
          </p:cNvSpPr>
          <p:nvPr>
            <p:ph idx="1"/>
          </p:nvPr>
        </p:nvSpPr>
        <p:spPr/>
        <p:txBody>
          <a:bodyPr/>
          <a:lstStyle/>
          <a:p>
            <a:r>
              <a:rPr lang="en-US" dirty="0"/>
              <a:t>Consumers are using AI and are being influenced by AI already</a:t>
            </a:r>
          </a:p>
          <a:p>
            <a:r>
              <a:rPr lang="en-US" dirty="0"/>
              <a:t>AI has influence over many facets of life, large and small.</a:t>
            </a:r>
          </a:p>
          <a:p>
            <a:r>
              <a:rPr lang="en-US" dirty="0"/>
              <a:t>For example:</a:t>
            </a:r>
          </a:p>
          <a:p>
            <a:pPr lvl="1"/>
            <a:r>
              <a:rPr lang="en-US" dirty="0"/>
              <a:t>Where will I go to college? Will my application be accepted?</a:t>
            </a:r>
          </a:p>
          <a:p>
            <a:pPr lvl="1"/>
            <a:r>
              <a:rPr lang="en-US" dirty="0"/>
              <a:t>Will my mortgage application be accepted?</a:t>
            </a:r>
          </a:p>
          <a:p>
            <a:pPr lvl="1"/>
            <a:r>
              <a:rPr lang="en-US" dirty="0"/>
              <a:t>What video will I watch next?</a:t>
            </a:r>
          </a:p>
          <a:p>
            <a:pPr lvl="1"/>
            <a:r>
              <a:rPr lang="en-US" dirty="0"/>
              <a:t> eHarmony? Match.com?</a:t>
            </a:r>
          </a:p>
        </p:txBody>
      </p:sp>
      <p:sp>
        <p:nvSpPr>
          <p:cNvPr id="4" name="Slide Number Placeholder 3">
            <a:extLst>
              <a:ext uri="{FF2B5EF4-FFF2-40B4-BE49-F238E27FC236}">
                <a16:creationId xmlns:a16="http://schemas.microsoft.com/office/drawing/2014/main" id="{4D8C2513-97BF-6CF2-52C2-4332729B8079}"/>
              </a:ext>
            </a:extLst>
          </p:cNvPr>
          <p:cNvSpPr>
            <a:spLocks noGrp="1"/>
          </p:cNvSpPr>
          <p:nvPr>
            <p:ph type="sldNum" sz="quarter" idx="12"/>
          </p:nvPr>
        </p:nvSpPr>
        <p:spPr/>
        <p:txBody>
          <a:bodyPr/>
          <a:lstStyle/>
          <a:p>
            <a:fld id="{4C487655-AABA-4CA8-8EDF-7F823A468B89}" type="slidenum">
              <a:rPr lang="en-US" smtClean="0"/>
              <a:t>4</a:t>
            </a:fld>
            <a:endParaRPr lang="en-US" dirty="0"/>
          </a:p>
        </p:txBody>
      </p:sp>
    </p:spTree>
    <p:extLst>
      <p:ext uri="{BB962C8B-B14F-4D97-AF65-F5344CB8AC3E}">
        <p14:creationId xmlns:p14="http://schemas.microsoft.com/office/powerpoint/2010/main" val="12564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8ED8-93B7-C3D1-C3C1-A4E1F0CC2BF5}"/>
              </a:ext>
            </a:extLst>
          </p:cNvPr>
          <p:cNvSpPr>
            <a:spLocks noGrp="1"/>
          </p:cNvSpPr>
          <p:nvPr>
            <p:ph type="title"/>
          </p:nvPr>
        </p:nvSpPr>
        <p:spPr/>
        <p:txBody>
          <a:bodyPr/>
          <a:lstStyle/>
          <a:p>
            <a:r>
              <a:rPr lang="en-US" dirty="0"/>
              <a:t>Another reason bias is important…</a:t>
            </a:r>
          </a:p>
        </p:txBody>
      </p:sp>
      <p:sp>
        <p:nvSpPr>
          <p:cNvPr id="3" name="Content Placeholder 2">
            <a:extLst>
              <a:ext uri="{FF2B5EF4-FFF2-40B4-BE49-F238E27FC236}">
                <a16:creationId xmlns:a16="http://schemas.microsoft.com/office/drawing/2014/main" id="{CB768077-9C12-6108-B2E6-911DDF736650}"/>
              </a:ext>
            </a:extLst>
          </p:cNvPr>
          <p:cNvSpPr>
            <a:spLocks noGrp="1"/>
          </p:cNvSpPr>
          <p:nvPr>
            <p:ph idx="1"/>
          </p:nvPr>
        </p:nvSpPr>
        <p:spPr>
          <a:xfrm>
            <a:off x="838199" y="1825625"/>
            <a:ext cx="10732911" cy="4351338"/>
          </a:xfrm>
        </p:spPr>
        <p:txBody>
          <a:bodyPr>
            <a:normAutofit/>
          </a:bodyPr>
          <a:lstStyle/>
          <a:p>
            <a:r>
              <a:rPr lang="en-US" dirty="0"/>
              <a:t>There are laws and regulation in the U.S. (and elsewhere!) addressing discrimination and fairness, especially in the areas of consumer finance, housing, and employment.</a:t>
            </a:r>
          </a:p>
          <a:p>
            <a:r>
              <a:rPr lang="en-US" dirty="0"/>
              <a:t>Breaking the law is a bad (and costly) thing.</a:t>
            </a:r>
          </a:p>
          <a:p>
            <a:r>
              <a:rPr lang="en-US" dirty="0">
                <a:solidFill>
                  <a:srgbClr val="374151"/>
                </a:solidFill>
                <a:latin typeface="Söhne"/>
              </a:rPr>
              <a:t>T</a:t>
            </a:r>
            <a:r>
              <a:rPr lang="en-US" b="0" i="0" dirty="0">
                <a:solidFill>
                  <a:srgbClr val="374151"/>
                </a:solidFill>
                <a:effectLst/>
                <a:latin typeface="Söhne"/>
              </a:rPr>
              <a:t>here is no consistent, universal or standardized method used by regulators and courts to assess or measure unacceptable bias across all areas.</a:t>
            </a:r>
          </a:p>
          <a:p>
            <a:r>
              <a:rPr lang="en-US" dirty="0">
                <a:solidFill>
                  <a:srgbClr val="374151"/>
                </a:solidFill>
                <a:latin typeface="Söhne"/>
              </a:rPr>
              <a:t>Sometimes courts will use statistical tests to evaluate evidence of disparate impact.</a:t>
            </a:r>
            <a:endParaRPr lang="en-US" dirty="0"/>
          </a:p>
        </p:txBody>
      </p:sp>
      <p:sp>
        <p:nvSpPr>
          <p:cNvPr id="4" name="Slide Number Placeholder 3">
            <a:extLst>
              <a:ext uri="{FF2B5EF4-FFF2-40B4-BE49-F238E27FC236}">
                <a16:creationId xmlns:a16="http://schemas.microsoft.com/office/drawing/2014/main" id="{17E9FC2B-A104-8624-8700-98D5B1B61991}"/>
              </a:ext>
            </a:extLst>
          </p:cNvPr>
          <p:cNvSpPr>
            <a:spLocks noGrp="1"/>
          </p:cNvSpPr>
          <p:nvPr>
            <p:ph type="sldNum" sz="quarter" idx="12"/>
          </p:nvPr>
        </p:nvSpPr>
        <p:spPr/>
        <p:txBody>
          <a:bodyPr/>
          <a:lstStyle/>
          <a:p>
            <a:fld id="{4C487655-AABA-4CA8-8EDF-7F823A468B89}" type="slidenum">
              <a:rPr lang="en-US" smtClean="0"/>
              <a:t>5</a:t>
            </a:fld>
            <a:endParaRPr lang="en-US" dirty="0"/>
          </a:p>
        </p:txBody>
      </p:sp>
    </p:spTree>
    <p:extLst>
      <p:ext uri="{BB962C8B-B14F-4D97-AF65-F5344CB8AC3E}">
        <p14:creationId xmlns:p14="http://schemas.microsoft.com/office/powerpoint/2010/main" val="310634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DFDDF-FC3B-073F-C29A-C7182034925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There are different kinds of bias</a:t>
            </a:r>
          </a:p>
        </p:txBody>
      </p:sp>
      <p:pic>
        <p:nvPicPr>
          <p:cNvPr id="6" name="Picture 5">
            <a:extLst>
              <a:ext uri="{FF2B5EF4-FFF2-40B4-BE49-F238E27FC236}">
                <a16:creationId xmlns:a16="http://schemas.microsoft.com/office/drawing/2014/main" id="{B6B789EF-521C-43EE-2D46-31872D80F828}"/>
              </a:ext>
            </a:extLst>
          </p:cNvPr>
          <p:cNvPicPr>
            <a:picLocks noChangeAspect="1"/>
          </p:cNvPicPr>
          <p:nvPr/>
        </p:nvPicPr>
        <p:blipFill>
          <a:blip r:embed="rId2"/>
          <a:stretch>
            <a:fillRect/>
          </a:stretch>
        </p:blipFill>
        <p:spPr>
          <a:xfrm>
            <a:off x="5297182" y="643466"/>
            <a:ext cx="5740968" cy="5568739"/>
          </a:xfrm>
          <a:prstGeom prst="rect">
            <a:avLst/>
          </a:prstGeom>
        </p:spPr>
      </p:pic>
      <p:sp>
        <p:nvSpPr>
          <p:cNvPr id="4" name="Slide Number Placeholder 3">
            <a:extLst>
              <a:ext uri="{FF2B5EF4-FFF2-40B4-BE49-F238E27FC236}">
                <a16:creationId xmlns:a16="http://schemas.microsoft.com/office/drawing/2014/main" id="{6EA3C5F2-9842-8E62-933D-D914F070442B}"/>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4C487655-AABA-4CA8-8EDF-7F823A468B89}" type="slidenum">
              <a:rPr lang="en-US" sz="1200">
                <a:solidFill>
                  <a:schemeClr val="tx1">
                    <a:alpha val="80000"/>
                  </a:schemeClr>
                </a:solidFill>
              </a:rPr>
              <a:pPr>
                <a:spcAft>
                  <a:spcPts val="600"/>
                </a:spcAft>
              </a:pPr>
              <a:t>6</a:t>
            </a:fld>
            <a:endParaRPr lang="en-US" sz="1200">
              <a:solidFill>
                <a:schemeClr val="tx1">
                  <a:alpha val="80000"/>
                </a:schemeClr>
              </a:solidFill>
            </a:endParaRPr>
          </a:p>
        </p:txBody>
      </p:sp>
    </p:spTree>
    <p:extLst>
      <p:ext uri="{BB962C8B-B14F-4D97-AF65-F5344CB8AC3E}">
        <p14:creationId xmlns:p14="http://schemas.microsoft.com/office/powerpoint/2010/main" val="270647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AE20-7E79-7319-E6A5-647C3499A5FF}"/>
              </a:ext>
            </a:extLst>
          </p:cNvPr>
          <p:cNvSpPr>
            <a:spLocks noGrp="1"/>
          </p:cNvSpPr>
          <p:nvPr>
            <p:ph type="title"/>
          </p:nvPr>
        </p:nvSpPr>
        <p:spPr/>
        <p:txBody>
          <a:bodyPr/>
          <a:lstStyle/>
          <a:p>
            <a:r>
              <a:rPr lang="en-US" dirty="0"/>
              <a:t>Statistical/computational bias:</a:t>
            </a:r>
          </a:p>
        </p:txBody>
      </p:sp>
      <p:sp>
        <p:nvSpPr>
          <p:cNvPr id="3" name="Content Placeholder 2">
            <a:extLst>
              <a:ext uri="{FF2B5EF4-FFF2-40B4-BE49-F238E27FC236}">
                <a16:creationId xmlns:a16="http://schemas.microsoft.com/office/drawing/2014/main" id="{7A903C1C-FBE8-0B6A-DA35-ADB890DC272A}"/>
              </a:ext>
            </a:extLst>
          </p:cNvPr>
          <p:cNvSpPr>
            <a:spLocks noGrp="1"/>
          </p:cNvSpPr>
          <p:nvPr>
            <p:ph idx="1"/>
          </p:nvPr>
        </p:nvSpPr>
        <p:spPr/>
        <p:txBody>
          <a:bodyPr/>
          <a:lstStyle/>
          <a:p>
            <a:pPr marL="0" indent="0">
              <a:buNone/>
            </a:pPr>
            <a:r>
              <a:rPr lang="en-US" dirty="0"/>
              <a:t>“Statistical and computational biases stem from errors that result when the sample is not representative of the population. </a:t>
            </a:r>
          </a:p>
          <a:p>
            <a:pPr marL="0" indent="0">
              <a:buNone/>
            </a:pPr>
            <a:r>
              <a:rPr lang="en-US" dirty="0"/>
              <a:t>These biases arise from systematic as opposed to random error and </a:t>
            </a:r>
            <a:r>
              <a:rPr lang="en-US" b="1" i="1" dirty="0"/>
              <a:t>can occur in the absence of prejudice, partiality, or discriminatory intent.”</a:t>
            </a:r>
          </a:p>
        </p:txBody>
      </p:sp>
      <p:sp>
        <p:nvSpPr>
          <p:cNvPr id="4" name="Slide Number Placeholder 3">
            <a:extLst>
              <a:ext uri="{FF2B5EF4-FFF2-40B4-BE49-F238E27FC236}">
                <a16:creationId xmlns:a16="http://schemas.microsoft.com/office/drawing/2014/main" id="{12BF4F40-0619-0D0E-E97E-32C9D16DF072}"/>
              </a:ext>
            </a:extLst>
          </p:cNvPr>
          <p:cNvSpPr>
            <a:spLocks noGrp="1"/>
          </p:cNvSpPr>
          <p:nvPr>
            <p:ph type="sldNum" sz="quarter" idx="12"/>
          </p:nvPr>
        </p:nvSpPr>
        <p:spPr/>
        <p:txBody>
          <a:bodyPr/>
          <a:lstStyle/>
          <a:p>
            <a:fld id="{4C487655-AABA-4CA8-8EDF-7F823A468B89}" type="slidenum">
              <a:rPr lang="en-US" smtClean="0"/>
              <a:t>7</a:t>
            </a:fld>
            <a:endParaRPr lang="en-US" dirty="0"/>
          </a:p>
        </p:txBody>
      </p:sp>
    </p:spTree>
    <p:extLst>
      <p:ext uri="{BB962C8B-B14F-4D97-AF65-F5344CB8AC3E}">
        <p14:creationId xmlns:p14="http://schemas.microsoft.com/office/powerpoint/2010/main" val="299962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FA5C-BC4D-8449-4F4D-3F8AD564F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B7923-AF6A-9872-7071-7904B7AEBD9F}"/>
              </a:ext>
            </a:extLst>
          </p:cNvPr>
          <p:cNvSpPr>
            <a:spLocks noGrp="1"/>
          </p:cNvSpPr>
          <p:nvPr>
            <p:ph type="title"/>
          </p:nvPr>
        </p:nvSpPr>
        <p:spPr/>
        <p:txBody>
          <a:bodyPr/>
          <a:lstStyle/>
          <a:p>
            <a:r>
              <a:rPr lang="en-US" dirty="0"/>
              <a:t>Human bias:</a:t>
            </a:r>
          </a:p>
        </p:txBody>
      </p:sp>
      <p:sp>
        <p:nvSpPr>
          <p:cNvPr id="3" name="Content Placeholder 2">
            <a:extLst>
              <a:ext uri="{FF2B5EF4-FFF2-40B4-BE49-F238E27FC236}">
                <a16:creationId xmlns:a16="http://schemas.microsoft.com/office/drawing/2014/main" id="{B071B901-3436-B6DC-1733-83FF005497DB}"/>
              </a:ext>
            </a:extLst>
          </p:cNvPr>
          <p:cNvSpPr>
            <a:spLocks noGrp="1"/>
          </p:cNvSpPr>
          <p:nvPr>
            <p:ph idx="1"/>
          </p:nvPr>
        </p:nvSpPr>
        <p:spPr>
          <a:xfrm>
            <a:off x="838200" y="1441803"/>
            <a:ext cx="10515600" cy="4351338"/>
          </a:xfrm>
        </p:spPr>
        <p:txBody>
          <a:bodyPr/>
          <a:lstStyle/>
          <a:p>
            <a:pPr marL="0" indent="0">
              <a:buNone/>
            </a:pPr>
            <a:r>
              <a:rPr lang="en-US" dirty="0"/>
              <a:t>“Human biases reflect systematic errors in human thought. Biases are a fundamental part of the human mind.”  We all have them. </a:t>
            </a:r>
          </a:p>
          <a:p>
            <a:pPr marL="0" indent="0">
              <a:buNone/>
            </a:pPr>
            <a:r>
              <a:rPr lang="en-US" dirty="0"/>
              <a:t>“There is an entire field of study centered around biases and heuristics in thinking, decision-making, and behavioral economics.”  (Three examples follow on the next slide.)</a:t>
            </a:r>
            <a:endParaRPr lang="en-US" b="1" i="1" dirty="0"/>
          </a:p>
          <a:p>
            <a:pPr marL="0" indent="0">
              <a:buNone/>
            </a:pPr>
            <a:r>
              <a:rPr lang="en-US" dirty="0"/>
              <a:t>“These biases are omnipresent in the institutions, groups, and individual decision-making processes across the AI lifecycle, and in the use of AI applications once deployed.”</a:t>
            </a:r>
            <a:endParaRPr lang="en-US" b="1" i="1" dirty="0"/>
          </a:p>
        </p:txBody>
      </p:sp>
      <p:sp>
        <p:nvSpPr>
          <p:cNvPr id="4" name="Slide Number Placeholder 3">
            <a:extLst>
              <a:ext uri="{FF2B5EF4-FFF2-40B4-BE49-F238E27FC236}">
                <a16:creationId xmlns:a16="http://schemas.microsoft.com/office/drawing/2014/main" id="{13A4D41B-AF88-94FD-88C4-8959364840B2}"/>
              </a:ext>
            </a:extLst>
          </p:cNvPr>
          <p:cNvSpPr>
            <a:spLocks noGrp="1"/>
          </p:cNvSpPr>
          <p:nvPr>
            <p:ph type="sldNum" sz="quarter" idx="12"/>
          </p:nvPr>
        </p:nvSpPr>
        <p:spPr/>
        <p:txBody>
          <a:bodyPr/>
          <a:lstStyle/>
          <a:p>
            <a:fld id="{4C487655-AABA-4CA8-8EDF-7F823A468B89}" type="slidenum">
              <a:rPr lang="en-US" smtClean="0"/>
              <a:t>8</a:t>
            </a:fld>
            <a:endParaRPr lang="en-US" dirty="0"/>
          </a:p>
        </p:txBody>
      </p:sp>
    </p:spTree>
    <p:extLst>
      <p:ext uri="{BB962C8B-B14F-4D97-AF65-F5344CB8AC3E}">
        <p14:creationId xmlns:p14="http://schemas.microsoft.com/office/powerpoint/2010/main" val="287093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0465-AF8F-65DB-E54A-C65CA9BE2DC6}"/>
              </a:ext>
            </a:extLst>
          </p:cNvPr>
          <p:cNvSpPr>
            <a:spLocks noGrp="1"/>
          </p:cNvSpPr>
          <p:nvPr>
            <p:ph type="title"/>
          </p:nvPr>
        </p:nvSpPr>
        <p:spPr/>
        <p:txBody>
          <a:bodyPr/>
          <a:lstStyle/>
          <a:p>
            <a:r>
              <a:rPr lang="en-US" dirty="0"/>
              <a:t>Examples of human bias (subcategories!)</a:t>
            </a:r>
          </a:p>
        </p:txBody>
      </p:sp>
      <p:sp>
        <p:nvSpPr>
          <p:cNvPr id="3" name="Content Placeholder 2">
            <a:extLst>
              <a:ext uri="{FF2B5EF4-FFF2-40B4-BE49-F238E27FC236}">
                <a16:creationId xmlns:a16="http://schemas.microsoft.com/office/drawing/2014/main" id="{E2336228-DDD8-9116-D7AD-66D880F95FA6}"/>
              </a:ext>
            </a:extLst>
          </p:cNvPr>
          <p:cNvSpPr>
            <a:spLocks noGrp="1"/>
          </p:cNvSpPr>
          <p:nvPr>
            <p:ph idx="1"/>
          </p:nvPr>
        </p:nvSpPr>
        <p:spPr/>
        <p:txBody>
          <a:bodyPr>
            <a:normAutofit fontScale="92500" lnSpcReduction="10000"/>
          </a:bodyPr>
          <a:lstStyle/>
          <a:p>
            <a:r>
              <a:rPr lang="en-US" b="0" i="0" dirty="0">
                <a:solidFill>
                  <a:srgbClr val="374151"/>
                </a:solidFill>
                <a:effectLst/>
                <a:latin typeface="Söhne"/>
              </a:rPr>
              <a:t>Confirmation </a:t>
            </a:r>
            <a:r>
              <a:rPr lang="en-US" dirty="0">
                <a:solidFill>
                  <a:srgbClr val="374151"/>
                </a:solidFill>
                <a:latin typeface="Söhne"/>
              </a:rPr>
              <a:t>B</a:t>
            </a:r>
            <a:r>
              <a:rPr lang="en-US" b="0" i="0" dirty="0">
                <a:solidFill>
                  <a:srgbClr val="374151"/>
                </a:solidFill>
                <a:effectLst/>
                <a:latin typeface="Söhne"/>
              </a:rPr>
              <a:t>ias: Individuals tend to seek out information that confirms their existing beliefs or hypotheses while ignoring or dismissing evidence that contradicts those beliefs.</a:t>
            </a:r>
          </a:p>
          <a:p>
            <a:r>
              <a:rPr lang="en-US" dirty="0"/>
              <a:t>Anchoring Bias: </a:t>
            </a:r>
            <a:r>
              <a:rPr lang="en-US" b="0" i="0" dirty="0">
                <a:solidFill>
                  <a:srgbClr val="374151"/>
                </a:solidFill>
                <a:effectLst/>
                <a:latin typeface="Söhne"/>
              </a:rPr>
              <a:t>An example of anchoring bias is when a person's judgment is influenced by an initial piece of information, called the "anchor," even if it's arbitrary or irrelevant to the decision at hand.</a:t>
            </a:r>
          </a:p>
          <a:p>
            <a:r>
              <a:rPr lang="en-US" dirty="0">
                <a:solidFill>
                  <a:srgbClr val="374151"/>
                </a:solidFill>
                <a:latin typeface="Söhne"/>
              </a:rPr>
              <a:t>Social Desirability Bias: </a:t>
            </a:r>
            <a:r>
              <a:rPr lang="en-US">
                <a:solidFill>
                  <a:srgbClr val="374151"/>
                </a:solidFill>
                <a:latin typeface="Söhne"/>
              </a:rPr>
              <a:t>Individuals tend to </a:t>
            </a:r>
            <a:r>
              <a:rPr lang="en-US" dirty="0">
                <a:solidFill>
                  <a:srgbClr val="374151"/>
                </a:solidFill>
                <a:latin typeface="Söhne"/>
              </a:rPr>
              <a:t>answer questions in a way that they believe will be viewed favorably by others. This often leads respondents to overreport behaviors that are considered socially acceptable and underreport behaviors that are not.</a:t>
            </a:r>
          </a:p>
          <a:p>
            <a:r>
              <a:rPr lang="en-US" dirty="0">
                <a:solidFill>
                  <a:srgbClr val="374151"/>
                </a:solidFill>
                <a:latin typeface="Söhne"/>
              </a:rPr>
              <a:t>There are many, many, more..</a:t>
            </a:r>
            <a:endParaRPr lang="en-US" dirty="0"/>
          </a:p>
        </p:txBody>
      </p:sp>
      <p:sp>
        <p:nvSpPr>
          <p:cNvPr id="4" name="Slide Number Placeholder 3">
            <a:extLst>
              <a:ext uri="{FF2B5EF4-FFF2-40B4-BE49-F238E27FC236}">
                <a16:creationId xmlns:a16="http://schemas.microsoft.com/office/drawing/2014/main" id="{F8DF8CF3-27DF-B9EF-E7BD-FA2913E337F4}"/>
              </a:ext>
            </a:extLst>
          </p:cNvPr>
          <p:cNvSpPr>
            <a:spLocks noGrp="1"/>
          </p:cNvSpPr>
          <p:nvPr>
            <p:ph type="sldNum" sz="quarter" idx="12"/>
          </p:nvPr>
        </p:nvSpPr>
        <p:spPr/>
        <p:txBody>
          <a:bodyPr/>
          <a:lstStyle/>
          <a:p>
            <a:fld id="{4C487655-AABA-4CA8-8EDF-7F823A468B89}" type="slidenum">
              <a:rPr lang="en-US" smtClean="0"/>
              <a:t>9</a:t>
            </a:fld>
            <a:endParaRPr lang="en-US" dirty="0"/>
          </a:p>
        </p:txBody>
      </p:sp>
    </p:spTree>
    <p:extLst>
      <p:ext uri="{BB962C8B-B14F-4D97-AF65-F5344CB8AC3E}">
        <p14:creationId xmlns:p14="http://schemas.microsoft.com/office/powerpoint/2010/main" val="77448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10228</TotalTime>
  <Words>1321</Words>
  <Application>Microsoft Office PowerPoint</Application>
  <PresentationFormat>Widescreen</PresentationFormat>
  <Paragraphs>126</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Google Sans</vt:lpstr>
      <vt:lpstr>Segoe UI</vt:lpstr>
      <vt:lpstr>Söhne</vt:lpstr>
      <vt:lpstr>Office Theme</vt:lpstr>
      <vt:lpstr>Managing Bias</vt:lpstr>
      <vt:lpstr>Agenda</vt:lpstr>
      <vt:lpstr>Today’s lecture is brought to you by…</vt:lpstr>
      <vt:lpstr>Why bias in AI is important</vt:lpstr>
      <vt:lpstr>Another reason bias is important…</vt:lpstr>
      <vt:lpstr>There are different kinds of bias</vt:lpstr>
      <vt:lpstr>Statistical/computational bias:</vt:lpstr>
      <vt:lpstr>Human bias:</vt:lpstr>
      <vt:lpstr>Examples of human bias (subcategories!)</vt:lpstr>
      <vt:lpstr>Systemic bias:</vt:lpstr>
      <vt:lpstr>A form of bias to guard against:</vt:lpstr>
      <vt:lpstr>The updated AI life cycle</vt:lpstr>
      <vt:lpstr>6 Practical Recommendations</vt:lpstr>
      <vt:lpstr>Practical Recommendations (continued)</vt:lpstr>
      <vt:lpstr>Discussion – where does this fit into our roadmap?</vt:lpstr>
      <vt:lpstr>“Shafer’s Roadmap” Semi-Supervised Machine Learning</vt:lpstr>
      <vt:lpstr>“Shafer’s Roadmap” Semi-Supervised Machine Learning v1.1</vt:lpstr>
      <vt:lpstr>What could we do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299</cp:revision>
  <dcterms:created xsi:type="dcterms:W3CDTF">2022-06-30T13:55:29Z</dcterms:created>
  <dcterms:modified xsi:type="dcterms:W3CDTF">2024-09-23T12:15:35Z</dcterms:modified>
</cp:coreProperties>
</file>