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672" r:id="rId3"/>
    <p:sldId id="673" r:id="rId4"/>
    <p:sldId id="674" r:id="rId5"/>
    <p:sldId id="675" r:id="rId6"/>
    <p:sldId id="676" r:id="rId7"/>
    <p:sldId id="677" r:id="rId8"/>
    <p:sldId id="678" r:id="rId9"/>
    <p:sldId id="679" r:id="rId10"/>
    <p:sldId id="680" r:id="rId11"/>
    <p:sldId id="681" r:id="rId12"/>
    <p:sldId id="682" r:id="rId13"/>
    <p:sldId id="683" r:id="rId14"/>
    <p:sldId id="684" r:id="rId15"/>
    <p:sldId id="68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82353" autoAdjust="0"/>
  </p:normalViewPr>
  <p:slideViewPr>
    <p:cSldViewPr snapToGrid="0">
      <p:cViewPr varScale="1">
        <p:scale>
          <a:sx n="68" d="100"/>
          <a:sy n="68" d="100"/>
        </p:scale>
        <p:origin x="1733" y="67"/>
      </p:cViewPr>
      <p:guideLst/>
    </p:cSldViewPr>
  </p:slideViewPr>
  <p:outlineViewPr>
    <p:cViewPr>
      <p:scale>
        <a:sx n="33" d="100"/>
        <a:sy n="33" d="100"/>
      </p:scale>
      <p:origin x="0" y="-591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D9175-6493-4CA4-BED4-2BF67E177B3A}" type="datetimeFigureOut">
              <a:rPr lang="en-US" smtClean="0"/>
              <a:t>9/30/2024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2091F-6CD8-46B7-96F0-0D064BD5D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50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CF72B-01D4-E7CE-CCD0-C925872C3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4C0AB2-16B7-ABE2-B58E-3BB76004A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B8A35-9A7D-E534-D801-9214B10E8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DFEBF-38F1-453E-B69D-6B9271114889}" type="datetime1">
              <a:rPr lang="en-US" smtClean="0"/>
              <a:t>9/30/2024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268FE-1A6B-3B8A-9160-73579F35B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D6639-51F7-67FF-CC34-EB8C0182E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171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CC470-7C6A-7924-EAD0-67D09CF0E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3258FB-74B7-5EEF-53E8-4CC148990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AADDD-72F3-0095-2D6E-4C653A9FA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D55E-282F-4DF6-A403-09EC22362B14}" type="datetime1">
              <a:rPr lang="en-US" smtClean="0"/>
              <a:t>9/30/2024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950F3-5E49-3C5F-BE10-03E000C33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B1718-A130-D803-E465-A462404B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4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078D7A-04A2-D620-2630-1D62546B16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387427-E822-3DCC-7B2E-A1D29D5A0F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5954B-320A-A6B4-AACA-3317F5D4E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848F-AFAA-441B-B746-4E7F497AF1EA}" type="datetime1">
              <a:rPr lang="en-US" smtClean="0"/>
              <a:t>9/30/2024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F64D2-C11B-00D1-FE40-1B62EB978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DE5E8-F2B1-E798-5A06-997FCCAAC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41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4D47C-E5D4-DDBE-EF1F-104F24CBD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7A19A-EFF8-5A88-EDE7-FCDEB4D78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A261B-1101-FA3D-CB17-80CD5369B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59EE1-3FE3-4F1C-88F4-6491735106DF}" type="datetime1">
              <a:rPr lang="en-US" smtClean="0"/>
              <a:t>9/30/2024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4FFDC-ABE1-592D-57CE-8741396CF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D6818-E9DF-7030-FFE5-7CA03965D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8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06587-444C-EF7D-FE7D-26950F021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7D5E7-6A38-CB7B-087D-EFA48605B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3B643-410E-1842-F193-BB0856DD3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98A3-03EC-44AE-87A9-06CAEF1F7F50}" type="datetime1">
              <a:rPr lang="en-US" smtClean="0"/>
              <a:t>9/30/2024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310AA-4DB2-8CE6-7A4D-79BDFF93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95118-C53B-3A3F-6834-2DFBDB6A6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4C487655-AABA-4CA8-8EDF-7F823A468B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77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24F9B-580C-A699-4DAD-825D97649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B657F-30D5-8754-A04E-2319F40CB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0171C-FAF2-6322-9CB6-83481AC90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A7575-0A3B-0E0A-BD71-4E15EDB8C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1CA8-87D7-4728-855E-A6F52CD10CAE}" type="datetime1">
              <a:rPr lang="en-US" smtClean="0"/>
              <a:t>9/30/2024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0D1E5B-D828-19AE-17EE-C271B397E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65FB46-D28D-EC75-7CA7-EA327DD4A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99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93603-E112-DFF4-C6D8-0496D1F84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D8518-394B-3008-7BBC-EC6A55EC2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CE79-3B5F-ADA4-FD7E-2BADC81B1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F9E515-664E-EA56-A2AF-C9343137F7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36BE7C-46E7-7413-B469-8EDAED08E6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D25A12-CF47-C955-9369-051EB51AA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593D-2A19-4BA0-A48C-0342333B9754}" type="datetime1">
              <a:rPr lang="en-US" smtClean="0"/>
              <a:t>9/30/2024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4E7A9D-A7AC-5CCE-916E-4708D90BE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B038D7-1F9A-7C8D-3467-FE7A67DDF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8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6F14C-5EC1-FFCB-42AF-C06EA7E9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838D3D-E6E8-5AFB-CD5F-2004F64FC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F4E6-0320-4AB2-9586-65A0EC89B335}" type="datetime1">
              <a:rPr lang="en-US" smtClean="0"/>
              <a:t>9/30/2024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6272A8-54EF-7B38-A358-08F90C01F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4D8C2-D005-DED5-4959-89AEC0450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4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5C7C2D-B365-526F-4F06-0D77F79E8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E04C-41B0-4DF8-B4DF-3F22EB69F7D9}" type="datetime1">
              <a:rPr lang="en-US" smtClean="0"/>
              <a:t>9/30/2024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6161F-9918-75C3-BF19-FF80F6066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C89C8-F884-B4CE-CC3A-B5DD10267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52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91BF9-30F3-7A2D-F8A3-791EAA2E3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FAEA7-9263-F1E8-CF52-8B33D6B02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E4BC12-B876-ECAE-F678-32CD8C05E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26B8F7-7894-FF4F-9E5D-F4C3BF944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A6D4-EBBF-4864-B002-3CA151825A93}" type="datetime1">
              <a:rPr lang="en-US" smtClean="0"/>
              <a:t>9/30/2024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9ACDA-52C6-F398-2177-A0803A626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16BF6-1F54-7DA1-7084-343B5356B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23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C6086-B265-7989-A55A-FE17F4222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FB91EF-A99A-25F1-6C9D-92B8F71174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E8F43F-ACB9-99C3-B69D-70FFB2FF5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C79EE-3EFB-E190-AF9B-5F23BF397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C26E8-E5AC-42DB-AADB-FD38C3D12385}" type="datetime1">
              <a:rPr lang="en-US" smtClean="0"/>
              <a:t>9/30/2024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44726-F697-024F-F154-A2BCD05A9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E7A1D-F51D-E5B6-0EC8-F1719AF82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0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209199-E8C0-37D2-8430-9C299015E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F55D3-8504-6824-94F1-CDF34B6D5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A72C5-C4A1-21A1-F750-B87A42DF9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407FC-BC4F-44A5-8993-81604E7062F8}" type="datetime1">
              <a:rPr lang="en-US" smtClean="0"/>
              <a:t>9/30/2024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A07C0-D3F6-68E4-1384-C86F364CCA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53108-2941-6203-3401-5406B9B31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87655-AABA-4CA8-8EDF-7F823A468B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66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/3.0/" TargetMode="External"/><Relationship Id="rId2" Type="http://schemas.openxmlformats.org/officeDocument/2006/relationships/hyperlink" Target="https://community.mis.temple.edu/jshafer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urtain-stage-theater-movies-152112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peech-bubble-box-rectangle-shape-25913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aasmarketingstrategy.blogspot.com/2013/06/customers-dont-care-about-you.html" TargetMode="External"/><Relationship Id="rId5" Type="http://schemas.openxmlformats.org/officeDocument/2006/relationships/image" Target="../media/image11.jpg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67633/key-west---mallory---square-by-nkinkade-177732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vgsilh.com/image/1300351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19B3-EF15-89E8-C1F0-C8B933E9C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1233" y="1403184"/>
            <a:ext cx="6034823" cy="155450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Bayesian </a:t>
            </a:r>
            <a:br>
              <a:rPr lang="en-US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Cognition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1FC15D-C8AA-1066-06DE-10EA5ACD2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9137" y="4304581"/>
            <a:ext cx="5036920" cy="2553420"/>
          </a:xfrm>
        </p:spPr>
        <p:txBody>
          <a:bodyPr>
            <a:normAutofit/>
          </a:bodyPr>
          <a:lstStyle/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Jeremy Shafer</a:t>
            </a:r>
          </a:p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jeremy@temple.edu</a:t>
            </a:r>
          </a:p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https://community.mis.temple.edu/jshafer</a:t>
            </a:r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r"/>
            <a:endParaRPr lang="sv-SE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b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sv-SE" sz="160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sv-SE" sz="2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8F0792-367D-9A34-82A1-183B7ADA0726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A32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>
                <a:latin typeface="+mj-lt"/>
                <a:ea typeface="Tahoma" panose="020B0604030504040204" pitchFamily="34" charset="0"/>
                <a:cs typeface="Segoe UI" panose="020B0502040204020203" pitchFamily="34" charset="0"/>
              </a:rPr>
              <a:t>MIS3536: Info Sys Innovation with AI</a:t>
            </a:r>
            <a:endParaRPr lang="en-US" sz="4000" dirty="0">
              <a:latin typeface="+mj-lt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2BF4CA-20AD-7B77-3525-D45E1C263E05}"/>
              </a:ext>
            </a:extLst>
          </p:cNvPr>
          <p:cNvSpPr txBox="1"/>
          <p:nvPr/>
        </p:nvSpPr>
        <p:spPr>
          <a:xfrm>
            <a:off x="305943" y="6131434"/>
            <a:ext cx="5805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Unless otherwise indicated, all decorative images are by Unknown Author and licensed under </a:t>
            </a:r>
            <a:r>
              <a:rPr lang="en-US" sz="900" dirty="0">
                <a:hlinkClick r:id="rId3" tooltip="https://creativecommons.org/licenses/by-nc/3.0/"/>
              </a:rPr>
              <a:t>CC BY-NC</a:t>
            </a:r>
            <a:endParaRPr lang="en-US" sz="900" dirty="0"/>
          </a:p>
        </p:txBody>
      </p:sp>
      <p:pic>
        <p:nvPicPr>
          <p:cNvPr id="6" name="Picture 5" descr="A blue light bulb with a brain inside">
            <a:extLst>
              <a:ext uri="{FF2B5EF4-FFF2-40B4-BE49-F238E27FC236}">
                <a16:creationId xmlns:a16="http://schemas.microsoft.com/office/drawing/2014/main" id="{A36D6498-511E-A47E-A31E-A870F7805C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27" y="1403184"/>
            <a:ext cx="5285007" cy="468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65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9B193-3FAC-E672-DED9-4801F5CB0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Now, again, restated with the $5 words…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65970-B51E-42AB-9BE4-CFCB86F0A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8844"/>
            <a:ext cx="10515600" cy="4698119"/>
          </a:xfrm>
        </p:spPr>
        <p:txBody>
          <a:bodyPr>
            <a:normAutofit lnSpcReduction="10000"/>
          </a:bodyPr>
          <a:lstStyle/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Conditional Independence:</a:t>
            </a: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 The model assumes that all the events don’t depend on each other.</a:t>
            </a:r>
            <a:br>
              <a:rPr lang="en-US" b="0" i="0" dirty="0">
                <a:solidFill>
                  <a:srgbClr val="0D0D0D"/>
                </a:solidFill>
                <a:effectLst/>
                <a:latin typeface="Söhne"/>
              </a:rPr>
            </a:br>
            <a:br>
              <a:rPr lang="en-US" b="0" i="0" dirty="0">
                <a:solidFill>
                  <a:srgbClr val="0D0D0D"/>
                </a:solidFill>
                <a:effectLst/>
                <a:latin typeface="Söhne"/>
              </a:rPr>
            </a:b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Example: Flipping 3 coins simultaneously is the same flipping 3 coins one at a time.  </a:t>
            </a:r>
            <a:br>
              <a:rPr lang="en-US" b="0" i="0" dirty="0">
                <a:solidFill>
                  <a:srgbClr val="0D0D0D"/>
                </a:solidFill>
                <a:effectLst/>
                <a:latin typeface="Söhne"/>
              </a:rPr>
            </a:b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</a:p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Feature Irrelevance:</a:t>
            </a: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 The model also assumes that no other features of the problem are influencing the outcome. </a:t>
            </a:r>
            <a:br>
              <a:rPr lang="en-US" b="0" i="0" dirty="0">
                <a:solidFill>
                  <a:srgbClr val="0D0D0D"/>
                </a:solidFill>
                <a:effectLst/>
                <a:latin typeface="Söhne"/>
              </a:rPr>
            </a:br>
            <a:br>
              <a:rPr lang="en-US" b="0" i="0" dirty="0">
                <a:solidFill>
                  <a:srgbClr val="0D0D0D"/>
                </a:solidFill>
                <a:effectLst/>
                <a:latin typeface="Söhne"/>
              </a:rPr>
            </a:b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Example: It doesn’t matter who is flipping the coins.  One person is as good as another. It doesn’t matter if coin flipper is alone or in a group, or if it is sunny outside, or if th</a:t>
            </a:r>
            <a:r>
              <a:rPr lang="en-US" dirty="0">
                <a:solidFill>
                  <a:srgbClr val="0D0D0D"/>
                </a:solidFill>
                <a:latin typeface="Söhne"/>
              </a:rPr>
              <a:t>e month has the letter “R” in it.</a:t>
            </a:r>
            <a:endParaRPr lang="en-US" b="0" i="0" dirty="0">
              <a:solidFill>
                <a:srgbClr val="0D0D0D"/>
              </a:solidFill>
              <a:effectLst/>
              <a:latin typeface="Söhne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457B8E-65B3-7709-06F3-E77A13FF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472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red curtain with a black background&#10;&#10;Description automatically generated">
            <a:extLst>
              <a:ext uri="{FF2B5EF4-FFF2-40B4-BE49-F238E27FC236}">
                <a16:creationId xmlns:a16="http://schemas.microsoft.com/office/drawing/2014/main" id="{48D4982D-D274-A91E-7487-96559D6362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85333" y="-336691"/>
            <a:ext cx="10024533" cy="719469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4A9BBE-90CE-F862-CFDA-9BB013E1F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978" y="2871259"/>
            <a:ext cx="7665155" cy="1325563"/>
          </a:xfrm>
        </p:spPr>
        <p:txBody>
          <a:bodyPr/>
          <a:lstStyle/>
          <a:p>
            <a:pPr algn="ctr"/>
            <a:r>
              <a:rPr lang="en-US" dirty="0"/>
              <a:t>Dramatic illustration </a:t>
            </a:r>
            <a:br>
              <a:rPr lang="en-US" dirty="0"/>
            </a:br>
            <a:r>
              <a:rPr lang="en-US" dirty="0"/>
              <a:t>goes here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6BEEBB-E776-13A4-233B-E5DBAFB16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4621" y="6356350"/>
            <a:ext cx="2472267" cy="365125"/>
          </a:xfrm>
        </p:spPr>
        <p:txBody>
          <a:bodyPr/>
          <a:lstStyle/>
          <a:p>
            <a:fld id="{4C487655-AABA-4CA8-8EDF-7F823A468B8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627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B6B95-C506-8D7D-B386-47A44248B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4431"/>
          </a:xfrm>
        </p:spPr>
        <p:txBody>
          <a:bodyPr>
            <a:normAutofit fontScale="90000"/>
          </a:bodyPr>
          <a:lstStyle/>
          <a:p>
            <a:r>
              <a:rPr lang="en-US" dirty="0"/>
              <a:t>Think about how this can be applied…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5F70C8-7BC5-EF38-9506-46B9A33CB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 descr="A white speech bubble with a black background&#10;&#10;Description automatically generated">
            <a:extLst>
              <a:ext uri="{FF2B5EF4-FFF2-40B4-BE49-F238E27FC236}">
                <a16:creationId xmlns:a16="http://schemas.microsoft.com/office/drawing/2014/main" id="{3DA2D872-4AE3-FE41-ABA1-B28C3D9CC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200" y="2936804"/>
            <a:ext cx="1483148" cy="13255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4B5A7E-A50C-C683-9623-31E6E5D30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067"/>
          <a:stretch/>
        </p:blipFill>
        <p:spPr>
          <a:xfrm>
            <a:off x="2937333" y="2698926"/>
            <a:ext cx="1425681" cy="1512516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pic>
        <p:nvPicPr>
          <p:cNvPr id="9" name="Picture 8" descr="Cartoon of a person holding a sign&#10;&#10;Description automatically generated">
            <a:extLst>
              <a:ext uri="{FF2B5EF4-FFF2-40B4-BE49-F238E27FC236}">
                <a16:creationId xmlns:a16="http://schemas.microsoft.com/office/drawing/2014/main" id="{F89BA1B9-22FF-7937-2698-88056A59DE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060569" y="1704551"/>
            <a:ext cx="1004406" cy="1570919"/>
          </a:xfrm>
          <a:prstGeom prst="rect">
            <a:avLst/>
          </a:prstGeom>
        </p:spPr>
      </p:pic>
      <p:pic>
        <p:nvPicPr>
          <p:cNvPr id="11" name="Picture 10" descr="Cartoon of a person holding a sign&#10;&#10;Description automatically generated">
            <a:extLst>
              <a:ext uri="{FF2B5EF4-FFF2-40B4-BE49-F238E27FC236}">
                <a16:creationId xmlns:a16="http://schemas.microsoft.com/office/drawing/2014/main" id="{5FF5DCA2-6E00-248F-8B2F-76984B7DA7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367194" y="1038753"/>
            <a:ext cx="1004406" cy="1570919"/>
          </a:xfrm>
          <a:prstGeom prst="rect">
            <a:avLst/>
          </a:prstGeom>
        </p:spPr>
      </p:pic>
      <p:pic>
        <p:nvPicPr>
          <p:cNvPr id="13" name="Picture 12" descr="Cartoon of a person holding a sign&#10;&#10;Description automatically generated">
            <a:extLst>
              <a:ext uri="{FF2B5EF4-FFF2-40B4-BE49-F238E27FC236}">
                <a16:creationId xmlns:a16="http://schemas.microsoft.com/office/drawing/2014/main" id="{CEFAEB72-037E-6413-4762-618ECC520E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109563" y="4211442"/>
            <a:ext cx="1004406" cy="1570919"/>
          </a:xfrm>
          <a:prstGeom prst="rect">
            <a:avLst/>
          </a:prstGeom>
        </p:spPr>
      </p:pic>
      <p:pic>
        <p:nvPicPr>
          <p:cNvPr id="15" name="Picture 14" descr="Cartoon of a person holding a sign&#10;&#10;Description automatically generated">
            <a:extLst>
              <a:ext uri="{FF2B5EF4-FFF2-40B4-BE49-F238E27FC236}">
                <a16:creationId xmlns:a16="http://schemas.microsoft.com/office/drawing/2014/main" id="{6289BDE0-ADBA-BDA5-105B-A0C56A403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367194" y="4996901"/>
            <a:ext cx="1004406" cy="1570919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EF03363-1938-C5DD-8816-8A058E149250}"/>
              </a:ext>
            </a:extLst>
          </p:cNvPr>
          <p:cNvCxnSpPr/>
          <p:nvPr/>
        </p:nvCxnSpPr>
        <p:spPr>
          <a:xfrm>
            <a:off x="2506133" y="3429000"/>
            <a:ext cx="37253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A60F053-181C-43A0-136F-891AF7F45E72}"/>
              </a:ext>
            </a:extLst>
          </p:cNvPr>
          <p:cNvCxnSpPr>
            <a:cxnSpLocks/>
          </p:cNvCxnSpPr>
          <p:nvPr/>
        </p:nvCxnSpPr>
        <p:spPr>
          <a:xfrm flipV="1">
            <a:off x="4589629" y="2749852"/>
            <a:ext cx="1066104" cy="58239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3E59FD0-5C56-0040-357C-073EA25D4355}"/>
              </a:ext>
            </a:extLst>
          </p:cNvPr>
          <p:cNvCxnSpPr>
            <a:cxnSpLocks/>
          </p:cNvCxnSpPr>
          <p:nvPr/>
        </p:nvCxnSpPr>
        <p:spPr>
          <a:xfrm flipV="1">
            <a:off x="4665022" y="3046648"/>
            <a:ext cx="2232489" cy="40386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A4072AD-6128-6A82-4D93-D454A7A28D5C}"/>
              </a:ext>
            </a:extLst>
          </p:cNvPr>
          <p:cNvCxnSpPr>
            <a:cxnSpLocks/>
          </p:cNvCxnSpPr>
          <p:nvPr/>
        </p:nvCxnSpPr>
        <p:spPr>
          <a:xfrm>
            <a:off x="4665022" y="3747310"/>
            <a:ext cx="2395547" cy="76097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47F346E-95B9-38EA-5491-C778E924E91A}"/>
              </a:ext>
            </a:extLst>
          </p:cNvPr>
          <p:cNvCxnSpPr>
            <a:cxnSpLocks/>
          </p:cNvCxnSpPr>
          <p:nvPr/>
        </p:nvCxnSpPr>
        <p:spPr>
          <a:xfrm>
            <a:off x="4678224" y="3887490"/>
            <a:ext cx="737963" cy="11094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14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9008A-DBA7-16A3-DDE4-43FD0AAE3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Mistral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42786-F00A-FB24-7097-AF6D89325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Mistral AI is a French company specializing in artificial intelligence. It was founded in April 2023 by researchers who were previously employed by Meta and Google DeepMind: Arthur Mensch, </a:t>
            </a:r>
            <a:r>
              <a:rPr lang="en-US" dirty="0" err="1"/>
              <a:t>Timothée</a:t>
            </a:r>
            <a:r>
              <a:rPr lang="en-US" dirty="0"/>
              <a:t> Lacroix, and Guillaume </a:t>
            </a:r>
            <a:r>
              <a:rPr lang="en-US" dirty="0" err="1"/>
              <a:t>Lample</a:t>
            </a:r>
            <a:r>
              <a:rPr lang="en-US" dirty="0"/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11111"/>
                </a:solidFill>
                <a:effectLst/>
                <a:latin typeface="-apple-system"/>
              </a:rPr>
              <a:t>Mistral AI focuses on creating </a:t>
            </a:r>
            <a:r>
              <a:rPr lang="en-US" b="1" i="0" dirty="0">
                <a:solidFill>
                  <a:srgbClr val="111111"/>
                </a:solidFill>
                <a:effectLst/>
                <a:latin typeface="-apple-system"/>
              </a:rPr>
              <a:t>open large language models</a:t>
            </a:r>
            <a:r>
              <a:rPr lang="en-US" b="0" i="0" dirty="0">
                <a:solidFill>
                  <a:srgbClr val="111111"/>
                </a:solidFill>
                <a:effectLst/>
                <a:latin typeface="-apple-system"/>
              </a:rPr>
              <a:t> (LLMs).</a:t>
            </a:r>
          </a:p>
          <a:p>
            <a:r>
              <a:rPr lang="en-US" b="0" i="0" dirty="0">
                <a:solidFill>
                  <a:srgbClr val="111111"/>
                </a:solidFill>
                <a:effectLst/>
                <a:latin typeface="-apple-system"/>
              </a:rPr>
              <a:t>The EU AI Act would not directly apply to open-source models like Mistral’s unless they are considered high risk or used for banned purposes.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291141-8BFB-FDD7-901F-2FB976DAE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927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5F891-44D4-E242-06F4-8D6F0A68E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Mixtral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C14C0-99C3-2267-23CA-AE5883391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Mixtral</a:t>
            </a:r>
            <a:r>
              <a:rPr lang="en-US" dirty="0"/>
              <a:t> 8X7B is an advanced language model (LLM) developed by Mistral AI.</a:t>
            </a:r>
          </a:p>
          <a:p>
            <a:r>
              <a:rPr lang="en-US" dirty="0"/>
              <a:t>Mixture of Experts (</a:t>
            </a:r>
            <a:r>
              <a:rPr lang="en-US" dirty="0" err="1"/>
              <a:t>MoE</a:t>
            </a:r>
            <a:r>
              <a:rPr lang="en-US" dirty="0"/>
              <a:t>): </a:t>
            </a:r>
            <a:r>
              <a:rPr lang="en-US" dirty="0" err="1"/>
              <a:t>Mixtral</a:t>
            </a:r>
            <a:r>
              <a:rPr lang="en-US" dirty="0"/>
              <a:t> employs a Mixture of Experts approach. </a:t>
            </a:r>
          </a:p>
          <a:p>
            <a:r>
              <a:rPr lang="en-US" dirty="0"/>
              <a:t>This unique design allowed </a:t>
            </a:r>
            <a:r>
              <a:rPr lang="en-US" dirty="0" err="1"/>
              <a:t>Mixtral</a:t>
            </a:r>
            <a:r>
              <a:rPr lang="en-US" dirty="0"/>
              <a:t> to achieve better performance than GPT-3.5 while being computationally efficient.</a:t>
            </a:r>
          </a:p>
          <a:p>
            <a:r>
              <a:rPr lang="en-US" dirty="0" err="1"/>
              <a:t>Mixtral</a:t>
            </a:r>
            <a:r>
              <a:rPr lang="en-US" dirty="0"/>
              <a:t> was the first open-weight LLM that performs exceptionally well.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32FF4-2FC7-E2FB-F135-775F3477A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109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2" name="Rectangle 103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97688B-17C5-236B-5279-53074F1E0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000"/>
              <a:t>Reasons to be hopeful….</a:t>
            </a:r>
          </a:p>
        </p:txBody>
      </p:sp>
      <p:sp>
        <p:nvSpPr>
          <p:cNvPr id="1034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40C87-AE70-4252-0ABA-68CD3E370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US" sz="2200" dirty="0"/>
              <a:t>Can you make the case that open-source software has saved the world from big tech monopoly?</a:t>
            </a:r>
          </a:p>
          <a:p>
            <a:r>
              <a:rPr lang="en-US" sz="2200"/>
              <a:t>Ask ChatGPT or Bing Chat!</a:t>
            </a:r>
          </a:p>
          <a:p>
            <a:endParaRPr lang="en-US" sz="2200" dirty="0"/>
          </a:p>
        </p:txBody>
      </p:sp>
      <p:pic>
        <p:nvPicPr>
          <p:cNvPr id="1027" name="Picture 3" descr="Open Source icon. Open Source symbol design from. Vector stock ...">
            <a:extLst>
              <a:ext uri="{FF2B5EF4-FFF2-40B4-BE49-F238E27FC236}">
                <a16:creationId xmlns:a16="http://schemas.microsoft.com/office/drawing/2014/main" id="{9C6461F3-3CB4-8E04-5BA4-F68B6924D7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0" t="20247" r="17261" b="21975"/>
          <a:stretch/>
        </p:blipFill>
        <p:spPr bwMode="auto">
          <a:xfrm>
            <a:off x="6099048" y="818007"/>
            <a:ext cx="5458968" cy="522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EC1F17-1915-6BDD-9C9C-7723A58FD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C487655-AABA-4CA8-8EDF-7F823A468B89}" type="slidenum">
              <a:rPr lang="en-US" sz="1800" smtClean="0"/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en-US" sz="180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BE1760E-DC96-0295-8F07-54ED1B0F9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35074"/>
            <a:ext cx="9853980" cy="100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can you make the case that open source software has saved the world from big tech monopoly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34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5AE20-7E79-7319-E6A5-647C3499A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265"/>
            <a:ext cx="5791199" cy="1401183"/>
          </a:xfrm>
        </p:spPr>
        <p:txBody>
          <a:bodyPr anchor="t">
            <a:normAutofit/>
          </a:bodyPr>
          <a:lstStyle/>
          <a:p>
            <a:r>
              <a:rPr lang="en-US" sz="3200"/>
              <a:t>Inspiration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03C1C-FBE8-0B6A-DA35-ADB890DC2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1838856"/>
            <a:ext cx="6891866" cy="4370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I got interested in the Bayesian Cognition in decision making a little over a year ago, </a:t>
            </a:r>
            <a:r>
              <a:rPr lang="en-US" sz="2000" b="1" i="1" dirty="0"/>
              <a:t>before</a:t>
            </a:r>
            <a:r>
              <a:rPr lang="en-US" sz="2000" dirty="0"/>
              <a:t> I started working on this course. </a:t>
            </a:r>
          </a:p>
          <a:p>
            <a:pPr marL="0" indent="0">
              <a:buNone/>
            </a:pPr>
            <a:r>
              <a:rPr lang="en-US" sz="2000" dirty="0"/>
              <a:t>It was introduced to me in the book, Smart Faster Better buy Charles </a:t>
            </a:r>
            <a:r>
              <a:rPr lang="en-US" sz="2000" dirty="0" err="1"/>
              <a:t>Duhig</a:t>
            </a:r>
            <a:r>
              <a:rPr lang="en-US" sz="2000" dirty="0"/>
              <a:t> (2016) </a:t>
            </a:r>
          </a:p>
          <a:p>
            <a:pPr marL="0" indent="0">
              <a:buNone/>
            </a:pPr>
            <a:r>
              <a:rPr lang="en-US" sz="2000" dirty="0"/>
              <a:t>Here’s the gist of what got my attention…</a:t>
            </a:r>
          </a:p>
          <a:p>
            <a:pPr marL="0" indent="0">
              <a:buNone/>
            </a:pPr>
            <a:r>
              <a:rPr lang="en-US" sz="2000" dirty="0"/>
              <a:t>“If asked, few of the participants were able to describe the mental logic they used to make their forecasts. They just gave answers that </a:t>
            </a:r>
            <a:r>
              <a:rPr lang="en-US" sz="2000" b="1" i="1" dirty="0"/>
              <a:t>felt</a:t>
            </a:r>
            <a:r>
              <a:rPr lang="en-US" sz="2000" dirty="0"/>
              <a:t> right. On average, their predictions were often within 10 percent of what the data said was the correct answer.” </a:t>
            </a:r>
          </a:p>
          <a:p>
            <a:pPr marL="0" indent="0">
              <a:buNone/>
            </a:pPr>
            <a:r>
              <a:rPr lang="en-US" sz="2000" dirty="0"/>
              <a:t>“Just as important, each student intuitively understood that </a:t>
            </a:r>
            <a:r>
              <a:rPr lang="en-US" sz="2000" b="1" i="1" dirty="0"/>
              <a:t>different kinds of predictions</a:t>
            </a:r>
            <a:r>
              <a:rPr lang="en-US" sz="2000" dirty="0"/>
              <a:t> required </a:t>
            </a:r>
            <a:r>
              <a:rPr lang="en-US" sz="2000" b="1" i="1" dirty="0"/>
              <a:t>different kinds of reasoning.</a:t>
            </a:r>
            <a:r>
              <a:rPr lang="en-US" sz="2000" dirty="0"/>
              <a:t>”   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b="1" i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8BC164-E230-753F-2C7E-B4EE7BA77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8086" y="0"/>
            <a:ext cx="4803913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17EA6-2FB7-5535-537A-5CE5612A7A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6" r="3" b="770"/>
          <a:stretch/>
        </p:blipFill>
        <p:spPr>
          <a:xfrm>
            <a:off x="8024191" y="884631"/>
            <a:ext cx="3452192" cy="508342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BF4F40-0619-0D0E-E97E-32C9D16DF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C487655-AABA-4CA8-8EDF-7F823A468B89}" type="slidenum">
              <a:rPr lang="en-US" sz="1800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99620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E1DA9F-4F5C-042D-7123-B3609022D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US"/>
              <a:t>More from the Duhigg book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A3853-CBF2-D96B-92F4-7D911C12A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“Some researchers call this ability to intuit patterns ‘Bayesian cognition’ or ‘Bayesian psychology,’ because for a computer to make those kinds of predictions, it must use a variation of Bayes’ rule, a mathematical formula that generally requires running thousands of models simultaneously and comparing millions of results.”</a:t>
            </a:r>
          </a:p>
          <a:p>
            <a:pPr marL="0" indent="0">
              <a:buNone/>
            </a:pPr>
            <a:r>
              <a:rPr lang="en-US" sz="2200" dirty="0"/>
              <a:t>“At the core of Bayes’ rule is a principle: </a:t>
            </a:r>
            <a:r>
              <a:rPr lang="en-US" sz="2200" b="1" i="1" dirty="0"/>
              <a:t>Even if we have very little data,</a:t>
            </a:r>
            <a:r>
              <a:rPr lang="en-US" sz="2200" dirty="0"/>
              <a:t> we can still forecast the future by making assumptions and then skewing them based on what we observe about the world.”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ook with a white cover&#10;&#10;Description automatically generated">
            <a:extLst>
              <a:ext uri="{FF2B5EF4-FFF2-40B4-BE49-F238E27FC236}">
                <a16:creationId xmlns:a16="http://schemas.microsoft.com/office/drawing/2014/main" id="{E372BF4A-BDB4-E6B7-CA31-E7E713A68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87184" y="1807275"/>
            <a:ext cx="3781051" cy="259947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3A812-A7FB-7B8D-5A87-89DD2B550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30244" y="6356350"/>
            <a:ext cx="1323555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C487655-AABA-4CA8-8EDF-7F823A468B89}" type="slidenum">
              <a:rPr lang="en-US" sz="1800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 sz="180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10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1C45C87-CCD2-034C-7E93-D3E71C659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437696" y="1031336"/>
            <a:ext cx="4162881" cy="4293678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9" name="Arc 18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2D17E9-CD44-9659-E89E-A174771B3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r>
              <a:rPr lang="en-US" sz="4400" dirty="0"/>
              <a:t>For instance …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E441B-DBE5-7D40-BE3A-EF3B61AD9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03021"/>
            <a:ext cx="5257800" cy="45739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… suppose your brother said he’s meeting a friend for dinner. You might forecast there’s a 60 percent chance he’s going to meet a man, since most of your brother’s friends are male. Now, suppose your brother mentioned his dinner companion was a friend from work. You might want to change your forecast, since you know that most of his coworkers are female.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Bayes’ rule can calculate the precise odds that your brother’s dinner date is female, or male based on just one or two pieces of data and  your assumptions.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E907B0-48E5-7894-41B5-8CFF6BEDB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C487655-AABA-4CA8-8EDF-7F823A468B89}" type="slidenum">
              <a:rPr lang="en-US" sz="1800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24264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C33FF-BEF1-FEFE-E4CD-65F17131E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65126"/>
          </a:xfrm>
        </p:spPr>
        <p:txBody>
          <a:bodyPr>
            <a:normAutofit fontScale="90000"/>
          </a:bodyPr>
          <a:lstStyle/>
          <a:p>
            <a:r>
              <a:rPr lang="en-US" dirty="0"/>
              <a:t>Why this is a timely topic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E2D47-31F9-91EC-68B8-9655FB7B2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971C4A-F718-6CA6-4C94-D4CEC127C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078" y="857956"/>
            <a:ext cx="7955844" cy="490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89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12AE8-82FA-1D38-54A4-EAD087F06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general idea…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CDAB1-B4DE-5B36-9DAD-4A5F4A734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going to look at a model that simulates Bayesian Cognition.  It is called </a:t>
            </a:r>
            <a:r>
              <a:rPr lang="en-US" b="1" dirty="0"/>
              <a:t>Naïve Bayes Classification</a:t>
            </a:r>
            <a:r>
              <a:rPr lang="en-US" dirty="0"/>
              <a:t>.</a:t>
            </a:r>
          </a:p>
          <a:p>
            <a:r>
              <a:rPr lang="en-US" dirty="0"/>
              <a:t>It is a relatively small, efficient model that makes good estimations </a:t>
            </a:r>
            <a:r>
              <a:rPr lang="en-US" b="1" i="1" dirty="0"/>
              <a:t>with little information.</a:t>
            </a:r>
          </a:p>
          <a:p>
            <a:r>
              <a:rPr lang="en-US" dirty="0"/>
              <a:t>It can be applied to both the calculation of numeric probabilities, and also on the evaluation of text. (We’ll see that next class.)</a:t>
            </a:r>
          </a:p>
          <a:p>
            <a:r>
              <a:rPr lang="en-US" dirty="0"/>
              <a:t>Again… how does this relate to the last slide?</a:t>
            </a:r>
          </a:p>
          <a:p>
            <a:endParaRPr lang="en-US" b="1" i="1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470739-2BBD-B1C0-8D3D-899054E5B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414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829B90-78F1-8513-FA92-A7006E76E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So… what’s with the word “Bayesian”?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C9D433-DCD6-D602-5034-18E743118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067"/>
          <a:stretch/>
        </p:blipFill>
        <p:spPr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15EC0-1A05-176C-BB61-AF4D9300F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anchor="t">
            <a:normAutofit/>
          </a:bodyPr>
          <a:lstStyle/>
          <a:p>
            <a:r>
              <a:rPr lang="en-US" sz="2200" dirty="0"/>
              <a:t>The term "Bayesian" in Bayesian analysis comes from the Reverend Thomas Bayes, an 18th-century British mathematician and theologian. </a:t>
            </a:r>
          </a:p>
          <a:p>
            <a:r>
              <a:rPr lang="en-US" sz="2200" dirty="0"/>
              <a:t>Bayes developed the foundation of what would later be known as Bayesian probability theory, although his work was not widely recognized during his lifetime.</a:t>
            </a:r>
          </a:p>
          <a:p>
            <a:r>
              <a:rPr lang="en-US" sz="2200" dirty="0"/>
              <a:t>Bayes' most famous contribution is his theorem, now known as Bayes' theorem, which provides a way to update probabilities based on new evidence.</a:t>
            </a:r>
          </a:p>
          <a:p>
            <a:r>
              <a:rPr lang="en-US" sz="2200" dirty="0"/>
              <a:t>The theorem is fundamental to Bayesian analysis, as it forms the basis for updating beliefs or probabilities in light of new data.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DD275D-D3FA-0E05-88E1-845FD83C8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C487655-AABA-4CA8-8EDF-7F823A468B89}" type="slidenum">
              <a:rPr lang="en-US" sz="1800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876638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200273-4D8B-6D0B-166B-2407EDFCA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key idea again … predictions can get better with just a little extra information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diagram of a normal distribution&#10;&#10;Description automatically generated">
            <a:extLst>
              <a:ext uri="{FF2B5EF4-FFF2-40B4-BE49-F238E27FC236}">
                <a16:creationId xmlns:a16="http://schemas.microsoft.com/office/drawing/2014/main" id="{25B5C94F-F71F-90A2-AE33-43D2BEAC5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1178753"/>
            <a:ext cx="7214616" cy="447306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D4F54C-8AE3-9540-50B1-3D8156977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C487655-AABA-4CA8-8EDF-7F823A468B89}" type="slidenum">
              <a:rPr lang="en-US" sz="1200" smtClean="0"/>
              <a:pPr>
                <a:spcAft>
                  <a:spcPts val="600"/>
                </a:spcAft>
              </a:pPr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400350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2A78F-94CA-8996-64BD-18F39CC5E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it called “Naive”?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65382-90CA-4AE8-7A29-577EA32DD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D0D0D"/>
                </a:solidFill>
                <a:latin typeface="Söhne"/>
              </a:rPr>
              <a:t>N</a:t>
            </a: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aive Bayesian classification is called Naive because it </a:t>
            </a:r>
            <a:r>
              <a:rPr lang="en-US" b="1" i="1" dirty="0">
                <a:solidFill>
                  <a:srgbClr val="0D0D0D"/>
                </a:solidFill>
                <a:effectLst/>
                <a:latin typeface="Söhne"/>
              </a:rPr>
              <a:t>assumes</a:t>
            </a: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 2 things. </a:t>
            </a:r>
          </a:p>
          <a:p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First, it assumes that all the factors outside the test have remained constant</a:t>
            </a:r>
            <a:r>
              <a:rPr lang="en-US" dirty="0">
                <a:solidFill>
                  <a:srgbClr val="0D0D0D"/>
                </a:solidFill>
                <a:latin typeface="Söhne"/>
              </a:rPr>
              <a:t>. </a:t>
            </a:r>
          </a:p>
          <a:p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Second, is assumes that the prior tests don't influence the current test.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E531EC-2286-4EFC-5256-E944221FF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482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10349</TotalTime>
  <Words>961</Words>
  <Application>Microsoft Office PowerPoint</Application>
  <PresentationFormat>Widescreen</PresentationFormat>
  <Paragraphs>70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-apple-system</vt:lpstr>
      <vt:lpstr>Arial</vt:lpstr>
      <vt:lpstr>Calibri</vt:lpstr>
      <vt:lpstr>Corbel</vt:lpstr>
      <vt:lpstr>Segoe UI</vt:lpstr>
      <vt:lpstr>Söhne</vt:lpstr>
      <vt:lpstr>Office Theme</vt:lpstr>
      <vt:lpstr>Bayesian  Cognition</vt:lpstr>
      <vt:lpstr>Inspiration</vt:lpstr>
      <vt:lpstr>More from the Duhigg book</vt:lpstr>
      <vt:lpstr>For instance … </vt:lpstr>
      <vt:lpstr>Why this is a timely topic …</vt:lpstr>
      <vt:lpstr>The general idea…</vt:lpstr>
      <vt:lpstr>So… what’s with the word “Bayesian”?</vt:lpstr>
      <vt:lpstr>The key idea again … predictions can get better with just a little extra information</vt:lpstr>
      <vt:lpstr>Why is it called “Naive”? </vt:lpstr>
      <vt:lpstr>Now, again, restated with the $5 words…</vt:lpstr>
      <vt:lpstr>Dramatic illustration  goes here </vt:lpstr>
      <vt:lpstr>Think about how this can be applied…</vt:lpstr>
      <vt:lpstr>Mistral</vt:lpstr>
      <vt:lpstr>Mixtral</vt:lpstr>
      <vt:lpstr>Reasons to be hopeful….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Introduction What is the cloud?</dc:title>
  <dc:creator>David Schuff</dc:creator>
  <cp:lastModifiedBy>Jeremy J. Shafer</cp:lastModifiedBy>
  <cp:revision>315</cp:revision>
  <dcterms:created xsi:type="dcterms:W3CDTF">2022-06-30T13:55:29Z</dcterms:created>
  <dcterms:modified xsi:type="dcterms:W3CDTF">2024-09-30T12:06:40Z</dcterms:modified>
</cp:coreProperties>
</file>