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694" r:id="rId3"/>
    <p:sldId id="696" r:id="rId4"/>
    <p:sldId id="695" r:id="rId5"/>
    <p:sldId id="697" r:id="rId6"/>
    <p:sldId id="698" r:id="rId7"/>
    <p:sldId id="699" r:id="rId8"/>
    <p:sldId id="691" r:id="rId9"/>
    <p:sldId id="692" r:id="rId10"/>
    <p:sldId id="693" r:id="rId11"/>
    <p:sldId id="7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82353" autoAdjust="0"/>
  </p:normalViewPr>
  <p:slideViewPr>
    <p:cSldViewPr snapToGrid="0">
      <p:cViewPr varScale="1">
        <p:scale>
          <a:sx n="82" d="100"/>
          <a:sy n="82" d="100"/>
        </p:scale>
        <p:origin x="1190" y="48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10/14/2024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-homme-utilisateur-profil-personne-42934/" TargetMode="External"/><Relationship Id="rId7" Type="http://schemas.openxmlformats.org/officeDocument/2006/relationships/hyperlink" Target="https://freesvg.org/us-helmet-vecto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freesvg.org/intercom-telephone-vector-graphics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tfire.com/glossary/what-is-a-neural-networ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.towardsai.net/building-intuition-on-the-concepts-behind-llms-like-chatgpt-part-1-4cb6654ab6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tfire.com/glossary/what-is-a-neural-networ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b.towardsai.net/building-intuition-on-the-concepts-behind-llms-like-chatgpt-part-1-4cb6654ab6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pers.neurips.cc/paper/7181-attention-is-all-you-need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ame-icons.net/1x1/delapouite/jump-across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-homme-utilisateur-profil-personne-42934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eesvg.org/intercom-telephone-vector-graphics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-homme-utilisateur-profil-personne-42934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eesvg.org/intercom-telephone-vector-graphics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7184" y="1193851"/>
            <a:ext cx="5545289" cy="2235149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LLMs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(Revisited)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0768" y="4622851"/>
            <a:ext cx="5545289" cy="223515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MIS3536: Info Sys Innovation with AI</a:t>
            </a:r>
            <a:endParaRPr lang="en-US" sz="4000" dirty="0">
              <a:latin typeface="+mj-lt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3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6" name="Picture 5" descr="A blue light bulb with a brain inside">
            <a:extLst>
              <a:ext uri="{FF2B5EF4-FFF2-40B4-BE49-F238E27FC236}">
                <a16:creationId xmlns:a16="http://schemas.microsoft.com/office/drawing/2014/main" id="{A36D6498-511E-A47E-A31E-A870F7805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7" y="1403184"/>
            <a:ext cx="5285007" cy="46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04382-885D-D89C-8783-4AC86D32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946"/>
          </a:xfrm>
        </p:spPr>
        <p:txBody>
          <a:bodyPr>
            <a:normAutofit fontScale="90000"/>
          </a:bodyPr>
          <a:lstStyle/>
          <a:p>
            <a:r>
              <a:rPr lang="en-US" dirty="0"/>
              <a:t>LLM Cybersecurity </a:t>
            </a:r>
            <a:r>
              <a:rPr lang="en-US" sz="1100" dirty="0"/>
              <a:t>(3)</a:t>
            </a:r>
          </a:p>
        </p:txBody>
      </p:sp>
      <p:pic>
        <p:nvPicPr>
          <p:cNvPr id="8" name="Picture 7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279B1D98-C7C7-CEDF-DB6C-7E9810E28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577844"/>
            <a:ext cx="1642152" cy="1527583"/>
          </a:xfrm>
          <a:prstGeom prst="rect">
            <a:avLst/>
          </a:prstGeom>
        </p:spPr>
      </p:pic>
      <p:pic>
        <p:nvPicPr>
          <p:cNvPr id="10" name="Picture 9" descr="A white rectangular object with a dot&#10;&#10;Description automatically generated">
            <a:extLst>
              <a:ext uri="{FF2B5EF4-FFF2-40B4-BE49-F238E27FC236}">
                <a16:creationId xmlns:a16="http://schemas.microsoft.com/office/drawing/2014/main" id="{D25CA706-4EA8-1853-FB65-9FF47EDD1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808224" y="2476619"/>
            <a:ext cx="1904762" cy="190476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CCDC443-43BD-9A1B-2A1C-1BFA3FB22662}"/>
              </a:ext>
            </a:extLst>
          </p:cNvPr>
          <p:cNvSpPr/>
          <p:nvPr/>
        </p:nvSpPr>
        <p:spPr>
          <a:xfrm>
            <a:off x="5014451" y="1841090"/>
            <a:ext cx="1360815" cy="3175820"/>
          </a:xfrm>
          <a:prstGeom prst="rect">
            <a:avLst/>
          </a:prstGeom>
          <a:pattFill prst="horzBrick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Web Service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This is the “gate”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Business rules are implemented here</a:t>
            </a:r>
          </a:p>
        </p:txBody>
      </p:sp>
      <p:pic>
        <p:nvPicPr>
          <p:cNvPr id="16" name="Picture 15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6622EE84-2BCD-A122-38A0-7302121C1A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582489" y="2200665"/>
            <a:ext cx="1904762" cy="1904762"/>
          </a:xfrm>
          <a:prstGeom prst="rect">
            <a:avLst/>
          </a:prstGeom>
        </p:spPr>
      </p:pic>
      <p:pic>
        <p:nvPicPr>
          <p:cNvPr id="17" name="Picture 16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C5528E9C-010B-A091-B9AF-030E899FFB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20300112">
            <a:off x="7620276" y="1257338"/>
            <a:ext cx="1022436" cy="1022436"/>
          </a:xfrm>
          <a:prstGeom prst="rect">
            <a:avLst/>
          </a:prstGeom>
        </p:spPr>
      </p:pic>
      <p:pic>
        <p:nvPicPr>
          <p:cNvPr id="18" name="Picture 17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A33A868A-4177-26DA-A76C-F110EEDC26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1645402">
            <a:off x="7854733" y="3976057"/>
            <a:ext cx="1022436" cy="1022436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EA92AF-A3F2-E0F8-7BC3-0E70853B1B1F}"/>
              </a:ext>
            </a:extLst>
          </p:cNvPr>
          <p:cNvCxnSpPr>
            <a:cxnSpLocks/>
          </p:cNvCxnSpPr>
          <p:nvPr/>
        </p:nvCxnSpPr>
        <p:spPr>
          <a:xfrm>
            <a:off x="1219200" y="3341636"/>
            <a:ext cx="816077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BA2ECA8-CE91-8289-71C2-17A9F824729C}"/>
              </a:ext>
            </a:extLst>
          </p:cNvPr>
          <p:cNvCxnSpPr>
            <a:cxnSpLocks/>
          </p:cNvCxnSpPr>
          <p:nvPr/>
        </p:nvCxnSpPr>
        <p:spPr>
          <a:xfrm>
            <a:off x="3505200" y="3012256"/>
            <a:ext cx="1174955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5061190-336B-AF76-DD97-5B656F79A304}"/>
              </a:ext>
            </a:extLst>
          </p:cNvPr>
          <p:cNvCxnSpPr>
            <a:cxnSpLocks/>
          </p:cNvCxnSpPr>
          <p:nvPr/>
        </p:nvCxnSpPr>
        <p:spPr>
          <a:xfrm flipH="1">
            <a:off x="3431458" y="3547894"/>
            <a:ext cx="1207783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A893FD5-BC3D-A35B-8089-06403A3C5375}"/>
              </a:ext>
            </a:extLst>
          </p:cNvPr>
          <p:cNvCxnSpPr>
            <a:cxnSpLocks/>
          </p:cNvCxnSpPr>
          <p:nvPr/>
        </p:nvCxnSpPr>
        <p:spPr>
          <a:xfrm>
            <a:off x="6784258" y="2840191"/>
            <a:ext cx="2389239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CFBD13-0CC7-EBAC-CC84-03551CB50D39}"/>
              </a:ext>
            </a:extLst>
          </p:cNvPr>
          <p:cNvCxnSpPr>
            <a:cxnSpLocks/>
          </p:cNvCxnSpPr>
          <p:nvPr/>
        </p:nvCxnSpPr>
        <p:spPr>
          <a:xfrm flipH="1">
            <a:off x="6710516" y="3375829"/>
            <a:ext cx="2364658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>
            <a:extLst>
              <a:ext uri="{FF2B5EF4-FFF2-40B4-BE49-F238E27FC236}">
                <a16:creationId xmlns:a16="http://schemas.microsoft.com/office/drawing/2014/main" id="{FEC042BD-D5D1-DFBC-3B5C-7A4A73739EF8}"/>
              </a:ext>
            </a:extLst>
          </p:cNvPr>
          <p:cNvSpPr/>
          <p:nvPr/>
        </p:nvSpPr>
        <p:spPr>
          <a:xfrm rot="5400000">
            <a:off x="7769250" y="1826476"/>
            <a:ext cx="243346" cy="1455174"/>
          </a:xfrm>
          <a:prstGeom prst="leftBrace">
            <a:avLst>
              <a:gd name="adj1" fmla="val 8333"/>
              <a:gd name="adj2" fmla="val 472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665B5EA4-C210-B20A-6951-01F23572C0A2}"/>
              </a:ext>
            </a:extLst>
          </p:cNvPr>
          <p:cNvSpPr/>
          <p:nvPr/>
        </p:nvSpPr>
        <p:spPr>
          <a:xfrm rot="5400000" flipH="1">
            <a:off x="7808216" y="3058627"/>
            <a:ext cx="250477" cy="1455174"/>
          </a:xfrm>
          <a:prstGeom prst="leftBrace">
            <a:avLst>
              <a:gd name="adj1" fmla="val 8333"/>
              <a:gd name="adj2" fmla="val 472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9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57F8-B61B-3CB6-3F8E-24004C9C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necessary?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D350E-B2A6-BFB9-C6D6-8978FCB75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Because, sometimes, LLMs </a:t>
            </a:r>
            <a:r>
              <a:rPr lang="en-US" b="1" i="1" dirty="0"/>
              <a:t>hallucinate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DE7E2-D1DA-32E6-D4E9-AD42C04E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5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3BEBC8-CABC-C744-BA4E-81954C6A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00589"/>
            <a:ext cx="7128027" cy="37653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B5A3DF-B677-DD6B-E76C-5D97A8555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7226"/>
          </a:xfrm>
        </p:spPr>
        <p:txBody>
          <a:bodyPr/>
          <a:lstStyle/>
          <a:p>
            <a:r>
              <a:rPr lang="en-US" dirty="0"/>
              <a:t>LLMs illustrated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C809-2638-A987-4EBF-F0F038DED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5825331"/>
            <a:ext cx="9685176" cy="103266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Sources</a:t>
            </a:r>
          </a:p>
          <a:p>
            <a:pPr>
              <a:spcBef>
                <a:spcPts val="0"/>
              </a:spcBef>
            </a:pPr>
            <a:r>
              <a:rPr lang="en-US" sz="1200" dirty="0">
                <a:hlinkClick r:id="rId3"/>
              </a:rPr>
              <a:t>https://www.spotfire.com/glossary/what-is-a-neural-network</a:t>
            </a:r>
            <a:r>
              <a:rPr lang="en-US" sz="1200" dirty="0"/>
              <a:t>   </a:t>
            </a:r>
          </a:p>
          <a:p>
            <a:pPr>
              <a:spcBef>
                <a:spcPts val="0"/>
              </a:spcBef>
            </a:pPr>
            <a:r>
              <a:rPr lang="en-US" sz="1200" dirty="0">
                <a:hlinkClick r:id="rId4"/>
              </a:rPr>
              <a:t>https://pub.towardsai.net/building-intuition-on-the-concepts-behind-llms-like-chatgpt-part-1-4cb6654ab67</a:t>
            </a:r>
            <a:r>
              <a:rPr lang="en-US" sz="1200" dirty="0"/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667F51-86F9-C3F4-BDD3-9B3FC0121D41}"/>
              </a:ext>
            </a:extLst>
          </p:cNvPr>
          <p:cNvSpPr txBox="1">
            <a:spLocks/>
          </p:cNvSpPr>
          <p:nvPr/>
        </p:nvSpPr>
        <p:spPr>
          <a:xfrm>
            <a:off x="8481527" y="1400589"/>
            <a:ext cx="2872273" cy="4804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Each circle represents a neuron with each one connected to other neurons in the next layer via programmable parameters that are adjusted as the model ‘learns’ to do the desired task. </a:t>
            </a:r>
          </a:p>
          <a:p>
            <a:pPr marL="0" indent="0">
              <a:buNone/>
            </a:pPr>
            <a:r>
              <a:rPr lang="en-US" sz="1600" dirty="0"/>
              <a:t>“Learning” is implemented by the adjusting parameters in the hidden layer.  The parameters are coefficients in a big math problem used to predict the values in the next layer.</a:t>
            </a:r>
          </a:p>
          <a:p>
            <a:pPr marL="0" indent="0">
              <a:buNone/>
            </a:pPr>
            <a:r>
              <a:rPr lang="en-US" sz="1600" dirty="0"/>
              <a:t>GPT-3 was trained on a neural network with 96 layers and 175 billion parameters. GPT-4 reportedly has 1 trillion parameters.</a:t>
            </a:r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79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3BEBC8-CABC-C744-BA4E-81954C6A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90600" y="1400589"/>
            <a:ext cx="7128027" cy="37653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B5A3DF-B677-DD6B-E76C-5D97A8555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7226"/>
          </a:xfrm>
        </p:spPr>
        <p:txBody>
          <a:bodyPr/>
          <a:lstStyle/>
          <a:p>
            <a:r>
              <a:rPr lang="en-US" dirty="0"/>
              <a:t>LLMs illustrated again </a:t>
            </a:r>
            <a:r>
              <a:rPr lang="en-US" sz="1000" dirty="0"/>
              <a:t>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C809-2638-A987-4EBF-F0F038DED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5825331"/>
            <a:ext cx="9685176" cy="103266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Sources</a:t>
            </a:r>
          </a:p>
          <a:p>
            <a:pPr>
              <a:spcBef>
                <a:spcPts val="0"/>
              </a:spcBef>
            </a:pPr>
            <a:r>
              <a:rPr lang="en-US" sz="1200" dirty="0">
                <a:hlinkClick r:id="rId3"/>
              </a:rPr>
              <a:t>https://www.spotfire.com/glossary/what-is-a-neural-network</a:t>
            </a:r>
            <a:r>
              <a:rPr lang="en-US" sz="1200" dirty="0"/>
              <a:t>   </a:t>
            </a:r>
          </a:p>
          <a:p>
            <a:pPr>
              <a:spcBef>
                <a:spcPts val="0"/>
              </a:spcBef>
            </a:pPr>
            <a:r>
              <a:rPr lang="en-US" sz="1200" dirty="0">
                <a:hlinkClick r:id="rId4"/>
              </a:rPr>
              <a:t>https://pub.towardsai.net/building-intuition-on-the-concepts-behind-llms-like-chatgpt-part-1-4cb6654ab67</a:t>
            </a:r>
            <a:r>
              <a:rPr lang="en-US" sz="1200" dirty="0"/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667F51-86F9-C3F4-BDD3-9B3FC0121D41}"/>
              </a:ext>
            </a:extLst>
          </p:cNvPr>
          <p:cNvSpPr txBox="1">
            <a:spLocks/>
          </p:cNvSpPr>
          <p:nvPr/>
        </p:nvSpPr>
        <p:spPr>
          <a:xfrm>
            <a:off x="8481527" y="1400589"/>
            <a:ext cx="3424334" cy="4804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Moving from input ( on the left ) to output ( on the right ) is called </a:t>
            </a:r>
            <a:r>
              <a:rPr lang="en-US" sz="1600" b="1" dirty="0"/>
              <a:t>forward</a:t>
            </a:r>
            <a:r>
              <a:rPr lang="en-US" sz="1600" dirty="0"/>
              <a:t> </a:t>
            </a:r>
            <a:r>
              <a:rPr lang="en-US" sz="1600" b="1" dirty="0"/>
              <a:t>propagation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en-US" sz="1600" b="1" dirty="0"/>
              <a:t>Error is calculated at the output layer.  </a:t>
            </a:r>
            <a:r>
              <a:rPr lang="en-US" sz="1600" dirty="0"/>
              <a:t>If the error is “bad” then we need to move from right to left through the hidden layer, adjusting the parameters.</a:t>
            </a:r>
          </a:p>
          <a:p>
            <a:pPr marL="0" indent="0">
              <a:buNone/>
            </a:pPr>
            <a:r>
              <a:rPr lang="en-US" sz="1600" dirty="0"/>
              <a:t>That is called </a:t>
            </a:r>
            <a:r>
              <a:rPr lang="en-US" sz="1600" b="1" dirty="0"/>
              <a:t>backward</a:t>
            </a:r>
            <a:r>
              <a:rPr lang="en-US" sz="1600" dirty="0"/>
              <a:t> </a:t>
            </a:r>
            <a:r>
              <a:rPr lang="en-US" sz="1600" b="1" dirty="0"/>
              <a:t>propagation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en-US" sz="1600" dirty="0"/>
              <a:t>Speaking casually, the </a:t>
            </a:r>
            <a:r>
              <a:rPr lang="en-US" sz="1600" b="1" dirty="0"/>
              <a:t>parameters</a:t>
            </a:r>
            <a:r>
              <a:rPr lang="en-US" sz="1600" dirty="0"/>
              <a:t> of the hidden layer are essentially the same as the </a:t>
            </a:r>
            <a:r>
              <a:rPr lang="en-US" sz="1600" b="1" dirty="0"/>
              <a:t>weights</a:t>
            </a:r>
            <a:r>
              <a:rPr lang="en-US" sz="1600" dirty="0"/>
              <a:t> of the hidden layer. </a:t>
            </a:r>
          </a:p>
          <a:p>
            <a:pPr marL="0" indent="0">
              <a:buNone/>
            </a:pPr>
            <a:r>
              <a:rPr lang="en-US" sz="1600" dirty="0"/>
              <a:t>Technically speaking, each individual parameter is a function of a weight, and another value called bias.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943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6070-CBA0-570C-4AF3-AF0D0B516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(Tokens, Weights, Parameters)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6552E-E00F-05AE-65D5-8B69A870D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Tokens are the text units the model processes.</a:t>
            </a:r>
          </a:p>
          <a:p>
            <a:r>
              <a:rPr lang="en-US" dirty="0"/>
              <a:t>Weights are values learned during training that guide how the model processes information.</a:t>
            </a:r>
          </a:p>
          <a:p>
            <a:r>
              <a:rPr lang="en-US" dirty="0"/>
              <a:t>Parameters include weights and other tunable elements (like bias) that define the model’s structure and performance.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81ED1-D280-5645-D61E-B43A0A32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6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6070-CBA0-570C-4AF3-AF0D0B516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“Attention”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6552E-E00F-05AE-65D5-8B69A87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465607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LLMs as they popularly exist today use what is known as an “attention mechanism”.</a:t>
            </a:r>
          </a:p>
          <a:p>
            <a:pPr>
              <a:spcAft>
                <a:spcPts val="1200"/>
              </a:spcAft>
            </a:pPr>
            <a:r>
              <a:rPr lang="en-US" dirty="0"/>
              <a:t>An “attention mechanism” seeks to determine the significance of a word (or token) as it appears in a string.</a:t>
            </a:r>
          </a:p>
          <a:p>
            <a:pPr>
              <a:spcAft>
                <a:spcPts val="1200"/>
              </a:spcAft>
            </a:pPr>
            <a:r>
              <a:rPr lang="en-US" dirty="0"/>
              <a:t>For instance, in the sentence "The cat sat on the mat, and </a:t>
            </a:r>
            <a:r>
              <a:rPr lang="en-US" b="1" i="1" dirty="0"/>
              <a:t>it</a:t>
            </a:r>
            <a:r>
              <a:rPr lang="en-US" dirty="0"/>
              <a:t> looked fat," the attention mechanism helps the model understand that "</a:t>
            </a:r>
            <a:r>
              <a:rPr lang="en-US" b="1" i="1" dirty="0"/>
              <a:t>it</a:t>
            </a:r>
            <a:r>
              <a:rPr lang="en-US" dirty="0"/>
              <a:t>" refers to "the cat," not "the mat."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81ED1-D280-5645-D61E-B43A0A32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2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6070-CBA0-570C-4AF3-AF0D0B516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“Attention”</a:t>
            </a:r>
            <a:r>
              <a:rPr lang="en-US" sz="1000" dirty="0"/>
              <a:t>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6552E-E00F-05AE-65D5-8B69A87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465607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There are many models for determining attention.  But the modern explosion in LLM functionality can be traced to what is called the “transformer model” and the “transformer architecture”</a:t>
            </a:r>
          </a:p>
          <a:p>
            <a:pPr>
              <a:spcAft>
                <a:spcPts val="1200"/>
              </a:spcAft>
            </a:pPr>
            <a:r>
              <a:rPr lang="en-US" dirty="0"/>
              <a:t>The transformer architecture, introduced by the paper "</a:t>
            </a:r>
            <a:r>
              <a:rPr lang="en-US" dirty="0">
                <a:hlinkClick r:id="rId2"/>
              </a:rPr>
              <a:t>Attention is All You Need</a:t>
            </a:r>
            <a:r>
              <a:rPr lang="en-US" dirty="0"/>
              <a:t>" (2017) by A Vaswani revolutionized the landscape of AI.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Key ideas from that paper: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You don’t need a more complicated model to get better attention, you need a model that can grow with more hidden layers.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Your attention process must evaluate input sequences in parallel (rather than sequentially).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81ED1-D280-5645-D61E-B43A0A32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0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1F2E9F-1C1D-3F17-351A-4EC74AFBF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716" y="739978"/>
            <a:ext cx="5334930" cy="30041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/>
              <a:t>Changing topics now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Picture 5" descr="A black silhouette of a person jumping over squares&#10;&#10;Description automatically generated">
            <a:extLst>
              <a:ext uri="{FF2B5EF4-FFF2-40B4-BE49-F238E27FC236}">
                <a16:creationId xmlns:a16="http://schemas.microsoft.com/office/drawing/2014/main" id="{95C6075E-72B7-A2D5-10F3-D53B72CB0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2" b="2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ACE3F-06DA-9EEC-4955-1A620FFC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0529" y="6356350"/>
            <a:ext cx="105498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fld id="{4C487655-AABA-4CA8-8EDF-7F823A468B89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algn="l">
                <a:spcAft>
                  <a:spcPts val="600"/>
                </a:spcAft>
                <a:defRPr/>
              </a:pPr>
              <a:t>7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8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04382-885D-D89C-8783-4AC86D32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946"/>
          </a:xfrm>
        </p:spPr>
        <p:txBody>
          <a:bodyPr>
            <a:normAutofit fontScale="90000"/>
          </a:bodyPr>
          <a:lstStyle/>
          <a:p>
            <a:r>
              <a:rPr lang="en-US" dirty="0"/>
              <a:t>LLM Cybersecurity </a:t>
            </a:r>
            <a:r>
              <a:rPr lang="en-US" sz="1100" dirty="0"/>
              <a:t>(1)</a:t>
            </a:r>
          </a:p>
        </p:txBody>
      </p:sp>
      <p:pic>
        <p:nvPicPr>
          <p:cNvPr id="8" name="Picture 7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279B1D98-C7C7-CEDF-DB6C-7E9810E28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500978"/>
            <a:ext cx="1736669" cy="1681316"/>
          </a:xfrm>
          <a:prstGeom prst="rect">
            <a:avLst/>
          </a:prstGeom>
        </p:spPr>
      </p:pic>
      <p:pic>
        <p:nvPicPr>
          <p:cNvPr id="10" name="Picture 9" descr="A white rectangular object with a dot&#10;&#10;Description automatically generated">
            <a:extLst>
              <a:ext uri="{FF2B5EF4-FFF2-40B4-BE49-F238E27FC236}">
                <a16:creationId xmlns:a16="http://schemas.microsoft.com/office/drawing/2014/main" id="{D25CA706-4EA8-1853-FB65-9FF47EDD1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790819" y="2476619"/>
            <a:ext cx="1904762" cy="1904762"/>
          </a:xfrm>
          <a:prstGeom prst="rect">
            <a:avLst/>
          </a:prstGeom>
        </p:spPr>
      </p:pic>
      <p:sp>
        <p:nvSpPr>
          <p:cNvPr id="19" name="Cloud 18">
            <a:extLst>
              <a:ext uri="{FF2B5EF4-FFF2-40B4-BE49-F238E27FC236}">
                <a16:creationId xmlns:a16="http://schemas.microsoft.com/office/drawing/2014/main" id="{B4D6C18E-8381-12ED-058C-19BD6FCCD744}"/>
              </a:ext>
            </a:extLst>
          </p:cNvPr>
          <p:cNvSpPr/>
          <p:nvPr/>
        </p:nvSpPr>
        <p:spPr>
          <a:xfrm>
            <a:off x="2973951" y="1058250"/>
            <a:ext cx="1443259" cy="757084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Left 19">
            <a:extLst>
              <a:ext uri="{FF2B5EF4-FFF2-40B4-BE49-F238E27FC236}">
                <a16:creationId xmlns:a16="http://schemas.microsoft.com/office/drawing/2014/main" id="{690BBE7A-3002-5A49-7309-40D9C2E6E456}"/>
              </a:ext>
            </a:extLst>
          </p:cNvPr>
          <p:cNvSpPr/>
          <p:nvPr/>
        </p:nvSpPr>
        <p:spPr>
          <a:xfrm rot="18820915">
            <a:off x="2808640" y="1934827"/>
            <a:ext cx="591599" cy="41653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77BBFA-4D8C-F5C3-7192-BE0B73481161}"/>
              </a:ext>
            </a:extLst>
          </p:cNvPr>
          <p:cNvCxnSpPr>
            <a:cxnSpLocks/>
          </p:cNvCxnSpPr>
          <p:nvPr/>
        </p:nvCxnSpPr>
        <p:spPr>
          <a:xfrm>
            <a:off x="1219200" y="3341636"/>
            <a:ext cx="816077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34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04382-885D-D89C-8783-4AC86D32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946"/>
          </a:xfrm>
        </p:spPr>
        <p:txBody>
          <a:bodyPr>
            <a:normAutofit fontScale="90000"/>
          </a:bodyPr>
          <a:lstStyle/>
          <a:p>
            <a:r>
              <a:rPr lang="en-US" dirty="0"/>
              <a:t>LLM Cybersecurity </a:t>
            </a:r>
            <a:r>
              <a:rPr lang="en-US" sz="1100" dirty="0"/>
              <a:t>(2)</a:t>
            </a:r>
          </a:p>
        </p:txBody>
      </p:sp>
      <p:pic>
        <p:nvPicPr>
          <p:cNvPr id="8" name="Picture 7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279B1D98-C7C7-CEDF-DB6C-7E9810E28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577844"/>
            <a:ext cx="1642152" cy="1527583"/>
          </a:xfrm>
          <a:prstGeom prst="rect">
            <a:avLst/>
          </a:prstGeom>
        </p:spPr>
      </p:pic>
      <p:pic>
        <p:nvPicPr>
          <p:cNvPr id="10" name="Picture 9" descr="A white rectangular object with a dot&#10;&#10;Description automatically generated">
            <a:extLst>
              <a:ext uri="{FF2B5EF4-FFF2-40B4-BE49-F238E27FC236}">
                <a16:creationId xmlns:a16="http://schemas.microsoft.com/office/drawing/2014/main" id="{D25CA706-4EA8-1853-FB65-9FF47EDD1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808224" y="2476619"/>
            <a:ext cx="1904762" cy="190476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CCDC443-43BD-9A1B-2A1C-1BFA3FB22662}"/>
              </a:ext>
            </a:extLst>
          </p:cNvPr>
          <p:cNvSpPr/>
          <p:nvPr/>
        </p:nvSpPr>
        <p:spPr>
          <a:xfrm>
            <a:off x="5014451" y="1841090"/>
            <a:ext cx="1360815" cy="3175820"/>
          </a:xfrm>
          <a:prstGeom prst="rect">
            <a:avLst/>
          </a:prstGeom>
          <a:pattFill prst="horzBrick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Web Service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This is the “gate”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Business rules are implemented here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EA92AF-A3F2-E0F8-7BC3-0E70853B1B1F}"/>
              </a:ext>
            </a:extLst>
          </p:cNvPr>
          <p:cNvCxnSpPr>
            <a:cxnSpLocks/>
          </p:cNvCxnSpPr>
          <p:nvPr/>
        </p:nvCxnSpPr>
        <p:spPr>
          <a:xfrm>
            <a:off x="1219200" y="3341636"/>
            <a:ext cx="816077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BA2ECA8-CE91-8289-71C2-17A9F824729C}"/>
              </a:ext>
            </a:extLst>
          </p:cNvPr>
          <p:cNvCxnSpPr>
            <a:cxnSpLocks/>
          </p:cNvCxnSpPr>
          <p:nvPr/>
        </p:nvCxnSpPr>
        <p:spPr>
          <a:xfrm>
            <a:off x="3505200" y="3012256"/>
            <a:ext cx="1174955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5061190-336B-AF76-DD97-5B656F79A304}"/>
              </a:ext>
            </a:extLst>
          </p:cNvPr>
          <p:cNvCxnSpPr>
            <a:cxnSpLocks/>
          </p:cNvCxnSpPr>
          <p:nvPr/>
        </p:nvCxnSpPr>
        <p:spPr>
          <a:xfrm flipH="1">
            <a:off x="3431458" y="3547894"/>
            <a:ext cx="1207783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8BDD4E6E-1762-8037-7344-1201CFD712DF}"/>
              </a:ext>
            </a:extLst>
          </p:cNvPr>
          <p:cNvSpPr/>
          <p:nvPr/>
        </p:nvSpPr>
        <p:spPr>
          <a:xfrm>
            <a:off x="9547123" y="2192594"/>
            <a:ext cx="1651819" cy="2188787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CC693DA-5B64-74E4-F358-87747210B703}"/>
              </a:ext>
            </a:extLst>
          </p:cNvPr>
          <p:cNvCxnSpPr>
            <a:cxnSpLocks/>
          </p:cNvCxnSpPr>
          <p:nvPr/>
        </p:nvCxnSpPr>
        <p:spPr>
          <a:xfrm>
            <a:off x="6784258" y="2840191"/>
            <a:ext cx="2389239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ED82F45-871C-3306-4E51-74D36A2699F1}"/>
              </a:ext>
            </a:extLst>
          </p:cNvPr>
          <p:cNvCxnSpPr>
            <a:cxnSpLocks/>
          </p:cNvCxnSpPr>
          <p:nvPr/>
        </p:nvCxnSpPr>
        <p:spPr>
          <a:xfrm flipH="1">
            <a:off x="6710516" y="3375829"/>
            <a:ext cx="2364658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99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4935</TotalTime>
  <Words>595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Segoe UI</vt:lpstr>
      <vt:lpstr>Office Theme</vt:lpstr>
      <vt:lpstr>LLMs (Revisited)</vt:lpstr>
      <vt:lpstr>LLMs illustrated again</vt:lpstr>
      <vt:lpstr>LLMs illustrated again (2)</vt:lpstr>
      <vt:lpstr>Terminology (Tokens, Weights, Parameters)</vt:lpstr>
      <vt:lpstr>“Attention”</vt:lpstr>
      <vt:lpstr>“Attention”(2)</vt:lpstr>
      <vt:lpstr>Changing topics now</vt:lpstr>
      <vt:lpstr>LLM Cybersecurity (1)</vt:lpstr>
      <vt:lpstr>LLM Cybersecurity (2)</vt:lpstr>
      <vt:lpstr>LLM Cybersecurity (3)</vt:lpstr>
      <vt:lpstr>Why is this necessary?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252</cp:revision>
  <dcterms:created xsi:type="dcterms:W3CDTF">2022-06-30T13:55:29Z</dcterms:created>
  <dcterms:modified xsi:type="dcterms:W3CDTF">2024-10-14T16:51:28Z</dcterms:modified>
</cp:coreProperties>
</file>