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9"/>
  </p:notesMasterIdLst>
  <p:sldIdLst>
    <p:sldId id="256" r:id="rId2"/>
    <p:sldId id="645" r:id="rId3"/>
    <p:sldId id="646" r:id="rId4"/>
    <p:sldId id="647" r:id="rId5"/>
    <p:sldId id="648" r:id="rId6"/>
    <p:sldId id="661" r:id="rId7"/>
    <p:sldId id="649" r:id="rId8"/>
    <p:sldId id="650" r:id="rId9"/>
    <p:sldId id="651" r:id="rId10"/>
    <p:sldId id="658" r:id="rId11"/>
    <p:sldId id="659" r:id="rId12"/>
    <p:sldId id="657" r:id="rId13"/>
    <p:sldId id="652" r:id="rId14"/>
    <p:sldId id="653" r:id="rId15"/>
    <p:sldId id="660" r:id="rId16"/>
    <p:sldId id="655" r:id="rId17"/>
    <p:sldId id="656" r:id="rId18"/>
  </p:sldIdLst>
  <p:sldSz cx="12192000" cy="6858000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orbel" panose="020B050302020402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orbel" panose="020B050302020402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orbel" panose="020B050302020402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orbel" panose="020B050302020402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orbel" panose="020B0503020204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orbel" panose="020B0503020204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orbel" panose="020B0503020204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orbel" panose="020B0503020204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orbel" panose="020B0503020204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99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inimized">
    <p:restoredLeft sz="0" autoAdjust="0"/>
    <p:restoredTop sz="80784" autoAdjust="0"/>
  </p:normalViewPr>
  <p:slideViewPr>
    <p:cSldViewPr snapToGrid="0">
      <p:cViewPr varScale="1">
        <p:scale>
          <a:sx n="66" d="100"/>
          <a:sy n="66" d="100"/>
        </p:scale>
        <p:origin x="1800" y="38"/>
      </p:cViewPr>
      <p:guideLst/>
    </p:cSldViewPr>
  </p:slideViewPr>
  <p:outlineViewPr>
    <p:cViewPr>
      <p:scale>
        <a:sx n="33" d="100"/>
        <a:sy n="33" d="100"/>
      </p:scale>
      <p:origin x="0" y="-5910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0D9877D-9D5F-4821-9E4F-190C8F9CF1B6}" type="doc">
      <dgm:prSet loTypeId="urn:microsoft.com/office/officeart/2005/8/layout/pyramid3" loCatId="pyramid" qsTypeId="urn:microsoft.com/office/officeart/2005/8/quickstyle/simple1" qsCatId="simple" csTypeId="urn:microsoft.com/office/officeart/2005/8/colors/accent1_2" csCatId="accent1" phldr="1"/>
      <dgm:spPr/>
    </dgm:pt>
    <dgm:pt modelId="{4F3810E1-8853-4FEF-A84F-A3216224057B}">
      <dgm:prSet phldrT="[Text]" custT="1">
        <dgm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dgm:style>
      </dgm:prSet>
      <dgm:spPr/>
      <dgm:t>
        <a:bodyPr/>
        <a:lstStyle/>
        <a:p>
          <a:br>
            <a:rPr lang="en-US" sz="2800" dirty="0"/>
          </a:br>
          <a:r>
            <a:rPr lang="en-US" sz="2800" dirty="0">
              <a:solidFill>
                <a:schemeClr val="bg1">
                  <a:lumMod val="95000"/>
                </a:schemeClr>
              </a:solidFill>
            </a:rPr>
            <a:t>Morals</a:t>
          </a:r>
        </a:p>
      </dgm:t>
    </dgm:pt>
    <dgm:pt modelId="{68B041E6-187E-4C27-A0D7-69347048A515}" type="parTrans" cxnId="{77874303-9159-4300-A45E-C7F8CA37C1D6}">
      <dgm:prSet/>
      <dgm:spPr/>
      <dgm:t>
        <a:bodyPr/>
        <a:lstStyle/>
        <a:p>
          <a:endParaRPr lang="en-US"/>
        </a:p>
      </dgm:t>
    </dgm:pt>
    <dgm:pt modelId="{21BE8157-0B1F-437D-B246-C977B8F94208}" type="sibTrans" cxnId="{77874303-9159-4300-A45E-C7F8CA37C1D6}">
      <dgm:prSet/>
      <dgm:spPr/>
      <dgm:t>
        <a:bodyPr/>
        <a:lstStyle/>
        <a:p>
          <a:endParaRPr lang="en-US"/>
        </a:p>
      </dgm:t>
    </dgm:pt>
    <dgm:pt modelId="{C19F0061-00CC-416C-AC4B-159D3F57E5CA}">
      <dgm:prSet phldrT="[Text]" custT="1">
        <dgm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dgm:style>
      </dgm:prSet>
      <dgm:spPr/>
      <dgm:t>
        <a:bodyPr/>
        <a:lstStyle/>
        <a:p>
          <a:r>
            <a:rPr lang="en-US" sz="2800" dirty="0">
              <a:solidFill>
                <a:schemeClr val="bg1">
                  <a:lumMod val="95000"/>
                </a:schemeClr>
              </a:solidFill>
            </a:rPr>
            <a:t>Ethics</a:t>
          </a:r>
        </a:p>
      </dgm:t>
    </dgm:pt>
    <dgm:pt modelId="{B1987250-55C7-4EC0-97D8-67922D5E8A17}" type="parTrans" cxnId="{EA102DE0-7277-4E1C-8F1D-630987EF6DC3}">
      <dgm:prSet/>
      <dgm:spPr/>
      <dgm:t>
        <a:bodyPr/>
        <a:lstStyle/>
        <a:p>
          <a:endParaRPr lang="en-US"/>
        </a:p>
      </dgm:t>
    </dgm:pt>
    <dgm:pt modelId="{FCD18713-E384-4605-8A09-637C393E1F6D}" type="sibTrans" cxnId="{EA102DE0-7277-4E1C-8F1D-630987EF6DC3}">
      <dgm:prSet/>
      <dgm:spPr/>
      <dgm:t>
        <a:bodyPr/>
        <a:lstStyle/>
        <a:p>
          <a:endParaRPr lang="en-US"/>
        </a:p>
      </dgm:t>
    </dgm:pt>
    <dgm:pt modelId="{B316EDCC-C7DA-49A5-8157-30BBC7B446F4}">
      <dgm:prSet phldrT="[Text]" custT="1">
        <dgm:style>
          <a:lnRef idx="2">
            <a:schemeClr val="accent6">
              <a:shade val="15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dgm:style>
      </dgm:prSet>
      <dgm:spPr/>
      <dgm:t>
        <a:bodyPr/>
        <a:lstStyle/>
        <a:p>
          <a:r>
            <a:rPr lang="en-US" sz="2800" dirty="0">
              <a:solidFill>
                <a:schemeClr val="bg1">
                  <a:lumMod val="95000"/>
                </a:schemeClr>
              </a:solidFill>
            </a:rPr>
            <a:t>Laws</a:t>
          </a:r>
          <a:br>
            <a:rPr lang="en-US" sz="2800" dirty="0">
              <a:solidFill>
                <a:schemeClr val="bg1">
                  <a:lumMod val="95000"/>
                </a:schemeClr>
              </a:solidFill>
            </a:rPr>
          </a:br>
          <a:br>
            <a:rPr lang="en-US" sz="2800" dirty="0">
              <a:solidFill>
                <a:schemeClr val="bg1">
                  <a:lumMod val="95000"/>
                </a:schemeClr>
              </a:solidFill>
            </a:rPr>
          </a:br>
          <a:endParaRPr lang="en-US" sz="2800" dirty="0">
            <a:solidFill>
              <a:schemeClr val="bg1">
                <a:lumMod val="95000"/>
              </a:schemeClr>
            </a:solidFill>
          </a:endParaRPr>
        </a:p>
      </dgm:t>
    </dgm:pt>
    <dgm:pt modelId="{A4EBD23D-8319-42B0-89AB-28DB028480B5}" type="parTrans" cxnId="{30A4597F-F674-4ABA-B02C-28D368895B2F}">
      <dgm:prSet/>
      <dgm:spPr/>
      <dgm:t>
        <a:bodyPr/>
        <a:lstStyle/>
        <a:p>
          <a:endParaRPr lang="en-US"/>
        </a:p>
      </dgm:t>
    </dgm:pt>
    <dgm:pt modelId="{4690E7FB-CE35-42E1-95EF-CD02CFB7297F}" type="sibTrans" cxnId="{30A4597F-F674-4ABA-B02C-28D368895B2F}">
      <dgm:prSet/>
      <dgm:spPr/>
      <dgm:t>
        <a:bodyPr/>
        <a:lstStyle/>
        <a:p>
          <a:endParaRPr lang="en-US"/>
        </a:p>
      </dgm:t>
    </dgm:pt>
    <dgm:pt modelId="{47469B1A-56AE-42C6-864E-B3EBA8F03038}" type="pres">
      <dgm:prSet presAssocID="{70D9877D-9D5F-4821-9E4F-190C8F9CF1B6}" presName="Name0" presStyleCnt="0">
        <dgm:presLayoutVars>
          <dgm:dir/>
          <dgm:animLvl val="lvl"/>
          <dgm:resizeHandles val="exact"/>
        </dgm:presLayoutVars>
      </dgm:prSet>
      <dgm:spPr/>
    </dgm:pt>
    <dgm:pt modelId="{A8160A7C-1CC4-42B6-BDBF-6020B3F9A8D9}" type="pres">
      <dgm:prSet presAssocID="{4F3810E1-8853-4FEF-A84F-A3216224057B}" presName="Name8" presStyleCnt="0"/>
      <dgm:spPr/>
    </dgm:pt>
    <dgm:pt modelId="{57B53F47-E800-47F5-BC59-C13C8E07AED4}" type="pres">
      <dgm:prSet presAssocID="{4F3810E1-8853-4FEF-A84F-A3216224057B}" presName="level" presStyleLbl="node1" presStyleIdx="0" presStyleCnt="3" custScaleY="76817" custLinFactNeighborX="11791" custLinFactNeighborY="-262">
        <dgm:presLayoutVars>
          <dgm:chMax val="1"/>
          <dgm:bulletEnabled val="1"/>
        </dgm:presLayoutVars>
      </dgm:prSet>
      <dgm:spPr/>
    </dgm:pt>
    <dgm:pt modelId="{0DEBEB4F-39BD-440A-806D-E2459E95A76A}" type="pres">
      <dgm:prSet presAssocID="{4F3810E1-8853-4FEF-A84F-A3216224057B}" presName="levelTx" presStyleLbl="revTx" presStyleIdx="0" presStyleCnt="0">
        <dgm:presLayoutVars>
          <dgm:chMax val="1"/>
          <dgm:bulletEnabled val="1"/>
        </dgm:presLayoutVars>
      </dgm:prSet>
      <dgm:spPr/>
    </dgm:pt>
    <dgm:pt modelId="{F749C853-B12C-4CC4-AAF3-580FC0EBC811}" type="pres">
      <dgm:prSet presAssocID="{C19F0061-00CC-416C-AC4B-159D3F57E5CA}" presName="Name8" presStyleCnt="0"/>
      <dgm:spPr/>
    </dgm:pt>
    <dgm:pt modelId="{2FBF03F9-B3E1-44D3-BC1A-6F0503C0721C}" type="pres">
      <dgm:prSet presAssocID="{C19F0061-00CC-416C-AC4B-159D3F57E5CA}" presName="level" presStyleLbl="node1" presStyleIdx="1" presStyleCnt="3">
        <dgm:presLayoutVars>
          <dgm:chMax val="1"/>
          <dgm:bulletEnabled val="1"/>
        </dgm:presLayoutVars>
      </dgm:prSet>
      <dgm:spPr/>
    </dgm:pt>
    <dgm:pt modelId="{D03E231F-2CE3-45CE-AF93-B3A31EBEEAE1}" type="pres">
      <dgm:prSet presAssocID="{C19F0061-00CC-416C-AC4B-159D3F57E5CA}" presName="levelTx" presStyleLbl="revTx" presStyleIdx="0" presStyleCnt="0">
        <dgm:presLayoutVars>
          <dgm:chMax val="1"/>
          <dgm:bulletEnabled val="1"/>
        </dgm:presLayoutVars>
      </dgm:prSet>
      <dgm:spPr/>
    </dgm:pt>
    <dgm:pt modelId="{9E41993C-FC00-4178-9F47-23D627432427}" type="pres">
      <dgm:prSet presAssocID="{B316EDCC-C7DA-49A5-8157-30BBC7B446F4}" presName="Name8" presStyleCnt="0"/>
      <dgm:spPr/>
    </dgm:pt>
    <dgm:pt modelId="{F07A53C7-9131-4393-AA7B-D12336E54CFD}" type="pres">
      <dgm:prSet presAssocID="{B316EDCC-C7DA-49A5-8157-30BBC7B446F4}" presName="level" presStyleLbl="node1" presStyleIdx="2" presStyleCnt="3">
        <dgm:presLayoutVars>
          <dgm:chMax val="1"/>
          <dgm:bulletEnabled val="1"/>
        </dgm:presLayoutVars>
      </dgm:prSet>
      <dgm:spPr/>
    </dgm:pt>
    <dgm:pt modelId="{A0D29B6A-4914-4B74-9ED5-9C9079DD86DC}" type="pres">
      <dgm:prSet presAssocID="{B316EDCC-C7DA-49A5-8157-30BBC7B446F4}" presName="levelTx" presStyleLbl="revTx" presStyleIdx="0" presStyleCnt="0">
        <dgm:presLayoutVars>
          <dgm:chMax val="1"/>
          <dgm:bulletEnabled val="1"/>
        </dgm:presLayoutVars>
      </dgm:prSet>
      <dgm:spPr/>
    </dgm:pt>
  </dgm:ptLst>
  <dgm:cxnLst>
    <dgm:cxn modelId="{77874303-9159-4300-A45E-C7F8CA37C1D6}" srcId="{70D9877D-9D5F-4821-9E4F-190C8F9CF1B6}" destId="{4F3810E1-8853-4FEF-A84F-A3216224057B}" srcOrd="0" destOrd="0" parTransId="{68B041E6-187E-4C27-A0D7-69347048A515}" sibTransId="{21BE8157-0B1F-437D-B246-C977B8F94208}"/>
    <dgm:cxn modelId="{101E0308-6FC8-4434-BC16-B93AD241D3BD}" type="presOf" srcId="{B316EDCC-C7DA-49A5-8157-30BBC7B446F4}" destId="{A0D29B6A-4914-4B74-9ED5-9C9079DD86DC}" srcOrd="1" destOrd="0" presId="urn:microsoft.com/office/officeart/2005/8/layout/pyramid3"/>
    <dgm:cxn modelId="{ABD7ED0B-3766-4642-8C42-26318D664D57}" type="presOf" srcId="{C19F0061-00CC-416C-AC4B-159D3F57E5CA}" destId="{D03E231F-2CE3-45CE-AF93-B3A31EBEEAE1}" srcOrd="1" destOrd="0" presId="urn:microsoft.com/office/officeart/2005/8/layout/pyramid3"/>
    <dgm:cxn modelId="{BF4F3F1D-7792-4CAC-A385-6B9F40C50FFD}" type="presOf" srcId="{4F3810E1-8853-4FEF-A84F-A3216224057B}" destId="{57B53F47-E800-47F5-BC59-C13C8E07AED4}" srcOrd="0" destOrd="0" presId="urn:microsoft.com/office/officeart/2005/8/layout/pyramid3"/>
    <dgm:cxn modelId="{24B4564C-83E9-4C69-AEDF-15B039A5BD0F}" type="presOf" srcId="{70D9877D-9D5F-4821-9E4F-190C8F9CF1B6}" destId="{47469B1A-56AE-42C6-864E-B3EBA8F03038}" srcOrd="0" destOrd="0" presId="urn:microsoft.com/office/officeart/2005/8/layout/pyramid3"/>
    <dgm:cxn modelId="{30A4597F-F674-4ABA-B02C-28D368895B2F}" srcId="{70D9877D-9D5F-4821-9E4F-190C8F9CF1B6}" destId="{B316EDCC-C7DA-49A5-8157-30BBC7B446F4}" srcOrd="2" destOrd="0" parTransId="{A4EBD23D-8319-42B0-89AB-28DB028480B5}" sibTransId="{4690E7FB-CE35-42E1-95EF-CD02CFB7297F}"/>
    <dgm:cxn modelId="{4FCAA288-A2EA-4A70-AB3B-9BF5ABF64C14}" type="presOf" srcId="{B316EDCC-C7DA-49A5-8157-30BBC7B446F4}" destId="{F07A53C7-9131-4393-AA7B-D12336E54CFD}" srcOrd="0" destOrd="0" presId="urn:microsoft.com/office/officeart/2005/8/layout/pyramid3"/>
    <dgm:cxn modelId="{0B3423A8-1CBC-403A-9B65-CBC19A7B9283}" type="presOf" srcId="{C19F0061-00CC-416C-AC4B-159D3F57E5CA}" destId="{2FBF03F9-B3E1-44D3-BC1A-6F0503C0721C}" srcOrd="0" destOrd="0" presId="urn:microsoft.com/office/officeart/2005/8/layout/pyramid3"/>
    <dgm:cxn modelId="{158221AE-5445-4DA1-8559-B591CE45215B}" type="presOf" srcId="{4F3810E1-8853-4FEF-A84F-A3216224057B}" destId="{0DEBEB4F-39BD-440A-806D-E2459E95A76A}" srcOrd="1" destOrd="0" presId="urn:microsoft.com/office/officeart/2005/8/layout/pyramid3"/>
    <dgm:cxn modelId="{EA102DE0-7277-4E1C-8F1D-630987EF6DC3}" srcId="{70D9877D-9D5F-4821-9E4F-190C8F9CF1B6}" destId="{C19F0061-00CC-416C-AC4B-159D3F57E5CA}" srcOrd="1" destOrd="0" parTransId="{B1987250-55C7-4EC0-97D8-67922D5E8A17}" sibTransId="{FCD18713-E384-4605-8A09-637C393E1F6D}"/>
    <dgm:cxn modelId="{3052074A-8706-4080-B3B0-C000FA244458}" type="presParOf" srcId="{47469B1A-56AE-42C6-864E-B3EBA8F03038}" destId="{A8160A7C-1CC4-42B6-BDBF-6020B3F9A8D9}" srcOrd="0" destOrd="0" presId="urn:microsoft.com/office/officeart/2005/8/layout/pyramid3"/>
    <dgm:cxn modelId="{CBD3B41E-3B31-468B-8EAC-36383EBA5BD7}" type="presParOf" srcId="{A8160A7C-1CC4-42B6-BDBF-6020B3F9A8D9}" destId="{57B53F47-E800-47F5-BC59-C13C8E07AED4}" srcOrd="0" destOrd="0" presId="urn:microsoft.com/office/officeart/2005/8/layout/pyramid3"/>
    <dgm:cxn modelId="{47AA578E-1DC7-44A1-9D3B-9BE8884916B5}" type="presParOf" srcId="{A8160A7C-1CC4-42B6-BDBF-6020B3F9A8D9}" destId="{0DEBEB4F-39BD-440A-806D-E2459E95A76A}" srcOrd="1" destOrd="0" presId="urn:microsoft.com/office/officeart/2005/8/layout/pyramid3"/>
    <dgm:cxn modelId="{C505A9F1-6FC9-4AD5-9579-76DF43FEFAE0}" type="presParOf" srcId="{47469B1A-56AE-42C6-864E-B3EBA8F03038}" destId="{F749C853-B12C-4CC4-AAF3-580FC0EBC811}" srcOrd="1" destOrd="0" presId="urn:microsoft.com/office/officeart/2005/8/layout/pyramid3"/>
    <dgm:cxn modelId="{7F805DF2-669C-455F-B169-0AF85BB3D006}" type="presParOf" srcId="{F749C853-B12C-4CC4-AAF3-580FC0EBC811}" destId="{2FBF03F9-B3E1-44D3-BC1A-6F0503C0721C}" srcOrd="0" destOrd="0" presId="urn:microsoft.com/office/officeart/2005/8/layout/pyramid3"/>
    <dgm:cxn modelId="{4782947C-B0D5-41DD-8895-98455D4DC620}" type="presParOf" srcId="{F749C853-B12C-4CC4-AAF3-580FC0EBC811}" destId="{D03E231F-2CE3-45CE-AF93-B3A31EBEEAE1}" srcOrd="1" destOrd="0" presId="urn:microsoft.com/office/officeart/2005/8/layout/pyramid3"/>
    <dgm:cxn modelId="{BFF16AEE-6E58-4919-9BFA-7228072D479A}" type="presParOf" srcId="{47469B1A-56AE-42C6-864E-B3EBA8F03038}" destId="{9E41993C-FC00-4178-9F47-23D627432427}" srcOrd="2" destOrd="0" presId="urn:microsoft.com/office/officeart/2005/8/layout/pyramid3"/>
    <dgm:cxn modelId="{28479469-CEFB-454A-A377-2E7F1B399E2B}" type="presParOf" srcId="{9E41993C-FC00-4178-9F47-23D627432427}" destId="{F07A53C7-9131-4393-AA7B-D12336E54CFD}" srcOrd="0" destOrd="0" presId="urn:microsoft.com/office/officeart/2005/8/layout/pyramid3"/>
    <dgm:cxn modelId="{8024D393-8009-44A4-B197-74A7F720345F}" type="presParOf" srcId="{9E41993C-FC00-4178-9F47-23D627432427}" destId="{A0D29B6A-4914-4B74-9ED5-9C9079DD86DC}" srcOrd="1" destOrd="0" presId="urn:microsoft.com/office/officeart/2005/8/layout/pyramid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70D9877D-9D5F-4821-9E4F-190C8F9CF1B6}" type="doc">
      <dgm:prSet loTypeId="urn:microsoft.com/office/officeart/2005/8/layout/pyramid1" loCatId="pyramid" qsTypeId="urn:microsoft.com/office/officeart/2005/8/quickstyle/simple1" qsCatId="simple" csTypeId="urn:microsoft.com/office/officeart/2005/8/colors/accent1_2" csCatId="accent1" phldr="1"/>
      <dgm:spPr/>
    </dgm:pt>
    <dgm:pt modelId="{4F3810E1-8853-4FEF-A84F-A3216224057B}">
      <dgm:prSet phldrT="[Text]" custT="1"/>
      <dgm:spPr/>
      <dgm:t>
        <a:bodyPr/>
        <a:lstStyle/>
        <a:p>
          <a:br>
            <a:rPr lang="en-US" sz="2800" dirty="0"/>
          </a:br>
          <a:br>
            <a:rPr lang="en-US" sz="2800" dirty="0"/>
          </a:br>
          <a:br>
            <a:rPr lang="en-US" sz="2800" dirty="0"/>
          </a:br>
          <a:r>
            <a:rPr lang="en-US" sz="2800" dirty="0">
              <a:solidFill>
                <a:schemeClr val="bg1">
                  <a:lumMod val="95000"/>
                </a:schemeClr>
              </a:solidFill>
            </a:rPr>
            <a:t>Morals</a:t>
          </a:r>
        </a:p>
      </dgm:t>
    </dgm:pt>
    <dgm:pt modelId="{68B041E6-187E-4C27-A0D7-69347048A515}" type="parTrans" cxnId="{77874303-9159-4300-A45E-C7F8CA37C1D6}">
      <dgm:prSet/>
      <dgm:spPr/>
      <dgm:t>
        <a:bodyPr/>
        <a:lstStyle/>
        <a:p>
          <a:endParaRPr lang="en-US"/>
        </a:p>
      </dgm:t>
    </dgm:pt>
    <dgm:pt modelId="{21BE8157-0B1F-437D-B246-C977B8F94208}" type="sibTrans" cxnId="{77874303-9159-4300-A45E-C7F8CA37C1D6}">
      <dgm:prSet/>
      <dgm:spPr/>
      <dgm:t>
        <a:bodyPr/>
        <a:lstStyle/>
        <a:p>
          <a:endParaRPr lang="en-US"/>
        </a:p>
      </dgm:t>
    </dgm:pt>
    <dgm:pt modelId="{C19F0061-00CC-416C-AC4B-159D3F57E5CA}">
      <dgm:prSet phldrT="[Text]" custT="1"/>
      <dgm:spPr/>
      <dgm:t>
        <a:bodyPr/>
        <a:lstStyle/>
        <a:p>
          <a:r>
            <a:rPr lang="en-US" sz="2800" dirty="0">
              <a:solidFill>
                <a:schemeClr val="bg1">
                  <a:lumMod val="95000"/>
                </a:schemeClr>
              </a:solidFill>
            </a:rPr>
            <a:t>Ethics</a:t>
          </a:r>
        </a:p>
      </dgm:t>
    </dgm:pt>
    <dgm:pt modelId="{B1987250-55C7-4EC0-97D8-67922D5E8A17}" type="parTrans" cxnId="{EA102DE0-7277-4E1C-8F1D-630987EF6DC3}">
      <dgm:prSet/>
      <dgm:spPr/>
      <dgm:t>
        <a:bodyPr/>
        <a:lstStyle/>
        <a:p>
          <a:endParaRPr lang="en-US"/>
        </a:p>
      </dgm:t>
    </dgm:pt>
    <dgm:pt modelId="{FCD18713-E384-4605-8A09-637C393E1F6D}" type="sibTrans" cxnId="{EA102DE0-7277-4E1C-8F1D-630987EF6DC3}">
      <dgm:prSet/>
      <dgm:spPr/>
      <dgm:t>
        <a:bodyPr/>
        <a:lstStyle/>
        <a:p>
          <a:endParaRPr lang="en-US"/>
        </a:p>
      </dgm:t>
    </dgm:pt>
    <dgm:pt modelId="{B316EDCC-C7DA-49A5-8157-30BBC7B446F4}">
      <dgm:prSet phldrT="[Text]" custT="1"/>
      <dgm:spPr/>
      <dgm:t>
        <a:bodyPr/>
        <a:lstStyle/>
        <a:p>
          <a:r>
            <a:rPr lang="en-US" sz="2800" dirty="0">
              <a:solidFill>
                <a:schemeClr val="bg1">
                  <a:lumMod val="95000"/>
                </a:schemeClr>
              </a:solidFill>
            </a:rPr>
            <a:t>Laws</a:t>
          </a:r>
        </a:p>
      </dgm:t>
    </dgm:pt>
    <dgm:pt modelId="{A4EBD23D-8319-42B0-89AB-28DB028480B5}" type="parTrans" cxnId="{30A4597F-F674-4ABA-B02C-28D368895B2F}">
      <dgm:prSet/>
      <dgm:spPr/>
      <dgm:t>
        <a:bodyPr/>
        <a:lstStyle/>
        <a:p>
          <a:endParaRPr lang="en-US"/>
        </a:p>
      </dgm:t>
    </dgm:pt>
    <dgm:pt modelId="{4690E7FB-CE35-42E1-95EF-CD02CFB7297F}" type="sibTrans" cxnId="{30A4597F-F674-4ABA-B02C-28D368895B2F}">
      <dgm:prSet/>
      <dgm:spPr/>
      <dgm:t>
        <a:bodyPr/>
        <a:lstStyle/>
        <a:p>
          <a:endParaRPr lang="en-US"/>
        </a:p>
      </dgm:t>
    </dgm:pt>
    <dgm:pt modelId="{85A60009-00F9-4F07-8471-917D8ABB1618}" type="pres">
      <dgm:prSet presAssocID="{70D9877D-9D5F-4821-9E4F-190C8F9CF1B6}" presName="Name0" presStyleCnt="0">
        <dgm:presLayoutVars>
          <dgm:dir/>
          <dgm:animLvl val="lvl"/>
          <dgm:resizeHandles val="exact"/>
        </dgm:presLayoutVars>
      </dgm:prSet>
      <dgm:spPr/>
    </dgm:pt>
    <dgm:pt modelId="{AECF625E-8254-4591-8C96-3C5AEB623E32}" type="pres">
      <dgm:prSet presAssocID="{4F3810E1-8853-4FEF-A84F-A3216224057B}" presName="Name8" presStyleCnt="0"/>
      <dgm:spPr/>
    </dgm:pt>
    <dgm:pt modelId="{6BBBC983-A552-4EAF-A233-A778D88B7418}" type="pres">
      <dgm:prSet presAssocID="{4F3810E1-8853-4FEF-A84F-A3216224057B}" presName="level" presStyleLbl="node1" presStyleIdx="0" presStyleCnt="3" custScaleY="124381">
        <dgm:presLayoutVars>
          <dgm:chMax val="1"/>
          <dgm:bulletEnabled val="1"/>
        </dgm:presLayoutVars>
      </dgm:prSet>
      <dgm:spPr/>
    </dgm:pt>
    <dgm:pt modelId="{2139A937-A9FD-4B1C-8926-78EFC87CE74C}" type="pres">
      <dgm:prSet presAssocID="{4F3810E1-8853-4FEF-A84F-A3216224057B}" presName="levelTx" presStyleLbl="revTx" presStyleIdx="0" presStyleCnt="0">
        <dgm:presLayoutVars>
          <dgm:chMax val="1"/>
          <dgm:bulletEnabled val="1"/>
        </dgm:presLayoutVars>
      </dgm:prSet>
      <dgm:spPr/>
    </dgm:pt>
    <dgm:pt modelId="{C8E542B9-2C3C-470D-857F-2FD472F71DFD}" type="pres">
      <dgm:prSet presAssocID="{C19F0061-00CC-416C-AC4B-159D3F57E5CA}" presName="Name8" presStyleCnt="0"/>
      <dgm:spPr/>
    </dgm:pt>
    <dgm:pt modelId="{B7AD5B97-8B0C-48DA-945F-D5E442F5F57F}" type="pres">
      <dgm:prSet presAssocID="{C19F0061-00CC-416C-AC4B-159D3F57E5CA}" presName="level" presStyleLbl="node1" presStyleIdx="1" presStyleCnt="3">
        <dgm:presLayoutVars>
          <dgm:chMax val="1"/>
          <dgm:bulletEnabled val="1"/>
        </dgm:presLayoutVars>
      </dgm:prSet>
      <dgm:spPr/>
    </dgm:pt>
    <dgm:pt modelId="{65DF14B6-59A4-4F0A-9626-C6DC04C34C21}" type="pres">
      <dgm:prSet presAssocID="{C19F0061-00CC-416C-AC4B-159D3F57E5CA}" presName="levelTx" presStyleLbl="revTx" presStyleIdx="0" presStyleCnt="0">
        <dgm:presLayoutVars>
          <dgm:chMax val="1"/>
          <dgm:bulletEnabled val="1"/>
        </dgm:presLayoutVars>
      </dgm:prSet>
      <dgm:spPr/>
    </dgm:pt>
    <dgm:pt modelId="{018D48AC-F639-4950-8A23-1BB456439C01}" type="pres">
      <dgm:prSet presAssocID="{B316EDCC-C7DA-49A5-8157-30BBC7B446F4}" presName="Name8" presStyleCnt="0"/>
      <dgm:spPr/>
    </dgm:pt>
    <dgm:pt modelId="{BFCCB1C7-8D48-4732-A957-8EB1B5F8F50E}" type="pres">
      <dgm:prSet presAssocID="{B316EDCC-C7DA-49A5-8157-30BBC7B446F4}" presName="level" presStyleLbl="node1" presStyleIdx="2" presStyleCnt="3" custScaleY="61841">
        <dgm:presLayoutVars>
          <dgm:chMax val="1"/>
          <dgm:bulletEnabled val="1"/>
        </dgm:presLayoutVars>
      </dgm:prSet>
      <dgm:spPr/>
    </dgm:pt>
    <dgm:pt modelId="{B0D8AB4A-2F9D-4789-BC3D-62F4F0DC2DB9}" type="pres">
      <dgm:prSet presAssocID="{B316EDCC-C7DA-49A5-8157-30BBC7B446F4}" presName="levelTx" presStyleLbl="revTx" presStyleIdx="0" presStyleCnt="0">
        <dgm:presLayoutVars>
          <dgm:chMax val="1"/>
          <dgm:bulletEnabled val="1"/>
        </dgm:presLayoutVars>
      </dgm:prSet>
      <dgm:spPr/>
    </dgm:pt>
  </dgm:ptLst>
  <dgm:cxnLst>
    <dgm:cxn modelId="{77874303-9159-4300-A45E-C7F8CA37C1D6}" srcId="{70D9877D-9D5F-4821-9E4F-190C8F9CF1B6}" destId="{4F3810E1-8853-4FEF-A84F-A3216224057B}" srcOrd="0" destOrd="0" parTransId="{68B041E6-187E-4C27-A0D7-69347048A515}" sibTransId="{21BE8157-0B1F-437D-B246-C977B8F94208}"/>
    <dgm:cxn modelId="{5450B229-1E86-4E16-8940-A717EFF05C84}" type="presOf" srcId="{B316EDCC-C7DA-49A5-8157-30BBC7B446F4}" destId="{B0D8AB4A-2F9D-4789-BC3D-62F4F0DC2DB9}" srcOrd="1" destOrd="0" presId="urn:microsoft.com/office/officeart/2005/8/layout/pyramid1"/>
    <dgm:cxn modelId="{91F53064-E24A-4B9B-B4C6-D61F4D3D3134}" type="presOf" srcId="{70D9877D-9D5F-4821-9E4F-190C8F9CF1B6}" destId="{85A60009-00F9-4F07-8471-917D8ABB1618}" srcOrd="0" destOrd="0" presId="urn:microsoft.com/office/officeart/2005/8/layout/pyramid1"/>
    <dgm:cxn modelId="{FF26917D-38ED-4A77-BFAB-2C746C98DF9B}" type="presOf" srcId="{4F3810E1-8853-4FEF-A84F-A3216224057B}" destId="{6BBBC983-A552-4EAF-A233-A778D88B7418}" srcOrd="0" destOrd="0" presId="urn:microsoft.com/office/officeart/2005/8/layout/pyramid1"/>
    <dgm:cxn modelId="{30A4597F-F674-4ABA-B02C-28D368895B2F}" srcId="{70D9877D-9D5F-4821-9E4F-190C8F9CF1B6}" destId="{B316EDCC-C7DA-49A5-8157-30BBC7B446F4}" srcOrd="2" destOrd="0" parTransId="{A4EBD23D-8319-42B0-89AB-28DB028480B5}" sibTransId="{4690E7FB-CE35-42E1-95EF-CD02CFB7297F}"/>
    <dgm:cxn modelId="{17322D86-40D9-4D5A-ABF9-E987DF38F025}" type="presOf" srcId="{C19F0061-00CC-416C-AC4B-159D3F57E5CA}" destId="{65DF14B6-59A4-4F0A-9626-C6DC04C34C21}" srcOrd="1" destOrd="0" presId="urn:microsoft.com/office/officeart/2005/8/layout/pyramid1"/>
    <dgm:cxn modelId="{E41C4FCA-6ACB-4A1D-82A0-F8602E4AE098}" type="presOf" srcId="{4F3810E1-8853-4FEF-A84F-A3216224057B}" destId="{2139A937-A9FD-4B1C-8926-78EFC87CE74C}" srcOrd="1" destOrd="0" presId="urn:microsoft.com/office/officeart/2005/8/layout/pyramid1"/>
    <dgm:cxn modelId="{EA102DE0-7277-4E1C-8F1D-630987EF6DC3}" srcId="{70D9877D-9D5F-4821-9E4F-190C8F9CF1B6}" destId="{C19F0061-00CC-416C-AC4B-159D3F57E5CA}" srcOrd="1" destOrd="0" parTransId="{B1987250-55C7-4EC0-97D8-67922D5E8A17}" sibTransId="{FCD18713-E384-4605-8A09-637C393E1F6D}"/>
    <dgm:cxn modelId="{58105DF4-B9A5-431A-ACE1-3ADF8EA9DF48}" type="presOf" srcId="{B316EDCC-C7DA-49A5-8157-30BBC7B446F4}" destId="{BFCCB1C7-8D48-4732-A957-8EB1B5F8F50E}" srcOrd="0" destOrd="0" presId="urn:microsoft.com/office/officeart/2005/8/layout/pyramid1"/>
    <dgm:cxn modelId="{BAD9D4FA-489F-41CD-9AA3-7C72DC8CE828}" type="presOf" srcId="{C19F0061-00CC-416C-AC4B-159D3F57E5CA}" destId="{B7AD5B97-8B0C-48DA-945F-D5E442F5F57F}" srcOrd="0" destOrd="0" presId="urn:microsoft.com/office/officeart/2005/8/layout/pyramid1"/>
    <dgm:cxn modelId="{2B85FA79-30E2-49AA-9F9C-0ACBE91E65DC}" type="presParOf" srcId="{85A60009-00F9-4F07-8471-917D8ABB1618}" destId="{AECF625E-8254-4591-8C96-3C5AEB623E32}" srcOrd="0" destOrd="0" presId="urn:microsoft.com/office/officeart/2005/8/layout/pyramid1"/>
    <dgm:cxn modelId="{8C8AA3BA-330B-480C-9609-A889F46E27D7}" type="presParOf" srcId="{AECF625E-8254-4591-8C96-3C5AEB623E32}" destId="{6BBBC983-A552-4EAF-A233-A778D88B7418}" srcOrd="0" destOrd="0" presId="urn:microsoft.com/office/officeart/2005/8/layout/pyramid1"/>
    <dgm:cxn modelId="{88499E1B-A392-43C1-8D3E-D5CE93989889}" type="presParOf" srcId="{AECF625E-8254-4591-8C96-3C5AEB623E32}" destId="{2139A937-A9FD-4B1C-8926-78EFC87CE74C}" srcOrd="1" destOrd="0" presId="urn:microsoft.com/office/officeart/2005/8/layout/pyramid1"/>
    <dgm:cxn modelId="{CD4C53E5-3B91-4F91-B33F-10FEFC557D69}" type="presParOf" srcId="{85A60009-00F9-4F07-8471-917D8ABB1618}" destId="{C8E542B9-2C3C-470D-857F-2FD472F71DFD}" srcOrd="1" destOrd="0" presId="urn:microsoft.com/office/officeart/2005/8/layout/pyramid1"/>
    <dgm:cxn modelId="{01449E42-A4D4-4673-A35D-47585844BC0B}" type="presParOf" srcId="{C8E542B9-2C3C-470D-857F-2FD472F71DFD}" destId="{B7AD5B97-8B0C-48DA-945F-D5E442F5F57F}" srcOrd="0" destOrd="0" presId="urn:microsoft.com/office/officeart/2005/8/layout/pyramid1"/>
    <dgm:cxn modelId="{26A8A299-DE0C-4CE6-B6CE-D690F58CD9C9}" type="presParOf" srcId="{C8E542B9-2C3C-470D-857F-2FD472F71DFD}" destId="{65DF14B6-59A4-4F0A-9626-C6DC04C34C21}" srcOrd="1" destOrd="0" presId="urn:microsoft.com/office/officeart/2005/8/layout/pyramid1"/>
    <dgm:cxn modelId="{32112235-ABF6-4808-BE78-17CCA7349AEC}" type="presParOf" srcId="{85A60009-00F9-4F07-8471-917D8ABB1618}" destId="{018D48AC-F639-4950-8A23-1BB456439C01}" srcOrd="2" destOrd="0" presId="urn:microsoft.com/office/officeart/2005/8/layout/pyramid1"/>
    <dgm:cxn modelId="{FD9361D9-BF9F-4EBB-A1C5-26570F5F2FF0}" type="presParOf" srcId="{018D48AC-F639-4950-8A23-1BB456439C01}" destId="{BFCCB1C7-8D48-4732-A957-8EB1B5F8F50E}" srcOrd="0" destOrd="0" presId="urn:microsoft.com/office/officeart/2005/8/layout/pyramid1"/>
    <dgm:cxn modelId="{D4A2D3B8-3C94-4422-B66B-44EDDEA57979}" type="presParOf" srcId="{018D48AC-F639-4950-8A23-1BB456439C01}" destId="{B0D8AB4A-2F9D-4789-BC3D-62F4F0DC2DB9}" srcOrd="1" destOrd="0" presId="urn:microsoft.com/office/officeart/2005/8/layout/pyramid1"/>
  </dgm:cxnLst>
  <dgm:bg/>
  <dgm:whole/>
  <dgm:extLst>
    <a:ext uri="http://schemas.microsoft.com/office/drawing/2008/diagram">
      <dsp:dataModelExt xmlns:dsp="http://schemas.microsoft.com/office/drawing/2008/diagram" relId="rId11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7B53F47-E800-47F5-BC59-C13C8E07AED4}">
      <dsp:nvSpPr>
        <dsp:cNvPr id="0" name=""/>
        <dsp:cNvSpPr/>
      </dsp:nvSpPr>
      <dsp:spPr>
        <a:xfrm rot="10800000">
          <a:off x="0" y="0"/>
          <a:ext cx="3733799" cy="1207500"/>
        </a:xfrm>
        <a:prstGeom prst="trapezoid">
          <a:avLst>
            <a:gd name="adj" fmla="val 42904"/>
          </a:avLst>
        </a:prstGeom>
        <a:gradFill rotWithShape="1">
          <a:gsLst>
            <a:gs pos="0">
              <a:schemeClr val="accent6">
                <a:satMod val="103000"/>
                <a:lumMod val="102000"/>
                <a:tint val="94000"/>
              </a:schemeClr>
            </a:gs>
            <a:gs pos="50000">
              <a:schemeClr val="accent6">
                <a:satMod val="110000"/>
                <a:lumMod val="100000"/>
                <a:shade val="100000"/>
              </a:schemeClr>
            </a:gs>
            <a:gs pos="100000">
              <a:schemeClr val="accent6">
                <a:lumMod val="99000"/>
                <a:satMod val="120000"/>
                <a:shade val="78000"/>
              </a:schemeClr>
            </a:gs>
          </a:gsLst>
          <a:lin ang="5400000" scaled="0"/>
        </a:gradFill>
        <a:ln w="6350" cap="flat" cmpd="sng" algn="ctr">
          <a:solidFill>
            <a:schemeClr val="accent6"/>
          </a:solidFill>
          <a:prstDash val="solid"/>
          <a:miter lim="800000"/>
        </a:ln>
        <a:effectLst/>
      </dsp:spPr>
      <dsp:style>
        <a:lnRef idx="1">
          <a:schemeClr val="accent6"/>
        </a:lnRef>
        <a:fillRef idx="3">
          <a:schemeClr val="accent6"/>
        </a:fillRef>
        <a:effectRef idx="2">
          <a:schemeClr val="accent6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br>
            <a:rPr lang="en-US" sz="2800" kern="1200" dirty="0"/>
          </a:br>
          <a:r>
            <a:rPr lang="en-US" sz="2800" kern="1200" dirty="0">
              <a:solidFill>
                <a:schemeClr val="bg1">
                  <a:lumMod val="95000"/>
                </a:schemeClr>
              </a:solidFill>
            </a:rPr>
            <a:t>Morals</a:t>
          </a:r>
        </a:p>
      </dsp:txBody>
      <dsp:txXfrm rot="-10800000">
        <a:off x="653414" y="0"/>
        <a:ext cx="2426969" cy="1207500"/>
      </dsp:txXfrm>
    </dsp:sp>
    <dsp:sp modelId="{2FBF03F9-B3E1-44D3-BC1A-6F0503C0721C}">
      <dsp:nvSpPr>
        <dsp:cNvPr id="0" name=""/>
        <dsp:cNvSpPr/>
      </dsp:nvSpPr>
      <dsp:spPr>
        <a:xfrm rot="10800000">
          <a:off x="518066" y="1207500"/>
          <a:ext cx="2697665" cy="1571918"/>
        </a:xfrm>
        <a:prstGeom prst="trapezoid">
          <a:avLst>
            <a:gd name="adj" fmla="val 42904"/>
          </a:avLst>
        </a:prstGeom>
        <a:gradFill rotWithShape="1">
          <a:gsLst>
            <a:gs pos="0">
              <a:schemeClr val="accent6">
                <a:satMod val="103000"/>
                <a:lumMod val="102000"/>
                <a:tint val="94000"/>
              </a:schemeClr>
            </a:gs>
            <a:gs pos="50000">
              <a:schemeClr val="accent6">
                <a:satMod val="110000"/>
                <a:lumMod val="100000"/>
                <a:shade val="100000"/>
              </a:schemeClr>
            </a:gs>
            <a:gs pos="100000">
              <a:schemeClr val="accent6">
                <a:lumMod val="99000"/>
                <a:satMod val="120000"/>
                <a:shade val="78000"/>
              </a:schemeClr>
            </a:gs>
          </a:gsLst>
          <a:lin ang="5400000" scaled="0"/>
        </a:gradFill>
        <a:ln w="6350" cap="flat" cmpd="sng" algn="ctr">
          <a:solidFill>
            <a:schemeClr val="accent6"/>
          </a:solidFill>
          <a:prstDash val="solid"/>
          <a:miter lim="800000"/>
        </a:ln>
        <a:effectLst/>
      </dsp:spPr>
      <dsp:style>
        <a:lnRef idx="1">
          <a:schemeClr val="accent6"/>
        </a:lnRef>
        <a:fillRef idx="3">
          <a:schemeClr val="accent6"/>
        </a:fillRef>
        <a:effectRef idx="2">
          <a:schemeClr val="accent6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kern="1200" dirty="0">
              <a:solidFill>
                <a:schemeClr val="bg1">
                  <a:lumMod val="95000"/>
                </a:schemeClr>
              </a:solidFill>
            </a:rPr>
            <a:t>Ethics</a:t>
          </a:r>
        </a:p>
      </dsp:txBody>
      <dsp:txXfrm rot="-10800000">
        <a:off x="990158" y="1207500"/>
        <a:ext cx="1753482" cy="1571918"/>
      </dsp:txXfrm>
    </dsp:sp>
    <dsp:sp modelId="{F07A53C7-9131-4393-AA7B-D12336E54CFD}">
      <dsp:nvSpPr>
        <dsp:cNvPr id="0" name=""/>
        <dsp:cNvSpPr/>
      </dsp:nvSpPr>
      <dsp:spPr>
        <a:xfrm rot="10800000">
          <a:off x="1192483" y="2779419"/>
          <a:ext cx="1348832" cy="1571918"/>
        </a:xfrm>
        <a:prstGeom prst="trapezoid">
          <a:avLst>
            <a:gd name="adj" fmla="val 50000"/>
          </a:avLst>
        </a:prstGeom>
        <a:solidFill>
          <a:schemeClr val="accent6"/>
        </a:solidFill>
        <a:ln w="12700" cap="flat" cmpd="sng" algn="ctr">
          <a:solidFill>
            <a:schemeClr val="accent6">
              <a:shade val="15000"/>
            </a:schemeClr>
          </a:solidFill>
          <a:prstDash val="solid"/>
          <a:miter lim="800000"/>
        </a:ln>
        <a:effectLst/>
      </dsp:spPr>
      <dsp:style>
        <a:lnRef idx="2">
          <a:schemeClr val="accent6">
            <a:shade val="15000"/>
          </a:schemeClr>
        </a:lnRef>
        <a:fillRef idx="1">
          <a:schemeClr val="accent6"/>
        </a:fillRef>
        <a:effectRef idx="0">
          <a:schemeClr val="accent6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kern="1200" dirty="0">
              <a:solidFill>
                <a:schemeClr val="bg1">
                  <a:lumMod val="95000"/>
                </a:schemeClr>
              </a:solidFill>
            </a:rPr>
            <a:t>Laws</a:t>
          </a:r>
          <a:br>
            <a:rPr lang="en-US" sz="2800" kern="1200" dirty="0">
              <a:solidFill>
                <a:schemeClr val="bg1">
                  <a:lumMod val="95000"/>
                </a:schemeClr>
              </a:solidFill>
            </a:rPr>
          </a:br>
          <a:br>
            <a:rPr lang="en-US" sz="2800" kern="1200" dirty="0">
              <a:solidFill>
                <a:schemeClr val="bg1">
                  <a:lumMod val="95000"/>
                </a:schemeClr>
              </a:solidFill>
            </a:rPr>
          </a:br>
          <a:endParaRPr lang="en-US" sz="2800" kern="1200" dirty="0">
            <a:solidFill>
              <a:schemeClr val="bg1">
                <a:lumMod val="95000"/>
              </a:schemeClr>
            </a:solidFill>
          </a:endParaRPr>
        </a:p>
      </dsp:txBody>
      <dsp:txXfrm rot="-10800000">
        <a:off x="1192483" y="2779419"/>
        <a:ext cx="1348832" cy="1571918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BBBC983-A552-4EAF-A233-A778D88B7418}">
      <dsp:nvSpPr>
        <dsp:cNvPr id="0" name=""/>
        <dsp:cNvSpPr/>
      </dsp:nvSpPr>
      <dsp:spPr>
        <a:xfrm>
          <a:off x="1055617" y="0"/>
          <a:ext cx="1622564" cy="1890923"/>
        </a:xfrm>
        <a:prstGeom prst="trapezoid">
          <a:avLst>
            <a:gd name="adj" fmla="val 5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br>
            <a:rPr lang="en-US" sz="2800" kern="1200" dirty="0"/>
          </a:br>
          <a:br>
            <a:rPr lang="en-US" sz="2800" kern="1200" dirty="0"/>
          </a:br>
          <a:br>
            <a:rPr lang="en-US" sz="2800" kern="1200" dirty="0"/>
          </a:br>
          <a:r>
            <a:rPr lang="en-US" sz="2800" kern="1200" dirty="0">
              <a:solidFill>
                <a:schemeClr val="bg1">
                  <a:lumMod val="95000"/>
                </a:schemeClr>
              </a:solidFill>
            </a:rPr>
            <a:t>Morals</a:t>
          </a:r>
        </a:p>
      </dsp:txBody>
      <dsp:txXfrm>
        <a:off x="1055617" y="0"/>
        <a:ext cx="1622564" cy="1890923"/>
      </dsp:txXfrm>
    </dsp:sp>
    <dsp:sp modelId="{B7AD5B97-8B0C-48DA-945F-D5E442F5F57F}">
      <dsp:nvSpPr>
        <dsp:cNvPr id="0" name=""/>
        <dsp:cNvSpPr/>
      </dsp:nvSpPr>
      <dsp:spPr>
        <a:xfrm>
          <a:off x="403361" y="1890923"/>
          <a:ext cx="2927076" cy="1520266"/>
        </a:xfrm>
        <a:prstGeom prst="trapezoid">
          <a:avLst>
            <a:gd name="adj" fmla="val 42904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kern="1200" dirty="0">
              <a:solidFill>
                <a:schemeClr val="bg1">
                  <a:lumMod val="95000"/>
                </a:schemeClr>
              </a:solidFill>
            </a:rPr>
            <a:t>Ethics</a:t>
          </a:r>
        </a:p>
      </dsp:txBody>
      <dsp:txXfrm>
        <a:off x="915599" y="1890923"/>
        <a:ext cx="1902599" cy="1520266"/>
      </dsp:txXfrm>
    </dsp:sp>
    <dsp:sp modelId="{BFCCB1C7-8D48-4732-A957-8EB1B5F8F50E}">
      <dsp:nvSpPr>
        <dsp:cNvPr id="0" name=""/>
        <dsp:cNvSpPr/>
      </dsp:nvSpPr>
      <dsp:spPr>
        <a:xfrm>
          <a:off x="0" y="3411189"/>
          <a:ext cx="3733799" cy="940148"/>
        </a:xfrm>
        <a:prstGeom prst="trapezoid">
          <a:avLst>
            <a:gd name="adj" fmla="val 42904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kern="1200" dirty="0">
              <a:solidFill>
                <a:schemeClr val="bg1">
                  <a:lumMod val="95000"/>
                </a:schemeClr>
              </a:solidFill>
            </a:rPr>
            <a:t>Laws</a:t>
          </a:r>
        </a:p>
      </dsp:txBody>
      <dsp:txXfrm>
        <a:off x="653414" y="3411189"/>
        <a:ext cx="2426969" cy="940148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pyramid3">
  <dgm:title val=""/>
  <dgm:desc val=""/>
  <dgm:catLst>
    <dgm:cat type="pyramid" pri="2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pyra">
          <dgm:param type="linDir" val="fromT"/>
          <dgm:param type="txDir" val="fromT"/>
          <dgm:param type="pyraAcctPos" val="aft"/>
          <dgm:param type="pyraAcctTxMar" val="step"/>
          <dgm:param type="pyraAcctBkgdNode" val="acctBkgd"/>
          <dgm:param type="pyraAcctTxNode" val="acctTx"/>
          <dgm:param type="pyraLvlNode" val="level"/>
        </dgm:alg>
      </dgm:if>
      <dgm:else name="Name3">
        <dgm:alg type="pyra">
          <dgm:param type="linDir" val="fromT"/>
          <dgm:param type="txDir" val="fromT"/>
          <dgm:param type="pyraAcctPos" val="bef"/>
          <dgm:param type="pyraAcctTxMar" val="step"/>
          <dgm:param type="pyraAcctBkgdNode" val="acctBkgd"/>
          <dgm:param type="pyraAcctTxNode" val="acctTx"/>
          <dgm:param type="pyraLvlNode" val="level"/>
        </dgm:alg>
      </dgm:else>
    </dgm:choose>
    <dgm:shape xmlns:r="http://schemas.openxmlformats.org/officeDocument/2006/relationships" r:blip="">
      <dgm:adjLst/>
    </dgm:shape>
    <dgm:presOf/>
    <dgm:choose name="Name4">
      <dgm:if name="Name5" axis="root des" ptType="all node" func="maxDepth" op="gte" val="2">
        <dgm:constrLst>
          <dgm:constr type="primFontSz" for="des" forName="levelTx" op="equ"/>
          <dgm:constr type="secFontSz" for="des" forName="acctTx" op="equ"/>
          <dgm:constr type="pyraAcctRatio" val="0.32"/>
        </dgm:constrLst>
      </dgm:if>
      <dgm:else name="Name6">
        <dgm:constrLst>
          <dgm:constr type="primFontSz" for="des" forName="levelTx" op="equ"/>
          <dgm:constr type="secFontSz" for="des" forName="acctTx" op="equ"/>
          <dgm:constr type="pyraAcctRatio"/>
        </dgm:constrLst>
      </dgm:else>
    </dgm:choose>
    <dgm:ruleLst/>
    <dgm:forEach name="Name7" axis="ch" ptType="node">
      <dgm:layoutNode name="Name8">
        <dgm:alg type="composite">
          <dgm:param type="horzAlign" val="none"/>
        </dgm:alg>
        <dgm:shape xmlns:r="http://schemas.openxmlformats.org/officeDocument/2006/relationships" r:blip="">
          <dgm:adjLst/>
        </dgm:shape>
        <dgm:presOf/>
        <dgm:choose name="Name9">
          <dgm:if name="Name10" axis="self" ptType="node" func="revPos" op="equ" val="1">
            <dgm:constrLst>
              <dgm:constr type="ctrX" for="ch" forName="acctBkgd" val="1"/>
              <dgm:constr type="ctrY" for="ch" forName="acctBkgd" val="1"/>
              <dgm:constr type="w" for="ch" forName="acctBkgd" val="1"/>
              <dgm:constr type="h" for="ch" forName="acctBkgd" val="1"/>
              <dgm:constr type="ctrX" for="ch" forName="acctTx" val="1"/>
              <dgm:constr type="ctrY" for="ch" forName="acctTx" val="1"/>
              <dgm:constr type="w" for="ch" forName="acctTx" val="1"/>
              <dgm:constr type="h" for="ch" forName="acctTx" val="1"/>
              <dgm:constr type="ctrX" for="ch" forName="level" val="1"/>
              <dgm:constr type="ctrY" for="ch" forName="level" val="1"/>
              <dgm:constr type="w" for="ch" forName="level" val="1"/>
              <dgm:constr type="h" for="ch" forName="level" val="1"/>
              <dgm:constr type="ctrX" for="ch" forName="levelTx" refType="ctrX" refFor="ch" refForName="level"/>
              <dgm:constr type="ctrY" for="ch" forName="levelTx" refType="ctrY" refFor="ch" refForName="level"/>
              <dgm:constr type="w" for="ch" forName="levelTx" refType="w" refFor="ch" refForName="level"/>
              <dgm:constr type="h" for="ch" forName="levelTx" refType="h" refFor="ch" refForName="level"/>
            </dgm:constrLst>
          </dgm:if>
          <dgm:else name="Name11">
            <dgm:constrLst>
              <dgm:constr type="ctrX" for="ch" forName="acctBkgd" val="1"/>
              <dgm:constr type="ctrY" for="ch" forName="acctBkgd" val="1"/>
              <dgm:constr type="w" for="ch" forName="acctBkgd" val="1"/>
              <dgm:constr type="h" for="ch" forName="acctBkgd" val="1"/>
              <dgm:constr type="ctrX" for="ch" forName="acctTx" val="1"/>
              <dgm:constr type="ctrY" for="ch" forName="acctTx" val="1"/>
              <dgm:constr type="w" for="ch" forName="acctTx" val="1"/>
              <dgm:constr type="h" for="ch" forName="acctTx" val="1"/>
              <dgm:constr type="ctrX" for="ch" forName="level" val="1"/>
              <dgm:constr type="ctrY" for="ch" forName="level" val="1"/>
              <dgm:constr type="w" for="ch" forName="level" val="1"/>
              <dgm:constr type="h" for="ch" forName="level" val="1"/>
              <dgm:constr type="ctrX" for="ch" forName="levelTx" refType="ctrX" refFor="ch" refForName="level"/>
              <dgm:constr type="ctrY" for="ch" forName="levelTx" refType="ctrY" refFor="ch" refForName="level"/>
              <dgm:constr type="w" for="ch" forName="levelTx" refType="w" refFor="ch" refForName="level" fact="0.65"/>
              <dgm:constr type="h" for="ch" forName="levelTx" refType="h" refFor="ch" refForName="level"/>
            </dgm:constrLst>
          </dgm:else>
        </dgm:choose>
        <dgm:ruleLst/>
        <dgm:choose name="Name12">
          <dgm:if name="Name13" axis="ch" ptType="node" func="cnt" op="gte" val="1">
            <dgm:layoutNode name="acctBkgd" styleLbl="alignAcc1">
              <dgm:alg type="sp"/>
              <dgm:shape xmlns:r="http://schemas.openxmlformats.org/officeDocument/2006/relationships" type="nonIsoscelesTrapezoid" r:blip="">
                <dgm:adjLst/>
              </dgm:shape>
              <dgm:presOf axis="des" ptType="node"/>
              <dgm:constrLst/>
              <dgm:ruleLst/>
            </dgm:layoutNode>
            <dgm:layoutNode name="acctTx" styleLbl="alignAcc1">
              <dgm:varLst>
                <dgm:bulletEnabled val="1"/>
              </dgm:varLst>
              <dgm:alg type="tx">
                <dgm:param type="stBulletLvl" val="1"/>
                <dgm:param type="txAnchorVertCh" val="t"/>
              </dgm:alg>
              <dgm:shape xmlns:r="http://schemas.openxmlformats.org/officeDocument/2006/relationships" type="nonIsoscelesTrapezoid" r:blip="" hideGeom="1">
                <dgm:adjLst/>
              </dgm:shape>
              <dgm:presOf axis="des" ptType="node"/>
              <dgm:constrLst>
                <dgm:constr type="secFontSz" val="65"/>
                <dgm:constr type="primFontSz" refType="secFontSz"/>
                <dgm:constr type="tMarg" refType="secFontSz" fact="0.3"/>
                <dgm:constr type="bMarg" refType="secFontSz" fact="0.3"/>
                <dgm:constr type="lMarg" refType="secFontSz" fact="0.3"/>
                <dgm:constr type="rMarg" refType="secFontSz" fact="0.3"/>
              </dgm:constrLst>
              <dgm:ruleLst>
                <dgm:rule type="secFontSz" val="5" fact="NaN" max="NaN"/>
              </dgm:ruleLst>
            </dgm:layoutNode>
          </dgm:if>
          <dgm:else name="Name14"/>
        </dgm:choose>
        <dgm:layoutNode name="level">
          <dgm:varLst>
            <dgm:chMax val="1"/>
            <dgm:bulletEnabled val="1"/>
          </dgm:varLst>
          <dgm:alg type="sp"/>
          <dgm:shape xmlns:r="http://schemas.openxmlformats.org/officeDocument/2006/relationships" type="trapezoid" r:blip="">
            <dgm:adjLst/>
          </dgm:shape>
          <dgm:presOf axis="self"/>
          <dgm:constrLst>
            <dgm:constr type="h" val="500"/>
            <dgm:constr type="w" val="1"/>
          </dgm:constrLst>
          <dgm:ruleLst/>
        </dgm:layoutNode>
        <dgm:layoutNode name="levelTx" styleLbl="revTx">
          <dgm:varLst>
            <dgm:chMax val="1"/>
            <dgm:bulletEnabled val="1"/>
          </dgm:varLst>
          <dgm:alg type="tx"/>
          <dgm:shape xmlns:r="http://schemas.openxmlformats.org/officeDocument/2006/relationships" type="rect" r:blip="" hideGeom="1">
            <dgm:adjLst/>
          </dgm:shape>
          <dgm:presOf axis="self"/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  <dgm:constr type="primFontSz" val="65"/>
          </dgm:constrLst>
          <dgm:ruleLst>
            <dgm:rule type="primFontSz" val="5" fact="NaN" max="NaN"/>
          </dgm:ruleLst>
        </dgm:layoutNode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pyramid1">
  <dgm:title val=""/>
  <dgm:desc val=""/>
  <dgm:catLst>
    <dgm:cat type="pyramid" pri="1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pyra">
          <dgm:param type="linDir" val="fromB"/>
          <dgm:param type="txDir" val="fromT"/>
          <dgm:param type="pyraAcctPos" val="aft"/>
          <dgm:param type="pyraAcctTxMar" val="step"/>
          <dgm:param type="pyraAcctBkgdNode" val="acctBkgd"/>
          <dgm:param type="pyraAcctTxNode" val="acctTx"/>
          <dgm:param type="pyraLvlNode" val="level"/>
        </dgm:alg>
      </dgm:if>
      <dgm:else name="Name3">
        <dgm:alg type="pyra">
          <dgm:param type="linDir" val="fromB"/>
          <dgm:param type="txDir" val="fromT"/>
          <dgm:param type="pyraAcctPos" val="bef"/>
          <dgm:param type="pyraAcctTxMar" val="step"/>
          <dgm:param type="pyraAcctBkgdNode" val="acctBkgd"/>
          <dgm:param type="pyraAcctTxNode" val="acctTx"/>
          <dgm:param type="pyraLvlNode" val="level"/>
        </dgm:alg>
      </dgm:else>
    </dgm:choose>
    <dgm:shape xmlns:r="http://schemas.openxmlformats.org/officeDocument/2006/relationships" r:blip="">
      <dgm:adjLst/>
    </dgm:shape>
    <dgm:presOf/>
    <dgm:choose name="Name4">
      <dgm:if name="Name5" axis="root des" ptType="all node" func="maxDepth" op="gte" val="2">
        <dgm:constrLst>
          <dgm:constr type="primFontSz" for="des" forName="levelTx" op="equ"/>
          <dgm:constr type="secFontSz" for="des" forName="acctTx" op="equ"/>
          <dgm:constr type="pyraAcctRatio" val="0.32"/>
        </dgm:constrLst>
      </dgm:if>
      <dgm:else name="Name6">
        <dgm:constrLst>
          <dgm:constr type="primFontSz" for="des" forName="levelTx" op="equ"/>
          <dgm:constr type="secFontSz" for="des" forName="acctTx" op="equ"/>
          <dgm:constr type="pyraAcctRatio"/>
        </dgm:constrLst>
      </dgm:else>
    </dgm:choose>
    <dgm:ruleLst/>
    <dgm:forEach name="Name7" axis="ch" ptType="node">
      <dgm:layoutNode name="Name8">
        <dgm:alg type="composite">
          <dgm:param type="horzAlign" val="none"/>
        </dgm:alg>
        <dgm:shape xmlns:r="http://schemas.openxmlformats.org/officeDocument/2006/relationships" r:blip="">
          <dgm:adjLst/>
        </dgm:shape>
        <dgm:presOf/>
        <dgm:choose name="Name9">
          <dgm:if name="Name10" axis="self" ptType="node" func="pos" op="equ" val="1">
            <dgm:constrLst>
              <dgm:constr type="ctrX" for="ch" forName="acctBkgd" val="1"/>
              <dgm:constr type="ctrY" for="ch" forName="acctBkgd" val="1"/>
              <dgm:constr type="w" for="ch" forName="acctBkgd" val="1"/>
              <dgm:constr type="h" for="ch" forName="acctBkgd" val="1"/>
              <dgm:constr type="ctrX" for="ch" forName="acctTx" val="1"/>
              <dgm:constr type="ctrY" for="ch" forName="acctTx" val="1"/>
              <dgm:constr type="w" for="ch" forName="acctTx" val="1"/>
              <dgm:constr type="h" for="ch" forName="acctTx" val="1"/>
              <dgm:constr type="ctrX" for="ch" forName="level" val="1"/>
              <dgm:constr type="ctrY" for="ch" forName="level" val="1"/>
              <dgm:constr type="w" for="ch" forName="level" val="1"/>
              <dgm:constr type="h" for="ch" forName="level" val="1"/>
              <dgm:constr type="ctrX" for="ch" forName="levelTx" refType="ctrX" refFor="ch" refForName="level"/>
              <dgm:constr type="ctrY" for="ch" forName="levelTx" refType="ctrY" refFor="ch" refForName="level"/>
              <dgm:constr type="w" for="ch" forName="levelTx" refType="w" refFor="ch" refForName="level"/>
              <dgm:constr type="h" for="ch" forName="levelTx" refType="h" refFor="ch" refForName="level"/>
            </dgm:constrLst>
          </dgm:if>
          <dgm:else name="Name11">
            <dgm:constrLst>
              <dgm:constr type="ctrX" for="ch" forName="acctBkgd" val="1"/>
              <dgm:constr type="ctrY" for="ch" forName="acctBkgd" val="1"/>
              <dgm:constr type="w" for="ch" forName="acctBkgd" val="1"/>
              <dgm:constr type="h" for="ch" forName="acctBkgd" val="1"/>
              <dgm:constr type="ctrX" for="ch" forName="acctTx" val="1"/>
              <dgm:constr type="ctrY" for="ch" forName="acctTx" val="1"/>
              <dgm:constr type="w" for="ch" forName="acctTx" val="1"/>
              <dgm:constr type="h" for="ch" forName="acctTx" val="1"/>
              <dgm:constr type="ctrX" for="ch" forName="level" val="1"/>
              <dgm:constr type="ctrY" for="ch" forName="level" val="1"/>
              <dgm:constr type="w" for="ch" forName="level" val="1"/>
              <dgm:constr type="h" for="ch" forName="level" val="1"/>
              <dgm:constr type="ctrX" for="ch" forName="levelTx" refType="ctrX" refFor="ch" refForName="level"/>
              <dgm:constr type="ctrY" for="ch" forName="levelTx" refType="ctrY" refFor="ch" refForName="level"/>
              <dgm:constr type="w" for="ch" forName="levelTx" refType="w" refFor="ch" refForName="level" fact="0.65"/>
              <dgm:constr type="h" for="ch" forName="levelTx" refType="h" refFor="ch" refForName="level"/>
            </dgm:constrLst>
          </dgm:else>
        </dgm:choose>
        <dgm:ruleLst/>
        <dgm:choose name="Name12">
          <dgm:if name="Name13" axis="ch" ptType="node" func="cnt" op="gte" val="1">
            <dgm:layoutNode name="acctBkgd" styleLbl="alignAcc1">
              <dgm:alg type="sp"/>
              <dgm:shape xmlns:r="http://schemas.openxmlformats.org/officeDocument/2006/relationships" type="nonIsoscelesTrapezoid" r:blip="">
                <dgm:adjLst/>
              </dgm:shape>
              <dgm:presOf axis="des" ptType="node"/>
              <dgm:constrLst/>
              <dgm:ruleLst/>
            </dgm:layoutNode>
            <dgm:layoutNode name="acctTx" styleLbl="alignAcc1">
              <dgm:varLst>
                <dgm:bulletEnabled val="1"/>
              </dgm:varLst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type="nonIsoscelesTrapezoid" r:blip="" hideGeom="1">
                <dgm:adjLst/>
              </dgm:shape>
              <dgm:presOf axis="des" ptType="node"/>
              <dgm:constrLst>
                <dgm:constr type="secFontSz" val="65"/>
                <dgm:constr type="primFontSz" refType="secFontSz"/>
                <dgm:constr type="tMarg" refType="secFontSz" fact="0.3"/>
                <dgm:constr type="bMarg" refType="secFontSz" fact="0.3"/>
                <dgm:constr type="lMarg" refType="secFontSz" fact="0.3"/>
                <dgm:constr type="rMarg" refType="secFontSz" fact="0.3"/>
              </dgm:constrLst>
              <dgm:ruleLst>
                <dgm:rule type="secFontSz" val="5" fact="NaN" max="NaN"/>
              </dgm:ruleLst>
            </dgm:layoutNode>
          </dgm:if>
          <dgm:else name="Name14"/>
        </dgm:choose>
        <dgm:layoutNode name="level">
          <dgm:varLst>
            <dgm:chMax val="1"/>
            <dgm:bulletEnabled val="1"/>
          </dgm:varLst>
          <dgm:alg type="sp"/>
          <dgm:shape xmlns:r="http://schemas.openxmlformats.org/officeDocument/2006/relationships" type="trapezoid" r:blip="">
            <dgm:adjLst/>
          </dgm:shape>
          <dgm:presOf axis="self"/>
          <dgm:constrLst>
            <dgm:constr type="h" val="500"/>
            <dgm:constr type="w" val="1"/>
          </dgm:constrLst>
          <dgm:ruleLst/>
        </dgm:layoutNode>
        <dgm:layoutNode name="levelTx" styleLbl="revTx">
          <dgm:varLst>
            <dgm:chMax val="1"/>
            <dgm:bulletEnabled val="1"/>
          </dgm:varLst>
          <dgm:alg type="tx"/>
          <dgm:shape xmlns:r="http://schemas.openxmlformats.org/officeDocument/2006/relationships" type="rect" r:blip="" hideGeom="1">
            <dgm:adjLst/>
          </dgm:shape>
          <dgm:presOf axis="self"/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  <dgm:constr type="primFontSz" val="65"/>
          </dgm:constrLst>
          <dgm:ruleLst>
            <dgm:rule type="primFontSz" val="5" fact="NaN" max="NaN"/>
          </dgm:ruleLst>
        </dgm:layoutNode>
      </dgm:layoutNod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BD6ED014-9008-9E20-B979-B4D619A2C1EC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 dirty="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E576F88-0F4E-F1A1-2A60-C932969EC014}"/>
              </a:ext>
            </a:extLst>
          </p:cNvPr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 smtClean="0">
                <a:latin typeface="+mn-lt"/>
              </a:defRPr>
            </a:lvl1pPr>
          </a:lstStyle>
          <a:p>
            <a:pPr>
              <a:defRPr/>
            </a:pPr>
            <a:fld id="{74788AEF-73A7-46DB-BDAA-41E5F5913A00}" type="datetimeFigureOut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4" name="Slide Image Placeholder 3">
            <a:extLst>
              <a:ext uri="{FF2B5EF4-FFF2-40B4-BE49-F238E27FC236}">
                <a16:creationId xmlns:a16="http://schemas.microsoft.com/office/drawing/2014/main" id="{E730C7DD-8EFA-6AF2-8A53-9A61B98B51F8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dirty="0"/>
          </a:p>
        </p:txBody>
      </p:sp>
      <p:sp>
        <p:nvSpPr>
          <p:cNvPr id="5" name="Notes Placeholder 4">
            <a:extLst>
              <a:ext uri="{FF2B5EF4-FFF2-40B4-BE49-F238E27FC236}">
                <a16:creationId xmlns:a16="http://schemas.microsoft.com/office/drawing/2014/main" id="{76F234E7-7605-311E-68E6-2D02A064F6E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EC57089-6DAD-1445-DCF8-85BCA33C517F}"/>
              </a:ext>
            </a:extLst>
          </p:cNvPr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 dirty="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0B82D37-E889-194B-B593-C75324E1A30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 smtClean="0">
                <a:latin typeface="+mn-lt"/>
              </a:defRPr>
            </a:lvl1pPr>
          </a:lstStyle>
          <a:p>
            <a:pPr>
              <a:defRPr/>
            </a:pPr>
            <a:fld id="{1C935CE7-41C8-4F70-A90C-66B0B0A6D16D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Slide Image Placeholder 1">
            <a:extLst>
              <a:ext uri="{FF2B5EF4-FFF2-40B4-BE49-F238E27FC236}">
                <a16:creationId xmlns:a16="http://schemas.microsoft.com/office/drawing/2014/main" id="{17C0B0AB-5E32-684E-2038-CFAF3F8B12F4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9219" name="Notes Placeholder 2">
            <a:extLst>
              <a:ext uri="{FF2B5EF4-FFF2-40B4-BE49-F238E27FC236}">
                <a16:creationId xmlns:a16="http://schemas.microsoft.com/office/drawing/2014/main" id="{D537F986-9ADC-AAE4-72F4-78053C70F6A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r>
              <a:rPr lang="en-US" altLang="en-US"/>
              <a:t>By “modern AI” I mean colossal neural networks that are designed to simulate human thought</a:t>
            </a:r>
          </a:p>
        </p:txBody>
      </p:sp>
      <p:sp>
        <p:nvSpPr>
          <p:cNvPr id="9220" name="Slide Number Placeholder 3">
            <a:extLst>
              <a:ext uri="{FF2B5EF4-FFF2-40B4-BE49-F238E27FC236}">
                <a16:creationId xmlns:a16="http://schemas.microsoft.com/office/drawing/2014/main" id="{4221E1AF-B7F3-5986-D156-25109C6493DD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AB6B26BC-190E-4E53-8EFC-0EBF6BDDAD23}" type="slidenum">
              <a:rPr lang="en-US" altLang="en-US">
                <a:latin typeface="Calibri" panose="020F0502020204030204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5</a:t>
            </a:fld>
            <a:endParaRPr lang="en-US" altLang="en-US">
              <a:latin typeface="Calibri" panose="020F0502020204030204" pitchFamily="34" charset="0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Slide Image Placeholder 1">
            <a:extLst>
              <a:ext uri="{FF2B5EF4-FFF2-40B4-BE49-F238E27FC236}">
                <a16:creationId xmlns:a16="http://schemas.microsoft.com/office/drawing/2014/main" id="{7B7D1CBE-DCC7-1942-8FD8-4A54D5C800E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3315" name="Notes Placeholder 2">
            <a:extLst>
              <a:ext uri="{FF2B5EF4-FFF2-40B4-BE49-F238E27FC236}">
                <a16:creationId xmlns:a16="http://schemas.microsoft.com/office/drawing/2014/main" id="{ECD52724-2E29-5E0D-85BB-DA3FB1384C5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endParaRPr lang="en-US" altLang="en-US"/>
          </a:p>
        </p:txBody>
      </p:sp>
      <p:sp>
        <p:nvSpPr>
          <p:cNvPr id="13316" name="Slide Number Placeholder 3">
            <a:extLst>
              <a:ext uri="{FF2B5EF4-FFF2-40B4-BE49-F238E27FC236}">
                <a16:creationId xmlns:a16="http://schemas.microsoft.com/office/drawing/2014/main" id="{211A8543-BE42-670D-E6B1-8CA8559D8F6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69E2D93A-B891-43F5-9FE5-38FE0F73604E}" type="slidenum">
              <a:rPr lang="en-US" altLang="en-US">
                <a:latin typeface="Calibri" panose="020F0502020204030204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9</a:t>
            </a:fld>
            <a:endParaRPr lang="en-US" altLang="en-US">
              <a:latin typeface="Calibri" panose="020F0502020204030204" pitchFamily="34" charset="0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lide Image Placeholder 1">
            <a:extLst>
              <a:ext uri="{FF2B5EF4-FFF2-40B4-BE49-F238E27FC236}">
                <a16:creationId xmlns:a16="http://schemas.microsoft.com/office/drawing/2014/main" id="{C7649B36-8A5A-6E7D-1C64-451E86965E0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5363" name="Notes Placeholder 2">
            <a:extLst>
              <a:ext uri="{FF2B5EF4-FFF2-40B4-BE49-F238E27FC236}">
                <a16:creationId xmlns:a16="http://schemas.microsoft.com/office/drawing/2014/main" id="{7CB4B3A0-B90A-D2A9-B18E-350F99A4A1E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endParaRPr lang="en-US" altLang="en-US"/>
          </a:p>
        </p:txBody>
      </p:sp>
      <p:sp>
        <p:nvSpPr>
          <p:cNvPr id="15364" name="Slide Number Placeholder 3">
            <a:extLst>
              <a:ext uri="{FF2B5EF4-FFF2-40B4-BE49-F238E27FC236}">
                <a16:creationId xmlns:a16="http://schemas.microsoft.com/office/drawing/2014/main" id="{0C84DFE7-79E1-4EC5-3416-B42A69CB9DA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DEB16B95-86DE-404F-AE3B-5DE45866B214}" type="slidenum">
              <a:rPr lang="en-US" altLang="en-US">
                <a:latin typeface="Calibri" panose="020F0502020204030204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10</a:t>
            </a:fld>
            <a:endParaRPr lang="en-US" altLang="en-US">
              <a:latin typeface="Calibri" panose="020F0502020204030204" pitchFamily="34" charset="0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Slide Image Placeholder 1">
            <a:extLst>
              <a:ext uri="{FF2B5EF4-FFF2-40B4-BE49-F238E27FC236}">
                <a16:creationId xmlns:a16="http://schemas.microsoft.com/office/drawing/2014/main" id="{675EC65B-CB8F-472A-E955-2EBFDF8B3935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7411" name="Notes Placeholder 2">
            <a:extLst>
              <a:ext uri="{FF2B5EF4-FFF2-40B4-BE49-F238E27FC236}">
                <a16:creationId xmlns:a16="http://schemas.microsoft.com/office/drawing/2014/main" id="{06CA59A4-EF7C-3913-F170-220C264FB16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endParaRPr lang="en-US" altLang="en-US"/>
          </a:p>
        </p:txBody>
      </p:sp>
      <p:sp>
        <p:nvSpPr>
          <p:cNvPr id="17412" name="Slide Number Placeholder 3">
            <a:extLst>
              <a:ext uri="{FF2B5EF4-FFF2-40B4-BE49-F238E27FC236}">
                <a16:creationId xmlns:a16="http://schemas.microsoft.com/office/drawing/2014/main" id="{056D8595-0513-C829-C64C-4B785AD55D7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D8620B6C-6034-43E9-B1DA-9242EDAFB23F}" type="slidenum">
              <a:rPr lang="en-US" altLang="en-US">
                <a:latin typeface="Calibri" panose="020F0502020204030204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11</a:t>
            </a:fld>
            <a:endParaRPr lang="en-US" altLang="en-US">
              <a:latin typeface="Calibri" panose="020F0502020204030204" pitchFamily="34" charset="0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BD0497E-FB1E-A327-25AF-AF41787F90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A0C350-72EE-4276-84C3-78ABC0005B3A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0561A4E-7B74-9216-B761-BF236FF48F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FB6D062-4A91-4DBB-4E30-F3CC0EAFC2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53BBDD-B096-44A6-85C2-D2CE54721B4A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9154065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26CE3E3-0553-FE1B-CA05-5BCAD1A7581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0F9A439-F2F8-428C-9C2B-5E3B53A6B2E1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859EFFC-8C43-0D38-3CC2-E2CB89865A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AC928B6-1355-D2E5-5E28-DC6B2716CE9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6B61256-074A-46B4-BA7C-1A6DC807E8E1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108887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9C05819-2E5B-BD94-22EE-6108AD6326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82A45F0-F2F8-44AC-887C-E085EAF07BB9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7D38F0F-7292-DA6B-863D-1320BAE944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6977ECA-0197-AFDD-E73A-AC18A1C2E6D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z="2400" smtClean="0"/>
            </a:lvl1pPr>
          </a:lstStyle>
          <a:p>
            <a:pPr>
              <a:defRPr/>
            </a:pPr>
            <a:fld id="{7DFBDB2A-BF13-4731-AA3A-5BA4B7CCD6C5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915656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173ED77B-0BB2-FFB4-7460-6D63A6AB1CA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A86B15-043A-4CBE-9806-D56D24F98B06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007F8199-A4B1-7FBA-E8C3-85DA053D788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DE15FE33-C47C-C150-0D0A-A280A99E2B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64123E-2495-4637-AD50-424BE242840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79786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>
            <a:extLst>
              <a:ext uri="{FF2B5EF4-FFF2-40B4-BE49-F238E27FC236}">
                <a16:creationId xmlns:a16="http://schemas.microsoft.com/office/drawing/2014/main" id="{FC1D415F-8E29-5011-D2B8-3DA41F4D08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7100E2B-6B25-4C4D-94EF-2F10B8CBCC2F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4EE8D7BF-8AFA-23CC-D740-B423E5F0477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951AD92D-0EB8-61AA-E91D-C3A6BE87F3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16F2503-37FB-46D8-B847-16E9A867DFAE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6492609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>
            <a:extLst>
              <a:ext uri="{FF2B5EF4-FFF2-40B4-BE49-F238E27FC236}">
                <a16:creationId xmlns:a16="http://schemas.microsoft.com/office/drawing/2014/main" id="{13AA57B0-C348-D44B-7BFD-5F6CF3D649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5FD33A4-19DE-4B95-B765-46E2E99EE048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1F597734-C775-336D-BCEF-D699AAD204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>
            <a:extLst>
              <a:ext uri="{FF2B5EF4-FFF2-40B4-BE49-F238E27FC236}">
                <a16:creationId xmlns:a16="http://schemas.microsoft.com/office/drawing/2014/main" id="{4DDB5453-D08D-8C72-F5BF-F0E67B7D1A4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12E647-D2BB-490D-A132-E14AF5D719BD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249977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>
            <a:extLst>
              <a:ext uri="{FF2B5EF4-FFF2-40B4-BE49-F238E27FC236}">
                <a16:creationId xmlns:a16="http://schemas.microsoft.com/office/drawing/2014/main" id="{2CCC84D3-070E-0098-5239-2A29D87869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F6C0A57-3716-4162-81CA-A79083FC931B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F912C422-3A13-2F10-54D8-92FA7A0B15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>
            <a:extLst>
              <a:ext uri="{FF2B5EF4-FFF2-40B4-BE49-F238E27FC236}">
                <a16:creationId xmlns:a16="http://schemas.microsoft.com/office/drawing/2014/main" id="{CB404EDD-E235-6E3F-A4F0-95BAC1797D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12148BA-4039-43AA-97F5-D5271202BAD1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6060339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96E33C61-1BC8-47C5-B3C8-07C47136D8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71F7AE9-EB1A-4D8C-9D68-1069976504C1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1D9A921B-713A-376B-755B-9A5AFBD6E9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59821F06-6EA1-8C38-A45A-E8C3B6AEA2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7129EB2-045F-4239-8DA0-D0D50AD5A604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2799311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8F91437E-B193-3D3C-38DF-C558081F13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FAFFD03-1EA7-46E7-9D98-AF97C1831C0F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704C24E2-3B2D-3F04-78B0-21560B75C3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CD35E9B7-89EC-F354-B512-3AA07F8E42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A29B9D-FC6C-4B55-8913-8DC9C20A9F8D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5632640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4D96961-E464-E520-A32A-B17D674B6E3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BD4BCB5-490E-46B2-8FD2-CB0B54BBC07F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C9774EF-C061-9662-3A2F-36E3E37E33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904C8F0-1E57-5DD9-4D71-9F71D3332A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50EA076-46DF-46A0-A360-5EE2F32F97A0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422649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646E501-1EBE-12ED-DA07-6EBA4DA22F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EFB1EB1-2F96-425D-94DD-09F8DC05E5FA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DB0BD2B-E95B-407B-B284-2D5D2A7A3B3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63DE610-7F63-445E-5683-A520F9394D0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3FA0635-31D3-463D-B28F-9266A51D12BD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362799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>
            <a:extLst>
              <a:ext uri="{FF2B5EF4-FFF2-40B4-BE49-F238E27FC236}">
                <a16:creationId xmlns:a16="http://schemas.microsoft.com/office/drawing/2014/main" id="{5C88B67C-399F-D8B7-D3D7-926F01118B1E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Text Placeholder 2">
            <a:extLst>
              <a:ext uri="{FF2B5EF4-FFF2-40B4-BE49-F238E27FC236}">
                <a16:creationId xmlns:a16="http://schemas.microsoft.com/office/drawing/2014/main" id="{2D5EF7B0-2E09-CB8B-73F2-B085560D7B03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CD85CEA-FE72-F8EE-A293-F788703FA8A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 smtClean="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6BF397C6-A732-4A42-AFB6-C11AF91877EE}" type="datetime1">
              <a:rPr lang="en-US"/>
              <a:pPr>
                <a:defRPr/>
              </a:pPr>
              <a:t>11/19/2024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5C2502E-E0E4-3694-EC5C-7FEFF0ED82E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 dirty="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AEE0E35-2943-4F54-78F9-D6F3D7E485C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2800" smtClean="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0425A881-4574-4182-B789-0C6EA46160FB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71" r:id="rId3"/>
    <p:sldLayoutId id="2147483663" r:id="rId4"/>
    <p:sldLayoutId id="2147483664" r:id="rId5"/>
    <p:sldLayoutId id="2147483665" r:id="rId6"/>
    <p:sldLayoutId id="2147483666" r:id="rId7"/>
    <p:sldLayoutId id="2147483667" r:id="rId8"/>
    <p:sldLayoutId id="2147483668" r:id="rId9"/>
    <p:sldLayoutId id="2147483669" r:id="rId10"/>
    <p:sldLayoutId id="2147483670" r:id="rId11"/>
  </p:sldLayoutIdLst>
  <p:hf hdr="0" ftr="0" dt="0"/>
  <p:txStyles>
    <p:titleStyle>
      <a:lvl1pPr algn="l" rtl="0" fontAlgn="base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orbel" panose="020B0503020204020204" pitchFamily="34" charset="0"/>
        </a:defRPr>
      </a:lvl2pPr>
      <a:lvl3pPr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orbel" panose="020B0503020204020204" pitchFamily="34" charset="0"/>
        </a:defRPr>
      </a:lvl3pPr>
      <a:lvl4pPr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orbel" panose="020B0503020204020204" pitchFamily="34" charset="0"/>
        </a:defRPr>
      </a:lvl4pPr>
      <a:lvl5pPr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orbel" panose="020B0503020204020204" pitchFamily="34" charset="0"/>
        </a:defRPr>
      </a:lvl5pPr>
      <a:lvl6pPr marL="4572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orbel" panose="020B0503020204020204" pitchFamily="34" charset="0"/>
        </a:defRPr>
      </a:lvl6pPr>
      <a:lvl7pPr marL="9144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orbel" panose="020B0503020204020204" pitchFamily="34" charset="0"/>
        </a:defRPr>
      </a:lvl7pPr>
      <a:lvl8pPr marL="13716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orbel" panose="020B0503020204020204" pitchFamily="34" charset="0"/>
        </a:defRPr>
      </a:lvl8pPr>
      <a:lvl9pPr marL="18288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orbel" panose="020B0503020204020204" pitchFamily="34" charset="0"/>
        </a:defRPr>
      </a:lvl9pPr>
    </p:titleStyle>
    <p:bodyStyle>
      <a:lvl1pPr marL="228600" indent="-228600" algn="l" rtl="0" fontAlgn="base">
        <a:lnSpc>
          <a:spcPct val="90000"/>
        </a:lnSpc>
        <a:spcBef>
          <a:spcPts val="1000"/>
        </a:spcBef>
        <a:spcAft>
          <a:spcPct val="0"/>
        </a:spcAft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rtl="0" fontAlgn="base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fontAlgn="base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fontAlgn="base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fontAlgn="base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hyperlink" Target="https://community.mis.temple.edu/jshafer" TargetMode="External"/><Relationship Id="rId1" Type="http://schemas.openxmlformats.org/officeDocument/2006/relationships/slideLayout" Target="../slideLayouts/slideLayout1.xml"/><Relationship Id="rId4" Type="http://schemas.openxmlformats.org/officeDocument/2006/relationships/hyperlink" Target="https://creativecommons.org/licenses/by-sa/3.0/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jpeg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diagramLayout" Target="../diagrams/layout2.xml"/><Relationship Id="rId3" Type="http://schemas.openxmlformats.org/officeDocument/2006/relationships/diagramLayout" Target="../diagrams/layout1.xml"/><Relationship Id="rId7" Type="http://schemas.openxmlformats.org/officeDocument/2006/relationships/diagramData" Target="../diagrams/data2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11" Type="http://schemas.microsoft.com/office/2007/relationships/diagramDrawing" Target="../diagrams/drawing2.xml"/><Relationship Id="rId5" Type="http://schemas.openxmlformats.org/officeDocument/2006/relationships/diagramColors" Target="../diagrams/colors1.xml"/><Relationship Id="rId10" Type="http://schemas.openxmlformats.org/officeDocument/2006/relationships/diagramColors" Target="../diagrams/colors2.xml"/><Relationship Id="rId4" Type="http://schemas.openxmlformats.org/officeDocument/2006/relationships/diagramQuickStyle" Target="../diagrams/quickStyle1.xml"/><Relationship Id="rId9" Type="http://schemas.openxmlformats.org/officeDocument/2006/relationships/diagramQuickStyle" Target="../diagrams/quickStyle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hyperlink" Target="https://en.wikipedia.org/wiki/Abel_Mutai" TargetMode="Externa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20D0AD-22E1-97B2-8A7A-21DB48F87A7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434138" y="1403350"/>
            <a:ext cx="5451475" cy="1554163"/>
          </a:xfrm>
        </p:spPr>
        <p:txBody>
          <a:bodyPr rtlCol="0">
            <a:normAutofit fontScale="90000"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dirty="0">
                <a:latin typeface="Segoe UI" panose="020B0502040204020203" pitchFamily="34" charset="0"/>
                <a:ea typeface="Tahoma" panose="020B0604030504040204" pitchFamily="34" charset="0"/>
                <a:cs typeface="Segoe UI" panose="020B0502040204020203" pitchFamily="34" charset="0"/>
              </a:rPr>
              <a:t>Ethics and the future of AI</a:t>
            </a:r>
          </a:p>
        </p:txBody>
      </p:sp>
      <p:sp>
        <p:nvSpPr>
          <p:cNvPr id="4099" name="Subtitle 2">
            <a:extLst>
              <a:ext uri="{FF2B5EF4-FFF2-40B4-BE49-F238E27FC236}">
                <a16:creationId xmlns:a16="http://schemas.microsoft.com/office/drawing/2014/main" id="{DC41458F-C5D3-94B0-55CF-DD9E5F310327}"/>
              </a:ext>
            </a:extLst>
          </p:cNvPr>
          <p:cNvSpPr>
            <a:spLocks noGrp="1" noChangeArrowheads="1"/>
          </p:cNvSpPr>
          <p:nvPr>
            <p:ph type="subTitle" idx="1"/>
          </p:nvPr>
        </p:nvSpPr>
        <p:spPr>
          <a:xfrm>
            <a:off x="6848475" y="4305300"/>
            <a:ext cx="5037138" cy="2552700"/>
          </a:xfrm>
        </p:spPr>
        <p:txBody>
          <a:bodyPr/>
          <a:lstStyle/>
          <a:p>
            <a:pPr algn="r"/>
            <a:r>
              <a:rPr lang="sv-SE" altLang="en-US" sz="2000">
                <a:latin typeface="Segoe UI" panose="020B0502040204020203" pitchFamily="34" charset="0"/>
                <a:cs typeface="Segoe UI" panose="020B0502040204020203" pitchFamily="34" charset="0"/>
              </a:rPr>
              <a:t>Jeremy Shafer</a:t>
            </a:r>
          </a:p>
          <a:p>
            <a:pPr algn="r"/>
            <a:r>
              <a:rPr lang="sv-SE" altLang="en-US" sz="2000">
                <a:latin typeface="Segoe UI" panose="020B0502040204020203" pitchFamily="34" charset="0"/>
                <a:cs typeface="Segoe UI" panose="020B0502040204020203" pitchFamily="34" charset="0"/>
              </a:rPr>
              <a:t>jeremy@temple.edu</a:t>
            </a:r>
          </a:p>
          <a:p>
            <a:pPr algn="r"/>
            <a:r>
              <a:rPr lang="sv-SE" altLang="en-US" sz="2000">
                <a:latin typeface="Segoe UI" panose="020B0502040204020203" pitchFamily="34" charset="0"/>
                <a:cs typeface="Segoe UI" panose="020B0502040204020203" pitchFamily="34" charset="0"/>
                <a:hlinkClick r:id="rId2"/>
              </a:rPr>
              <a:t>https://community.mis.temple.edu/jshafer</a:t>
            </a:r>
            <a:r>
              <a:rPr lang="sv-SE" altLang="en-US" sz="2000">
                <a:latin typeface="Segoe UI" panose="020B0502040204020203" pitchFamily="34" charset="0"/>
                <a:cs typeface="Segoe UI" panose="020B0502040204020203" pitchFamily="34" charset="0"/>
              </a:rPr>
              <a:t> </a:t>
            </a:r>
          </a:p>
          <a:p>
            <a:pPr algn="r"/>
            <a:endParaRPr lang="sv-SE" altLang="en-US" sz="2000">
              <a:latin typeface="Segoe UI" panose="020B0502040204020203" pitchFamily="34" charset="0"/>
              <a:cs typeface="Segoe UI" panose="020B0502040204020203" pitchFamily="34" charset="0"/>
            </a:endParaRPr>
          </a:p>
          <a:p>
            <a:br>
              <a:rPr lang="sv-SE" altLang="en-US" sz="2000">
                <a:latin typeface="Segoe UI" panose="020B0502040204020203" pitchFamily="34" charset="0"/>
                <a:cs typeface="Segoe UI" panose="020B0502040204020203" pitchFamily="34" charset="0"/>
              </a:rPr>
            </a:br>
            <a:r>
              <a:rPr lang="sv-SE" altLang="en-US" sz="1600" i="1">
                <a:latin typeface="Segoe UI" panose="020B0502040204020203" pitchFamily="34" charset="0"/>
                <a:cs typeface="Segoe UI" panose="020B0502040204020203" pitchFamily="34" charset="0"/>
              </a:rPr>
              <a:t> </a:t>
            </a:r>
            <a:endParaRPr lang="sv-SE" altLang="en-US" sz="2000" i="1"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6D6D6799-451B-932D-23C3-5358B28941BD}"/>
              </a:ext>
            </a:extLst>
          </p:cNvPr>
          <p:cNvSpPr/>
          <p:nvPr/>
        </p:nvSpPr>
        <p:spPr>
          <a:xfrm>
            <a:off x="0" y="0"/>
            <a:ext cx="12192000" cy="914400"/>
          </a:xfrm>
          <a:prstGeom prst="rect">
            <a:avLst/>
          </a:prstGeom>
          <a:solidFill>
            <a:srgbClr val="A3263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4000" dirty="0">
                <a:latin typeface="+mj-lt"/>
                <a:ea typeface="Tahoma" panose="020B0604030504040204" pitchFamily="34" charset="0"/>
                <a:cs typeface="Segoe UI" panose="020B0502040204020203" pitchFamily="34" charset="0"/>
              </a:rPr>
              <a:t>MIS3580: AL and ML in the Workplace</a:t>
            </a:r>
          </a:p>
        </p:txBody>
      </p:sp>
      <p:pic>
        <p:nvPicPr>
          <p:cNvPr id="5" name="Picture 4" descr="A black and white photo of a person wearing a helmet&#10;&#10;Description automatically generated">
            <a:extLst>
              <a:ext uri="{FF2B5EF4-FFF2-40B4-BE49-F238E27FC236}">
                <a16:creationId xmlns:a16="http://schemas.microsoft.com/office/drawing/2014/main" id="{2A8C53C9-E831-1FC4-8BEC-4C3C6D7BC12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361543"/>
            <a:ext cx="6519786" cy="4876800"/>
          </a:xfrm>
          <a:prstGeom prst="rect">
            <a:avLst/>
          </a:prstGeom>
          <a:effectLst>
            <a:softEdge rad="635000"/>
          </a:effectLst>
        </p:spPr>
      </p:pic>
      <p:sp>
        <p:nvSpPr>
          <p:cNvPr id="4102" name="TextBox 8">
            <a:extLst>
              <a:ext uri="{FF2B5EF4-FFF2-40B4-BE49-F238E27FC236}">
                <a16:creationId xmlns:a16="http://schemas.microsoft.com/office/drawing/2014/main" id="{5E1478EE-C0C5-5826-F351-25C10D62D3B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5425" y="6253163"/>
            <a:ext cx="11660188" cy="230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algn="ctr" eaLnBrk="1" hangingPunct="1"/>
            <a:r>
              <a:rPr lang="en-US" altLang="en-US" sz="900"/>
              <a:t>Unless otherwise noted, all images in this presentation are by Unknown Author and licensed under </a:t>
            </a:r>
            <a:r>
              <a:rPr lang="en-US" altLang="en-US" sz="900">
                <a:hlinkClick r:id="rId4" tooltip="https://creativecommons.org/licenses/by-sa/3.0/"/>
              </a:rPr>
              <a:t>CC BY-SA</a:t>
            </a:r>
            <a:endParaRPr lang="en-US" altLang="en-US" sz="90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9" descr="&quot;&quot;">
            <a:extLst>
              <a:ext uri="{FF2B5EF4-FFF2-40B4-BE49-F238E27FC236}">
                <a16:creationId xmlns:a16="http://schemas.microsoft.com/office/drawing/2014/main" id="{D29184F0-46E7-6B7A-8E73-147D72D7F8C4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5123" name="Title 1">
            <a:extLst>
              <a:ext uri="{FF2B5EF4-FFF2-40B4-BE49-F238E27FC236}">
                <a16:creationId xmlns:a16="http://schemas.microsoft.com/office/drawing/2014/main" id="{A2811121-06CA-86B8-EE1C-1D730C690C1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73088" y="238125"/>
            <a:ext cx="11017250" cy="1435100"/>
          </a:xfrm>
        </p:spPr>
        <p:txBody>
          <a:bodyPr anchor="b"/>
          <a:lstStyle/>
          <a:p>
            <a:r>
              <a:rPr lang="en-US" altLang="en-US" sz="5400"/>
              <a:t>Agenda</a:t>
            </a:r>
          </a:p>
        </p:txBody>
      </p:sp>
      <p:sp>
        <p:nvSpPr>
          <p:cNvPr id="15" name="sketchy line" descr="&quot;&quot;">
            <a:extLst>
              <a:ext uri="{FF2B5EF4-FFF2-40B4-BE49-F238E27FC236}">
                <a16:creationId xmlns:a16="http://schemas.microsoft.com/office/drawing/2014/main" id="{C7C54105-FFAC-9977-3D0D-5172641B3F38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573088" y="1681163"/>
            <a:ext cx="10972800" cy="19050"/>
          </a:xfrm>
          <a:custGeom>
            <a:avLst/>
            <a:gdLst>
              <a:gd name="connsiteX0" fmla="*/ 0 w 10972800"/>
              <a:gd name="connsiteY0" fmla="*/ 0 h 18288"/>
              <a:gd name="connsiteX1" fmla="*/ 356616 w 10972800"/>
              <a:gd name="connsiteY1" fmla="*/ 0 h 18288"/>
              <a:gd name="connsiteX2" fmla="*/ 1042416 w 10972800"/>
              <a:gd name="connsiteY2" fmla="*/ 0 h 18288"/>
              <a:gd name="connsiteX3" fmla="*/ 1947672 w 10972800"/>
              <a:gd name="connsiteY3" fmla="*/ 0 h 18288"/>
              <a:gd name="connsiteX4" fmla="*/ 2633472 w 10972800"/>
              <a:gd name="connsiteY4" fmla="*/ 0 h 18288"/>
              <a:gd name="connsiteX5" fmla="*/ 2990088 w 10972800"/>
              <a:gd name="connsiteY5" fmla="*/ 0 h 18288"/>
              <a:gd name="connsiteX6" fmla="*/ 3456432 w 10972800"/>
              <a:gd name="connsiteY6" fmla="*/ 0 h 18288"/>
              <a:gd name="connsiteX7" fmla="*/ 4361688 w 10972800"/>
              <a:gd name="connsiteY7" fmla="*/ 0 h 18288"/>
              <a:gd name="connsiteX8" fmla="*/ 5266944 w 10972800"/>
              <a:gd name="connsiteY8" fmla="*/ 0 h 18288"/>
              <a:gd name="connsiteX9" fmla="*/ 6172200 w 10972800"/>
              <a:gd name="connsiteY9" fmla="*/ 0 h 18288"/>
              <a:gd name="connsiteX10" fmla="*/ 6528816 w 10972800"/>
              <a:gd name="connsiteY10" fmla="*/ 0 h 18288"/>
              <a:gd name="connsiteX11" fmla="*/ 7214616 w 10972800"/>
              <a:gd name="connsiteY11" fmla="*/ 0 h 18288"/>
              <a:gd name="connsiteX12" fmla="*/ 7790688 w 10972800"/>
              <a:gd name="connsiteY12" fmla="*/ 0 h 18288"/>
              <a:gd name="connsiteX13" fmla="*/ 8147304 w 10972800"/>
              <a:gd name="connsiteY13" fmla="*/ 0 h 18288"/>
              <a:gd name="connsiteX14" fmla="*/ 9052560 w 10972800"/>
              <a:gd name="connsiteY14" fmla="*/ 0 h 18288"/>
              <a:gd name="connsiteX15" fmla="*/ 9409176 w 10972800"/>
              <a:gd name="connsiteY15" fmla="*/ 0 h 18288"/>
              <a:gd name="connsiteX16" fmla="*/ 9765792 w 10972800"/>
              <a:gd name="connsiteY16" fmla="*/ 0 h 18288"/>
              <a:gd name="connsiteX17" fmla="*/ 10341864 w 10972800"/>
              <a:gd name="connsiteY17" fmla="*/ 0 h 18288"/>
              <a:gd name="connsiteX18" fmla="*/ 10972800 w 10972800"/>
              <a:gd name="connsiteY18" fmla="*/ 0 h 18288"/>
              <a:gd name="connsiteX19" fmla="*/ 10972800 w 10972800"/>
              <a:gd name="connsiteY19" fmla="*/ 18288 h 18288"/>
              <a:gd name="connsiteX20" fmla="*/ 10177272 w 10972800"/>
              <a:gd name="connsiteY20" fmla="*/ 18288 h 18288"/>
              <a:gd name="connsiteX21" fmla="*/ 9820656 w 10972800"/>
              <a:gd name="connsiteY21" fmla="*/ 18288 h 18288"/>
              <a:gd name="connsiteX22" fmla="*/ 9464040 w 10972800"/>
              <a:gd name="connsiteY22" fmla="*/ 18288 h 18288"/>
              <a:gd name="connsiteX23" fmla="*/ 8778240 w 10972800"/>
              <a:gd name="connsiteY23" fmla="*/ 18288 h 18288"/>
              <a:gd name="connsiteX24" fmla="*/ 8421624 w 10972800"/>
              <a:gd name="connsiteY24" fmla="*/ 18288 h 18288"/>
              <a:gd name="connsiteX25" fmla="*/ 7735824 w 10972800"/>
              <a:gd name="connsiteY25" fmla="*/ 18288 h 18288"/>
              <a:gd name="connsiteX26" fmla="*/ 6940296 w 10972800"/>
              <a:gd name="connsiteY26" fmla="*/ 18288 h 18288"/>
              <a:gd name="connsiteX27" fmla="*/ 6254496 w 10972800"/>
              <a:gd name="connsiteY27" fmla="*/ 18288 h 18288"/>
              <a:gd name="connsiteX28" fmla="*/ 5458968 w 10972800"/>
              <a:gd name="connsiteY28" fmla="*/ 18288 h 18288"/>
              <a:gd name="connsiteX29" fmla="*/ 4663440 w 10972800"/>
              <a:gd name="connsiteY29" fmla="*/ 18288 h 18288"/>
              <a:gd name="connsiteX30" fmla="*/ 4306824 w 10972800"/>
              <a:gd name="connsiteY30" fmla="*/ 18288 h 18288"/>
              <a:gd name="connsiteX31" fmla="*/ 3840480 w 10972800"/>
              <a:gd name="connsiteY31" fmla="*/ 18288 h 18288"/>
              <a:gd name="connsiteX32" fmla="*/ 3264408 w 10972800"/>
              <a:gd name="connsiteY32" fmla="*/ 18288 h 18288"/>
              <a:gd name="connsiteX33" fmla="*/ 2578608 w 10972800"/>
              <a:gd name="connsiteY33" fmla="*/ 18288 h 18288"/>
              <a:gd name="connsiteX34" fmla="*/ 1673352 w 10972800"/>
              <a:gd name="connsiteY34" fmla="*/ 18288 h 18288"/>
              <a:gd name="connsiteX35" fmla="*/ 877824 w 10972800"/>
              <a:gd name="connsiteY35" fmla="*/ 18288 h 18288"/>
              <a:gd name="connsiteX36" fmla="*/ 0 w 10972800"/>
              <a:gd name="connsiteY36" fmla="*/ 18288 h 18288"/>
              <a:gd name="connsiteX37" fmla="*/ 0 w 10972800"/>
              <a:gd name="connsiteY37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10972800" h="18288" fill="none" extrusionOk="0">
                <a:moveTo>
                  <a:pt x="0" y="0"/>
                </a:moveTo>
                <a:cubicBezTo>
                  <a:pt x="165916" y="-1866"/>
                  <a:pt x="188720" y="13756"/>
                  <a:pt x="356616" y="0"/>
                </a:cubicBezTo>
                <a:cubicBezTo>
                  <a:pt x="524512" y="-13756"/>
                  <a:pt x="734781" y="8922"/>
                  <a:pt x="1042416" y="0"/>
                </a:cubicBezTo>
                <a:cubicBezTo>
                  <a:pt x="1350051" y="-8922"/>
                  <a:pt x="1595982" y="-26315"/>
                  <a:pt x="1947672" y="0"/>
                </a:cubicBezTo>
                <a:cubicBezTo>
                  <a:pt x="2299362" y="26315"/>
                  <a:pt x="2292691" y="-19526"/>
                  <a:pt x="2633472" y="0"/>
                </a:cubicBezTo>
                <a:cubicBezTo>
                  <a:pt x="2974253" y="19526"/>
                  <a:pt x="2857309" y="10773"/>
                  <a:pt x="2990088" y="0"/>
                </a:cubicBezTo>
                <a:cubicBezTo>
                  <a:pt x="3122867" y="-10773"/>
                  <a:pt x="3359343" y="7194"/>
                  <a:pt x="3456432" y="0"/>
                </a:cubicBezTo>
                <a:cubicBezTo>
                  <a:pt x="3553521" y="-7194"/>
                  <a:pt x="4136258" y="5108"/>
                  <a:pt x="4361688" y="0"/>
                </a:cubicBezTo>
                <a:cubicBezTo>
                  <a:pt x="4587118" y="-5108"/>
                  <a:pt x="4992424" y="-42958"/>
                  <a:pt x="5266944" y="0"/>
                </a:cubicBezTo>
                <a:cubicBezTo>
                  <a:pt x="5541464" y="42958"/>
                  <a:pt x="5882966" y="-3430"/>
                  <a:pt x="6172200" y="0"/>
                </a:cubicBezTo>
                <a:cubicBezTo>
                  <a:pt x="6461434" y="3430"/>
                  <a:pt x="6432127" y="6688"/>
                  <a:pt x="6528816" y="0"/>
                </a:cubicBezTo>
                <a:cubicBezTo>
                  <a:pt x="6625505" y="-6688"/>
                  <a:pt x="6916805" y="-436"/>
                  <a:pt x="7214616" y="0"/>
                </a:cubicBezTo>
                <a:cubicBezTo>
                  <a:pt x="7512427" y="436"/>
                  <a:pt x="7626159" y="-6909"/>
                  <a:pt x="7790688" y="0"/>
                </a:cubicBezTo>
                <a:cubicBezTo>
                  <a:pt x="7955217" y="6909"/>
                  <a:pt x="8048891" y="15307"/>
                  <a:pt x="8147304" y="0"/>
                </a:cubicBezTo>
                <a:cubicBezTo>
                  <a:pt x="8245717" y="-15307"/>
                  <a:pt x="8645618" y="-11734"/>
                  <a:pt x="9052560" y="0"/>
                </a:cubicBezTo>
                <a:cubicBezTo>
                  <a:pt x="9459502" y="11734"/>
                  <a:pt x="9320584" y="8388"/>
                  <a:pt x="9409176" y="0"/>
                </a:cubicBezTo>
                <a:cubicBezTo>
                  <a:pt x="9497768" y="-8388"/>
                  <a:pt x="9644192" y="8379"/>
                  <a:pt x="9765792" y="0"/>
                </a:cubicBezTo>
                <a:cubicBezTo>
                  <a:pt x="9887392" y="-8379"/>
                  <a:pt x="10105220" y="-12663"/>
                  <a:pt x="10341864" y="0"/>
                </a:cubicBezTo>
                <a:cubicBezTo>
                  <a:pt x="10578508" y="12663"/>
                  <a:pt x="10773103" y="-5786"/>
                  <a:pt x="10972800" y="0"/>
                </a:cubicBezTo>
                <a:cubicBezTo>
                  <a:pt x="10972146" y="8818"/>
                  <a:pt x="10972240" y="13823"/>
                  <a:pt x="10972800" y="18288"/>
                </a:cubicBezTo>
                <a:cubicBezTo>
                  <a:pt x="10588778" y="31598"/>
                  <a:pt x="10543381" y="-12698"/>
                  <a:pt x="10177272" y="18288"/>
                </a:cubicBezTo>
                <a:cubicBezTo>
                  <a:pt x="9811163" y="49274"/>
                  <a:pt x="9996817" y="25662"/>
                  <a:pt x="9820656" y="18288"/>
                </a:cubicBezTo>
                <a:cubicBezTo>
                  <a:pt x="9644495" y="10914"/>
                  <a:pt x="9607007" y="31631"/>
                  <a:pt x="9464040" y="18288"/>
                </a:cubicBezTo>
                <a:cubicBezTo>
                  <a:pt x="9321073" y="4945"/>
                  <a:pt x="9114189" y="28940"/>
                  <a:pt x="8778240" y="18288"/>
                </a:cubicBezTo>
                <a:cubicBezTo>
                  <a:pt x="8442291" y="7636"/>
                  <a:pt x="8594763" y="987"/>
                  <a:pt x="8421624" y="18288"/>
                </a:cubicBezTo>
                <a:cubicBezTo>
                  <a:pt x="8248485" y="35589"/>
                  <a:pt x="7929515" y="37573"/>
                  <a:pt x="7735824" y="18288"/>
                </a:cubicBezTo>
                <a:cubicBezTo>
                  <a:pt x="7542133" y="-997"/>
                  <a:pt x="7252504" y="33858"/>
                  <a:pt x="6940296" y="18288"/>
                </a:cubicBezTo>
                <a:cubicBezTo>
                  <a:pt x="6628088" y="2718"/>
                  <a:pt x="6528503" y="48389"/>
                  <a:pt x="6254496" y="18288"/>
                </a:cubicBezTo>
                <a:cubicBezTo>
                  <a:pt x="5980489" y="-11813"/>
                  <a:pt x="5695784" y="-3740"/>
                  <a:pt x="5458968" y="18288"/>
                </a:cubicBezTo>
                <a:cubicBezTo>
                  <a:pt x="5222152" y="40316"/>
                  <a:pt x="5010751" y="19095"/>
                  <a:pt x="4663440" y="18288"/>
                </a:cubicBezTo>
                <a:cubicBezTo>
                  <a:pt x="4316129" y="17481"/>
                  <a:pt x="4425552" y="1606"/>
                  <a:pt x="4306824" y="18288"/>
                </a:cubicBezTo>
                <a:cubicBezTo>
                  <a:pt x="4188096" y="34970"/>
                  <a:pt x="3941535" y="7481"/>
                  <a:pt x="3840480" y="18288"/>
                </a:cubicBezTo>
                <a:cubicBezTo>
                  <a:pt x="3739425" y="29095"/>
                  <a:pt x="3402388" y="17641"/>
                  <a:pt x="3264408" y="18288"/>
                </a:cubicBezTo>
                <a:cubicBezTo>
                  <a:pt x="3126428" y="18935"/>
                  <a:pt x="2776779" y="9983"/>
                  <a:pt x="2578608" y="18288"/>
                </a:cubicBezTo>
                <a:cubicBezTo>
                  <a:pt x="2380437" y="26593"/>
                  <a:pt x="1909468" y="25818"/>
                  <a:pt x="1673352" y="18288"/>
                </a:cubicBezTo>
                <a:cubicBezTo>
                  <a:pt x="1437236" y="10758"/>
                  <a:pt x="1131180" y="49884"/>
                  <a:pt x="877824" y="18288"/>
                </a:cubicBezTo>
                <a:cubicBezTo>
                  <a:pt x="624468" y="-13308"/>
                  <a:pt x="206753" y="2195"/>
                  <a:pt x="0" y="18288"/>
                </a:cubicBezTo>
                <a:cubicBezTo>
                  <a:pt x="313" y="10654"/>
                  <a:pt x="-263" y="4056"/>
                  <a:pt x="0" y="0"/>
                </a:cubicBezTo>
                <a:close/>
              </a:path>
              <a:path w="10972800" h="18288" stroke="0" extrusionOk="0">
                <a:moveTo>
                  <a:pt x="0" y="0"/>
                </a:moveTo>
                <a:cubicBezTo>
                  <a:pt x="164017" y="-17675"/>
                  <a:pt x="309425" y="9913"/>
                  <a:pt x="466344" y="0"/>
                </a:cubicBezTo>
                <a:cubicBezTo>
                  <a:pt x="623263" y="-9913"/>
                  <a:pt x="659300" y="-14524"/>
                  <a:pt x="822960" y="0"/>
                </a:cubicBezTo>
                <a:cubicBezTo>
                  <a:pt x="986620" y="14524"/>
                  <a:pt x="1105222" y="-16481"/>
                  <a:pt x="1289304" y="0"/>
                </a:cubicBezTo>
                <a:cubicBezTo>
                  <a:pt x="1473386" y="16481"/>
                  <a:pt x="1693223" y="26161"/>
                  <a:pt x="1975104" y="0"/>
                </a:cubicBezTo>
                <a:cubicBezTo>
                  <a:pt x="2256985" y="-26161"/>
                  <a:pt x="2435781" y="23061"/>
                  <a:pt x="2770632" y="0"/>
                </a:cubicBezTo>
                <a:cubicBezTo>
                  <a:pt x="3105483" y="-23061"/>
                  <a:pt x="3247479" y="-44011"/>
                  <a:pt x="3675888" y="0"/>
                </a:cubicBezTo>
                <a:cubicBezTo>
                  <a:pt x="4104297" y="44011"/>
                  <a:pt x="4280918" y="4017"/>
                  <a:pt x="4581144" y="0"/>
                </a:cubicBezTo>
                <a:cubicBezTo>
                  <a:pt x="4881370" y="-4017"/>
                  <a:pt x="5021699" y="-11889"/>
                  <a:pt x="5157216" y="0"/>
                </a:cubicBezTo>
                <a:cubicBezTo>
                  <a:pt x="5292733" y="11889"/>
                  <a:pt x="5603398" y="-17698"/>
                  <a:pt x="5952744" y="0"/>
                </a:cubicBezTo>
                <a:cubicBezTo>
                  <a:pt x="6302090" y="17698"/>
                  <a:pt x="6353093" y="-11909"/>
                  <a:pt x="6638544" y="0"/>
                </a:cubicBezTo>
                <a:cubicBezTo>
                  <a:pt x="6923995" y="11909"/>
                  <a:pt x="7053404" y="21630"/>
                  <a:pt x="7214616" y="0"/>
                </a:cubicBezTo>
                <a:cubicBezTo>
                  <a:pt x="7375828" y="-21630"/>
                  <a:pt x="7837963" y="3886"/>
                  <a:pt x="8010144" y="0"/>
                </a:cubicBezTo>
                <a:cubicBezTo>
                  <a:pt x="8182325" y="-3886"/>
                  <a:pt x="8224183" y="16009"/>
                  <a:pt x="8366760" y="0"/>
                </a:cubicBezTo>
                <a:cubicBezTo>
                  <a:pt x="8509337" y="-16009"/>
                  <a:pt x="8687920" y="-5720"/>
                  <a:pt x="8942832" y="0"/>
                </a:cubicBezTo>
                <a:cubicBezTo>
                  <a:pt x="9197744" y="5720"/>
                  <a:pt x="9368437" y="20479"/>
                  <a:pt x="9628632" y="0"/>
                </a:cubicBezTo>
                <a:cubicBezTo>
                  <a:pt x="9888827" y="-20479"/>
                  <a:pt x="10560858" y="-20746"/>
                  <a:pt x="10972800" y="0"/>
                </a:cubicBezTo>
                <a:cubicBezTo>
                  <a:pt x="10972186" y="5722"/>
                  <a:pt x="10972980" y="12495"/>
                  <a:pt x="10972800" y="18288"/>
                </a:cubicBezTo>
                <a:cubicBezTo>
                  <a:pt x="10786146" y="12536"/>
                  <a:pt x="10623717" y="14033"/>
                  <a:pt x="10506456" y="18288"/>
                </a:cubicBezTo>
                <a:cubicBezTo>
                  <a:pt x="10389195" y="22543"/>
                  <a:pt x="10296178" y="20107"/>
                  <a:pt x="10149840" y="18288"/>
                </a:cubicBezTo>
                <a:cubicBezTo>
                  <a:pt x="10003502" y="16469"/>
                  <a:pt x="9767530" y="28891"/>
                  <a:pt x="9464040" y="18288"/>
                </a:cubicBezTo>
                <a:cubicBezTo>
                  <a:pt x="9160550" y="7685"/>
                  <a:pt x="9229050" y="2659"/>
                  <a:pt x="8997696" y="18288"/>
                </a:cubicBezTo>
                <a:cubicBezTo>
                  <a:pt x="8766342" y="33917"/>
                  <a:pt x="8340136" y="34864"/>
                  <a:pt x="8092440" y="18288"/>
                </a:cubicBezTo>
                <a:cubicBezTo>
                  <a:pt x="7844744" y="1712"/>
                  <a:pt x="7863720" y="27405"/>
                  <a:pt x="7735824" y="18288"/>
                </a:cubicBezTo>
                <a:cubicBezTo>
                  <a:pt x="7607928" y="9171"/>
                  <a:pt x="7323619" y="461"/>
                  <a:pt x="7050024" y="18288"/>
                </a:cubicBezTo>
                <a:cubicBezTo>
                  <a:pt x="6776429" y="36115"/>
                  <a:pt x="6787899" y="28206"/>
                  <a:pt x="6693408" y="18288"/>
                </a:cubicBezTo>
                <a:cubicBezTo>
                  <a:pt x="6598917" y="8370"/>
                  <a:pt x="6395231" y="19114"/>
                  <a:pt x="6227064" y="18288"/>
                </a:cubicBezTo>
                <a:cubicBezTo>
                  <a:pt x="6058897" y="17462"/>
                  <a:pt x="5618582" y="1091"/>
                  <a:pt x="5431536" y="18288"/>
                </a:cubicBezTo>
                <a:cubicBezTo>
                  <a:pt x="5244490" y="35485"/>
                  <a:pt x="4729797" y="-9650"/>
                  <a:pt x="4526280" y="18288"/>
                </a:cubicBezTo>
                <a:cubicBezTo>
                  <a:pt x="4322763" y="46226"/>
                  <a:pt x="4216797" y="756"/>
                  <a:pt x="4059936" y="18288"/>
                </a:cubicBezTo>
                <a:cubicBezTo>
                  <a:pt x="3903075" y="35820"/>
                  <a:pt x="3537912" y="42098"/>
                  <a:pt x="3374136" y="18288"/>
                </a:cubicBezTo>
                <a:cubicBezTo>
                  <a:pt x="3210360" y="-5522"/>
                  <a:pt x="3126842" y="39135"/>
                  <a:pt x="2907792" y="18288"/>
                </a:cubicBezTo>
                <a:cubicBezTo>
                  <a:pt x="2688742" y="-2559"/>
                  <a:pt x="2490436" y="34100"/>
                  <a:pt x="2112264" y="18288"/>
                </a:cubicBezTo>
                <a:cubicBezTo>
                  <a:pt x="1734092" y="2476"/>
                  <a:pt x="1744622" y="-7274"/>
                  <a:pt x="1536192" y="18288"/>
                </a:cubicBezTo>
                <a:cubicBezTo>
                  <a:pt x="1327762" y="43850"/>
                  <a:pt x="1189025" y="6435"/>
                  <a:pt x="1069848" y="18288"/>
                </a:cubicBezTo>
                <a:cubicBezTo>
                  <a:pt x="950671" y="30141"/>
                  <a:pt x="858345" y="33684"/>
                  <a:pt x="713232" y="18288"/>
                </a:cubicBezTo>
                <a:cubicBezTo>
                  <a:pt x="568119" y="2892"/>
                  <a:pt x="250292" y="5410"/>
                  <a:pt x="0" y="18288"/>
                </a:cubicBezTo>
                <a:cubicBezTo>
                  <a:pt x="465" y="13062"/>
                  <a:pt x="-894" y="9029"/>
                  <a:pt x="0" y="0"/>
                </a:cubicBezTo>
                <a:close/>
              </a:path>
            </a:pathLst>
          </a:custGeom>
          <a:solidFill>
            <a:schemeClr val="accent2">
              <a:alpha val="75000"/>
            </a:schemeClr>
          </a:solidFill>
          <a:ln w="44450" cap="rnd">
            <a:solidFill>
              <a:schemeClr val="accent2">
                <a:alpha val="75000"/>
              </a:schemeClr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5125" name="Content Placeholder 2">
            <a:extLst>
              <a:ext uri="{FF2B5EF4-FFF2-40B4-BE49-F238E27FC236}">
                <a16:creationId xmlns:a16="http://schemas.microsoft.com/office/drawing/2014/main" id="{D8003742-49D4-F9C7-5448-75B1BE38F7C6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573088" y="2071688"/>
            <a:ext cx="11323637" cy="4119562"/>
          </a:xfrm>
        </p:spPr>
        <p:txBody>
          <a:bodyPr/>
          <a:lstStyle/>
          <a:p>
            <a:r>
              <a:rPr lang="en-US" altLang="en-US" sz="3200" dirty="0"/>
              <a:t>Preface</a:t>
            </a:r>
          </a:p>
          <a:p>
            <a:pPr lvl="1"/>
            <a:r>
              <a:rPr lang="en-US" altLang="en-US" sz="2800" dirty="0"/>
              <a:t>My P.O.V.</a:t>
            </a:r>
          </a:p>
          <a:p>
            <a:pPr lvl="1"/>
            <a:r>
              <a:rPr lang="en-US" altLang="en-US" sz="2800" dirty="0"/>
              <a:t>One reason why this lecture is difficult</a:t>
            </a:r>
          </a:p>
          <a:p>
            <a:r>
              <a:rPr lang="en-US" altLang="en-US" sz="3200" dirty="0"/>
              <a:t>Definitions: Morals, Ethics, Law</a:t>
            </a:r>
          </a:p>
          <a:p>
            <a:r>
              <a:rPr lang="en-US" altLang="en-US" sz="3200" dirty="0"/>
              <a:t>AI in different ethical arenas</a:t>
            </a:r>
          </a:p>
          <a:p>
            <a:pPr lvl="1"/>
            <a:r>
              <a:rPr lang="en-US" altLang="en-US" sz="2800" dirty="0"/>
              <a:t>Geopolitical, Business, Personal</a:t>
            </a:r>
          </a:p>
          <a:p>
            <a:r>
              <a:rPr lang="en-US" altLang="en-US" sz="3200" dirty="0"/>
              <a:t>Conclusions</a:t>
            </a:r>
          </a:p>
          <a:p>
            <a:endParaRPr lang="en-US" altLang="en-US" sz="3200" dirty="0"/>
          </a:p>
          <a:p>
            <a:endParaRPr lang="en-US" altLang="en-US" sz="32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565A7B0-BC49-91D2-F8D4-1D14B119E7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70000" lnSpcReduction="20000"/>
          </a:bodyPr>
          <a:lstStyle/>
          <a:p>
            <a:pPr>
              <a:spcAft>
                <a:spcPts val="600"/>
              </a:spcAft>
              <a:defRPr/>
            </a:pPr>
            <a:fld id="{9393E686-5B28-4B71-82A9-617230E684AE}" type="slidenum">
              <a:rPr lang="en-US"/>
              <a:pPr>
                <a:spcAft>
                  <a:spcPts val="600"/>
                </a:spcAft>
                <a:defRPr/>
              </a:pPr>
              <a:t>2</a:t>
            </a:fld>
            <a:endParaRPr lang="en-US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6" descr="May be an image of text">
            <a:extLst>
              <a:ext uri="{FF2B5EF4-FFF2-40B4-BE49-F238E27FC236}">
                <a16:creationId xmlns:a16="http://schemas.microsoft.com/office/drawing/2014/main" id="{43AE56F4-6D9E-6E3B-43E3-8249A55F650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910" r="2" b="2"/>
          <a:stretch>
            <a:fillRect/>
          </a:stretch>
        </p:blipFill>
        <p:spPr bwMode="auto">
          <a:xfrm>
            <a:off x="0" y="0"/>
            <a:ext cx="4064000" cy="2281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47" name="Picture 4" descr="May be an image of 4 people, people smiling, Superman and text">
            <a:extLst>
              <a:ext uri="{FF2B5EF4-FFF2-40B4-BE49-F238E27FC236}">
                <a16:creationId xmlns:a16="http://schemas.microsoft.com/office/drawing/2014/main" id="{67A32FC9-FF77-9C9D-5001-113A21978C5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2" b="13889"/>
          <a:stretch>
            <a:fillRect/>
          </a:stretch>
        </p:blipFill>
        <p:spPr bwMode="auto">
          <a:xfrm>
            <a:off x="4067175" y="-1588"/>
            <a:ext cx="3952875" cy="2271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48" name="Picture 2" descr="May be an image of 2 people, people smiling and text that says 'FOSTERING FOSTERINGHOPE adieos adas KINGH( HI ቅነህሽ ー 株州市 FOSTERING FOSTERINGHOPE HOPE 絆 MINKWL IINN RING RINGHOPE HOPE 納 ዳስ 介 እህበሽ FOSTERING HOPE TERING HERINGHOPE HOPE'">
            <a:extLst>
              <a:ext uri="{FF2B5EF4-FFF2-40B4-BE49-F238E27FC236}">
                <a16:creationId xmlns:a16="http://schemas.microsoft.com/office/drawing/2014/main" id="{947AE4D5-9A2A-0FD0-EBE3-703940D18BF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" b="18208"/>
          <a:stretch>
            <a:fillRect/>
          </a:stretch>
        </p:blipFill>
        <p:spPr bwMode="auto">
          <a:xfrm>
            <a:off x="8026400" y="-1588"/>
            <a:ext cx="4162425" cy="2271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49" name="Picture 8" descr="May be an image of 2 people and text that says 'ለ FOSTERING HOP PHILLY NE 리'">
            <a:extLst>
              <a:ext uri="{FF2B5EF4-FFF2-40B4-BE49-F238E27FC236}">
                <a16:creationId xmlns:a16="http://schemas.microsoft.com/office/drawing/2014/main" id="{A7F758FF-8EC7-C003-1951-F7B2BCC8919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091" r="3" b="1820"/>
          <a:stretch>
            <a:fillRect/>
          </a:stretch>
        </p:blipFill>
        <p:spPr bwMode="auto">
          <a:xfrm>
            <a:off x="0" y="2292350"/>
            <a:ext cx="4064000" cy="2281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50" name="Picture 10" descr="May be an image of 2 people, drink and text">
            <a:extLst>
              <a:ext uri="{FF2B5EF4-FFF2-40B4-BE49-F238E27FC236}">
                <a16:creationId xmlns:a16="http://schemas.microsoft.com/office/drawing/2014/main" id="{CAB45417-A3BF-6736-9CD7-918BA67628F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" b="16179"/>
          <a:stretch>
            <a:fillRect/>
          </a:stretch>
        </p:blipFill>
        <p:spPr bwMode="auto">
          <a:xfrm>
            <a:off x="0" y="4586288"/>
            <a:ext cx="4060825" cy="2271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39" name="Rectangle 1038" descr="&quot;&quot;">
            <a:extLst>
              <a:ext uri="{FF2B5EF4-FFF2-40B4-BE49-F238E27FC236}">
                <a16:creationId xmlns:a16="http://schemas.microsoft.com/office/drawing/2014/main" id="{A011E80C-7C1A-8E63-983C-5FDBC78A806D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4067175" y="2300288"/>
            <a:ext cx="8124825" cy="4557712"/>
          </a:xfrm>
          <a:prstGeom prst="rect">
            <a:avLst/>
          </a:pr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6152" name="Title 1">
            <a:extLst>
              <a:ext uri="{FF2B5EF4-FFF2-40B4-BE49-F238E27FC236}">
                <a16:creationId xmlns:a16="http://schemas.microsoft.com/office/drawing/2014/main" id="{BC880EC6-DB7B-5355-6E14-C67C243226BC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657725" y="2916238"/>
            <a:ext cx="6464300" cy="2309812"/>
          </a:xfrm>
        </p:spPr>
        <p:txBody>
          <a:bodyPr anchor="b"/>
          <a:lstStyle/>
          <a:p>
            <a:r>
              <a:rPr lang="en-US" altLang="en-US" sz="4800" dirty="0">
                <a:solidFill>
                  <a:srgbClr val="FFFFFF"/>
                </a:solidFill>
              </a:rPr>
              <a:t>Preface </a:t>
            </a:r>
            <a:br>
              <a:rPr lang="en-US" altLang="en-US" sz="4800" dirty="0">
                <a:solidFill>
                  <a:srgbClr val="FFFFFF"/>
                </a:solidFill>
              </a:rPr>
            </a:br>
            <a:r>
              <a:rPr lang="en-US" altLang="en-US" sz="4800" dirty="0">
                <a:solidFill>
                  <a:srgbClr val="FFFFFF"/>
                </a:solidFill>
              </a:rPr>
              <a:t>(Am I the right one to talk about this?)</a:t>
            </a:r>
          </a:p>
        </p:txBody>
      </p:sp>
      <p:cxnSp>
        <p:nvCxnSpPr>
          <p:cNvPr id="1041" name="Straight Connector 1040" descr="&quot;&quot;">
            <a:extLst>
              <a:ext uri="{FF2B5EF4-FFF2-40B4-BE49-F238E27FC236}">
                <a16:creationId xmlns:a16="http://schemas.microsoft.com/office/drawing/2014/main" id="{17D6E4F3-C1E0-1950-9B3F-223C8813103F}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/>
        </p:nvCxnSpPr>
        <p:spPr>
          <a:xfrm flipH="1">
            <a:off x="0" y="2286000"/>
            <a:ext cx="12188825" cy="0"/>
          </a:xfrm>
          <a:prstGeom prst="line">
            <a:avLst/>
          </a:prstGeom>
          <a:ln w="101600">
            <a:solidFill>
              <a:schemeClr val="bg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43" name="Straight Connector 1042" descr="&quot;&quot;">
            <a:extLst>
              <a:ext uri="{FF2B5EF4-FFF2-40B4-BE49-F238E27FC236}">
                <a16:creationId xmlns:a16="http://schemas.microsoft.com/office/drawing/2014/main" id="{F45D9783-083E-287B-D2E2-33B5BC1AB191}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/>
        </p:nvCxnSpPr>
        <p:spPr>
          <a:xfrm flipH="1">
            <a:off x="0" y="4572000"/>
            <a:ext cx="4064000" cy="0"/>
          </a:xfrm>
          <a:prstGeom prst="line">
            <a:avLst/>
          </a:prstGeom>
          <a:ln w="101600">
            <a:solidFill>
              <a:schemeClr val="bg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45" name="Straight Connector 1044" descr="&quot;&quot;">
            <a:extLst>
              <a:ext uri="{FF2B5EF4-FFF2-40B4-BE49-F238E27FC236}">
                <a16:creationId xmlns:a16="http://schemas.microsoft.com/office/drawing/2014/main" id="{AE6EC18D-C9C7-5577-3517-CBDE3199B237}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/>
        </p:nvCxnSpPr>
        <p:spPr>
          <a:xfrm>
            <a:off x="4064000" y="0"/>
            <a:ext cx="0" cy="6858000"/>
          </a:xfrm>
          <a:prstGeom prst="line">
            <a:avLst/>
          </a:prstGeom>
          <a:ln w="101600">
            <a:solidFill>
              <a:schemeClr val="bg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47" name="Straight Connector 1046" descr="&quot;&quot;">
            <a:extLst>
              <a:ext uri="{FF2B5EF4-FFF2-40B4-BE49-F238E27FC236}">
                <a16:creationId xmlns:a16="http://schemas.microsoft.com/office/drawing/2014/main" id="{9AD25809-10A9-E081-D2E5-579B7EC6FC38}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/>
        </p:nvCxnSpPr>
        <p:spPr>
          <a:xfrm>
            <a:off x="8020050" y="0"/>
            <a:ext cx="0" cy="2239963"/>
          </a:xfrm>
          <a:prstGeom prst="line">
            <a:avLst/>
          </a:prstGeom>
          <a:ln w="101600">
            <a:solidFill>
              <a:schemeClr val="bg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49" name="Straight Connector 1048" descr="&quot;&quot;">
            <a:extLst>
              <a:ext uri="{FF2B5EF4-FFF2-40B4-BE49-F238E27FC236}">
                <a16:creationId xmlns:a16="http://schemas.microsoft.com/office/drawing/2014/main" id="{B11905D0-258A-44D7-4905-685662B48716}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/>
        </p:nvCxnSpPr>
        <p:spPr>
          <a:xfrm>
            <a:off x="4746625" y="5335588"/>
            <a:ext cx="5486400" cy="0"/>
          </a:xfrm>
          <a:prstGeom prst="line">
            <a:avLst/>
          </a:prstGeom>
          <a:ln w="15875">
            <a:solidFill>
              <a:srgbClr val="FFFFFF">
                <a:alpha val="75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65EAC94-84C1-992A-023B-ED05FC5D7E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0839450" y="6080760"/>
            <a:ext cx="699637" cy="306928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  <a:defRPr/>
            </a:pPr>
            <a:fld id="{3EF01544-F2CE-4F21-AC0A-E4BCC2AB2ADA}" type="slidenum">
              <a:rPr lang="en-US" sz="1200">
                <a:solidFill>
                  <a:srgbClr val="FFFFFF">
                    <a:alpha val="80000"/>
                  </a:srgbClr>
                </a:solidFill>
              </a:rPr>
              <a:pPr>
                <a:spcAft>
                  <a:spcPts val="600"/>
                </a:spcAft>
                <a:defRPr/>
              </a:pPr>
              <a:t>3</a:t>
            </a:fld>
            <a:endParaRPr lang="en-US" sz="1200">
              <a:solidFill>
                <a:srgbClr val="FFFFFF">
                  <a:alpha val="80000"/>
                </a:srgbClr>
              </a:solidFill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9" descr="&quot;&quot;">
            <a:extLst>
              <a:ext uri="{FF2B5EF4-FFF2-40B4-BE49-F238E27FC236}">
                <a16:creationId xmlns:a16="http://schemas.microsoft.com/office/drawing/2014/main" id="{D8F2E512-18E7-1E1C-7F48-32A4EC112D3A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7171" name="Title 1">
            <a:extLst>
              <a:ext uri="{FF2B5EF4-FFF2-40B4-BE49-F238E27FC236}">
                <a16:creationId xmlns:a16="http://schemas.microsoft.com/office/drawing/2014/main" id="{0AF5A3DA-D51C-000F-AEA3-452577143224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73088" y="238125"/>
            <a:ext cx="11017250" cy="1435100"/>
          </a:xfrm>
        </p:spPr>
        <p:txBody>
          <a:bodyPr anchor="b"/>
          <a:lstStyle/>
          <a:p>
            <a:r>
              <a:rPr lang="en-US" altLang="en-US" sz="5400"/>
              <a:t>Preface (point of view)</a:t>
            </a:r>
          </a:p>
        </p:txBody>
      </p:sp>
      <p:sp>
        <p:nvSpPr>
          <p:cNvPr id="15" name="sketchy line" descr="&quot;&quot;">
            <a:extLst>
              <a:ext uri="{FF2B5EF4-FFF2-40B4-BE49-F238E27FC236}">
                <a16:creationId xmlns:a16="http://schemas.microsoft.com/office/drawing/2014/main" id="{58125852-4278-2345-EB4A-6FCECC25678C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573088" y="1681163"/>
            <a:ext cx="10972800" cy="19050"/>
          </a:xfrm>
          <a:custGeom>
            <a:avLst/>
            <a:gdLst>
              <a:gd name="connsiteX0" fmla="*/ 0 w 10972800"/>
              <a:gd name="connsiteY0" fmla="*/ 0 h 18288"/>
              <a:gd name="connsiteX1" fmla="*/ 356616 w 10972800"/>
              <a:gd name="connsiteY1" fmla="*/ 0 h 18288"/>
              <a:gd name="connsiteX2" fmla="*/ 1042416 w 10972800"/>
              <a:gd name="connsiteY2" fmla="*/ 0 h 18288"/>
              <a:gd name="connsiteX3" fmla="*/ 1947672 w 10972800"/>
              <a:gd name="connsiteY3" fmla="*/ 0 h 18288"/>
              <a:gd name="connsiteX4" fmla="*/ 2633472 w 10972800"/>
              <a:gd name="connsiteY4" fmla="*/ 0 h 18288"/>
              <a:gd name="connsiteX5" fmla="*/ 2990088 w 10972800"/>
              <a:gd name="connsiteY5" fmla="*/ 0 h 18288"/>
              <a:gd name="connsiteX6" fmla="*/ 3456432 w 10972800"/>
              <a:gd name="connsiteY6" fmla="*/ 0 h 18288"/>
              <a:gd name="connsiteX7" fmla="*/ 4361688 w 10972800"/>
              <a:gd name="connsiteY7" fmla="*/ 0 h 18288"/>
              <a:gd name="connsiteX8" fmla="*/ 5266944 w 10972800"/>
              <a:gd name="connsiteY8" fmla="*/ 0 h 18288"/>
              <a:gd name="connsiteX9" fmla="*/ 6172200 w 10972800"/>
              <a:gd name="connsiteY9" fmla="*/ 0 h 18288"/>
              <a:gd name="connsiteX10" fmla="*/ 6528816 w 10972800"/>
              <a:gd name="connsiteY10" fmla="*/ 0 h 18288"/>
              <a:gd name="connsiteX11" fmla="*/ 7214616 w 10972800"/>
              <a:gd name="connsiteY11" fmla="*/ 0 h 18288"/>
              <a:gd name="connsiteX12" fmla="*/ 7790688 w 10972800"/>
              <a:gd name="connsiteY12" fmla="*/ 0 h 18288"/>
              <a:gd name="connsiteX13" fmla="*/ 8147304 w 10972800"/>
              <a:gd name="connsiteY13" fmla="*/ 0 h 18288"/>
              <a:gd name="connsiteX14" fmla="*/ 9052560 w 10972800"/>
              <a:gd name="connsiteY14" fmla="*/ 0 h 18288"/>
              <a:gd name="connsiteX15" fmla="*/ 9409176 w 10972800"/>
              <a:gd name="connsiteY15" fmla="*/ 0 h 18288"/>
              <a:gd name="connsiteX16" fmla="*/ 9765792 w 10972800"/>
              <a:gd name="connsiteY16" fmla="*/ 0 h 18288"/>
              <a:gd name="connsiteX17" fmla="*/ 10341864 w 10972800"/>
              <a:gd name="connsiteY17" fmla="*/ 0 h 18288"/>
              <a:gd name="connsiteX18" fmla="*/ 10972800 w 10972800"/>
              <a:gd name="connsiteY18" fmla="*/ 0 h 18288"/>
              <a:gd name="connsiteX19" fmla="*/ 10972800 w 10972800"/>
              <a:gd name="connsiteY19" fmla="*/ 18288 h 18288"/>
              <a:gd name="connsiteX20" fmla="*/ 10177272 w 10972800"/>
              <a:gd name="connsiteY20" fmla="*/ 18288 h 18288"/>
              <a:gd name="connsiteX21" fmla="*/ 9820656 w 10972800"/>
              <a:gd name="connsiteY21" fmla="*/ 18288 h 18288"/>
              <a:gd name="connsiteX22" fmla="*/ 9464040 w 10972800"/>
              <a:gd name="connsiteY22" fmla="*/ 18288 h 18288"/>
              <a:gd name="connsiteX23" fmla="*/ 8778240 w 10972800"/>
              <a:gd name="connsiteY23" fmla="*/ 18288 h 18288"/>
              <a:gd name="connsiteX24" fmla="*/ 8421624 w 10972800"/>
              <a:gd name="connsiteY24" fmla="*/ 18288 h 18288"/>
              <a:gd name="connsiteX25" fmla="*/ 7735824 w 10972800"/>
              <a:gd name="connsiteY25" fmla="*/ 18288 h 18288"/>
              <a:gd name="connsiteX26" fmla="*/ 6940296 w 10972800"/>
              <a:gd name="connsiteY26" fmla="*/ 18288 h 18288"/>
              <a:gd name="connsiteX27" fmla="*/ 6254496 w 10972800"/>
              <a:gd name="connsiteY27" fmla="*/ 18288 h 18288"/>
              <a:gd name="connsiteX28" fmla="*/ 5458968 w 10972800"/>
              <a:gd name="connsiteY28" fmla="*/ 18288 h 18288"/>
              <a:gd name="connsiteX29" fmla="*/ 4663440 w 10972800"/>
              <a:gd name="connsiteY29" fmla="*/ 18288 h 18288"/>
              <a:gd name="connsiteX30" fmla="*/ 4306824 w 10972800"/>
              <a:gd name="connsiteY30" fmla="*/ 18288 h 18288"/>
              <a:gd name="connsiteX31" fmla="*/ 3840480 w 10972800"/>
              <a:gd name="connsiteY31" fmla="*/ 18288 h 18288"/>
              <a:gd name="connsiteX32" fmla="*/ 3264408 w 10972800"/>
              <a:gd name="connsiteY32" fmla="*/ 18288 h 18288"/>
              <a:gd name="connsiteX33" fmla="*/ 2578608 w 10972800"/>
              <a:gd name="connsiteY33" fmla="*/ 18288 h 18288"/>
              <a:gd name="connsiteX34" fmla="*/ 1673352 w 10972800"/>
              <a:gd name="connsiteY34" fmla="*/ 18288 h 18288"/>
              <a:gd name="connsiteX35" fmla="*/ 877824 w 10972800"/>
              <a:gd name="connsiteY35" fmla="*/ 18288 h 18288"/>
              <a:gd name="connsiteX36" fmla="*/ 0 w 10972800"/>
              <a:gd name="connsiteY36" fmla="*/ 18288 h 18288"/>
              <a:gd name="connsiteX37" fmla="*/ 0 w 10972800"/>
              <a:gd name="connsiteY37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10972800" h="18288" fill="none" extrusionOk="0">
                <a:moveTo>
                  <a:pt x="0" y="0"/>
                </a:moveTo>
                <a:cubicBezTo>
                  <a:pt x="165916" y="-1866"/>
                  <a:pt x="188720" y="13756"/>
                  <a:pt x="356616" y="0"/>
                </a:cubicBezTo>
                <a:cubicBezTo>
                  <a:pt x="524512" y="-13756"/>
                  <a:pt x="734781" y="8922"/>
                  <a:pt x="1042416" y="0"/>
                </a:cubicBezTo>
                <a:cubicBezTo>
                  <a:pt x="1350051" y="-8922"/>
                  <a:pt x="1595982" y="-26315"/>
                  <a:pt x="1947672" y="0"/>
                </a:cubicBezTo>
                <a:cubicBezTo>
                  <a:pt x="2299362" y="26315"/>
                  <a:pt x="2292691" y="-19526"/>
                  <a:pt x="2633472" y="0"/>
                </a:cubicBezTo>
                <a:cubicBezTo>
                  <a:pt x="2974253" y="19526"/>
                  <a:pt x="2857309" y="10773"/>
                  <a:pt x="2990088" y="0"/>
                </a:cubicBezTo>
                <a:cubicBezTo>
                  <a:pt x="3122867" y="-10773"/>
                  <a:pt x="3359343" y="7194"/>
                  <a:pt x="3456432" y="0"/>
                </a:cubicBezTo>
                <a:cubicBezTo>
                  <a:pt x="3553521" y="-7194"/>
                  <a:pt x="4136258" y="5108"/>
                  <a:pt x="4361688" y="0"/>
                </a:cubicBezTo>
                <a:cubicBezTo>
                  <a:pt x="4587118" y="-5108"/>
                  <a:pt x="4992424" y="-42958"/>
                  <a:pt x="5266944" y="0"/>
                </a:cubicBezTo>
                <a:cubicBezTo>
                  <a:pt x="5541464" y="42958"/>
                  <a:pt x="5882966" y="-3430"/>
                  <a:pt x="6172200" y="0"/>
                </a:cubicBezTo>
                <a:cubicBezTo>
                  <a:pt x="6461434" y="3430"/>
                  <a:pt x="6432127" y="6688"/>
                  <a:pt x="6528816" y="0"/>
                </a:cubicBezTo>
                <a:cubicBezTo>
                  <a:pt x="6625505" y="-6688"/>
                  <a:pt x="6916805" y="-436"/>
                  <a:pt x="7214616" y="0"/>
                </a:cubicBezTo>
                <a:cubicBezTo>
                  <a:pt x="7512427" y="436"/>
                  <a:pt x="7626159" y="-6909"/>
                  <a:pt x="7790688" y="0"/>
                </a:cubicBezTo>
                <a:cubicBezTo>
                  <a:pt x="7955217" y="6909"/>
                  <a:pt x="8048891" y="15307"/>
                  <a:pt x="8147304" y="0"/>
                </a:cubicBezTo>
                <a:cubicBezTo>
                  <a:pt x="8245717" y="-15307"/>
                  <a:pt x="8645618" y="-11734"/>
                  <a:pt x="9052560" y="0"/>
                </a:cubicBezTo>
                <a:cubicBezTo>
                  <a:pt x="9459502" y="11734"/>
                  <a:pt x="9320584" y="8388"/>
                  <a:pt x="9409176" y="0"/>
                </a:cubicBezTo>
                <a:cubicBezTo>
                  <a:pt x="9497768" y="-8388"/>
                  <a:pt x="9644192" y="8379"/>
                  <a:pt x="9765792" y="0"/>
                </a:cubicBezTo>
                <a:cubicBezTo>
                  <a:pt x="9887392" y="-8379"/>
                  <a:pt x="10105220" y="-12663"/>
                  <a:pt x="10341864" y="0"/>
                </a:cubicBezTo>
                <a:cubicBezTo>
                  <a:pt x="10578508" y="12663"/>
                  <a:pt x="10773103" y="-5786"/>
                  <a:pt x="10972800" y="0"/>
                </a:cubicBezTo>
                <a:cubicBezTo>
                  <a:pt x="10972146" y="8818"/>
                  <a:pt x="10972240" y="13823"/>
                  <a:pt x="10972800" y="18288"/>
                </a:cubicBezTo>
                <a:cubicBezTo>
                  <a:pt x="10588778" y="31598"/>
                  <a:pt x="10543381" y="-12698"/>
                  <a:pt x="10177272" y="18288"/>
                </a:cubicBezTo>
                <a:cubicBezTo>
                  <a:pt x="9811163" y="49274"/>
                  <a:pt x="9996817" y="25662"/>
                  <a:pt x="9820656" y="18288"/>
                </a:cubicBezTo>
                <a:cubicBezTo>
                  <a:pt x="9644495" y="10914"/>
                  <a:pt x="9607007" y="31631"/>
                  <a:pt x="9464040" y="18288"/>
                </a:cubicBezTo>
                <a:cubicBezTo>
                  <a:pt x="9321073" y="4945"/>
                  <a:pt x="9114189" y="28940"/>
                  <a:pt x="8778240" y="18288"/>
                </a:cubicBezTo>
                <a:cubicBezTo>
                  <a:pt x="8442291" y="7636"/>
                  <a:pt x="8594763" y="987"/>
                  <a:pt x="8421624" y="18288"/>
                </a:cubicBezTo>
                <a:cubicBezTo>
                  <a:pt x="8248485" y="35589"/>
                  <a:pt x="7929515" y="37573"/>
                  <a:pt x="7735824" y="18288"/>
                </a:cubicBezTo>
                <a:cubicBezTo>
                  <a:pt x="7542133" y="-997"/>
                  <a:pt x="7252504" y="33858"/>
                  <a:pt x="6940296" y="18288"/>
                </a:cubicBezTo>
                <a:cubicBezTo>
                  <a:pt x="6628088" y="2718"/>
                  <a:pt x="6528503" y="48389"/>
                  <a:pt x="6254496" y="18288"/>
                </a:cubicBezTo>
                <a:cubicBezTo>
                  <a:pt x="5980489" y="-11813"/>
                  <a:pt x="5695784" y="-3740"/>
                  <a:pt x="5458968" y="18288"/>
                </a:cubicBezTo>
                <a:cubicBezTo>
                  <a:pt x="5222152" y="40316"/>
                  <a:pt x="5010751" y="19095"/>
                  <a:pt x="4663440" y="18288"/>
                </a:cubicBezTo>
                <a:cubicBezTo>
                  <a:pt x="4316129" y="17481"/>
                  <a:pt x="4425552" y="1606"/>
                  <a:pt x="4306824" y="18288"/>
                </a:cubicBezTo>
                <a:cubicBezTo>
                  <a:pt x="4188096" y="34970"/>
                  <a:pt x="3941535" y="7481"/>
                  <a:pt x="3840480" y="18288"/>
                </a:cubicBezTo>
                <a:cubicBezTo>
                  <a:pt x="3739425" y="29095"/>
                  <a:pt x="3402388" y="17641"/>
                  <a:pt x="3264408" y="18288"/>
                </a:cubicBezTo>
                <a:cubicBezTo>
                  <a:pt x="3126428" y="18935"/>
                  <a:pt x="2776779" y="9983"/>
                  <a:pt x="2578608" y="18288"/>
                </a:cubicBezTo>
                <a:cubicBezTo>
                  <a:pt x="2380437" y="26593"/>
                  <a:pt x="1909468" y="25818"/>
                  <a:pt x="1673352" y="18288"/>
                </a:cubicBezTo>
                <a:cubicBezTo>
                  <a:pt x="1437236" y="10758"/>
                  <a:pt x="1131180" y="49884"/>
                  <a:pt x="877824" y="18288"/>
                </a:cubicBezTo>
                <a:cubicBezTo>
                  <a:pt x="624468" y="-13308"/>
                  <a:pt x="206753" y="2195"/>
                  <a:pt x="0" y="18288"/>
                </a:cubicBezTo>
                <a:cubicBezTo>
                  <a:pt x="313" y="10654"/>
                  <a:pt x="-263" y="4056"/>
                  <a:pt x="0" y="0"/>
                </a:cubicBezTo>
                <a:close/>
              </a:path>
              <a:path w="10972800" h="18288" stroke="0" extrusionOk="0">
                <a:moveTo>
                  <a:pt x="0" y="0"/>
                </a:moveTo>
                <a:cubicBezTo>
                  <a:pt x="164017" y="-17675"/>
                  <a:pt x="309425" y="9913"/>
                  <a:pt x="466344" y="0"/>
                </a:cubicBezTo>
                <a:cubicBezTo>
                  <a:pt x="623263" y="-9913"/>
                  <a:pt x="659300" y="-14524"/>
                  <a:pt x="822960" y="0"/>
                </a:cubicBezTo>
                <a:cubicBezTo>
                  <a:pt x="986620" y="14524"/>
                  <a:pt x="1105222" y="-16481"/>
                  <a:pt x="1289304" y="0"/>
                </a:cubicBezTo>
                <a:cubicBezTo>
                  <a:pt x="1473386" y="16481"/>
                  <a:pt x="1693223" y="26161"/>
                  <a:pt x="1975104" y="0"/>
                </a:cubicBezTo>
                <a:cubicBezTo>
                  <a:pt x="2256985" y="-26161"/>
                  <a:pt x="2435781" y="23061"/>
                  <a:pt x="2770632" y="0"/>
                </a:cubicBezTo>
                <a:cubicBezTo>
                  <a:pt x="3105483" y="-23061"/>
                  <a:pt x="3247479" y="-44011"/>
                  <a:pt x="3675888" y="0"/>
                </a:cubicBezTo>
                <a:cubicBezTo>
                  <a:pt x="4104297" y="44011"/>
                  <a:pt x="4280918" y="4017"/>
                  <a:pt x="4581144" y="0"/>
                </a:cubicBezTo>
                <a:cubicBezTo>
                  <a:pt x="4881370" y="-4017"/>
                  <a:pt x="5021699" y="-11889"/>
                  <a:pt x="5157216" y="0"/>
                </a:cubicBezTo>
                <a:cubicBezTo>
                  <a:pt x="5292733" y="11889"/>
                  <a:pt x="5603398" y="-17698"/>
                  <a:pt x="5952744" y="0"/>
                </a:cubicBezTo>
                <a:cubicBezTo>
                  <a:pt x="6302090" y="17698"/>
                  <a:pt x="6353093" y="-11909"/>
                  <a:pt x="6638544" y="0"/>
                </a:cubicBezTo>
                <a:cubicBezTo>
                  <a:pt x="6923995" y="11909"/>
                  <a:pt x="7053404" y="21630"/>
                  <a:pt x="7214616" y="0"/>
                </a:cubicBezTo>
                <a:cubicBezTo>
                  <a:pt x="7375828" y="-21630"/>
                  <a:pt x="7837963" y="3886"/>
                  <a:pt x="8010144" y="0"/>
                </a:cubicBezTo>
                <a:cubicBezTo>
                  <a:pt x="8182325" y="-3886"/>
                  <a:pt x="8224183" y="16009"/>
                  <a:pt x="8366760" y="0"/>
                </a:cubicBezTo>
                <a:cubicBezTo>
                  <a:pt x="8509337" y="-16009"/>
                  <a:pt x="8687920" y="-5720"/>
                  <a:pt x="8942832" y="0"/>
                </a:cubicBezTo>
                <a:cubicBezTo>
                  <a:pt x="9197744" y="5720"/>
                  <a:pt x="9368437" y="20479"/>
                  <a:pt x="9628632" y="0"/>
                </a:cubicBezTo>
                <a:cubicBezTo>
                  <a:pt x="9888827" y="-20479"/>
                  <a:pt x="10560858" y="-20746"/>
                  <a:pt x="10972800" y="0"/>
                </a:cubicBezTo>
                <a:cubicBezTo>
                  <a:pt x="10972186" y="5722"/>
                  <a:pt x="10972980" y="12495"/>
                  <a:pt x="10972800" y="18288"/>
                </a:cubicBezTo>
                <a:cubicBezTo>
                  <a:pt x="10786146" y="12536"/>
                  <a:pt x="10623717" y="14033"/>
                  <a:pt x="10506456" y="18288"/>
                </a:cubicBezTo>
                <a:cubicBezTo>
                  <a:pt x="10389195" y="22543"/>
                  <a:pt x="10296178" y="20107"/>
                  <a:pt x="10149840" y="18288"/>
                </a:cubicBezTo>
                <a:cubicBezTo>
                  <a:pt x="10003502" y="16469"/>
                  <a:pt x="9767530" y="28891"/>
                  <a:pt x="9464040" y="18288"/>
                </a:cubicBezTo>
                <a:cubicBezTo>
                  <a:pt x="9160550" y="7685"/>
                  <a:pt x="9229050" y="2659"/>
                  <a:pt x="8997696" y="18288"/>
                </a:cubicBezTo>
                <a:cubicBezTo>
                  <a:pt x="8766342" y="33917"/>
                  <a:pt x="8340136" y="34864"/>
                  <a:pt x="8092440" y="18288"/>
                </a:cubicBezTo>
                <a:cubicBezTo>
                  <a:pt x="7844744" y="1712"/>
                  <a:pt x="7863720" y="27405"/>
                  <a:pt x="7735824" y="18288"/>
                </a:cubicBezTo>
                <a:cubicBezTo>
                  <a:pt x="7607928" y="9171"/>
                  <a:pt x="7323619" y="461"/>
                  <a:pt x="7050024" y="18288"/>
                </a:cubicBezTo>
                <a:cubicBezTo>
                  <a:pt x="6776429" y="36115"/>
                  <a:pt x="6787899" y="28206"/>
                  <a:pt x="6693408" y="18288"/>
                </a:cubicBezTo>
                <a:cubicBezTo>
                  <a:pt x="6598917" y="8370"/>
                  <a:pt x="6395231" y="19114"/>
                  <a:pt x="6227064" y="18288"/>
                </a:cubicBezTo>
                <a:cubicBezTo>
                  <a:pt x="6058897" y="17462"/>
                  <a:pt x="5618582" y="1091"/>
                  <a:pt x="5431536" y="18288"/>
                </a:cubicBezTo>
                <a:cubicBezTo>
                  <a:pt x="5244490" y="35485"/>
                  <a:pt x="4729797" y="-9650"/>
                  <a:pt x="4526280" y="18288"/>
                </a:cubicBezTo>
                <a:cubicBezTo>
                  <a:pt x="4322763" y="46226"/>
                  <a:pt x="4216797" y="756"/>
                  <a:pt x="4059936" y="18288"/>
                </a:cubicBezTo>
                <a:cubicBezTo>
                  <a:pt x="3903075" y="35820"/>
                  <a:pt x="3537912" y="42098"/>
                  <a:pt x="3374136" y="18288"/>
                </a:cubicBezTo>
                <a:cubicBezTo>
                  <a:pt x="3210360" y="-5522"/>
                  <a:pt x="3126842" y="39135"/>
                  <a:pt x="2907792" y="18288"/>
                </a:cubicBezTo>
                <a:cubicBezTo>
                  <a:pt x="2688742" y="-2559"/>
                  <a:pt x="2490436" y="34100"/>
                  <a:pt x="2112264" y="18288"/>
                </a:cubicBezTo>
                <a:cubicBezTo>
                  <a:pt x="1734092" y="2476"/>
                  <a:pt x="1744622" y="-7274"/>
                  <a:pt x="1536192" y="18288"/>
                </a:cubicBezTo>
                <a:cubicBezTo>
                  <a:pt x="1327762" y="43850"/>
                  <a:pt x="1189025" y="6435"/>
                  <a:pt x="1069848" y="18288"/>
                </a:cubicBezTo>
                <a:cubicBezTo>
                  <a:pt x="950671" y="30141"/>
                  <a:pt x="858345" y="33684"/>
                  <a:pt x="713232" y="18288"/>
                </a:cubicBezTo>
                <a:cubicBezTo>
                  <a:pt x="568119" y="2892"/>
                  <a:pt x="250292" y="5410"/>
                  <a:pt x="0" y="18288"/>
                </a:cubicBezTo>
                <a:cubicBezTo>
                  <a:pt x="465" y="13062"/>
                  <a:pt x="-894" y="9029"/>
                  <a:pt x="0" y="0"/>
                </a:cubicBezTo>
                <a:close/>
              </a:path>
            </a:pathLst>
          </a:custGeom>
          <a:solidFill>
            <a:schemeClr val="accent2">
              <a:alpha val="75000"/>
            </a:schemeClr>
          </a:solidFill>
          <a:ln w="44450" cap="rnd">
            <a:solidFill>
              <a:schemeClr val="accent2">
                <a:alpha val="75000"/>
              </a:schemeClr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7173" name="Content Placeholder 2">
            <a:extLst>
              <a:ext uri="{FF2B5EF4-FFF2-40B4-BE49-F238E27FC236}">
                <a16:creationId xmlns:a16="http://schemas.microsoft.com/office/drawing/2014/main" id="{7F8CA930-DDEE-DFF6-EBA8-D9AA20145A12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573088" y="1911350"/>
            <a:ext cx="11245850" cy="4689475"/>
          </a:xfrm>
        </p:spPr>
        <p:txBody>
          <a:bodyPr/>
          <a:lstStyle/>
          <a:p>
            <a:r>
              <a:rPr lang="en-US" altLang="en-US" b="1" i="1"/>
              <a:t>Capitalism</a:t>
            </a:r>
            <a:r>
              <a:rPr lang="en-US" altLang="en-US"/>
              <a:t> – In this system, private individuals own and control property and businesses. The production, distribution, and prices of goods and services are determined primarily by competition in a free market.  In my opinion, capitalism has done more to raise the global standard of living than any other economic system.</a:t>
            </a:r>
          </a:p>
          <a:p>
            <a:r>
              <a:rPr lang="en-US" altLang="en-US" b="1" i="1"/>
              <a:t>American Exceptionalism</a:t>
            </a:r>
            <a:r>
              <a:rPr lang="en-US" altLang="en-US"/>
              <a:t> –  American exceptionalism is the idea that the United States is inherently different from other nations, historically unique with a specific world mission to spread liberty and democracy. This belief is rooted in America's founding ideals, its democratic institutions, and its historical role as a leader in economic, political, and cultural aspects globally.</a:t>
            </a:r>
          </a:p>
          <a:p>
            <a:endParaRPr lang="en-US" altLang="en-US" sz="320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6D7293C-4DFE-3B9C-3BC4-B0CF1CA727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70000" lnSpcReduction="20000"/>
          </a:bodyPr>
          <a:lstStyle/>
          <a:p>
            <a:pPr>
              <a:spcAft>
                <a:spcPts val="600"/>
              </a:spcAft>
              <a:defRPr/>
            </a:pPr>
            <a:fld id="{F428B0AC-E3C7-4B79-B691-4DAD46CAE82E}" type="slidenum">
              <a:rPr lang="en-US"/>
              <a:pPr>
                <a:spcAft>
                  <a:spcPts val="600"/>
                </a:spcAft>
                <a:defRPr/>
              </a:pPr>
              <a:t>4</a:t>
            </a:fld>
            <a:endParaRPr lang="en-US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 descr="&quot;&quot;">
            <a:extLst>
              <a:ext uri="{FF2B5EF4-FFF2-40B4-BE49-F238E27FC236}">
                <a16:creationId xmlns:a16="http://schemas.microsoft.com/office/drawing/2014/main" id="{86941400-FDCC-3D02-C965-717C4C4AC920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DB66E91-15C6-8B6A-7687-6695E8C3DA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639763"/>
            <a:ext cx="3941762" cy="1719262"/>
          </a:xfrm>
        </p:spPr>
        <p:txBody>
          <a:bodyPr rtlCol="0" anchor="b">
            <a:normAutofit fontScale="90000"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sz="4900" dirty="0"/>
              <a:t>Preface</a:t>
            </a:r>
            <a:r>
              <a:rPr lang="en-US" sz="4200" dirty="0"/>
              <a:t> </a:t>
            </a:r>
            <a:br>
              <a:rPr lang="en-US" sz="4200" dirty="0"/>
            </a:br>
            <a:r>
              <a:rPr lang="en-US" sz="4200" dirty="0"/>
              <a:t>(why this lecture is difficult)</a:t>
            </a:r>
          </a:p>
        </p:txBody>
      </p:sp>
      <p:sp>
        <p:nvSpPr>
          <p:cNvPr id="22" name="sketch line" descr="&quot;&quot;">
            <a:extLst>
              <a:ext uri="{FF2B5EF4-FFF2-40B4-BE49-F238E27FC236}">
                <a16:creationId xmlns:a16="http://schemas.microsoft.com/office/drawing/2014/main" id="{2B71BB0F-A90D-0032-751C-4394A3A1B75A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642938" y="2573338"/>
            <a:ext cx="3255962" cy="19050"/>
          </a:xfrm>
          <a:custGeom>
            <a:avLst/>
            <a:gdLst>
              <a:gd name="connsiteX0" fmla="*/ 0 w 3255095"/>
              <a:gd name="connsiteY0" fmla="*/ 0 h 18288"/>
              <a:gd name="connsiteX1" fmla="*/ 618468 w 3255095"/>
              <a:gd name="connsiteY1" fmla="*/ 0 h 18288"/>
              <a:gd name="connsiteX2" fmla="*/ 1269487 w 3255095"/>
              <a:gd name="connsiteY2" fmla="*/ 0 h 18288"/>
              <a:gd name="connsiteX3" fmla="*/ 1953057 w 3255095"/>
              <a:gd name="connsiteY3" fmla="*/ 0 h 18288"/>
              <a:gd name="connsiteX4" fmla="*/ 2636627 w 3255095"/>
              <a:gd name="connsiteY4" fmla="*/ 0 h 18288"/>
              <a:gd name="connsiteX5" fmla="*/ 3255095 w 3255095"/>
              <a:gd name="connsiteY5" fmla="*/ 0 h 18288"/>
              <a:gd name="connsiteX6" fmla="*/ 3255095 w 3255095"/>
              <a:gd name="connsiteY6" fmla="*/ 18288 h 18288"/>
              <a:gd name="connsiteX7" fmla="*/ 2538974 w 3255095"/>
              <a:gd name="connsiteY7" fmla="*/ 18288 h 18288"/>
              <a:gd name="connsiteX8" fmla="*/ 1822853 w 3255095"/>
              <a:gd name="connsiteY8" fmla="*/ 18288 h 18288"/>
              <a:gd name="connsiteX9" fmla="*/ 1171834 w 3255095"/>
              <a:gd name="connsiteY9" fmla="*/ 18288 h 18288"/>
              <a:gd name="connsiteX10" fmla="*/ 0 w 3255095"/>
              <a:gd name="connsiteY10" fmla="*/ 18288 h 18288"/>
              <a:gd name="connsiteX11" fmla="*/ 0 w 3255095"/>
              <a:gd name="connsiteY11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3255095" h="18288" fill="none" extrusionOk="0">
                <a:moveTo>
                  <a:pt x="0" y="0"/>
                </a:moveTo>
                <a:cubicBezTo>
                  <a:pt x="240201" y="-22123"/>
                  <a:pt x="462021" y="-19623"/>
                  <a:pt x="618468" y="0"/>
                </a:cubicBezTo>
                <a:cubicBezTo>
                  <a:pt x="774915" y="19623"/>
                  <a:pt x="974734" y="2035"/>
                  <a:pt x="1269487" y="0"/>
                </a:cubicBezTo>
                <a:cubicBezTo>
                  <a:pt x="1564240" y="-2035"/>
                  <a:pt x="1733579" y="10639"/>
                  <a:pt x="1953057" y="0"/>
                </a:cubicBezTo>
                <a:cubicBezTo>
                  <a:pt x="2172535" y="-10639"/>
                  <a:pt x="2453962" y="14018"/>
                  <a:pt x="2636627" y="0"/>
                </a:cubicBezTo>
                <a:cubicBezTo>
                  <a:pt x="2819292" y="-14018"/>
                  <a:pt x="3121375" y="5399"/>
                  <a:pt x="3255095" y="0"/>
                </a:cubicBezTo>
                <a:cubicBezTo>
                  <a:pt x="3254386" y="8157"/>
                  <a:pt x="3254682" y="12125"/>
                  <a:pt x="3255095" y="18288"/>
                </a:cubicBezTo>
                <a:cubicBezTo>
                  <a:pt x="3088545" y="23203"/>
                  <a:pt x="2687475" y="7419"/>
                  <a:pt x="2538974" y="18288"/>
                </a:cubicBezTo>
                <a:cubicBezTo>
                  <a:pt x="2390473" y="29157"/>
                  <a:pt x="2137381" y="-8959"/>
                  <a:pt x="1822853" y="18288"/>
                </a:cubicBezTo>
                <a:cubicBezTo>
                  <a:pt x="1508325" y="45535"/>
                  <a:pt x="1466437" y="20385"/>
                  <a:pt x="1171834" y="18288"/>
                </a:cubicBezTo>
                <a:cubicBezTo>
                  <a:pt x="877231" y="16191"/>
                  <a:pt x="561097" y="37643"/>
                  <a:pt x="0" y="18288"/>
                </a:cubicBezTo>
                <a:cubicBezTo>
                  <a:pt x="-46" y="12483"/>
                  <a:pt x="-203" y="6491"/>
                  <a:pt x="0" y="0"/>
                </a:cubicBezTo>
                <a:close/>
              </a:path>
              <a:path w="3255095" h="18288" stroke="0" extrusionOk="0">
                <a:moveTo>
                  <a:pt x="0" y="0"/>
                </a:moveTo>
                <a:cubicBezTo>
                  <a:pt x="291965" y="19429"/>
                  <a:pt x="363155" y="8568"/>
                  <a:pt x="618468" y="0"/>
                </a:cubicBezTo>
                <a:cubicBezTo>
                  <a:pt x="873781" y="-8568"/>
                  <a:pt x="904459" y="-19505"/>
                  <a:pt x="1171834" y="0"/>
                </a:cubicBezTo>
                <a:cubicBezTo>
                  <a:pt x="1439209" y="19505"/>
                  <a:pt x="1744369" y="9790"/>
                  <a:pt x="1887955" y="0"/>
                </a:cubicBezTo>
                <a:cubicBezTo>
                  <a:pt x="2031541" y="-9790"/>
                  <a:pt x="2346378" y="21240"/>
                  <a:pt x="2506423" y="0"/>
                </a:cubicBezTo>
                <a:cubicBezTo>
                  <a:pt x="2666468" y="-21240"/>
                  <a:pt x="2990257" y="30414"/>
                  <a:pt x="3255095" y="0"/>
                </a:cubicBezTo>
                <a:cubicBezTo>
                  <a:pt x="3254831" y="4493"/>
                  <a:pt x="3255479" y="9472"/>
                  <a:pt x="3255095" y="18288"/>
                </a:cubicBezTo>
                <a:cubicBezTo>
                  <a:pt x="3120743" y="16690"/>
                  <a:pt x="2759628" y="42462"/>
                  <a:pt x="2604076" y="18288"/>
                </a:cubicBezTo>
                <a:cubicBezTo>
                  <a:pt x="2448524" y="-5886"/>
                  <a:pt x="2184336" y="19599"/>
                  <a:pt x="1887955" y="18288"/>
                </a:cubicBezTo>
                <a:cubicBezTo>
                  <a:pt x="1591574" y="16977"/>
                  <a:pt x="1548845" y="6870"/>
                  <a:pt x="1334589" y="18288"/>
                </a:cubicBezTo>
                <a:cubicBezTo>
                  <a:pt x="1120333" y="29706"/>
                  <a:pt x="996014" y="9662"/>
                  <a:pt x="683570" y="18288"/>
                </a:cubicBezTo>
                <a:cubicBezTo>
                  <a:pt x="371126" y="26914"/>
                  <a:pt x="198687" y="16167"/>
                  <a:pt x="0" y="18288"/>
                </a:cubicBezTo>
                <a:cubicBezTo>
                  <a:pt x="843" y="9577"/>
                  <a:pt x="371" y="6900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38100" cap="rnd">
            <a:solidFill>
              <a:schemeClr val="accent2"/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A801F1-4776-199E-4EA7-F91727DEC8C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0238" y="2806700"/>
            <a:ext cx="3429000" cy="3411538"/>
          </a:xfrm>
        </p:spPr>
        <p:txBody>
          <a:bodyPr rtlCol="0">
            <a:normAutofit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sz="3600" dirty="0"/>
              <a:t>Where are is </a:t>
            </a:r>
            <a:r>
              <a:rPr lang="en-US" sz="3600" i="1" dirty="0"/>
              <a:t>modern</a:t>
            </a:r>
            <a:r>
              <a:rPr lang="en-US" sz="3600" dirty="0"/>
              <a:t> AI?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3600" dirty="0"/>
              <a:t>Are we at the top of the roller coaster?</a:t>
            </a:r>
          </a:p>
        </p:txBody>
      </p:sp>
      <p:pic>
        <p:nvPicPr>
          <p:cNvPr id="8198" name="Picture 5" descr="The Gartner hype cycle graph">
            <a:extLst>
              <a:ext uri="{FF2B5EF4-FFF2-40B4-BE49-F238E27FC236}">
                <a16:creationId xmlns:a16="http://schemas.microsoft.com/office/drawing/2014/main" id="{ABEDBA69-B77E-AD36-B3F3-F3232E3F7E5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54550" y="1185863"/>
            <a:ext cx="6904038" cy="4486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0C03FC0-975C-BACA-AAFF-0F61104A5F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  <a:defRPr/>
            </a:pPr>
            <a:fld id="{8ABBC735-C40F-41A1-818C-B04198A442CD}" type="slidenum">
              <a:rPr lang="en-US" sz="1800"/>
              <a:pPr>
                <a:lnSpc>
                  <a:spcPct val="90000"/>
                </a:lnSpc>
                <a:spcAft>
                  <a:spcPts val="600"/>
                </a:spcAft>
                <a:defRPr/>
              </a:pPr>
              <a:t>5</a:t>
            </a:fld>
            <a:endParaRPr lang="en-US" sz="1800"/>
          </a:p>
        </p:txBody>
      </p:sp>
      <p:sp>
        <p:nvSpPr>
          <p:cNvPr id="8200" name="TextBox 4">
            <a:extLst>
              <a:ext uri="{FF2B5EF4-FFF2-40B4-BE49-F238E27FC236}">
                <a16:creationId xmlns:a16="http://schemas.microsoft.com/office/drawing/2014/main" id="{F2E956C1-F5E1-4326-7720-7C49B02A696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059238" y="3067050"/>
            <a:ext cx="269875" cy="585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eaLnBrk="1" hangingPunct="1"/>
            <a:r>
              <a:rPr lang="en-US" altLang="en-US" sz="3200">
                <a:solidFill>
                  <a:srgbClr val="7030A0"/>
                </a:solidFill>
              </a:rPr>
              <a:t>?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D1F2C1F8-A813-B6BD-B0A5-E99BD7B9C235}"/>
              </a:ext>
            </a:extLst>
          </p:cNvPr>
          <p:cNvCxnSpPr>
            <a:cxnSpLocks/>
            <a:stCxn id="8200" idx="3"/>
          </p:cNvCxnSpPr>
          <p:nvPr/>
        </p:nvCxnSpPr>
        <p:spPr>
          <a:xfrm flipV="1">
            <a:off x="4329113" y="2025650"/>
            <a:ext cx="968375" cy="1333500"/>
          </a:xfrm>
          <a:prstGeom prst="straightConnector1">
            <a:avLst/>
          </a:prstGeom>
          <a:ln>
            <a:solidFill>
              <a:srgbClr val="7030A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F39F309A-3CFE-47B6-C5E1-57FEF0280573}"/>
              </a:ext>
            </a:extLst>
          </p:cNvPr>
          <p:cNvCxnSpPr>
            <a:cxnSpLocks/>
          </p:cNvCxnSpPr>
          <p:nvPr/>
        </p:nvCxnSpPr>
        <p:spPr>
          <a:xfrm>
            <a:off x="4329113" y="3543300"/>
            <a:ext cx="593725" cy="657225"/>
          </a:xfrm>
          <a:prstGeom prst="straightConnector1">
            <a:avLst/>
          </a:prstGeom>
          <a:ln>
            <a:solidFill>
              <a:srgbClr val="7030A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56A8ED-3250-B410-8D3B-779A17E8189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Shafer’s Wager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17977C0-B7C2-D3B6-08DC-9E597A9335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16B61256-074A-46B4-BA7C-1A6DC807E8E1}" type="slidenum">
              <a:rPr lang="en-US" smtClean="0"/>
              <a:pPr>
                <a:defRPr/>
              </a:pPr>
              <a:t>6</a:t>
            </a:fld>
            <a:endParaRPr lang="en-US" dirty="0"/>
          </a:p>
        </p:txBody>
      </p:sp>
      <p:pic>
        <p:nvPicPr>
          <p:cNvPr id="6" name="Picture 5" descr="A white board with blue writing&#10;&#10;Description automatically generated">
            <a:extLst>
              <a:ext uri="{FF2B5EF4-FFF2-40B4-BE49-F238E27FC236}">
                <a16:creationId xmlns:a16="http://schemas.microsoft.com/office/drawing/2014/main" id="{F0F54E10-FF0C-F69E-EDB8-94B57E1B4B1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4652" b="21519"/>
          <a:stretch/>
        </p:blipFill>
        <p:spPr>
          <a:xfrm>
            <a:off x="1747778" y="1505493"/>
            <a:ext cx="8356921" cy="3373787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6795BF05-7928-A14B-31F6-7B50B03DFD13}"/>
              </a:ext>
            </a:extLst>
          </p:cNvPr>
          <p:cNvSpPr txBox="1"/>
          <p:nvPr/>
        </p:nvSpPr>
        <p:spPr>
          <a:xfrm>
            <a:off x="2349661" y="5058137"/>
            <a:ext cx="325248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FF0000"/>
                </a:solidFill>
              </a:rPr>
              <a:t>Chance of success is: 66%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762AE2B-0C8F-1CB9-929A-FB8EE8FDC304}"/>
              </a:ext>
            </a:extLst>
          </p:cNvPr>
          <p:cNvSpPr txBox="1"/>
          <p:nvPr/>
        </p:nvSpPr>
        <p:spPr>
          <a:xfrm>
            <a:off x="6298557" y="5058137"/>
            <a:ext cx="325248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FF0000"/>
                </a:solidFill>
              </a:rPr>
              <a:t>Chance of success is: 33%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79C4CB11-E626-5B81-D8A0-174E657BB3F8}"/>
              </a:ext>
            </a:extLst>
          </p:cNvPr>
          <p:cNvSpPr txBox="1"/>
          <p:nvPr/>
        </p:nvSpPr>
        <p:spPr>
          <a:xfrm>
            <a:off x="1875099" y="5427469"/>
            <a:ext cx="822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i="1" dirty="0"/>
              <a:t>Where will you place your bet?</a:t>
            </a:r>
          </a:p>
        </p:txBody>
      </p:sp>
    </p:spTree>
    <p:extLst>
      <p:ext uri="{BB962C8B-B14F-4D97-AF65-F5344CB8AC3E}">
        <p14:creationId xmlns:p14="http://schemas.microsoft.com/office/powerpoint/2010/main" val="25781798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  <p:bldP spid="9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9" descr="&quot;&quot;">
            <a:extLst>
              <a:ext uri="{FF2B5EF4-FFF2-40B4-BE49-F238E27FC236}">
                <a16:creationId xmlns:a16="http://schemas.microsoft.com/office/drawing/2014/main" id="{B3727BE2-66ED-DDA8-8764-0B3E2FFDF14A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0243" name="Title 1">
            <a:extLst>
              <a:ext uri="{FF2B5EF4-FFF2-40B4-BE49-F238E27FC236}">
                <a16:creationId xmlns:a16="http://schemas.microsoft.com/office/drawing/2014/main" id="{D625647A-E03D-C9FA-76E6-40F6302C4EB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73088" y="238125"/>
            <a:ext cx="11017250" cy="1435100"/>
          </a:xfrm>
        </p:spPr>
        <p:txBody>
          <a:bodyPr anchor="b"/>
          <a:lstStyle/>
          <a:p>
            <a:r>
              <a:rPr lang="en-US" altLang="en-US" sz="5400"/>
              <a:t>Definitions</a:t>
            </a:r>
          </a:p>
        </p:txBody>
      </p:sp>
      <p:sp>
        <p:nvSpPr>
          <p:cNvPr id="15" name="sketchy line" descr="&quot;&quot;">
            <a:extLst>
              <a:ext uri="{FF2B5EF4-FFF2-40B4-BE49-F238E27FC236}">
                <a16:creationId xmlns:a16="http://schemas.microsoft.com/office/drawing/2014/main" id="{98081731-37B3-1922-2FD6-2F7F598068CB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573088" y="1681163"/>
            <a:ext cx="10972800" cy="19050"/>
          </a:xfrm>
          <a:custGeom>
            <a:avLst/>
            <a:gdLst>
              <a:gd name="connsiteX0" fmla="*/ 0 w 10972800"/>
              <a:gd name="connsiteY0" fmla="*/ 0 h 18288"/>
              <a:gd name="connsiteX1" fmla="*/ 356616 w 10972800"/>
              <a:gd name="connsiteY1" fmla="*/ 0 h 18288"/>
              <a:gd name="connsiteX2" fmla="*/ 1042416 w 10972800"/>
              <a:gd name="connsiteY2" fmla="*/ 0 h 18288"/>
              <a:gd name="connsiteX3" fmla="*/ 1947672 w 10972800"/>
              <a:gd name="connsiteY3" fmla="*/ 0 h 18288"/>
              <a:gd name="connsiteX4" fmla="*/ 2633472 w 10972800"/>
              <a:gd name="connsiteY4" fmla="*/ 0 h 18288"/>
              <a:gd name="connsiteX5" fmla="*/ 2990088 w 10972800"/>
              <a:gd name="connsiteY5" fmla="*/ 0 h 18288"/>
              <a:gd name="connsiteX6" fmla="*/ 3456432 w 10972800"/>
              <a:gd name="connsiteY6" fmla="*/ 0 h 18288"/>
              <a:gd name="connsiteX7" fmla="*/ 4361688 w 10972800"/>
              <a:gd name="connsiteY7" fmla="*/ 0 h 18288"/>
              <a:gd name="connsiteX8" fmla="*/ 5266944 w 10972800"/>
              <a:gd name="connsiteY8" fmla="*/ 0 h 18288"/>
              <a:gd name="connsiteX9" fmla="*/ 6172200 w 10972800"/>
              <a:gd name="connsiteY9" fmla="*/ 0 h 18288"/>
              <a:gd name="connsiteX10" fmla="*/ 6528816 w 10972800"/>
              <a:gd name="connsiteY10" fmla="*/ 0 h 18288"/>
              <a:gd name="connsiteX11" fmla="*/ 7214616 w 10972800"/>
              <a:gd name="connsiteY11" fmla="*/ 0 h 18288"/>
              <a:gd name="connsiteX12" fmla="*/ 7790688 w 10972800"/>
              <a:gd name="connsiteY12" fmla="*/ 0 h 18288"/>
              <a:gd name="connsiteX13" fmla="*/ 8147304 w 10972800"/>
              <a:gd name="connsiteY13" fmla="*/ 0 h 18288"/>
              <a:gd name="connsiteX14" fmla="*/ 9052560 w 10972800"/>
              <a:gd name="connsiteY14" fmla="*/ 0 h 18288"/>
              <a:gd name="connsiteX15" fmla="*/ 9409176 w 10972800"/>
              <a:gd name="connsiteY15" fmla="*/ 0 h 18288"/>
              <a:gd name="connsiteX16" fmla="*/ 9765792 w 10972800"/>
              <a:gd name="connsiteY16" fmla="*/ 0 h 18288"/>
              <a:gd name="connsiteX17" fmla="*/ 10341864 w 10972800"/>
              <a:gd name="connsiteY17" fmla="*/ 0 h 18288"/>
              <a:gd name="connsiteX18" fmla="*/ 10972800 w 10972800"/>
              <a:gd name="connsiteY18" fmla="*/ 0 h 18288"/>
              <a:gd name="connsiteX19" fmla="*/ 10972800 w 10972800"/>
              <a:gd name="connsiteY19" fmla="*/ 18288 h 18288"/>
              <a:gd name="connsiteX20" fmla="*/ 10177272 w 10972800"/>
              <a:gd name="connsiteY20" fmla="*/ 18288 h 18288"/>
              <a:gd name="connsiteX21" fmla="*/ 9820656 w 10972800"/>
              <a:gd name="connsiteY21" fmla="*/ 18288 h 18288"/>
              <a:gd name="connsiteX22" fmla="*/ 9464040 w 10972800"/>
              <a:gd name="connsiteY22" fmla="*/ 18288 h 18288"/>
              <a:gd name="connsiteX23" fmla="*/ 8778240 w 10972800"/>
              <a:gd name="connsiteY23" fmla="*/ 18288 h 18288"/>
              <a:gd name="connsiteX24" fmla="*/ 8421624 w 10972800"/>
              <a:gd name="connsiteY24" fmla="*/ 18288 h 18288"/>
              <a:gd name="connsiteX25" fmla="*/ 7735824 w 10972800"/>
              <a:gd name="connsiteY25" fmla="*/ 18288 h 18288"/>
              <a:gd name="connsiteX26" fmla="*/ 6940296 w 10972800"/>
              <a:gd name="connsiteY26" fmla="*/ 18288 h 18288"/>
              <a:gd name="connsiteX27" fmla="*/ 6254496 w 10972800"/>
              <a:gd name="connsiteY27" fmla="*/ 18288 h 18288"/>
              <a:gd name="connsiteX28" fmla="*/ 5458968 w 10972800"/>
              <a:gd name="connsiteY28" fmla="*/ 18288 h 18288"/>
              <a:gd name="connsiteX29" fmla="*/ 4663440 w 10972800"/>
              <a:gd name="connsiteY29" fmla="*/ 18288 h 18288"/>
              <a:gd name="connsiteX30" fmla="*/ 4306824 w 10972800"/>
              <a:gd name="connsiteY30" fmla="*/ 18288 h 18288"/>
              <a:gd name="connsiteX31" fmla="*/ 3840480 w 10972800"/>
              <a:gd name="connsiteY31" fmla="*/ 18288 h 18288"/>
              <a:gd name="connsiteX32" fmla="*/ 3264408 w 10972800"/>
              <a:gd name="connsiteY32" fmla="*/ 18288 h 18288"/>
              <a:gd name="connsiteX33" fmla="*/ 2578608 w 10972800"/>
              <a:gd name="connsiteY33" fmla="*/ 18288 h 18288"/>
              <a:gd name="connsiteX34" fmla="*/ 1673352 w 10972800"/>
              <a:gd name="connsiteY34" fmla="*/ 18288 h 18288"/>
              <a:gd name="connsiteX35" fmla="*/ 877824 w 10972800"/>
              <a:gd name="connsiteY35" fmla="*/ 18288 h 18288"/>
              <a:gd name="connsiteX36" fmla="*/ 0 w 10972800"/>
              <a:gd name="connsiteY36" fmla="*/ 18288 h 18288"/>
              <a:gd name="connsiteX37" fmla="*/ 0 w 10972800"/>
              <a:gd name="connsiteY37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10972800" h="18288" fill="none" extrusionOk="0">
                <a:moveTo>
                  <a:pt x="0" y="0"/>
                </a:moveTo>
                <a:cubicBezTo>
                  <a:pt x="165916" y="-1866"/>
                  <a:pt x="188720" y="13756"/>
                  <a:pt x="356616" y="0"/>
                </a:cubicBezTo>
                <a:cubicBezTo>
                  <a:pt x="524512" y="-13756"/>
                  <a:pt x="734781" y="8922"/>
                  <a:pt x="1042416" y="0"/>
                </a:cubicBezTo>
                <a:cubicBezTo>
                  <a:pt x="1350051" y="-8922"/>
                  <a:pt x="1595982" y="-26315"/>
                  <a:pt x="1947672" y="0"/>
                </a:cubicBezTo>
                <a:cubicBezTo>
                  <a:pt x="2299362" y="26315"/>
                  <a:pt x="2292691" y="-19526"/>
                  <a:pt x="2633472" y="0"/>
                </a:cubicBezTo>
                <a:cubicBezTo>
                  <a:pt x="2974253" y="19526"/>
                  <a:pt x="2857309" y="10773"/>
                  <a:pt x="2990088" y="0"/>
                </a:cubicBezTo>
                <a:cubicBezTo>
                  <a:pt x="3122867" y="-10773"/>
                  <a:pt x="3359343" y="7194"/>
                  <a:pt x="3456432" y="0"/>
                </a:cubicBezTo>
                <a:cubicBezTo>
                  <a:pt x="3553521" y="-7194"/>
                  <a:pt x="4136258" y="5108"/>
                  <a:pt x="4361688" y="0"/>
                </a:cubicBezTo>
                <a:cubicBezTo>
                  <a:pt x="4587118" y="-5108"/>
                  <a:pt x="4992424" y="-42958"/>
                  <a:pt x="5266944" y="0"/>
                </a:cubicBezTo>
                <a:cubicBezTo>
                  <a:pt x="5541464" y="42958"/>
                  <a:pt x="5882966" y="-3430"/>
                  <a:pt x="6172200" y="0"/>
                </a:cubicBezTo>
                <a:cubicBezTo>
                  <a:pt x="6461434" y="3430"/>
                  <a:pt x="6432127" y="6688"/>
                  <a:pt x="6528816" y="0"/>
                </a:cubicBezTo>
                <a:cubicBezTo>
                  <a:pt x="6625505" y="-6688"/>
                  <a:pt x="6916805" y="-436"/>
                  <a:pt x="7214616" y="0"/>
                </a:cubicBezTo>
                <a:cubicBezTo>
                  <a:pt x="7512427" y="436"/>
                  <a:pt x="7626159" y="-6909"/>
                  <a:pt x="7790688" y="0"/>
                </a:cubicBezTo>
                <a:cubicBezTo>
                  <a:pt x="7955217" y="6909"/>
                  <a:pt x="8048891" y="15307"/>
                  <a:pt x="8147304" y="0"/>
                </a:cubicBezTo>
                <a:cubicBezTo>
                  <a:pt x="8245717" y="-15307"/>
                  <a:pt x="8645618" y="-11734"/>
                  <a:pt x="9052560" y="0"/>
                </a:cubicBezTo>
                <a:cubicBezTo>
                  <a:pt x="9459502" y="11734"/>
                  <a:pt x="9320584" y="8388"/>
                  <a:pt x="9409176" y="0"/>
                </a:cubicBezTo>
                <a:cubicBezTo>
                  <a:pt x="9497768" y="-8388"/>
                  <a:pt x="9644192" y="8379"/>
                  <a:pt x="9765792" y="0"/>
                </a:cubicBezTo>
                <a:cubicBezTo>
                  <a:pt x="9887392" y="-8379"/>
                  <a:pt x="10105220" y="-12663"/>
                  <a:pt x="10341864" y="0"/>
                </a:cubicBezTo>
                <a:cubicBezTo>
                  <a:pt x="10578508" y="12663"/>
                  <a:pt x="10773103" y="-5786"/>
                  <a:pt x="10972800" y="0"/>
                </a:cubicBezTo>
                <a:cubicBezTo>
                  <a:pt x="10972146" y="8818"/>
                  <a:pt x="10972240" y="13823"/>
                  <a:pt x="10972800" y="18288"/>
                </a:cubicBezTo>
                <a:cubicBezTo>
                  <a:pt x="10588778" y="31598"/>
                  <a:pt x="10543381" y="-12698"/>
                  <a:pt x="10177272" y="18288"/>
                </a:cubicBezTo>
                <a:cubicBezTo>
                  <a:pt x="9811163" y="49274"/>
                  <a:pt x="9996817" y="25662"/>
                  <a:pt x="9820656" y="18288"/>
                </a:cubicBezTo>
                <a:cubicBezTo>
                  <a:pt x="9644495" y="10914"/>
                  <a:pt x="9607007" y="31631"/>
                  <a:pt x="9464040" y="18288"/>
                </a:cubicBezTo>
                <a:cubicBezTo>
                  <a:pt x="9321073" y="4945"/>
                  <a:pt x="9114189" y="28940"/>
                  <a:pt x="8778240" y="18288"/>
                </a:cubicBezTo>
                <a:cubicBezTo>
                  <a:pt x="8442291" y="7636"/>
                  <a:pt x="8594763" y="987"/>
                  <a:pt x="8421624" y="18288"/>
                </a:cubicBezTo>
                <a:cubicBezTo>
                  <a:pt x="8248485" y="35589"/>
                  <a:pt x="7929515" y="37573"/>
                  <a:pt x="7735824" y="18288"/>
                </a:cubicBezTo>
                <a:cubicBezTo>
                  <a:pt x="7542133" y="-997"/>
                  <a:pt x="7252504" y="33858"/>
                  <a:pt x="6940296" y="18288"/>
                </a:cubicBezTo>
                <a:cubicBezTo>
                  <a:pt x="6628088" y="2718"/>
                  <a:pt x="6528503" y="48389"/>
                  <a:pt x="6254496" y="18288"/>
                </a:cubicBezTo>
                <a:cubicBezTo>
                  <a:pt x="5980489" y="-11813"/>
                  <a:pt x="5695784" y="-3740"/>
                  <a:pt x="5458968" y="18288"/>
                </a:cubicBezTo>
                <a:cubicBezTo>
                  <a:pt x="5222152" y="40316"/>
                  <a:pt x="5010751" y="19095"/>
                  <a:pt x="4663440" y="18288"/>
                </a:cubicBezTo>
                <a:cubicBezTo>
                  <a:pt x="4316129" y="17481"/>
                  <a:pt x="4425552" y="1606"/>
                  <a:pt x="4306824" y="18288"/>
                </a:cubicBezTo>
                <a:cubicBezTo>
                  <a:pt x="4188096" y="34970"/>
                  <a:pt x="3941535" y="7481"/>
                  <a:pt x="3840480" y="18288"/>
                </a:cubicBezTo>
                <a:cubicBezTo>
                  <a:pt x="3739425" y="29095"/>
                  <a:pt x="3402388" y="17641"/>
                  <a:pt x="3264408" y="18288"/>
                </a:cubicBezTo>
                <a:cubicBezTo>
                  <a:pt x="3126428" y="18935"/>
                  <a:pt x="2776779" y="9983"/>
                  <a:pt x="2578608" y="18288"/>
                </a:cubicBezTo>
                <a:cubicBezTo>
                  <a:pt x="2380437" y="26593"/>
                  <a:pt x="1909468" y="25818"/>
                  <a:pt x="1673352" y="18288"/>
                </a:cubicBezTo>
                <a:cubicBezTo>
                  <a:pt x="1437236" y="10758"/>
                  <a:pt x="1131180" y="49884"/>
                  <a:pt x="877824" y="18288"/>
                </a:cubicBezTo>
                <a:cubicBezTo>
                  <a:pt x="624468" y="-13308"/>
                  <a:pt x="206753" y="2195"/>
                  <a:pt x="0" y="18288"/>
                </a:cubicBezTo>
                <a:cubicBezTo>
                  <a:pt x="313" y="10654"/>
                  <a:pt x="-263" y="4056"/>
                  <a:pt x="0" y="0"/>
                </a:cubicBezTo>
                <a:close/>
              </a:path>
              <a:path w="10972800" h="18288" stroke="0" extrusionOk="0">
                <a:moveTo>
                  <a:pt x="0" y="0"/>
                </a:moveTo>
                <a:cubicBezTo>
                  <a:pt x="164017" y="-17675"/>
                  <a:pt x="309425" y="9913"/>
                  <a:pt x="466344" y="0"/>
                </a:cubicBezTo>
                <a:cubicBezTo>
                  <a:pt x="623263" y="-9913"/>
                  <a:pt x="659300" y="-14524"/>
                  <a:pt x="822960" y="0"/>
                </a:cubicBezTo>
                <a:cubicBezTo>
                  <a:pt x="986620" y="14524"/>
                  <a:pt x="1105222" y="-16481"/>
                  <a:pt x="1289304" y="0"/>
                </a:cubicBezTo>
                <a:cubicBezTo>
                  <a:pt x="1473386" y="16481"/>
                  <a:pt x="1693223" y="26161"/>
                  <a:pt x="1975104" y="0"/>
                </a:cubicBezTo>
                <a:cubicBezTo>
                  <a:pt x="2256985" y="-26161"/>
                  <a:pt x="2435781" y="23061"/>
                  <a:pt x="2770632" y="0"/>
                </a:cubicBezTo>
                <a:cubicBezTo>
                  <a:pt x="3105483" y="-23061"/>
                  <a:pt x="3247479" y="-44011"/>
                  <a:pt x="3675888" y="0"/>
                </a:cubicBezTo>
                <a:cubicBezTo>
                  <a:pt x="4104297" y="44011"/>
                  <a:pt x="4280918" y="4017"/>
                  <a:pt x="4581144" y="0"/>
                </a:cubicBezTo>
                <a:cubicBezTo>
                  <a:pt x="4881370" y="-4017"/>
                  <a:pt x="5021699" y="-11889"/>
                  <a:pt x="5157216" y="0"/>
                </a:cubicBezTo>
                <a:cubicBezTo>
                  <a:pt x="5292733" y="11889"/>
                  <a:pt x="5603398" y="-17698"/>
                  <a:pt x="5952744" y="0"/>
                </a:cubicBezTo>
                <a:cubicBezTo>
                  <a:pt x="6302090" y="17698"/>
                  <a:pt x="6353093" y="-11909"/>
                  <a:pt x="6638544" y="0"/>
                </a:cubicBezTo>
                <a:cubicBezTo>
                  <a:pt x="6923995" y="11909"/>
                  <a:pt x="7053404" y="21630"/>
                  <a:pt x="7214616" y="0"/>
                </a:cubicBezTo>
                <a:cubicBezTo>
                  <a:pt x="7375828" y="-21630"/>
                  <a:pt x="7837963" y="3886"/>
                  <a:pt x="8010144" y="0"/>
                </a:cubicBezTo>
                <a:cubicBezTo>
                  <a:pt x="8182325" y="-3886"/>
                  <a:pt x="8224183" y="16009"/>
                  <a:pt x="8366760" y="0"/>
                </a:cubicBezTo>
                <a:cubicBezTo>
                  <a:pt x="8509337" y="-16009"/>
                  <a:pt x="8687920" y="-5720"/>
                  <a:pt x="8942832" y="0"/>
                </a:cubicBezTo>
                <a:cubicBezTo>
                  <a:pt x="9197744" y="5720"/>
                  <a:pt x="9368437" y="20479"/>
                  <a:pt x="9628632" y="0"/>
                </a:cubicBezTo>
                <a:cubicBezTo>
                  <a:pt x="9888827" y="-20479"/>
                  <a:pt x="10560858" y="-20746"/>
                  <a:pt x="10972800" y="0"/>
                </a:cubicBezTo>
                <a:cubicBezTo>
                  <a:pt x="10972186" y="5722"/>
                  <a:pt x="10972980" y="12495"/>
                  <a:pt x="10972800" y="18288"/>
                </a:cubicBezTo>
                <a:cubicBezTo>
                  <a:pt x="10786146" y="12536"/>
                  <a:pt x="10623717" y="14033"/>
                  <a:pt x="10506456" y="18288"/>
                </a:cubicBezTo>
                <a:cubicBezTo>
                  <a:pt x="10389195" y="22543"/>
                  <a:pt x="10296178" y="20107"/>
                  <a:pt x="10149840" y="18288"/>
                </a:cubicBezTo>
                <a:cubicBezTo>
                  <a:pt x="10003502" y="16469"/>
                  <a:pt x="9767530" y="28891"/>
                  <a:pt x="9464040" y="18288"/>
                </a:cubicBezTo>
                <a:cubicBezTo>
                  <a:pt x="9160550" y="7685"/>
                  <a:pt x="9229050" y="2659"/>
                  <a:pt x="8997696" y="18288"/>
                </a:cubicBezTo>
                <a:cubicBezTo>
                  <a:pt x="8766342" y="33917"/>
                  <a:pt x="8340136" y="34864"/>
                  <a:pt x="8092440" y="18288"/>
                </a:cubicBezTo>
                <a:cubicBezTo>
                  <a:pt x="7844744" y="1712"/>
                  <a:pt x="7863720" y="27405"/>
                  <a:pt x="7735824" y="18288"/>
                </a:cubicBezTo>
                <a:cubicBezTo>
                  <a:pt x="7607928" y="9171"/>
                  <a:pt x="7323619" y="461"/>
                  <a:pt x="7050024" y="18288"/>
                </a:cubicBezTo>
                <a:cubicBezTo>
                  <a:pt x="6776429" y="36115"/>
                  <a:pt x="6787899" y="28206"/>
                  <a:pt x="6693408" y="18288"/>
                </a:cubicBezTo>
                <a:cubicBezTo>
                  <a:pt x="6598917" y="8370"/>
                  <a:pt x="6395231" y="19114"/>
                  <a:pt x="6227064" y="18288"/>
                </a:cubicBezTo>
                <a:cubicBezTo>
                  <a:pt x="6058897" y="17462"/>
                  <a:pt x="5618582" y="1091"/>
                  <a:pt x="5431536" y="18288"/>
                </a:cubicBezTo>
                <a:cubicBezTo>
                  <a:pt x="5244490" y="35485"/>
                  <a:pt x="4729797" y="-9650"/>
                  <a:pt x="4526280" y="18288"/>
                </a:cubicBezTo>
                <a:cubicBezTo>
                  <a:pt x="4322763" y="46226"/>
                  <a:pt x="4216797" y="756"/>
                  <a:pt x="4059936" y="18288"/>
                </a:cubicBezTo>
                <a:cubicBezTo>
                  <a:pt x="3903075" y="35820"/>
                  <a:pt x="3537912" y="42098"/>
                  <a:pt x="3374136" y="18288"/>
                </a:cubicBezTo>
                <a:cubicBezTo>
                  <a:pt x="3210360" y="-5522"/>
                  <a:pt x="3126842" y="39135"/>
                  <a:pt x="2907792" y="18288"/>
                </a:cubicBezTo>
                <a:cubicBezTo>
                  <a:pt x="2688742" y="-2559"/>
                  <a:pt x="2490436" y="34100"/>
                  <a:pt x="2112264" y="18288"/>
                </a:cubicBezTo>
                <a:cubicBezTo>
                  <a:pt x="1734092" y="2476"/>
                  <a:pt x="1744622" y="-7274"/>
                  <a:pt x="1536192" y="18288"/>
                </a:cubicBezTo>
                <a:cubicBezTo>
                  <a:pt x="1327762" y="43850"/>
                  <a:pt x="1189025" y="6435"/>
                  <a:pt x="1069848" y="18288"/>
                </a:cubicBezTo>
                <a:cubicBezTo>
                  <a:pt x="950671" y="30141"/>
                  <a:pt x="858345" y="33684"/>
                  <a:pt x="713232" y="18288"/>
                </a:cubicBezTo>
                <a:cubicBezTo>
                  <a:pt x="568119" y="2892"/>
                  <a:pt x="250292" y="5410"/>
                  <a:pt x="0" y="18288"/>
                </a:cubicBezTo>
                <a:cubicBezTo>
                  <a:pt x="465" y="13062"/>
                  <a:pt x="-894" y="9029"/>
                  <a:pt x="0" y="0"/>
                </a:cubicBezTo>
                <a:close/>
              </a:path>
            </a:pathLst>
          </a:custGeom>
          <a:solidFill>
            <a:schemeClr val="accent2">
              <a:alpha val="75000"/>
            </a:schemeClr>
          </a:solidFill>
          <a:ln w="44450" cap="rnd">
            <a:solidFill>
              <a:schemeClr val="accent2">
                <a:alpha val="75000"/>
              </a:schemeClr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718BAE9-C663-86E0-CB16-B63D7501E3E0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573088" y="2071688"/>
            <a:ext cx="11323637" cy="4119562"/>
          </a:xfrm>
        </p:spPr>
        <p:txBody>
          <a:bodyPr/>
          <a:lstStyle/>
          <a:p>
            <a:r>
              <a:rPr lang="en-US" altLang="en-US" sz="3200"/>
              <a:t>Morals – What you personally believe to be right</a:t>
            </a:r>
          </a:p>
          <a:p>
            <a:r>
              <a:rPr lang="en-US" altLang="en-US" sz="3200"/>
              <a:t>Ethics – What you believe to be right for society</a:t>
            </a:r>
          </a:p>
          <a:p>
            <a:r>
              <a:rPr lang="en-US" altLang="en-US" sz="3200"/>
              <a:t>Law – What is codified and (hopefully) enforced.</a:t>
            </a:r>
          </a:p>
          <a:p>
            <a:pPr lvl="1"/>
            <a:r>
              <a:rPr lang="en-US" altLang="en-US" sz="2800"/>
              <a:t>Criminal law - “have any rules been broken?”</a:t>
            </a:r>
          </a:p>
          <a:p>
            <a:pPr lvl="1"/>
            <a:r>
              <a:rPr lang="en-US" altLang="en-US" sz="2800"/>
              <a:t>Civil law – “how can we reconcile this conflict?” </a:t>
            </a:r>
          </a:p>
          <a:p>
            <a:pPr lvl="2"/>
            <a:r>
              <a:rPr lang="en-US" altLang="en-US" sz="2400"/>
              <a:t>The U.S. Legal System nurtures a particularly high rate of litigation, including civil lawsuits, compared to other countries.</a:t>
            </a:r>
          </a:p>
          <a:p>
            <a:endParaRPr lang="en-US" altLang="en-US" sz="320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3CA12E4-4E9C-2A52-BB2D-40934B36F4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70000" lnSpcReduction="20000"/>
          </a:bodyPr>
          <a:lstStyle/>
          <a:p>
            <a:pPr>
              <a:spcAft>
                <a:spcPts val="600"/>
              </a:spcAft>
              <a:defRPr/>
            </a:pPr>
            <a:fld id="{F7A5A1BA-142F-4B56-8826-1FA483964917}" type="slidenum">
              <a:rPr lang="en-US"/>
              <a:pPr>
                <a:spcAft>
                  <a:spcPts val="600"/>
                </a:spcAft>
                <a:defRPr/>
              </a:pPr>
              <a:t>7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9" descr="&quot;&quot;">
            <a:extLst>
              <a:ext uri="{FF2B5EF4-FFF2-40B4-BE49-F238E27FC236}">
                <a16:creationId xmlns:a16="http://schemas.microsoft.com/office/drawing/2014/main" id="{59D8188A-60FF-FB10-B8A3-D8D88FAAB5D6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1267" name="Title 1">
            <a:extLst>
              <a:ext uri="{FF2B5EF4-FFF2-40B4-BE49-F238E27FC236}">
                <a16:creationId xmlns:a16="http://schemas.microsoft.com/office/drawing/2014/main" id="{793ECA90-A163-893C-81FE-44ACEE377226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73088" y="238125"/>
            <a:ext cx="11017250" cy="1435100"/>
          </a:xfrm>
        </p:spPr>
        <p:txBody>
          <a:bodyPr anchor="b"/>
          <a:lstStyle/>
          <a:p>
            <a:r>
              <a:rPr lang="en-US" altLang="en-US" sz="5400" dirty="0"/>
              <a:t>Morals, Ethics, Law: a visual aid</a:t>
            </a:r>
          </a:p>
        </p:txBody>
      </p:sp>
      <p:sp>
        <p:nvSpPr>
          <p:cNvPr id="15" name="sketchy line" descr="&quot;&quot;">
            <a:extLst>
              <a:ext uri="{FF2B5EF4-FFF2-40B4-BE49-F238E27FC236}">
                <a16:creationId xmlns:a16="http://schemas.microsoft.com/office/drawing/2014/main" id="{34158213-360B-4538-3E7D-0BA6BC3F5372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573088" y="1681163"/>
            <a:ext cx="10972800" cy="19050"/>
          </a:xfrm>
          <a:custGeom>
            <a:avLst/>
            <a:gdLst>
              <a:gd name="connsiteX0" fmla="*/ 0 w 10972800"/>
              <a:gd name="connsiteY0" fmla="*/ 0 h 18288"/>
              <a:gd name="connsiteX1" fmla="*/ 356616 w 10972800"/>
              <a:gd name="connsiteY1" fmla="*/ 0 h 18288"/>
              <a:gd name="connsiteX2" fmla="*/ 1042416 w 10972800"/>
              <a:gd name="connsiteY2" fmla="*/ 0 h 18288"/>
              <a:gd name="connsiteX3" fmla="*/ 1947672 w 10972800"/>
              <a:gd name="connsiteY3" fmla="*/ 0 h 18288"/>
              <a:gd name="connsiteX4" fmla="*/ 2633472 w 10972800"/>
              <a:gd name="connsiteY4" fmla="*/ 0 h 18288"/>
              <a:gd name="connsiteX5" fmla="*/ 2990088 w 10972800"/>
              <a:gd name="connsiteY5" fmla="*/ 0 h 18288"/>
              <a:gd name="connsiteX6" fmla="*/ 3456432 w 10972800"/>
              <a:gd name="connsiteY6" fmla="*/ 0 h 18288"/>
              <a:gd name="connsiteX7" fmla="*/ 4361688 w 10972800"/>
              <a:gd name="connsiteY7" fmla="*/ 0 h 18288"/>
              <a:gd name="connsiteX8" fmla="*/ 5266944 w 10972800"/>
              <a:gd name="connsiteY8" fmla="*/ 0 h 18288"/>
              <a:gd name="connsiteX9" fmla="*/ 6172200 w 10972800"/>
              <a:gd name="connsiteY9" fmla="*/ 0 h 18288"/>
              <a:gd name="connsiteX10" fmla="*/ 6528816 w 10972800"/>
              <a:gd name="connsiteY10" fmla="*/ 0 h 18288"/>
              <a:gd name="connsiteX11" fmla="*/ 7214616 w 10972800"/>
              <a:gd name="connsiteY11" fmla="*/ 0 h 18288"/>
              <a:gd name="connsiteX12" fmla="*/ 7790688 w 10972800"/>
              <a:gd name="connsiteY12" fmla="*/ 0 h 18288"/>
              <a:gd name="connsiteX13" fmla="*/ 8147304 w 10972800"/>
              <a:gd name="connsiteY13" fmla="*/ 0 h 18288"/>
              <a:gd name="connsiteX14" fmla="*/ 9052560 w 10972800"/>
              <a:gd name="connsiteY14" fmla="*/ 0 h 18288"/>
              <a:gd name="connsiteX15" fmla="*/ 9409176 w 10972800"/>
              <a:gd name="connsiteY15" fmla="*/ 0 h 18288"/>
              <a:gd name="connsiteX16" fmla="*/ 9765792 w 10972800"/>
              <a:gd name="connsiteY16" fmla="*/ 0 h 18288"/>
              <a:gd name="connsiteX17" fmla="*/ 10341864 w 10972800"/>
              <a:gd name="connsiteY17" fmla="*/ 0 h 18288"/>
              <a:gd name="connsiteX18" fmla="*/ 10972800 w 10972800"/>
              <a:gd name="connsiteY18" fmla="*/ 0 h 18288"/>
              <a:gd name="connsiteX19" fmla="*/ 10972800 w 10972800"/>
              <a:gd name="connsiteY19" fmla="*/ 18288 h 18288"/>
              <a:gd name="connsiteX20" fmla="*/ 10177272 w 10972800"/>
              <a:gd name="connsiteY20" fmla="*/ 18288 h 18288"/>
              <a:gd name="connsiteX21" fmla="*/ 9820656 w 10972800"/>
              <a:gd name="connsiteY21" fmla="*/ 18288 h 18288"/>
              <a:gd name="connsiteX22" fmla="*/ 9464040 w 10972800"/>
              <a:gd name="connsiteY22" fmla="*/ 18288 h 18288"/>
              <a:gd name="connsiteX23" fmla="*/ 8778240 w 10972800"/>
              <a:gd name="connsiteY23" fmla="*/ 18288 h 18288"/>
              <a:gd name="connsiteX24" fmla="*/ 8421624 w 10972800"/>
              <a:gd name="connsiteY24" fmla="*/ 18288 h 18288"/>
              <a:gd name="connsiteX25" fmla="*/ 7735824 w 10972800"/>
              <a:gd name="connsiteY25" fmla="*/ 18288 h 18288"/>
              <a:gd name="connsiteX26" fmla="*/ 6940296 w 10972800"/>
              <a:gd name="connsiteY26" fmla="*/ 18288 h 18288"/>
              <a:gd name="connsiteX27" fmla="*/ 6254496 w 10972800"/>
              <a:gd name="connsiteY27" fmla="*/ 18288 h 18288"/>
              <a:gd name="connsiteX28" fmla="*/ 5458968 w 10972800"/>
              <a:gd name="connsiteY28" fmla="*/ 18288 h 18288"/>
              <a:gd name="connsiteX29" fmla="*/ 4663440 w 10972800"/>
              <a:gd name="connsiteY29" fmla="*/ 18288 h 18288"/>
              <a:gd name="connsiteX30" fmla="*/ 4306824 w 10972800"/>
              <a:gd name="connsiteY30" fmla="*/ 18288 h 18288"/>
              <a:gd name="connsiteX31" fmla="*/ 3840480 w 10972800"/>
              <a:gd name="connsiteY31" fmla="*/ 18288 h 18288"/>
              <a:gd name="connsiteX32" fmla="*/ 3264408 w 10972800"/>
              <a:gd name="connsiteY32" fmla="*/ 18288 h 18288"/>
              <a:gd name="connsiteX33" fmla="*/ 2578608 w 10972800"/>
              <a:gd name="connsiteY33" fmla="*/ 18288 h 18288"/>
              <a:gd name="connsiteX34" fmla="*/ 1673352 w 10972800"/>
              <a:gd name="connsiteY34" fmla="*/ 18288 h 18288"/>
              <a:gd name="connsiteX35" fmla="*/ 877824 w 10972800"/>
              <a:gd name="connsiteY35" fmla="*/ 18288 h 18288"/>
              <a:gd name="connsiteX36" fmla="*/ 0 w 10972800"/>
              <a:gd name="connsiteY36" fmla="*/ 18288 h 18288"/>
              <a:gd name="connsiteX37" fmla="*/ 0 w 10972800"/>
              <a:gd name="connsiteY37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10972800" h="18288" fill="none" extrusionOk="0">
                <a:moveTo>
                  <a:pt x="0" y="0"/>
                </a:moveTo>
                <a:cubicBezTo>
                  <a:pt x="165916" y="-1866"/>
                  <a:pt x="188720" y="13756"/>
                  <a:pt x="356616" y="0"/>
                </a:cubicBezTo>
                <a:cubicBezTo>
                  <a:pt x="524512" y="-13756"/>
                  <a:pt x="734781" y="8922"/>
                  <a:pt x="1042416" y="0"/>
                </a:cubicBezTo>
                <a:cubicBezTo>
                  <a:pt x="1350051" y="-8922"/>
                  <a:pt x="1595982" y="-26315"/>
                  <a:pt x="1947672" y="0"/>
                </a:cubicBezTo>
                <a:cubicBezTo>
                  <a:pt x="2299362" y="26315"/>
                  <a:pt x="2292691" y="-19526"/>
                  <a:pt x="2633472" y="0"/>
                </a:cubicBezTo>
                <a:cubicBezTo>
                  <a:pt x="2974253" y="19526"/>
                  <a:pt x="2857309" y="10773"/>
                  <a:pt x="2990088" y="0"/>
                </a:cubicBezTo>
                <a:cubicBezTo>
                  <a:pt x="3122867" y="-10773"/>
                  <a:pt x="3359343" y="7194"/>
                  <a:pt x="3456432" y="0"/>
                </a:cubicBezTo>
                <a:cubicBezTo>
                  <a:pt x="3553521" y="-7194"/>
                  <a:pt x="4136258" y="5108"/>
                  <a:pt x="4361688" y="0"/>
                </a:cubicBezTo>
                <a:cubicBezTo>
                  <a:pt x="4587118" y="-5108"/>
                  <a:pt x="4992424" y="-42958"/>
                  <a:pt x="5266944" y="0"/>
                </a:cubicBezTo>
                <a:cubicBezTo>
                  <a:pt x="5541464" y="42958"/>
                  <a:pt x="5882966" y="-3430"/>
                  <a:pt x="6172200" y="0"/>
                </a:cubicBezTo>
                <a:cubicBezTo>
                  <a:pt x="6461434" y="3430"/>
                  <a:pt x="6432127" y="6688"/>
                  <a:pt x="6528816" y="0"/>
                </a:cubicBezTo>
                <a:cubicBezTo>
                  <a:pt x="6625505" y="-6688"/>
                  <a:pt x="6916805" y="-436"/>
                  <a:pt x="7214616" y="0"/>
                </a:cubicBezTo>
                <a:cubicBezTo>
                  <a:pt x="7512427" y="436"/>
                  <a:pt x="7626159" y="-6909"/>
                  <a:pt x="7790688" y="0"/>
                </a:cubicBezTo>
                <a:cubicBezTo>
                  <a:pt x="7955217" y="6909"/>
                  <a:pt x="8048891" y="15307"/>
                  <a:pt x="8147304" y="0"/>
                </a:cubicBezTo>
                <a:cubicBezTo>
                  <a:pt x="8245717" y="-15307"/>
                  <a:pt x="8645618" y="-11734"/>
                  <a:pt x="9052560" y="0"/>
                </a:cubicBezTo>
                <a:cubicBezTo>
                  <a:pt x="9459502" y="11734"/>
                  <a:pt x="9320584" y="8388"/>
                  <a:pt x="9409176" y="0"/>
                </a:cubicBezTo>
                <a:cubicBezTo>
                  <a:pt x="9497768" y="-8388"/>
                  <a:pt x="9644192" y="8379"/>
                  <a:pt x="9765792" y="0"/>
                </a:cubicBezTo>
                <a:cubicBezTo>
                  <a:pt x="9887392" y="-8379"/>
                  <a:pt x="10105220" y="-12663"/>
                  <a:pt x="10341864" y="0"/>
                </a:cubicBezTo>
                <a:cubicBezTo>
                  <a:pt x="10578508" y="12663"/>
                  <a:pt x="10773103" y="-5786"/>
                  <a:pt x="10972800" y="0"/>
                </a:cubicBezTo>
                <a:cubicBezTo>
                  <a:pt x="10972146" y="8818"/>
                  <a:pt x="10972240" y="13823"/>
                  <a:pt x="10972800" y="18288"/>
                </a:cubicBezTo>
                <a:cubicBezTo>
                  <a:pt x="10588778" y="31598"/>
                  <a:pt x="10543381" y="-12698"/>
                  <a:pt x="10177272" y="18288"/>
                </a:cubicBezTo>
                <a:cubicBezTo>
                  <a:pt x="9811163" y="49274"/>
                  <a:pt x="9996817" y="25662"/>
                  <a:pt x="9820656" y="18288"/>
                </a:cubicBezTo>
                <a:cubicBezTo>
                  <a:pt x="9644495" y="10914"/>
                  <a:pt x="9607007" y="31631"/>
                  <a:pt x="9464040" y="18288"/>
                </a:cubicBezTo>
                <a:cubicBezTo>
                  <a:pt x="9321073" y="4945"/>
                  <a:pt x="9114189" y="28940"/>
                  <a:pt x="8778240" y="18288"/>
                </a:cubicBezTo>
                <a:cubicBezTo>
                  <a:pt x="8442291" y="7636"/>
                  <a:pt x="8594763" y="987"/>
                  <a:pt x="8421624" y="18288"/>
                </a:cubicBezTo>
                <a:cubicBezTo>
                  <a:pt x="8248485" y="35589"/>
                  <a:pt x="7929515" y="37573"/>
                  <a:pt x="7735824" y="18288"/>
                </a:cubicBezTo>
                <a:cubicBezTo>
                  <a:pt x="7542133" y="-997"/>
                  <a:pt x="7252504" y="33858"/>
                  <a:pt x="6940296" y="18288"/>
                </a:cubicBezTo>
                <a:cubicBezTo>
                  <a:pt x="6628088" y="2718"/>
                  <a:pt x="6528503" y="48389"/>
                  <a:pt x="6254496" y="18288"/>
                </a:cubicBezTo>
                <a:cubicBezTo>
                  <a:pt x="5980489" y="-11813"/>
                  <a:pt x="5695784" y="-3740"/>
                  <a:pt x="5458968" y="18288"/>
                </a:cubicBezTo>
                <a:cubicBezTo>
                  <a:pt x="5222152" y="40316"/>
                  <a:pt x="5010751" y="19095"/>
                  <a:pt x="4663440" y="18288"/>
                </a:cubicBezTo>
                <a:cubicBezTo>
                  <a:pt x="4316129" y="17481"/>
                  <a:pt x="4425552" y="1606"/>
                  <a:pt x="4306824" y="18288"/>
                </a:cubicBezTo>
                <a:cubicBezTo>
                  <a:pt x="4188096" y="34970"/>
                  <a:pt x="3941535" y="7481"/>
                  <a:pt x="3840480" y="18288"/>
                </a:cubicBezTo>
                <a:cubicBezTo>
                  <a:pt x="3739425" y="29095"/>
                  <a:pt x="3402388" y="17641"/>
                  <a:pt x="3264408" y="18288"/>
                </a:cubicBezTo>
                <a:cubicBezTo>
                  <a:pt x="3126428" y="18935"/>
                  <a:pt x="2776779" y="9983"/>
                  <a:pt x="2578608" y="18288"/>
                </a:cubicBezTo>
                <a:cubicBezTo>
                  <a:pt x="2380437" y="26593"/>
                  <a:pt x="1909468" y="25818"/>
                  <a:pt x="1673352" y="18288"/>
                </a:cubicBezTo>
                <a:cubicBezTo>
                  <a:pt x="1437236" y="10758"/>
                  <a:pt x="1131180" y="49884"/>
                  <a:pt x="877824" y="18288"/>
                </a:cubicBezTo>
                <a:cubicBezTo>
                  <a:pt x="624468" y="-13308"/>
                  <a:pt x="206753" y="2195"/>
                  <a:pt x="0" y="18288"/>
                </a:cubicBezTo>
                <a:cubicBezTo>
                  <a:pt x="313" y="10654"/>
                  <a:pt x="-263" y="4056"/>
                  <a:pt x="0" y="0"/>
                </a:cubicBezTo>
                <a:close/>
              </a:path>
              <a:path w="10972800" h="18288" stroke="0" extrusionOk="0">
                <a:moveTo>
                  <a:pt x="0" y="0"/>
                </a:moveTo>
                <a:cubicBezTo>
                  <a:pt x="164017" y="-17675"/>
                  <a:pt x="309425" y="9913"/>
                  <a:pt x="466344" y="0"/>
                </a:cubicBezTo>
                <a:cubicBezTo>
                  <a:pt x="623263" y="-9913"/>
                  <a:pt x="659300" y="-14524"/>
                  <a:pt x="822960" y="0"/>
                </a:cubicBezTo>
                <a:cubicBezTo>
                  <a:pt x="986620" y="14524"/>
                  <a:pt x="1105222" y="-16481"/>
                  <a:pt x="1289304" y="0"/>
                </a:cubicBezTo>
                <a:cubicBezTo>
                  <a:pt x="1473386" y="16481"/>
                  <a:pt x="1693223" y="26161"/>
                  <a:pt x="1975104" y="0"/>
                </a:cubicBezTo>
                <a:cubicBezTo>
                  <a:pt x="2256985" y="-26161"/>
                  <a:pt x="2435781" y="23061"/>
                  <a:pt x="2770632" y="0"/>
                </a:cubicBezTo>
                <a:cubicBezTo>
                  <a:pt x="3105483" y="-23061"/>
                  <a:pt x="3247479" y="-44011"/>
                  <a:pt x="3675888" y="0"/>
                </a:cubicBezTo>
                <a:cubicBezTo>
                  <a:pt x="4104297" y="44011"/>
                  <a:pt x="4280918" y="4017"/>
                  <a:pt x="4581144" y="0"/>
                </a:cubicBezTo>
                <a:cubicBezTo>
                  <a:pt x="4881370" y="-4017"/>
                  <a:pt x="5021699" y="-11889"/>
                  <a:pt x="5157216" y="0"/>
                </a:cubicBezTo>
                <a:cubicBezTo>
                  <a:pt x="5292733" y="11889"/>
                  <a:pt x="5603398" y="-17698"/>
                  <a:pt x="5952744" y="0"/>
                </a:cubicBezTo>
                <a:cubicBezTo>
                  <a:pt x="6302090" y="17698"/>
                  <a:pt x="6353093" y="-11909"/>
                  <a:pt x="6638544" y="0"/>
                </a:cubicBezTo>
                <a:cubicBezTo>
                  <a:pt x="6923995" y="11909"/>
                  <a:pt x="7053404" y="21630"/>
                  <a:pt x="7214616" y="0"/>
                </a:cubicBezTo>
                <a:cubicBezTo>
                  <a:pt x="7375828" y="-21630"/>
                  <a:pt x="7837963" y="3886"/>
                  <a:pt x="8010144" y="0"/>
                </a:cubicBezTo>
                <a:cubicBezTo>
                  <a:pt x="8182325" y="-3886"/>
                  <a:pt x="8224183" y="16009"/>
                  <a:pt x="8366760" y="0"/>
                </a:cubicBezTo>
                <a:cubicBezTo>
                  <a:pt x="8509337" y="-16009"/>
                  <a:pt x="8687920" y="-5720"/>
                  <a:pt x="8942832" y="0"/>
                </a:cubicBezTo>
                <a:cubicBezTo>
                  <a:pt x="9197744" y="5720"/>
                  <a:pt x="9368437" y="20479"/>
                  <a:pt x="9628632" y="0"/>
                </a:cubicBezTo>
                <a:cubicBezTo>
                  <a:pt x="9888827" y="-20479"/>
                  <a:pt x="10560858" y="-20746"/>
                  <a:pt x="10972800" y="0"/>
                </a:cubicBezTo>
                <a:cubicBezTo>
                  <a:pt x="10972186" y="5722"/>
                  <a:pt x="10972980" y="12495"/>
                  <a:pt x="10972800" y="18288"/>
                </a:cubicBezTo>
                <a:cubicBezTo>
                  <a:pt x="10786146" y="12536"/>
                  <a:pt x="10623717" y="14033"/>
                  <a:pt x="10506456" y="18288"/>
                </a:cubicBezTo>
                <a:cubicBezTo>
                  <a:pt x="10389195" y="22543"/>
                  <a:pt x="10296178" y="20107"/>
                  <a:pt x="10149840" y="18288"/>
                </a:cubicBezTo>
                <a:cubicBezTo>
                  <a:pt x="10003502" y="16469"/>
                  <a:pt x="9767530" y="28891"/>
                  <a:pt x="9464040" y="18288"/>
                </a:cubicBezTo>
                <a:cubicBezTo>
                  <a:pt x="9160550" y="7685"/>
                  <a:pt x="9229050" y="2659"/>
                  <a:pt x="8997696" y="18288"/>
                </a:cubicBezTo>
                <a:cubicBezTo>
                  <a:pt x="8766342" y="33917"/>
                  <a:pt x="8340136" y="34864"/>
                  <a:pt x="8092440" y="18288"/>
                </a:cubicBezTo>
                <a:cubicBezTo>
                  <a:pt x="7844744" y="1712"/>
                  <a:pt x="7863720" y="27405"/>
                  <a:pt x="7735824" y="18288"/>
                </a:cubicBezTo>
                <a:cubicBezTo>
                  <a:pt x="7607928" y="9171"/>
                  <a:pt x="7323619" y="461"/>
                  <a:pt x="7050024" y="18288"/>
                </a:cubicBezTo>
                <a:cubicBezTo>
                  <a:pt x="6776429" y="36115"/>
                  <a:pt x="6787899" y="28206"/>
                  <a:pt x="6693408" y="18288"/>
                </a:cubicBezTo>
                <a:cubicBezTo>
                  <a:pt x="6598917" y="8370"/>
                  <a:pt x="6395231" y="19114"/>
                  <a:pt x="6227064" y="18288"/>
                </a:cubicBezTo>
                <a:cubicBezTo>
                  <a:pt x="6058897" y="17462"/>
                  <a:pt x="5618582" y="1091"/>
                  <a:pt x="5431536" y="18288"/>
                </a:cubicBezTo>
                <a:cubicBezTo>
                  <a:pt x="5244490" y="35485"/>
                  <a:pt x="4729797" y="-9650"/>
                  <a:pt x="4526280" y="18288"/>
                </a:cubicBezTo>
                <a:cubicBezTo>
                  <a:pt x="4322763" y="46226"/>
                  <a:pt x="4216797" y="756"/>
                  <a:pt x="4059936" y="18288"/>
                </a:cubicBezTo>
                <a:cubicBezTo>
                  <a:pt x="3903075" y="35820"/>
                  <a:pt x="3537912" y="42098"/>
                  <a:pt x="3374136" y="18288"/>
                </a:cubicBezTo>
                <a:cubicBezTo>
                  <a:pt x="3210360" y="-5522"/>
                  <a:pt x="3126842" y="39135"/>
                  <a:pt x="2907792" y="18288"/>
                </a:cubicBezTo>
                <a:cubicBezTo>
                  <a:pt x="2688742" y="-2559"/>
                  <a:pt x="2490436" y="34100"/>
                  <a:pt x="2112264" y="18288"/>
                </a:cubicBezTo>
                <a:cubicBezTo>
                  <a:pt x="1734092" y="2476"/>
                  <a:pt x="1744622" y="-7274"/>
                  <a:pt x="1536192" y="18288"/>
                </a:cubicBezTo>
                <a:cubicBezTo>
                  <a:pt x="1327762" y="43850"/>
                  <a:pt x="1189025" y="6435"/>
                  <a:pt x="1069848" y="18288"/>
                </a:cubicBezTo>
                <a:cubicBezTo>
                  <a:pt x="950671" y="30141"/>
                  <a:pt x="858345" y="33684"/>
                  <a:pt x="713232" y="18288"/>
                </a:cubicBezTo>
                <a:cubicBezTo>
                  <a:pt x="568119" y="2892"/>
                  <a:pt x="250292" y="5410"/>
                  <a:pt x="0" y="18288"/>
                </a:cubicBezTo>
                <a:cubicBezTo>
                  <a:pt x="465" y="13062"/>
                  <a:pt x="-894" y="9029"/>
                  <a:pt x="0" y="0"/>
                </a:cubicBezTo>
                <a:close/>
              </a:path>
            </a:pathLst>
          </a:custGeom>
          <a:solidFill>
            <a:schemeClr val="accent2">
              <a:alpha val="75000"/>
            </a:schemeClr>
          </a:solidFill>
          <a:ln w="44450" cap="rnd">
            <a:solidFill>
              <a:schemeClr val="accent2">
                <a:alpha val="75000"/>
              </a:schemeClr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graphicFrame>
        <p:nvGraphicFramePr>
          <p:cNvPr id="7" name="Content Placeholder 6">
            <a:extLst>
              <a:ext uri="{FF2B5EF4-FFF2-40B4-BE49-F238E27FC236}">
                <a16:creationId xmlns:a16="http://schemas.microsoft.com/office/drawing/2014/main" id="{DA8C8C0A-4417-2F57-C381-4CA91384DD89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077728812"/>
              </p:ext>
            </p:extLst>
          </p:nvPr>
        </p:nvGraphicFramePr>
        <p:xfrm>
          <a:off x="1477434" y="1864423"/>
          <a:ext cx="3733799" cy="43513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6BD9A4E-7D12-94E6-7BF8-B431A66A21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70000" lnSpcReduction="20000"/>
          </a:bodyPr>
          <a:lstStyle/>
          <a:p>
            <a:pPr>
              <a:spcAft>
                <a:spcPts val="600"/>
              </a:spcAft>
              <a:defRPr/>
            </a:pPr>
            <a:fld id="{E4C22B9A-7913-4FC6-ACC6-C25300B0FE4A}" type="slidenum">
              <a:rPr lang="en-US"/>
              <a:pPr>
                <a:spcAft>
                  <a:spcPts val="600"/>
                </a:spcAft>
                <a:defRPr/>
              </a:pPr>
              <a:t>8</a:t>
            </a:fld>
            <a:endParaRPr lang="en-US"/>
          </a:p>
        </p:txBody>
      </p:sp>
      <p:graphicFrame>
        <p:nvGraphicFramePr>
          <p:cNvPr id="8" name="Content Placeholder 6">
            <a:extLst>
              <a:ext uri="{FF2B5EF4-FFF2-40B4-BE49-F238E27FC236}">
                <a16:creationId xmlns:a16="http://schemas.microsoft.com/office/drawing/2014/main" id="{28D6920F-69CF-0DBA-DB61-FB8DB308235B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724764685"/>
              </p:ext>
            </p:extLst>
          </p:nvPr>
        </p:nvGraphicFramePr>
        <p:xfrm>
          <a:off x="6743700" y="1840801"/>
          <a:ext cx="3733799" cy="435133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7" r:lo="rId8" r:qs="rId9" r:cs="rId10"/>
          </a:graphicData>
        </a:graphic>
      </p:graphicFrame>
      <p:sp>
        <p:nvSpPr>
          <p:cNvPr id="9" name="Arrow: Up-Down 8">
            <a:extLst>
              <a:ext uri="{FF2B5EF4-FFF2-40B4-BE49-F238E27FC236}">
                <a16:creationId xmlns:a16="http://schemas.microsoft.com/office/drawing/2014/main" id="{3BE5B37B-6865-89BD-AA48-BB169BA364C2}"/>
              </a:ext>
            </a:extLst>
          </p:cNvPr>
          <p:cNvSpPr/>
          <p:nvPr/>
        </p:nvSpPr>
        <p:spPr>
          <a:xfrm>
            <a:off x="3136371" y="2949816"/>
            <a:ext cx="293687" cy="452437"/>
          </a:xfrm>
          <a:prstGeom prst="upDownArrow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b="1">
              <a:ln w="10160">
                <a:solidFill>
                  <a:schemeClr val="accent5"/>
                </a:solidFill>
                <a:prstDash val="solid"/>
              </a:ln>
              <a:solidFill>
                <a:srgbClr val="FFFFFF"/>
              </a:solidFill>
              <a:effectLst>
                <a:outerShdw blurRad="38100" dist="22860" dir="5400000" algn="tl" rotWithShape="0">
                  <a:srgbClr val="000000">
                    <a:alpha val="30000"/>
                  </a:srgbClr>
                </a:outerShdw>
              </a:effectLst>
            </a:endParaRPr>
          </a:p>
        </p:txBody>
      </p:sp>
      <p:sp>
        <p:nvSpPr>
          <p:cNvPr id="10" name="Arrow: Up-Down 9">
            <a:extLst>
              <a:ext uri="{FF2B5EF4-FFF2-40B4-BE49-F238E27FC236}">
                <a16:creationId xmlns:a16="http://schemas.microsoft.com/office/drawing/2014/main" id="{4455C1BD-DB2D-47DD-6D0B-66C18536626D}"/>
              </a:ext>
            </a:extLst>
          </p:cNvPr>
          <p:cNvSpPr/>
          <p:nvPr/>
        </p:nvSpPr>
        <p:spPr>
          <a:xfrm>
            <a:off x="3136371" y="4356568"/>
            <a:ext cx="293687" cy="551097"/>
          </a:xfrm>
          <a:prstGeom prst="upDownArrow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b="1">
              <a:ln w="10160">
                <a:solidFill>
                  <a:schemeClr val="accent5"/>
                </a:solidFill>
                <a:prstDash val="solid"/>
              </a:ln>
              <a:solidFill>
                <a:srgbClr val="FFFFFF"/>
              </a:solidFill>
              <a:effectLst>
                <a:outerShdw blurRad="38100" dist="22860" dir="5400000" algn="tl" rotWithShape="0">
                  <a:srgbClr val="000000">
                    <a:alpha val="30000"/>
                  </a:srgbClr>
                </a:outerShdw>
              </a:effectLst>
            </a:endParaRPr>
          </a:p>
        </p:txBody>
      </p:sp>
      <p:sp>
        <p:nvSpPr>
          <p:cNvPr id="11" name="Arrow: Up-Down 10">
            <a:extLst>
              <a:ext uri="{FF2B5EF4-FFF2-40B4-BE49-F238E27FC236}">
                <a16:creationId xmlns:a16="http://schemas.microsoft.com/office/drawing/2014/main" id="{678F2F63-0BAE-81A2-B034-B8382224C9DB}"/>
              </a:ext>
            </a:extLst>
          </p:cNvPr>
          <p:cNvSpPr/>
          <p:nvPr/>
        </p:nvSpPr>
        <p:spPr>
          <a:xfrm>
            <a:off x="8410046" y="3638791"/>
            <a:ext cx="293687" cy="452437"/>
          </a:xfrm>
          <a:prstGeom prst="upDownArrow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b="1">
              <a:ln w="10160">
                <a:solidFill>
                  <a:schemeClr val="accent5"/>
                </a:solidFill>
                <a:prstDash val="solid"/>
              </a:ln>
              <a:solidFill>
                <a:srgbClr val="FFFFFF"/>
              </a:solidFill>
              <a:effectLst>
                <a:outerShdw blurRad="38100" dist="22860" dir="5400000" algn="tl" rotWithShape="0">
                  <a:srgbClr val="000000">
                    <a:alpha val="30000"/>
                  </a:srgbClr>
                </a:outerShdw>
              </a:effectLst>
            </a:endParaRPr>
          </a:p>
        </p:txBody>
      </p:sp>
      <p:sp>
        <p:nvSpPr>
          <p:cNvPr id="12" name="Arrow: Up-Down 11">
            <a:extLst>
              <a:ext uri="{FF2B5EF4-FFF2-40B4-BE49-F238E27FC236}">
                <a16:creationId xmlns:a16="http://schemas.microsoft.com/office/drawing/2014/main" id="{D20D837D-8853-233E-11A0-197D9C53624F}"/>
              </a:ext>
            </a:extLst>
          </p:cNvPr>
          <p:cNvSpPr/>
          <p:nvPr/>
        </p:nvSpPr>
        <p:spPr>
          <a:xfrm>
            <a:off x="8410046" y="5045316"/>
            <a:ext cx="293687" cy="450850"/>
          </a:xfrm>
          <a:prstGeom prst="upDownArrow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b="1">
              <a:ln w="10160">
                <a:solidFill>
                  <a:schemeClr val="accent5"/>
                </a:solidFill>
                <a:prstDash val="solid"/>
              </a:ln>
              <a:solidFill>
                <a:srgbClr val="FFFFFF"/>
              </a:solidFill>
              <a:effectLst>
                <a:outerShdw blurRad="38100" dist="22860" dir="5400000" algn="tl" rotWithShape="0">
                  <a:srgbClr val="000000">
                    <a:alpha val="30000"/>
                  </a:srgbClr>
                </a:outerShdw>
              </a:effectLst>
            </a:endParaRPr>
          </a:p>
        </p:txBody>
      </p:sp>
      <p:sp>
        <p:nvSpPr>
          <p:cNvPr id="3" name="Arrow: Right 2">
            <a:extLst>
              <a:ext uri="{FF2B5EF4-FFF2-40B4-BE49-F238E27FC236}">
                <a16:creationId xmlns:a16="http://schemas.microsoft.com/office/drawing/2014/main" id="{FFC54621-A463-4F3E-CF9D-94C7916F879E}"/>
              </a:ext>
            </a:extLst>
          </p:cNvPr>
          <p:cNvSpPr/>
          <p:nvPr/>
        </p:nvSpPr>
        <p:spPr>
          <a:xfrm>
            <a:off x="5265560" y="3402253"/>
            <a:ext cx="1477963" cy="882650"/>
          </a:xfrm>
          <a:prstGeom prst="right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dirty="0"/>
              <a:t>IMHO </a:t>
            </a:r>
            <a:r>
              <a:rPr lang="en-US" dirty="0">
                <a:sym typeface="Wingdings" panose="05000000000000000000" pitchFamily="2" charset="2"/>
              </a:rPr>
              <a:t></a:t>
            </a:r>
            <a:endParaRPr lang="en-US" dirty="0"/>
          </a:p>
        </p:txBody>
      </p:sp>
      <p:sp>
        <p:nvSpPr>
          <p:cNvPr id="11278" name="TextBox 12">
            <a:extLst>
              <a:ext uri="{FF2B5EF4-FFF2-40B4-BE49-F238E27FC236}">
                <a16:creationId xmlns:a16="http://schemas.microsoft.com/office/drawing/2014/main" id="{63408AD6-A0D2-2044-C63B-9536F875588C}"/>
              </a:ext>
            </a:extLst>
          </p:cNvPr>
          <p:cNvSpPr txBox="1">
            <a:spLocks noChangeArrowheads="1"/>
          </p:cNvSpPr>
          <p:nvPr/>
        </p:nvSpPr>
        <p:spPr bwMode="auto">
          <a:xfrm rot="-5400000">
            <a:off x="-1152524" y="3532187"/>
            <a:ext cx="3949700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algn="ctr" eaLnBrk="1" hangingPunct="1"/>
            <a:r>
              <a:rPr lang="en-US" altLang="en-US" sz="4000" dirty="0"/>
              <a:t>What we </a:t>
            </a:r>
            <a:r>
              <a:rPr lang="en-US" altLang="en-US" sz="4000" b="1" i="1" dirty="0"/>
              <a:t>want</a:t>
            </a:r>
          </a:p>
        </p:txBody>
      </p:sp>
      <p:sp>
        <p:nvSpPr>
          <p:cNvPr id="2" name="TextBox 12">
            <a:extLst>
              <a:ext uri="{FF2B5EF4-FFF2-40B4-BE49-F238E27FC236}">
                <a16:creationId xmlns:a16="http://schemas.microsoft.com/office/drawing/2014/main" id="{BA46DFD9-8322-CDBF-AA69-2EF368148D0E}"/>
              </a:ext>
            </a:extLst>
          </p:cNvPr>
          <p:cNvSpPr txBox="1">
            <a:spLocks noChangeArrowheads="1"/>
          </p:cNvSpPr>
          <p:nvPr/>
        </p:nvSpPr>
        <p:spPr bwMode="auto">
          <a:xfrm rot="-5400000">
            <a:off x="8961438" y="3643312"/>
            <a:ext cx="3949700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algn="ctr" eaLnBrk="1" hangingPunct="1"/>
            <a:r>
              <a:rPr lang="en-US" altLang="en-US" sz="4000" dirty="0"/>
              <a:t>What we </a:t>
            </a:r>
            <a:r>
              <a:rPr lang="en-US" altLang="en-US" sz="4000" b="1" i="1" dirty="0"/>
              <a:t>have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8" grpId="0">
        <p:bldAsOne/>
      </p:bldGraphic>
      <p:bldP spid="11" grpId="0" animBg="1"/>
      <p:bldP spid="12" grpId="0" animBg="1"/>
      <p:bldP spid="3" grpId="0" animBg="1"/>
      <p:bldP spid="2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9" descr="&quot;&quot;">
            <a:extLst>
              <a:ext uri="{FF2B5EF4-FFF2-40B4-BE49-F238E27FC236}">
                <a16:creationId xmlns:a16="http://schemas.microsoft.com/office/drawing/2014/main" id="{177FC289-7E35-1D23-935B-9E9FE19C07BE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2291" name="Title 1">
            <a:extLst>
              <a:ext uri="{FF2B5EF4-FFF2-40B4-BE49-F238E27FC236}">
                <a16:creationId xmlns:a16="http://schemas.microsoft.com/office/drawing/2014/main" id="{7D7A8514-59D9-5968-CD6D-34D0EE867F9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73088" y="238125"/>
            <a:ext cx="11017250" cy="1435100"/>
          </a:xfrm>
        </p:spPr>
        <p:txBody>
          <a:bodyPr anchor="b"/>
          <a:lstStyle/>
          <a:p>
            <a:r>
              <a:rPr lang="en-US" altLang="en-US" sz="5400"/>
              <a:t>AI + Ethics and the geopolitical arena</a:t>
            </a:r>
          </a:p>
        </p:txBody>
      </p:sp>
      <p:sp>
        <p:nvSpPr>
          <p:cNvPr id="15" name="sketchy line" descr="&quot;&quot;">
            <a:extLst>
              <a:ext uri="{FF2B5EF4-FFF2-40B4-BE49-F238E27FC236}">
                <a16:creationId xmlns:a16="http://schemas.microsoft.com/office/drawing/2014/main" id="{2F07BE90-8F2D-15F3-82A1-61EC319065DB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573088" y="1681163"/>
            <a:ext cx="10972800" cy="19050"/>
          </a:xfrm>
          <a:custGeom>
            <a:avLst/>
            <a:gdLst>
              <a:gd name="connsiteX0" fmla="*/ 0 w 10972800"/>
              <a:gd name="connsiteY0" fmla="*/ 0 h 18288"/>
              <a:gd name="connsiteX1" fmla="*/ 356616 w 10972800"/>
              <a:gd name="connsiteY1" fmla="*/ 0 h 18288"/>
              <a:gd name="connsiteX2" fmla="*/ 1042416 w 10972800"/>
              <a:gd name="connsiteY2" fmla="*/ 0 h 18288"/>
              <a:gd name="connsiteX3" fmla="*/ 1947672 w 10972800"/>
              <a:gd name="connsiteY3" fmla="*/ 0 h 18288"/>
              <a:gd name="connsiteX4" fmla="*/ 2633472 w 10972800"/>
              <a:gd name="connsiteY4" fmla="*/ 0 h 18288"/>
              <a:gd name="connsiteX5" fmla="*/ 2990088 w 10972800"/>
              <a:gd name="connsiteY5" fmla="*/ 0 h 18288"/>
              <a:gd name="connsiteX6" fmla="*/ 3456432 w 10972800"/>
              <a:gd name="connsiteY6" fmla="*/ 0 h 18288"/>
              <a:gd name="connsiteX7" fmla="*/ 4361688 w 10972800"/>
              <a:gd name="connsiteY7" fmla="*/ 0 h 18288"/>
              <a:gd name="connsiteX8" fmla="*/ 5266944 w 10972800"/>
              <a:gd name="connsiteY8" fmla="*/ 0 h 18288"/>
              <a:gd name="connsiteX9" fmla="*/ 6172200 w 10972800"/>
              <a:gd name="connsiteY9" fmla="*/ 0 h 18288"/>
              <a:gd name="connsiteX10" fmla="*/ 6528816 w 10972800"/>
              <a:gd name="connsiteY10" fmla="*/ 0 h 18288"/>
              <a:gd name="connsiteX11" fmla="*/ 7214616 w 10972800"/>
              <a:gd name="connsiteY11" fmla="*/ 0 h 18288"/>
              <a:gd name="connsiteX12" fmla="*/ 7790688 w 10972800"/>
              <a:gd name="connsiteY12" fmla="*/ 0 h 18288"/>
              <a:gd name="connsiteX13" fmla="*/ 8147304 w 10972800"/>
              <a:gd name="connsiteY13" fmla="*/ 0 h 18288"/>
              <a:gd name="connsiteX14" fmla="*/ 9052560 w 10972800"/>
              <a:gd name="connsiteY14" fmla="*/ 0 h 18288"/>
              <a:gd name="connsiteX15" fmla="*/ 9409176 w 10972800"/>
              <a:gd name="connsiteY15" fmla="*/ 0 h 18288"/>
              <a:gd name="connsiteX16" fmla="*/ 9765792 w 10972800"/>
              <a:gd name="connsiteY16" fmla="*/ 0 h 18288"/>
              <a:gd name="connsiteX17" fmla="*/ 10341864 w 10972800"/>
              <a:gd name="connsiteY17" fmla="*/ 0 h 18288"/>
              <a:gd name="connsiteX18" fmla="*/ 10972800 w 10972800"/>
              <a:gd name="connsiteY18" fmla="*/ 0 h 18288"/>
              <a:gd name="connsiteX19" fmla="*/ 10972800 w 10972800"/>
              <a:gd name="connsiteY19" fmla="*/ 18288 h 18288"/>
              <a:gd name="connsiteX20" fmla="*/ 10177272 w 10972800"/>
              <a:gd name="connsiteY20" fmla="*/ 18288 h 18288"/>
              <a:gd name="connsiteX21" fmla="*/ 9820656 w 10972800"/>
              <a:gd name="connsiteY21" fmla="*/ 18288 h 18288"/>
              <a:gd name="connsiteX22" fmla="*/ 9464040 w 10972800"/>
              <a:gd name="connsiteY22" fmla="*/ 18288 h 18288"/>
              <a:gd name="connsiteX23" fmla="*/ 8778240 w 10972800"/>
              <a:gd name="connsiteY23" fmla="*/ 18288 h 18288"/>
              <a:gd name="connsiteX24" fmla="*/ 8421624 w 10972800"/>
              <a:gd name="connsiteY24" fmla="*/ 18288 h 18288"/>
              <a:gd name="connsiteX25" fmla="*/ 7735824 w 10972800"/>
              <a:gd name="connsiteY25" fmla="*/ 18288 h 18288"/>
              <a:gd name="connsiteX26" fmla="*/ 6940296 w 10972800"/>
              <a:gd name="connsiteY26" fmla="*/ 18288 h 18288"/>
              <a:gd name="connsiteX27" fmla="*/ 6254496 w 10972800"/>
              <a:gd name="connsiteY27" fmla="*/ 18288 h 18288"/>
              <a:gd name="connsiteX28" fmla="*/ 5458968 w 10972800"/>
              <a:gd name="connsiteY28" fmla="*/ 18288 h 18288"/>
              <a:gd name="connsiteX29" fmla="*/ 4663440 w 10972800"/>
              <a:gd name="connsiteY29" fmla="*/ 18288 h 18288"/>
              <a:gd name="connsiteX30" fmla="*/ 4306824 w 10972800"/>
              <a:gd name="connsiteY30" fmla="*/ 18288 h 18288"/>
              <a:gd name="connsiteX31" fmla="*/ 3840480 w 10972800"/>
              <a:gd name="connsiteY31" fmla="*/ 18288 h 18288"/>
              <a:gd name="connsiteX32" fmla="*/ 3264408 w 10972800"/>
              <a:gd name="connsiteY32" fmla="*/ 18288 h 18288"/>
              <a:gd name="connsiteX33" fmla="*/ 2578608 w 10972800"/>
              <a:gd name="connsiteY33" fmla="*/ 18288 h 18288"/>
              <a:gd name="connsiteX34" fmla="*/ 1673352 w 10972800"/>
              <a:gd name="connsiteY34" fmla="*/ 18288 h 18288"/>
              <a:gd name="connsiteX35" fmla="*/ 877824 w 10972800"/>
              <a:gd name="connsiteY35" fmla="*/ 18288 h 18288"/>
              <a:gd name="connsiteX36" fmla="*/ 0 w 10972800"/>
              <a:gd name="connsiteY36" fmla="*/ 18288 h 18288"/>
              <a:gd name="connsiteX37" fmla="*/ 0 w 10972800"/>
              <a:gd name="connsiteY37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10972800" h="18288" fill="none" extrusionOk="0">
                <a:moveTo>
                  <a:pt x="0" y="0"/>
                </a:moveTo>
                <a:cubicBezTo>
                  <a:pt x="165916" y="-1866"/>
                  <a:pt x="188720" y="13756"/>
                  <a:pt x="356616" y="0"/>
                </a:cubicBezTo>
                <a:cubicBezTo>
                  <a:pt x="524512" y="-13756"/>
                  <a:pt x="734781" y="8922"/>
                  <a:pt x="1042416" y="0"/>
                </a:cubicBezTo>
                <a:cubicBezTo>
                  <a:pt x="1350051" y="-8922"/>
                  <a:pt x="1595982" y="-26315"/>
                  <a:pt x="1947672" y="0"/>
                </a:cubicBezTo>
                <a:cubicBezTo>
                  <a:pt x="2299362" y="26315"/>
                  <a:pt x="2292691" y="-19526"/>
                  <a:pt x="2633472" y="0"/>
                </a:cubicBezTo>
                <a:cubicBezTo>
                  <a:pt x="2974253" y="19526"/>
                  <a:pt x="2857309" y="10773"/>
                  <a:pt x="2990088" y="0"/>
                </a:cubicBezTo>
                <a:cubicBezTo>
                  <a:pt x="3122867" y="-10773"/>
                  <a:pt x="3359343" y="7194"/>
                  <a:pt x="3456432" y="0"/>
                </a:cubicBezTo>
                <a:cubicBezTo>
                  <a:pt x="3553521" y="-7194"/>
                  <a:pt x="4136258" y="5108"/>
                  <a:pt x="4361688" y="0"/>
                </a:cubicBezTo>
                <a:cubicBezTo>
                  <a:pt x="4587118" y="-5108"/>
                  <a:pt x="4992424" y="-42958"/>
                  <a:pt x="5266944" y="0"/>
                </a:cubicBezTo>
                <a:cubicBezTo>
                  <a:pt x="5541464" y="42958"/>
                  <a:pt x="5882966" y="-3430"/>
                  <a:pt x="6172200" y="0"/>
                </a:cubicBezTo>
                <a:cubicBezTo>
                  <a:pt x="6461434" y="3430"/>
                  <a:pt x="6432127" y="6688"/>
                  <a:pt x="6528816" y="0"/>
                </a:cubicBezTo>
                <a:cubicBezTo>
                  <a:pt x="6625505" y="-6688"/>
                  <a:pt x="6916805" y="-436"/>
                  <a:pt x="7214616" y="0"/>
                </a:cubicBezTo>
                <a:cubicBezTo>
                  <a:pt x="7512427" y="436"/>
                  <a:pt x="7626159" y="-6909"/>
                  <a:pt x="7790688" y="0"/>
                </a:cubicBezTo>
                <a:cubicBezTo>
                  <a:pt x="7955217" y="6909"/>
                  <a:pt x="8048891" y="15307"/>
                  <a:pt x="8147304" y="0"/>
                </a:cubicBezTo>
                <a:cubicBezTo>
                  <a:pt x="8245717" y="-15307"/>
                  <a:pt x="8645618" y="-11734"/>
                  <a:pt x="9052560" y="0"/>
                </a:cubicBezTo>
                <a:cubicBezTo>
                  <a:pt x="9459502" y="11734"/>
                  <a:pt x="9320584" y="8388"/>
                  <a:pt x="9409176" y="0"/>
                </a:cubicBezTo>
                <a:cubicBezTo>
                  <a:pt x="9497768" y="-8388"/>
                  <a:pt x="9644192" y="8379"/>
                  <a:pt x="9765792" y="0"/>
                </a:cubicBezTo>
                <a:cubicBezTo>
                  <a:pt x="9887392" y="-8379"/>
                  <a:pt x="10105220" y="-12663"/>
                  <a:pt x="10341864" y="0"/>
                </a:cubicBezTo>
                <a:cubicBezTo>
                  <a:pt x="10578508" y="12663"/>
                  <a:pt x="10773103" y="-5786"/>
                  <a:pt x="10972800" y="0"/>
                </a:cubicBezTo>
                <a:cubicBezTo>
                  <a:pt x="10972146" y="8818"/>
                  <a:pt x="10972240" y="13823"/>
                  <a:pt x="10972800" y="18288"/>
                </a:cubicBezTo>
                <a:cubicBezTo>
                  <a:pt x="10588778" y="31598"/>
                  <a:pt x="10543381" y="-12698"/>
                  <a:pt x="10177272" y="18288"/>
                </a:cubicBezTo>
                <a:cubicBezTo>
                  <a:pt x="9811163" y="49274"/>
                  <a:pt x="9996817" y="25662"/>
                  <a:pt x="9820656" y="18288"/>
                </a:cubicBezTo>
                <a:cubicBezTo>
                  <a:pt x="9644495" y="10914"/>
                  <a:pt x="9607007" y="31631"/>
                  <a:pt x="9464040" y="18288"/>
                </a:cubicBezTo>
                <a:cubicBezTo>
                  <a:pt x="9321073" y="4945"/>
                  <a:pt x="9114189" y="28940"/>
                  <a:pt x="8778240" y="18288"/>
                </a:cubicBezTo>
                <a:cubicBezTo>
                  <a:pt x="8442291" y="7636"/>
                  <a:pt x="8594763" y="987"/>
                  <a:pt x="8421624" y="18288"/>
                </a:cubicBezTo>
                <a:cubicBezTo>
                  <a:pt x="8248485" y="35589"/>
                  <a:pt x="7929515" y="37573"/>
                  <a:pt x="7735824" y="18288"/>
                </a:cubicBezTo>
                <a:cubicBezTo>
                  <a:pt x="7542133" y="-997"/>
                  <a:pt x="7252504" y="33858"/>
                  <a:pt x="6940296" y="18288"/>
                </a:cubicBezTo>
                <a:cubicBezTo>
                  <a:pt x="6628088" y="2718"/>
                  <a:pt x="6528503" y="48389"/>
                  <a:pt x="6254496" y="18288"/>
                </a:cubicBezTo>
                <a:cubicBezTo>
                  <a:pt x="5980489" y="-11813"/>
                  <a:pt x="5695784" y="-3740"/>
                  <a:pt x="5458968" y="18288"/>
                </a:cubicBezTo>
                <a:cubicBezTo>
                  <a:pt x="5222152" y="40316"/>
                  <a:pt x="5010751" y="19095"/>
                  <a:pt x="4663440" y="18288"/>
                </a:cubicBezTo>
                <a:cubicBezTo>
                  <a:pt x="4316129" y="17481"/>
                  <a:pt x="4425552" y="1606"/>
                  <a:pt x="4306824" y="18288"/>
                </a:cubicBezTo>
                <a:cubicBezTo>
                  <a:pt x="4188096" y="34970"/>
                  <a:pt x="3941535" y="7481"/>
                  <a:pt x="3840480" y="18288"/>
                </a:cubicBezTo>
                <a:cubicBezTo>
                  <a:pt x="3739425" y="29095"/>
                  <a:pt x="3402388" y="17641"/>
                  <a:pt x="3264408" y="18288"/>
                </a:cubicBezTo>
                <a:cubicBezTo>
                  <a:pt x="3126428" y="18935"/>
                  <a:pt x="2776779" y="9983"/>
                  <a:pt x="2578608" y="18288"/>
                </a:cubicBezTo>
                <a:cubicBezTo>
                  <a:pt x="2380437" y="26593"/>
                  <a:pt x="1909468" y="25818"/>
                  <a:pt x="1673352" y="18288"/>
                </a:cubicBezTo>
                <a:cubicBezTo>
                  <a:pt x="1437236" y="10758"/>
                  <a:pt x="1131180" y="49884"/>
                  <a:pt x="877824" y="18288"/>
                </a:cubicBezTo>
                <a:cubicBezTo>
                  <a:pt x="624468" y="-13308"/>
                  <a:pt x="206753" y="2195"/>
                  <a:pt x="0" y="18288"/>
                </a:cubicBezTo>
                <a:cubicBezTo>
                  <a:pt x="313" y="10654"/>
                  <a:pt x="-263" y="4056"/>
                  <a:pt x="0" y="0"/>
                </a:cubicBezTo>
                <a:close/>
              </a:path>
              <a:path w="10972800" h="18288" stroke="0" extrusionOk="0">
                <a:moveTo>
                  <a:pt x="0" y="0"/>
                </a:moveTo>
                <a:cubicBezTo>
                  <a:pt x="164017" y="-17675"/>
                  <a:pt x="309425" y="9913"/>
                  <a:pt x="466344" y="0"/>
                </a:cubicBezTo>
                <a:cubicBezTo>
                  <a:pt x="623263" y="-9913"/>
                  <a:pt x="659300" y="-14524"/>
                  <a:pt x="822960" y="0"/>
                </a:cubicBezTo>
                <a:cubicBezTo>
                  <a:pt x="986620" y="14524"/>
                  <a:pt x="1105222" y="-16481"/>
                  <a:pt x="1289304" y="0"/>
                </a:cubicBezTo>
                <a:cubicBezTo>
                  <a:pt x="1473386" y="16481"/>
                  <a:pt x="1693223" y="26161"/>
                  <a:pt x="1975104" y="0"/>
                </a:cubicBezTo>
                <a:cubicBezTo>
                  <a:pt x="2256985" y="-26161"/>
                  <a:pt x="2435781" y="23061"/>
                  <a:pt x="2770632" y="0"/>
                </a:cubicBezTo>
                <a:cubicBezTo>
                  <a:pt x="3105483" y="-23061"/>
                  <a:pt x="3247479" y="-44011"/>
                  <a:pt x="3675888" y="0"/>
                </a:cubicBezTo>
                <a:cubicBezTo>
                  <a:pt x="4104297" y="44011"/>
                  <a:pt x="4280918" y="4017"/>
                  <a:pt x="4581144" y="0"/>
                </a:cubicBezTo>
                <a:cubicBezTo>
                  <a:pt x="4881370" y="-4017"/>
                  <a:pt x="5021699" y="-11889"/>
                  <a:pt x="5157216" y="0"/>
                </a:cubicBezTo>
                <a:cubicBezTo>
                  <a:pt x="5292733" y="11889"/>
                  <a:pt x="5603398" y="-17698"/>
                  <a:pt x="5952744" y="0"/>
                </a:cubicBezTo>
                <a:cubicBezTo>
                  <a:pt x="6302090" y="17698"/>
                  <a:pt x="6353093" y="-11909"/>
                  <a:pt x="6638544" y="0"/>
                </a:cubicBezTo>
                <a:cubicBezTo>
                  <a:pt x="6923995" y="11909"/>
                  <a:pt x="7053404" y="21630"/>
                  <a:pt x="7214616" y="0"/>
                </a:cubicBezTo>
                <a:cubicBezTo>
                  <a:pt x="7375828" y="-21630"/>
                  <a:pt x="7837963" y="3886"/>
                  <a:pt x="8010144" y="0"/>
                </a:cubicBezTo>
                <a:cubicBezTo>
                  <a:pt x="8182325" y="-3886"/>
                  <a:pt x="8224183" y="16009"/>
                  <a:pt x="8366760" y="0"/>
                </a:cubicBezTo>
                <a:cubicBezTo>
                  <a:pt x="8509337" y="-16009"/>
                  <a:pt x="8687920" y="-5720"/>
                  <a:pt x="8942832" y="0"/>
                </a:cubicBezTo>
                <a:cubicBezTo>
                  <a:pt x="9197744" y="5720"/>
                  <a:pt x="9368437" y="20479"/>
                  <a:pt x="9628632" y="0"/>
                </a:cubicBezTo>
                <a:cubicBezTo>
                  <a:pt x="9888827" y="-20479"/>
                  <a:pt x="10560858" y="-20746"/>
                  <a:pt x="10972800" y="0"/>
                </a:cubicBezTo>
                <a:cubicBezTo>
                  <a:pt x="10972186" y="5722"/>
                  <a:pt x="10972980" y="12495"/>
                  <a:pt x="10972800" y="18288"/>
                </a:cubicBezTo>
                <a:cubicBezTo>
                  <a:pt x="10786146" y="12536"/>
                  <a:pt x="10623717" y="14033"/>
                  <a:pt x="10506456" y="18288"/>
                </a:cubicBezTo>
                <a:cubicBezTo>
                  <a:pt x="10389195" y="22543"/>
                  <a:pt x="10296178" y="20107"/>
                  <a:pt x="10149840" y="18288"/>
                </a:cubicBezTo>
                <a:cubicBezTo>
                  <a:pt x="10003502" y="16469"/>
                  <a:pt x="9767530" y="28891"/>
                  <a:pt x="9464040" y="18288"/>
                </a:cubicBezTo>
                <a:cubicBezTo>
                  <a:pt x="9160550" y="7685"/>
                  <a:pt x="9229050" y="2659"/>
                  <a:pt x="8997696" y="18288"/>
                </a:cubicBezTo>
                <a:cubicBezTo>
                  <a:pt x="8766342" y="33917"/>
                  <a:pt x="8340136" y="34864"/>
                  <a:pt x="8092440" y="18288"/>
                </a:cubicBezTo>
                <a:cubicBezTo>
                  <a:pt x="7844744" y="1712"/>
                  <a:pt x="7863720" y="27405"/>
                  <a:pt x="7735824" y="18288"/>
                </a:cubicBezTo>
                <a:cubicBezTo>
                  <a:pt x="7607928" y="9171"/>
                  <a:pt x="7323619" y="461"/>
                  <a:pt x="7050024" y="18288"/>
                </a:cubicBezTo>
                <a:cubicBezTo>
                  <a:pt x="6776429" y="36115"/>
                  <a:pt x="6787899" y="28206"/>
                  <a:pt x="6693408" y="18288"/>
                </a:cubicBezTo>
                <a:cubicBezTo>
                  <a:pt x="6598917" y="8370"/>
                  <a:pt x="6395231" y="19114"/>
                  <a:pt x="6227064" y="18288"/>
                </a:cubicBezTo>
                <a:cubicBezTo>
                  <a:pt x="6058897" y="17462"/>
                  <a:pt x="5618582" y="1091"/>
                  <a:pt x="5431536" y="18288"/>
                </a:cubicBezTo>
                <a:cubicBezTo>
                  <a:pt x="5244490" y="35485"/>
                  <a:pt x="4729797" y="-9650"/>
                  <a:pt x="4526280" y="18288"/>
                </a:cubicBezTo>
                <a:cubicBezTo>
                  <a:pt x="4322763" y="46226"/>
                  <a:pt x="4216797" y="756"/>
                  <a:pt x="4059936" y="18288"/>
                </a:cubicBezTo>
                <a:cubicBezTo>
                  <a:pt x="3903075" y="35820"/>
                  <a:pt x="3537912" y="42098"/>
                  <a:pt x="3374136" y="18288"/>
                </a:cubicBezTo>
                <a:cubicBezTo>
                  <a:pt x="3210360" y="-5522"/>
                  <a:pt x="3126842" y="39135"/>
                  <a:pt x="2907792" y="18288"/>
                </a:cubicBezTo>
                <a:cubicBezTo>
                  <a:pt x="2688742" y="-2559"/>
                  <a:pt x="2490436" y="34100"/>
                  <a:pt x="2112264" y="18288"/>
                </a:cubicBezTo>
                <a:cubicBezTo>
                  <a:pt x="1734092" y="2476"/>
                  <a:pt x="1744622" y="-7274"/>
                  <a:pt x="1536192" y="18288"/>
                </a:cubicBezTo>
                <a:cubicBezTo>
                  <a:pt x="1327762" y="43850"/>
                  <a:pt x="1189025" y="6435"/>
                  <a:pt x="1069848" y="18288"/>
                </a:cubicBezTo>
                <a:cubicBezTo>
                  <a:pt x="950671" y="30141"/>
                  <a:pt x="858345" y="33684"/>
                  <a:pt x="713232" y="18288"/>
                </a:cubicBezTo>
                <a:cubicBezTo>
                  <a:pt x="568119" y="2892"/>
                  <a:pt x="250292" y="5410"/>
                  <a:pt x="0" y="18288"/>
                </a:cubicBezTo>
                <a:cubicBezTo>
                  <a:pt x="465" y="13062"/>
                  <a:pt x="-894" y="9029"/>
                  <a:pt x="0" y="0"/>
                </a:cubicBezTo>
                <a:close/>
              </a:path>
            </a:pathLst>
          </a:custGeom>
          <a:solidFill>
            <a:schemeClr val="accent2">
              <a:alpha val="75000"/>
            </a:schemeClr>
          </a:solidFill>
          <a:ln w="44450" cap="rnd">
            <a:solidFill>
              <a:schemeClr val="accent2">
                <a:alpha val="75000"/>
              </a:schemeClr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69306C7-6A2E-29FF-6C66-2F57933E9A9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73088" y="1817688"/>
            <a:ext cx="10780712" cy="4373562"/>
          </a:xfrm>
        </p:spPr>
        <p:txBody>
          <a:bodyPr rtlCol="0">
            <a:normAutofit/>
          </a:bodyPr>
          <a:lstStyle/>
          <a:p>
            <a:pPr marL="514350" indent="-514350" fontAlgn="auto">
              <a:spcAft>
                <a:spcPts val="0"/>
              </a:spcAft>
              <a:buFont typeface="+mj-lt"/>
              <a:buAutoNum type="alphaUcPeriod"/>
              <a:defRPr/>
            </a:pPr>
            <a:r>
              <a:rPr lang="en-US" sz="2400" dirty="0"/>
              <a:t>Global Governance of ANI, AGI and ASI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dirty="0"/>
              <a:t>Is it even possible?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dirty="0"/>
              <a:t>The necessity of global cooperation to manage superintelligent AI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dirty="0"/>
              <a:t>What this implies: Strategy #1 – A democracy needs to get to AGI first.</a:t>
            </a:r>
            <a:br>
              <a:rPr lang="en-US" dirty="0"/>
            </a:br>
            <a:endParaRPr lang="en-US" dirty="0"/>
          </a:p>
          <a:p>
            <a:pPr marL="514350" indent="-514350" fontAlgn="auto">
              <a:spcAft>
                <a:spcPts val="0"/>
              </a:spcAft>
              <a:buFont typeface="+mj-lt"/>
              <a:buAutoNum type="alphaUcPeriod"/>
              <a:defRPr/>
            </a:pPr>
            <a:r>
              <a:rPr lang="en-US" sz="2400" dirty="0"/>
              <a:t>AI in Warfare and Security </a:t>
            </a:r>
          </a:p>
          <a:p>
            <a:pPr fontAlgn="auto">
              <a:spcAft>
                <a:spcPts val="0"/>
              </a:spcAft>
              <a:defRPr/>
            </a:pPr>
            <a:endParaRPr lang="en-US" sz="2400" dirty="0"/>
          </a:p>
          <a:p>
            <a:pPr marL="514350" indent="-514350" fontAlgn="auto">
              <a:spcAft>
                <a:spcPts val="0"/>
              </a:spcAft>
              <a:buFont typeface="+mj-lt"/>
              <a:buAutoNum type="alphaUcPeriod" startAt="3"/>
              <a:defRPr/>
            </a:pPr>
            <a:r>
              <a:rPr lang="en-US" sz="2400" dirty="0"/>
              <a:t>Economic Disparities and AI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4264E40-76F8-D3DD-2988-979870D86F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70000" lnSpcReduction="20000"/>
          </a:bodyPr>
          <a:lstStyle/>
          <a:p>
            <a:pPr>
              <a:spcAft>
                <a:spcPts val="600"/>
              </a:spcAft>
              <a:defRPr/>
            </a:pPr>
            <a:fld id="{238889BA-D9B5-4EA8-A9C2-8B4B470DC885}" type="slidenum">
              <a:rPr lang="en-US"/>
              <a:pPr>
                <a:spcAft>
                  <a:spcPts val="600"/>
                </a:spcAft>
                <a:defRPr/>
              </a:pPr>
              <a:t>9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9" descr="&quot;&quot;">
            <a:extLst>
              <a:ext uri="{FF2B5EF4-FFF2-40B4-BE49-F238E27FC236}">
                <a16:creationId xmlns:a16="http://schemas.microsoft.com/office/drawing/2014/main" id="{083A17FB-C0FF-4594-BAE5-4697E2DCA72E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4339" name="Title 1">
            <a:extLst>
              <a:ext uri="{FF2B5EF4-FFF2-40B4-BE49-F238E27FC236}">
                <a16:creationId xmlns:a16="http://schemas.microsoft.com/office/drawing/2014/main" id="{B7711AB2-06D2-1731-2BE3-4C77080F1A64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73088" y="238125"/>
            <a:ext cx="11017250" cy="1435100"/>
          </a:xfrm>
        </p:spPr>
        <p:txBody>
          <a:bodyPr anchor="b"/>
          <a:lstStyle/>
          <a:p>
            <a:r>
              <a:rPr lang="en-US" altLang="en-US" sz="5400"/>
              <a:t>AI + Ethics: Warfare (B)</a:t>
            </a:r>
          </a:p>
        </p:txBody>
      </p:sp>
      <p:sp>
        <p:nvSpPr>
          <p:cNvPr id="15" name="sketchy line" descr="&quot;&quot;">
            <a:extLst>
              <a:ext uri="{FF2B5EF4-FFF2-40B4-BE49-F238E27FC236}">
                <a16:creationId xmlns:a16="http://schemas.microsoft.com/office/drawing/2014/main" id="{5BE56D02-7086-02C6-2511-0F392970CD05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573088" y="1681163"/>
            <a:ext cx="10972800" cy="19050"/>
          </a:xfrm>
          <a:custGeom>
            <a:avLst/>
            <a:gdLst>
              <a:gd name="connsiteX0" fmla="*/ 0 w 10972800"/>
              <a:gd name="connsiteY0" fmla="*/ 0 h 18288"/>
              <a:gd name="connsiteX1" fmla="*/ 356616 w 10972800"/>
              <a:gd name="connsiteY1" fmla="*/ 0 h 18288"/>
              <a:gd name="connsiteX2" fmla="*/ 1042416 w 10972800"/>
              <a:gd name="connsiteY2" fmla="*/ 0 h 18288"/>
              <a:gd name="connsiteX3" fmla="*/ 1947672 w 10972800"/>
              <a:gd name="connsiteY3" fmla="*/ 0 h 18288"/>
              <a:gd name="connsiteX4" fmla="*/ 2633472 w 10972800"/>
              <a:gd name="connsiteY4" fmla="*/ 0 h 18288"/>
              <a:gd name="connsiteX5" fmla="*/ 2990088 w 10972800"/>
              <a:gd name="connsiteY5" fmla="*/ 0 h 18288"/>
              <a:gd name="connsiteX6" fmla="*/ 3456432 w 10972800"/>
              <a:gd name="connsiteY6" fmla="*/ 0 h 18288"/>
              <a:gd name="connsiteX7" fmla="*/ 4361688 w 10972800"/>
              <a:gd name="connsiteY7" fmla="*/ 0 h 18288"/>
              <a:gd name="connsiteX8" fmla="*/ 5266944 w 10972800"/>
              <a:gd name="connsiteY8" fmla="*/ 0 h 18288"/>
              <a:gd name="connsiteX9" fmla="*/ 6172200 w 10972800"/>
              <a:gd name="connsiteY9" fmla="*/ 0 h 18288"/>
              <a:gd name="connsiteX10" fmla="*/ 6528816 w 10972800"/>
              <a:gd name="connsiteY10" fmla="*/ 0 h 18288"/>
              <a:gd name="connsiteX11" fmla="*/ 7214616 w 10972800"/>
              <a:gd name="connsiteY11" fmla="*/ 0 h 18288"/>
              <a:gd name="connsiteX12" fmla="*/ 7790688 w 10972800"/>
              <a:gd name="connsiteY12" fmla="*/ 0 h 18288"/>
              <a:gd name="connsiteX13" fmla="*/ 8147304 w 10972800"/>
              <a:gd name="connsiteY13" fmla="*/ 0 h 18288"/>
              <a:gd name="connsiteX14" fmla="*/ 9052560 w 10972800"/>
              <a:gd name="connsiteY14" fmla="*/ 0 h 18288"/>
              <a:gd name="connsiteX15" fmla="*/ 9409176 w 10972800"/>
              <a:gd name="connsiteY15" fmla="*/ 0 h 18288"/>
              <a:gd name="connsiteX16" fmla="*/ 9765792 w 10972800"/>
              <a:gd name="connsiteY16" fmla="*/ 0 h 18288"/>
              <a:gd name="connsiteX17" fmla="*/ 10341864 w 10972800"/>
              <a:gd name="connsiteY17" fmla="*/ 0 h 18288"/>
              <a:gd name="connsiteX18" fmla="*/ 10972800 w 10972800"/>
              <a:gd name="connsiteY18" fmla="*/ 0 h 18288"/>
              <a:gd name="connsiteX19" fmla="*/ 10972800 w 10972800"/>
              <a:gd name="connsiteY19" fmla="*/ 18288 h 18288"/>
              <a:gd name="connsiteX20" fmla="*/ 10177272 w 10972800"/>
              <a:gd name="connsiteY20" fmla="*/ 18288 h 18288"/>
              <a:gd name="connsiteX21" fmla="*/ 9820656 w 10972800"/>
              <a:gd name="connsiteY21" fmla="*/ 18288 h 18288"/>
              <a:gd name="connsiteX22" fmla="*/ 9464040 w 10972800"/>
              <a:gd name="connsiteY22" fmla="*/ 18288 h 18288"/>
              <a:gd name="connsiteX23" fmla="*/ 8778240 w 10972800"/>
              <a:gd name="connsiteY23" fmla="*/ 18288 h 18288"/>
              <a:gd name="connsiteX24" fmla="*/ 8421624 w 10972800"/>
              <a:gd name="connsiteY24" fmla="*/ 18288 h 18288"/>
              <a:gd name="connsiteX25" fmla="*/ 7735824 w 10972800"/>
              <a:gd name="connsiteY25" fmla="*/ 18288 h 18288"/>
              <a:gd name="connsiteX26" fmla="*/ 6940296 w 10972800"/>
              <a:gd name="connsiteY26" fmla="*/ 18288 h 18288"/>
              <a:gd name="connsiteX27" fmla="*/ 6254496 w 10972800"/>
              <a:gd name="connsiteY27" fmla="*/ 18288 h 18288"/>
              <a:gd name="connsiteX28" fmla="*/ 5458968 w 10972800"/>
              <a:gd name="connsiteY28" fmla="*/ 18288 h 18288"/>
              <a:gd name="connsiteX29" fmla="*/ 4663440 w 10972800"/>
              <a:gd name="connsiteY29" fmla="*/ 18288 h 18288"/>
              <a:gd name="connsiteX30" fmla="*/ 4306824 w 10972800"/>
              <a:gd name="connsiteY30" fmla="*/ 18288 h 18288"/>
              <a:gd name="connsiteX31" fmla="*/ 3840480 w 10972800"/>
              <a:gd name="connsiteY31" fmla="*/ 18288 h 18288"/>
              <a:gd name="connsiteX32" fmla="*/ 3264408 w 10972800"/>
              <a:gd name="connsiteY32" fmla="*/ 18288 h 18288"/>
              <a:gd name="connsiteX33" fmla="*/ 2578608 w 10972800"/>
              <a:gd name="connsiteY33" fmla="*/ 18288 h 18288"/>
              <a:gd name="connsiteX34" fmla="*/ 1673352 w 10972800"/>
              <a:gd name="connsiteY34" fmla="*/ 18288 h 18288"/>
              <a:gd name="connsiteX35" fmla="*/ 877824 w 10972800"/>
              <a:gd name="connsiteY35" fmla="*/ 18288 h 18288"/>
              <a:gd name="connsiteX36" fmla="*/ 0 w 10972800"/>
              <a:gd name="connsiteY36" fmla="*/ 18288 h 18288"/>
              <a:gd name="connsiteX37" fmla="*/ 0 w 10972800"/>
              <a:gd name="connsiteY37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10972800" h="18288" fill="none" extrusionOk="0">
                <a:moveTo>
                  <a:pt x="0" y="0"/>
                </a:moveTo>
                <a:cubicBezTo>
                  <a:pt x="165916" y="-1866"/>
                  <a:pt x="188720" y="13756"/>
                  <a:pt x="356616" y="0"/>
                </a:cubicBezTo>
                <a:cubicBezTo>
                  <a:pt x="524512" y="-13756"/>
                  <a:pt x="734781" y="8922"/>
                  <a:pt x="1042416" y="0"/>
                </a:cubicBezTo>
                <a:cubicBezTo>
                  <a:pt x="1350051" y="-8922"/>
                  <a:pt x="1595982" y="-26315"/>
                  <a:pt x="1947672" y="0"/>
                </a:cubicBezTo>
                <a:cubicBezTo>
                  <a:pt x="2299362" y="26315"/>
                  <a:pt x="2292691" y="-19526"/>
                  <a:pt x="2633472" y="0"/>
                </a:cubicBezTo>
                <a:cubicBezTo>
                  <a:pt x="2974253" y="19526"/>
                  <a:pt x="2857309" y="10773"/>
                  <a:pt x="2990088" y="0"/>
                </a:cubicBezTo>
                <a:cubicBezTo>
                  <a:pt x="3122867" y="-10773"/>
                  <a:pt x="3359343" y="7194"/>
                  <a:pt x="3456432" y="0"/>
                </a:cubicBezTo>
                <a:cubicBezTo>
                  <a:pt x="3553521" y="-7194"/>
                  <a:pt x="4136258" y="5108"/>
                  <a:pt x="4361688" y="0"/>
                </a:cubicBezTo>
                <a:cubicBezTo>
                  <a:pt x="4587118" y="-5108"/>
                  <a:pt x="4992424" y="-42958"/>
                  <a:pt x="5266944" y="0"/>
                </a:cubicBezTo>
                <a:cubicBezTo>
                  <a:pt x="5541464" y="42958"/>
                  <a:pt x="5882966" y="-3430"/>
                  <a:pt x="6172200" y="0"/>
                </a:cubicBezTo>
                <a:cubicBezTo>
                  <a:pt x="6461434" y="3430"/>
                  <a:pt x="6432127" y="6688"/>
                  <a:pt x="6528816" y="0"/>
                </a:cubicBezTo>
                <a:cubicBezTo>
                  <a:pt x="6625505" y="-6688"/>
                  <a:pt x="6916805" y="-436"/>
                  <a:pt x="7214616" y="0"/>
                </a:cubicBezTo>
                <a:cubicBezTo>
                  <a:pt x="7512427" y="436"/>
                  <a:pt x="7626159" y="-6909"/>
                  <a:pt x="7790688" y="0"/>
                </a:cubicBezTo>
                <a:cubicBezTo>
                  <a:pt x="7955217" y="6909"/>
                  <a:pt x="8048891" y="15307"/>
                  <a:pt x="8147304" y="0"/>
                </a:cubicBezTo>
                <a:cubicBezTo>
                  <a:pt x="8245717" y="-15307"/>
                  <a:pt x="8645618" y="-11734"/>
                  <a:pt x="9052560" y="0"/>
                </a:cubicBezTo>
                <a:cubicBezTo>
                  <a:pt x="9459502" y="11734"/>
                  <a:pt x="9320584" y="8388"/>
                  <a:pt x="9409176" y="0"/>
                </a:cubicBezTo>
                <a:cubicBezTo>
                  <a:pt x="9497768" y="-8388"/>
                  <a:pt x="9644192" y="8379"/>
                  <a:pt x="9765792" y="0"/>
                </a:cubicBezTo>
                <a:cubicBezTo>
                  <a:pt x="9887392" y="-8379"/>
                  <a:pt x="10105220" y="-12663"/>
                  <a:pt x="10341864" y="0"/>
                </a:cubicBezTo>
                <a:cubicBezTo>
                  <a:pt x="10578508" y="12663"/>
                  <a:pt x="10773103" y="-5786"/>
                  <a:pt x="10972800" y="0"/>
                </a:cubicBezTo>
                <a:cubicBezTo>
                  <a:pt x="10972146" y="8818"/>
                  <a:pt x="10972240" y="13823"/>
                  <a:pt x="10972800" y="18288"/>
                </a:cubicBezTo>
                <a:cubicBezTo>
                  <a:pt x="10588778" y="31598"/>
                  <a:pt x="10543381" y="-12698"/>
                  <a:pt x="10177272" y="18288"/>
                </a:cubicBezTo>
                <a:cubicBezTo>
                  <a:pt x="9811163" y="49274"/>
                  <a:pt x="9996817" y="25662"/>
                  <a:pt x="9820656" y="18288"/>
                </a:cubicBezTo>
                <a:cubicBezTo>
                  <a:pt x="9644495" y="10914"/>
                  <a:pt x="9607007" y="31631"/>
                  <a:pt x="9464040" y="18288"/>
                </a:cubicBezTo>
                <a:cubicBezTo>
                  <a:pt x="9321073" y="4945"/>
                  <a:pt x="9114189" y="28940"/>
                  <a:pt x="8778240" y="18288"/>
                </a:cubicBezTo>
                <a:cubicBezTo>
                  <a:pt x="8442291" y="7636"/>
                  <a:pt x="8594763" y="987"/>
                  <a:pt x="8421624" y="18288"/>
                </a:cubicBezTo>
                <a:cubicBezTo>
                  <a:pt x="8248485" y="35589"/>
                  <a:pt x="7929515" y="37573"/>
                  <a:pt x="7735824" y="18288"/>
                </a:cubicBezTo>
                <a:cubicBezTo>
                  <a:pt x="7542133" y="-997"/>
                  <a:pt x="7252504" y="33858"/>
                  <a:pt x="6940296" y="18288"/>
                </a:cubicBezTo>
                <a:cubicBezTo>
                  <a:pt x="6628088" y="2718"/>
                  <a:pt x="6528503" y="48389"/>
                  <a:pt x="6254496" y="18288"/>
                </a:cubicBezTo>
                <a:cubicBezTo>
                  <a:pt x="5980489" y="-11813"/>
                  <a:pt x="5695784" y="-3740"/>
                  <a:pt x="5458968" y="18288"/>
                </a:cubicBezTo>
                <a:cubicBezTo>
                  <a:pt x="5222152" y="40316"/>
                  <a:pt x="5010751" y="19095"/>
                  <a:pt x="4663440" y="18288"/>
                </a:cubicBezTo>
                <a:cubicBezTo>
                  <a:pt x="4316129" y="17481"/>
                  <a:pt x="4425552" y="1606"/>
                  <a:pt x="4306824" y="18288"/>
                </a:cubicBezTo>
                <a:cubicBezTo>
                  <a:pt x="4188096" y="34970"/>
                  <a:pt x="3941535" y="7481"/>
                  <a:pt x="3840480" y="18288"/>
                </a:cubicBezTo>
                <a:cubicBezTo>
                  <a:pt x="3739425" y="29095"/>
                  <a:pt x="3402388" y="17641"/>
                  <a:pt x="3264408" y="18288"/>
                </a:cubicBezTo>
                <a:cubicBezTo>
                  <a:pt x="3126428" y="18935"/>
                  <a:pt x="2776779" y="9983"/>
                  <a:pt x="2578608" y="18288"/>
                </a:cubicBezTo>
                <a:cubicBezTo>
                  <a:pt x="2380437" y="26593"/>
                  <a:pt x="1909468" y="25818"/>
                  <a:pt x="1673352" y="18288"/>
                </a:cubicBezTo>
                <a:cubicBezTo>
                  <a:pt x="1437236" y="10758"/>
                  <a:pt x="1131180" y="49884"/>
                  <a:pt x="877824" y="18288"/>
                </a:cubicBezTo>
                <a:cubicBezTo>
                  <a:pt x="624468" y="-13308"/>
                  <a:pt x="206753" y="2195"/>
                  <a:pt x="0" y="18288"/>
                </a:cubicBezTo>
                <a:cubicBezTo>
                  <a:pt x="313" y="10654"/>
                  <a:pt x="-263" y="4056"/>
                  <a:pt x="0" y="0"/>
                </a:cubicBezTo>
                <a:close/>
              </a:path>
              <a:path w="10972800" h="18288" stroke="0" extrusionOk="0">
                <a:moveTo>
                  <a:pt x="0" y="0"/>
                </a:moveTo>
                <a:cubicBezTo>
                  <a:pt x="164017" y="-17675"/>
                  <a:pt x="309425" y="9913"/>
                  <a:pt x="466344" y="0"/>
                </a:cubicBezTo>
                <a:cubicBezTo>
                  <a:pt x="623263" y="-9913"/>
                  <a:pt x="659300" y="-14524"/>
                  <a:pt x="822960" y="0"/>
                </a:cubicBezTo>
                <a:cubicBezTo>
                  <a:pt x="986620" y="14524"/>
                  <a:pt x="1105222" y="-16481"/>
                  <a:pt x="1289304" y="0"/>
                </a:cubicBezTo>
                <a:cubicBezTo>
                  <a:pt x="1473386" y="16481"/>
                  <a:pt x="1693223" y="26161"/>
                  <a:pt x="1975104" y="0"/>
                </a:cubicBezTo>
                <a:cubicBezTo>
                  <a:pt x="2256985" y="-26161"/>
                  <a:pt x="2435781" y="23061"/>
                  <a:pt x="2770632" y="0"/>
                </a:cubicBezTo>
                <a:cubicBezTo>
                  <a:pt x="3105483" y="-23061"/>
                  <a:pt x="3247479" y="-44011"/>
                  <a:pt x="3675888" y="0"/>
                </a:cubicBezTo>
                <a:cubicBezTo>
                  <a:pt x="4104297" y="44011"/>
                  <a:pt x="4280918" y="4017"/>
                  <a:pt x="4581144" y="0"/>
                </a:cubicBezTo>
                <a:cubicBezTo>
                  <a:pt x="4881370" y="-4017"/>
                  <a:pt x="5021699" y="-11889"/>
                  <a:pt x="5157216" y="0"/>
                </a:cubicBezTo>
                <a:cubicBezTo>
                  <a:pt x="5292733" y="11889"/>
                  <a:pt x="5603398" y="-17698"/>
                  <a:pt x="5952744" y="0"/>
                </a:cubicBezTo>
                <a:cubicBezTo>
                  <a:pt x="6302090" y="17698"/>
                  <a:pt x="6353093" y="-11909"/>
                  <a:pt x="6638544" y="0"/>
                </a:cubicBezTo>
                <a:cubicBezTo>
                  <a:pt x="6923995" y="11909"/>
                  <a:pt x="7053404" y="21630"/>
                  <a:pt x="7214616" y="0"/>
                </a:cubicBezTo>
                <a:cubicBezTo>
                  <a:pt x="7375828" y="-21630"/>
                  <a:pt x="7837963" y="3886"/>
                  <a:pt x="8010144" y="0"/>
                </a:cubicBezTo>
                <a:cubicBezTo>
                  <a:pt x="8182325" y="-3886"/>
                  <a:pt x="8224183" y="16009"/>
                  <a:pt x="8366760" y="0"/>
                </a:cubicBezTo>
                <a:cubicBezTo>
                  <a:pt x="8509337" y="-16009"/>
                  <a:pt x="8687920" y="-5720"/>
                  <a:pt x="8942832" y="0"/>
                </a:cubicBezTo>
                <a:cubicBezTo>
                  <a:pt x="9197744" y="5720"/>
                  <a:pt x="9368437" y="20479"/>
                  <a:pt x="9628632" y="0"/>
                </a:cubicBezTo>
                <a:cubicBezTo>
                  <a:pt x="9888827" y="-20479"/>
                  <a:pt x="10560858" y="-20746"/>
                  <a:pt x="10972800" y="0"/>
                </a:cubicBezTo>
                <a:cubicBezTo>
                  <a:pt x="10972186" y="5722"/>
                  <a:pt x="10972980" y="12495"/>
                  <a:pt x="10972800" y="18288"/>
                </a:cubicBezTo>
                <a:cubicBezTo>
                  <a:pt x="10786146" y="12536"/>
                  <a:pt x="10623717" y="14033"/>
                  <a:pt x="10506456" y="18288"/>
                </a:cubicBezTo>
                <a:cubicBezTo>
                  <a:pt x="10389195" y="22543"/>
                  <a:pt x="10296178" y="20107"/>
                  <a:pt x="10149840" y="18288"/>
                </a:cubicBezTo>
                <a:cubicBezTo>
                  <a:pt x="10003502" y="16469"/>
                  <a:pt x="9767530" y="28891"/>
                  <a:pt x="9464040" y="18288"/>
                </a:cubicBezTo>
                <a:cubicBezTo>
                  <a:pt x="9160550" y="7685"/>
                  <a:pt x="9229050" y="2659"/>
                  <a:pt x="8997696" y="18288"/>
                </a:cubicBezTo>
                <a:cubicBezTo>
                  <a:pt x="8766342" y="33917"/>
                  <a:pt x="8340136" y="34864"/>
                  <a:pt x="8092440" y="18288"/>
                </a:cubicBezTo>
                <a:cubicBezTo>
                  <a:pt x="7844744" y="1712"/>
                  <a:pt x="7863720" y="27405"/>
                  <a:pt x="7735824" y="18288"/>
                </a:cubicBezTo>
                <a:cubicBezTo>
                  <a:pt x="7607928" y="9171"/>
                  <a:pt x="7323619" y="461"/>
                  <a:pt x="7050024" y="18288"/>
                </a:cubicBezTo>
                <a:cubicBezTo>
                  <a:pt x="6776429" y="36115"/>
                  <a:pt x="6787899" y="28206"/>
                  <a:pt x="6693408" y="18288"/>
                </a:cubicBezTo>
                <a:cubicBezTo>
                  <a:pt x="6598917" y="8370"/>
                  <a:pt x="6395231" y="19114"/>
                  <a:pt x="6227064" y="18288"/>
                </a:cubicBezTo>
                <a:cubicBezTo>
                  <a:pt x="6058897" y="17462"/>
                  <a:pt x="5618582" y="1091"/>
                  <a:pt x="5431536" y="18288"/>
                </a:cubicBezTo>
                <a:cubicBezTo>
                  <a:pt x="5244490" y="35485"/>
                  <a:pt x="4729797" y="-9650"/>
                  <a:pt x="4526280" y="18288"/>
                </a:cubicBezTo>
                <a:cubicBezTo>
                  <a:pt x="4322763" y="46226"/>
                  <a:pt x="4216797" y="756"/>
                  <a:pt x="4059936" y="18288"/>
                </a:cubicBezTo>
                <a:cubicBezTo>
                  <a:pt x="3903075" y="35820"/>
                  <a:pt x="3537912" y="42098"/>
                  <a:pt x="3374136" y="18288"/>
                </a:cubicBezTo>
                <a:cubicBezTo>
                  <a:pt x="3210360" y="-5522"/>
                  <a:pt x="3126842" y="39135"/>
                  <a:pt x="2907792" y="18288"/>
                </a:cubicBezTo>
                <a:cubicBezTo>
                  <a:pt x="2688742" y="-2559"/>
                  <a:pt x="2490436" y="34100"/>
                  <a:pt x="2112264" y="18288"/>
                </a:cubicBezTo>
                <a:cubicBezTo>
                  <a:pt x="1734092" y="2476"/>
                  <a:pt x="1744622" y="-7274"/>
                  <a:pt x="1536192" y="18288"/>
                </a:cubicBezTo>
                <a:cubicBezTo>
                  <a:pt x="1327762" y="43850"/>
                  <a:pt x="1189025" y="6435"/>
                  <a:pt x="1069848" y="18288"/>
                </a:cubicBezTo>
                <a:cubicBezTo>
                  <a:pt x="950671" y="30141"/>
                  <a:pt x="858345" y="33684"/>
                  <a:pt x="713232" y="18288"/>
                </a:cubicBezTo>
                <a:cubicBezTo>
                  <a:pt x="568119" y="2892"/>
                  <a:pt x="250292" y="5410"/>
                  <a:pt x="0" y="18288"/>
                </a:cubicBezTo>
                <a:cubicBezTo>
                  <a:pt x="465" y="13062"/>
                  <a:pt x="-894" y="9029"/>
                  <a:pt x="0" y="0"/>
                </a:cubicBezTo>
                <a:close/>
              </a:path>
            </a:pathLst>
          </a:custGeom>
          <a:solidFill>
            <a:schemeClr val="accent2">
              <a:alpha val="75000"/>
            </a:schemeClr>
          </a:solidFill>
          <a:ln w="44450" cap="rnd">
            <a:solidFill>
              <a:schemeClr val="accent2">
                <a:alpha val="75000"/>
              </a:schemeClr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64C767B-41D7-E410-6106-6FD8C7DBAF8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47688" y="1847850"/>
            <a:ext cx="5297487" cy="4371975"/>
          </a:xfrm>
        </p:spPr>
        <p:txBody>
          <a:bodyPr rtlCol="0">
            <a:normAutofit fontScale="92500" lnSpcReduction="20000"/>
          </a:bodyPr>
          <a:lstStyle/>
          <a:p>
            <a:pPr marL="914400" lvl="1" indent="-45720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sz="2100" dirty="0"/>
              <a:t>Lack of Accountability: When autonomous systems make decisions, who — or what — is to be held responsible?</a:t>
            </a:r>
          </a:p>
          <a:p>
            <a:pPr marL="914400" lvl="1" indent="-45720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sz="2100" dirty="0"/>
              <a:t>Lowered Threshold for War: Autonomous systems could lower the human cost of entering a conflict, resulting in more conflict.</a:t>
            </a:r>
          </a:p>
          <a:p>
            <a:pPr marL="914400" lvl="1" indent="-45720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sz="2100" dirty="0"/>
              <a:t>Ethical Decision Making: Machines lack human judgment and might not be capable of making ethical decisions in complex, rapidly evolving combat situations where the distinction between combatant and non-combatant is not clear-cut.</a:t>
            </a:r>
          </a:p>
          <a:p>
            <a:pPr marL="914400" lvl="1" indent="-45720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sz="2100" dirty="0"/>
              <a:t>Autonomous Lethal Force: Should it even be allowed?</a:t>
            </a:r>
          </a:p>
          <a:p>
            <a:pPr marL="914400" lvl="1" indent="-45720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sz="2100" dirty="0"/>
              <a:t>Security and Hacking: Autonomous systems could be hacked or malfunction</a:t>
            </a:r>
            <a:r>
              <a:rPr lang="en-US" dirty="0"/>
              <a:t>.</a:t>
            </a:r>
          </a:p>
          <a:p>
            <a:pPr fontAlgn="auto">
              <a:spcAft>
                <a:spcPts val="0"/>
              </a:spcAft>
              <a:defRPr/>
            </a:pPr>
            <a:endParaRPr lang="en-US" sz="2400" dirty="0"/>
          </a:p>
          <a:p>
            <a:pPr marL="0" indent="0" fontAlgn="auto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n-US" sz="24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0FC73B5-2886-5316-F6A3-4AC3FF1BB9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70000" lnSpcReduction="20000"/>
          </a:bodyPr>
          <a:lstStyle/>
          <a:p>
            <a:pPr>
              <a:spcAft>
                <a:spcPts val="600"/>
              </a:spcAft>
              <a:defRPr/>
            </a:pPr>
            <a:fld id="{48D3DC0E-6818-4CC4-8FD2-5E069BF8DE5A}" type="slidenum">
              <a:rPr lang="en-US"/>
              <a:pPr>
                <a:spcAft>
                  <a:spcPts val="600"/>
                </a:spcAft>
                <a:defRPr/>
              </a:pPr>
              <a:t>10</a:t>
            </a:fld>
            <a:endParaRPr lang="en-US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40659002-4673-D199-85AE-0903876C385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70650" y="1847850"/>
            <a:ext cx="5295900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800100" indent="-3429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eaLnBrk="1" hangingPunct="1">
              <a:buFont typeface="Corbel" panose="020B0503020204020204" pitchFamily="34" charset="0"/>
              <a:buAutoNum type="arabicPeriod"/>
            </a:pPr>
            <a:r>
              <a:rPr lang="en-US" altLang="en-US"/>
              <a:t>Just War Theory Adaptation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/>
              <a:t>Jus ad bellum: Justly entering into war, including just cause, right intention, and proper authority.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/>
              <a:t>Jus in bello: Justice in war</a:t>
            </a:r>
          </a:p>
          <a:p>
            <a:pPr eaLnBrk="1" hangingPunct="1">
              <a:buFont typeface="Corbel" panose="020B0503020204020204" pitchFamily="34" charset="0"/>
              <a:buAutoNum type="arabicPeriod" startAt="2"/>
            </a:pPr>
            <a:r>
              <a:rPr lang="en-US" altLang="en-US"/>
              <a:t>International Humanitarian Law Compliance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/>
              <a:t>AI-driven defense systems must adhere to existing international laws, including the Geneva Conventions and the Hague Conventions, which regulate the conduct of armed conflicts.</a:t>
            </a:r>
          </a:p>
          <a:p>
            <a:pPr eaLnBrk="1" hangingPunct="1">
              <a:buFont typeface="Corbel" panose="020B0503020204020204" pitchFamily="34" charset="0"/>
              <a:buAutoNum type="arabicPeriod" startAt="3"/>
            </a:pPr>
            <a:r>
              <a:rPr lang="en-US" altLang="en-US"/>
              <a:t>Responsibility and Accountability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/>
              <a:t>Establish clear lines of responsibility and accountability for the actions of AI systems. This includes legal frameworks to address potential war crimes committed by autonomous systems.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9" descr="&quot;&quot;">
            <a:extLst>
              <a:ext uri="{FF2B5EF4-FFF2-40B4-BE49-F238E27FC236}">
                <a16:creationId xmlns:a16="http://schemas.microsoft.com/office/drawing/2014/main" id="{04C1BEFA-9CAB-5911-5A61-905918E19BD9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6387" name="Title 1">
            <a:extLst>
              <a:ext uri="{FF2B5EF4-FFF2-40B4-BE49-F238E27FC236}">
                <a16:creationId xmlns:a16="http://schemas.microsoft.com/office/drawing/2014/main" id="{7E33FB5D-0CB9-9501-E04D-D2A6CE632492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73088" y="238125"/>
            <a:ext cx="11017250" cy="1435100"/>
          </a:xfrm>
        </p:spPr>
        <p:txBody>
          <a:bodyPr anchor="b"/>
          <a:lstStyle/>
          <a:p>
            <a:r>
              <a:rPr lang="en-US" altLang="en-US" sz="5400"/>
              <a:t>AI + Ethics: Economic Inequities (C)</a:t>
            </a:r>
          </a:p>
        </p:txBody>
      </p:sp>
      <p:sp>
        <p:nvSpPr>
          <p:cNvPr id="15" name="sketchy line" descr="&quot;&quot;">
            <a:extLst>
              <a:ext uri="{FF2B5EF4-FFF2-40B4-BE49-F238E27FC236}">
                <a16:creationId xmlns:a16="http://schemas.microsoft.com/office/drawing/2014/main" id="{746851A6-2FE9-08B8-FB71-E49940BB6215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573088" y="1681163"/>
            <a:ext cx="10972800" cy="19050"/>
          </a:xfrm>
          <a:custGeom>
            <a:avLst/>
            <a:gdLst>
              <a:gd name="connsiteX0" fmla="*/ 0 w 10972800"/>
              <a:gd name="connsiteY0" fmla="*/ 0 h 18288"/>
              <a:gd name="connsiteX1" fmla="*/ 356616 w 10972800"/>
              <a:gd name="connsiteY1" fmla="*/ 0 h 18288"/>
              <a:gd name="connsiteX2" fmla="*/ 1042416 w 10972800"/>
              <a:gd name="connsiteY2" fmla="*/ 0 h 18288"/>
              <a:gd name="connsiteX3" fmla="*/ 1947672 w 10972800"/>
              <a:gd name="connsiteY3" fmla="*/ 0 h 18288"/>
              <a:gd name="connsiteX4" fmla="*/ 2633472 w 10972800"/>
              <a:gd name="connsiteY4" fmla="*/ 0 h 18288"/>
              <a:gd name="connsiteX5" fmla="*/ 2990088 w 10972800"/>
              <a:gd name="connsiteY5" fmla="*/ 0 h 18288"/>
              <a:gd name="connsiteX6" fmla="*/ 3456432 w 10972800"/>
              <a:gd name="connsiteY6" fmla="*/ 0 h 18288"/>
              <a:gd name="connsiteX7" fmla="*/ 4361688 w 10972800"/>
              <a:gd name="connsiteY7" fmla="*/ 0 h 18288"/>
              <a:gd name="connsiteX8" fmla="*/ 5266944 w 10972800"/>
              <a:gd name="connsiteY8" fmla="*/ 0 h 18288"/>
              <a:gd name="connsiteX9" fmla="*/ 6172200 w 10972800"/>
              <a:gd name="connsiteY9" fmla="*/ 0 h 18288"/>
              <a:gd name="connsiteX10" fmla="*/ 6528816 w 10972800"/>
              <a:gd name="connsiteY10" fmla="*/ 0 h 18288"/>
              <a:gd name="connsiteX11" fmla="*/ 7214616 w 10972800"/>
              <a:gd name="connsiteY11" fmla="*/ 0 h 18288"/>
              <a:gd name="connsiteX12" fmla="*/ 7790688 w 10972800"/>
              <a:gd name="connsiteY12" fmla="*/ 0 h 18288"/>
              <a:gd name="connsiteX13" fmla="*/ 8147304 w 10972800"/>
              <a:gd name="connsiteY13" fmla="*/ 0 h 18288"/>
              <a:gd name="connsiteX14" fmla="*/ 9052560 w 10972800"/>
              <a:gd name="connsiteY14" fmla="*/ 0 h 18288"/>
              <a:gd name="connsiteX15" fmla="*/ 9409176 w 10972800"/>
              <a:gd name="connsiteY15" fmla="*/ 0 h 18288"/>
              <a:gd name="connsiteX16" fmla="*/ 9765792 w 10972800"/>
              <a:gd name="connsiteY16" fmla="*/ 0 h 18288"/>
              <a:gd name="connsiteX17" fmla="*/ 10341864 w 10972800"/>
              <a:gd name="connsiteY17" fmla="*/ 0 h 18288"/>
              <a:gd name="connsiteX18" fmla="*/ 10972800 w 10972800"/>
              <a:gd name="connsiteY18" fmla="*/ 0 h 18288"/>
              <a:gd name="connsiteX19" fmla="*/ 10972800 w 10972800"/>
              <a:gd name="connsiteY19" fmla="*/ 18288 h 18288"/>
              <a:gd name="connsiteX20" fmla="*/ 10177272 w 10972800"/>
              <a:gd name="connsiteY20" fmla="*/ 18288 h 18288"/>
              <a:gd name="connsiteX21" fmla="*/ 9820656 w 10972800"/>
              <a:gd name="connsiteY21" fmla="*/ 18288 h 18288"/>
              <a:gd name="connsiteX22" fmla="*/ 9464040 w 10972800"/>
              <a:gd name="connsiteY22" fmla="*/ 18288 h 18288"/>
              <a:gd name="connsiteX23" fmla="*/ 8778240 w 10972800"/>
              <a:gd name="connsiteY23" fmla="*/ 18288 h 18288"/>
              <a:gd name="connsiteX24" fmla="*/ 8421624 w 10972800"/>
              <a:gd name="connsiteY24" fmla="*/ 18288 h 18288"/>
              <a:gd name="connsiteX25" fmla="*/ 7735824 w 10972800"/>
              <a:gd name="connsiteY25" fmla="*/ 18288 h 18288"/>
              <a:gd name="connsiteX26" fmla="*/ 6940296 w 10972800"/>
              <a:gd name="connsiteY26" fmla="*/ 18288 h 18288"/>
              <a:gd name="connsiteX27" fmla="*/ 6254496 w 10972800"/>
              <a:gd name="connsiteY27" fmla="*/ 18288 h 18288"/>
              <a:gd name="connsiteX28" fmla="*/ 5458968 w 10972800"/>
              <a:gd name="connsiteY28" fmla="*/ 18288 h 18288"/>
              <a:gd name="connsiteX29" fmla="*/ 4663440 w 10972800"/>
              <a:gd name="connsiteY29" fmla="*/ 18288 h 18288"/>
              <a:gd name="connsiteX30" fmla="*/ 4306824 w 10972800"/>
              <a:gd name="connsiteY30" fmla="*/ 18288 h 18288"/>
              <a:gd name="connsiteX31" fmla="*/ 3840480 w 10972800"/>
              <a:gd name="connsiteY31" fmla="*/ 18288 h 18288"/>
              <a:gd name="connsiteX32" fmla="*/ 3264408 w 10972800"/>
              <a:gd name="connsiteY32" fmla="*/ 18288 h 18288"/>
              <a:gd name="connsiteX33" fmla="*/ 2578608 w 10972800"/>
              <a:gd name="connsiteY33" fmla="*/ 18288 h 18288"/>
              <a:gd name="connsiteX34" fmla="*/ 1673352 w 10972800"/>
              <a:gd name="connsiteY34" fmla="*/ 18288 h 18288"/>
              <a:gd name="connsiteX35" fmla="*/ 877824 w 10972800"/>
              <a:gd name="connsiteY35" fmla="*/ 18288 h 18288"/>
              <a:gd name="connsiteX36" fmla="*/ 0 w 10972800"/>
              <a:gd name="connsiteY36" fmla="*/ 18288 h 18288"/>
              <a:gd name="connsiteX37" fmla="*/ 0 w 10972800"/>
              <a:gd name="connsiteY37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10972800" h="18288" fill="none" extrusionOk="0">
                <a:moveTo>
                  <a:pt x="0" y="0"/>
                </a:moveTo>
                <a:cubicBezTo>
                  <a:pt x="165916" y="-1866"/>
                  <a:pt x="188720" y="13756"/>
                  <a:pt x="356616" y="0"/>
                </a:cubicBezTo>
                <a:cubicBezTo>
                  <a:pt x="524512" y="-13756"/>
                  <a:pt x="734781" y="8922"/>
                  <a:pt x="1042416" y="0"/>
                </a:cubicBezTo>
                <a:cubicBezTo>
                  <a:pt x="1350051" y="-8922"/>
                  <a:pt x="1595982" y="-26315"/>
                  <a:pt x="1947672" y="0"/>
                </a:cubicBezTo>
                <a:cubicBezTo>
                  <a:pt x="2299362" y="26315"/>
                  <a:pt x="2292691" y="-19526"/>
                  <a:pt x="2633472" y="0"/>
                </a:cubicBezTo>
                <a:cubicBezTo>
                  <a:pt x="2974253" y="19526"/>
                  <a:pt x="2857309" y="10773"/>
                  <a:pt x="2990088" y="0"/>
                </a:cubicBezTo>
                <a:cubicBezTo>
                  <a:pt x="3122867" y="-10773"/>
                  <a:pt x="3359343" y="7194"/>
                  <a:pt x="3456432" y="0"/>
                </a:cubicBezTo>
                <a:cubicBezTo>
                  <a:pt x="3553521" y="-7194"/>
                  <a:pt x="4136258" y="5108"/>
                  <a:pt x="4361688" y="0"/>
                </a:cubicBezTo>
                <a:cubicBezTo>
                  <a:pt x="4587118" y="-5108"/>
                  <a:pt x="4992424" y="-42958"/>
                  <a:pt x="5266944" y="0"/>
                </a:cubicBezTo>
                <a:cubicBezTo>
                  <a:pt x="5541464" y="42958"/>
                  <a:pt x="5882966" y="-3430"/>
                  <a:pt x="6172200" y="0"/>
                </a:cubicBezTo>
                <a:cubicBezTo>
                  <a:pt x="6461434" y="3430"/>
                  <a:pt x="6432127" y="6688"/>
                  <a:pt x="6528816" y="0"/>
                </a:cubicBezTo>
                <a:cubicBezTo>
                  <a:pt x="6625505" y="-6688"/>
                  <a:pt x="6916805" y="-436"/>
                  <a:pt x="7214616" y="0"/>
                </a:cubicBezTo>
                <a:cubicBezTo>
                  <a:pt x="7512427" y="436"/>
                  <a:pt x="7626159" y="-6909"/>
                  <a:pt x="7790688" y="0"/>
                </a:cubicBezTo>
                <a:cubicBezTo>
                  <a:pt x="7955217" y="6909"/>
                  <a:pt x="8048891" y="15307"/>
                  <a:pt x="8147304" y="0"/>
                </a:cubicBezTo>
                <a:cubicBezTo>
                  <a:pt x="8245717" y="-15307"/>
                  <a:pt x="8645618" y="-11734"/>
                  <a:pt x="9052560" y="0"/>
                </a:cubicBezTo>
                <a:cubicBezTo>
                  <a:pt x="9459502" y="11734"/>
                  <a:pt x="9320584" y="8388"/>
                  <a:pt x="9409176" y="0"/>
                </a:cubicBezTo>
                <a:cubicBezTo>
                  <a:pt x="9497768" y="-8388"/>
                  <a:pt x="9644192" y="8379"/>
                  <a:pt x="9765792" y="0"/>
                </a:cubicBezTo>
                <a:cubicBezTo>
                  <a:pt x="9887392" y="-8379"/>
                  <a:pt x="10105220" y="-12663"/>
                  <a:pt x="10341864" y="0"/>
                </a:cubicBezTo>
                <a:cubicBezTo>
                  <a:pt x="10578508" y="12663"/>
                  <a:pt x="10773103" y="-5786"/>
                  <a:pt x="10972800" y="0"/>
                </a:cubicBezTo>
                <a:cubicBezTo>
                  <a:pt x="10972146" y="8818"/>
                  <a:pt x="10972240" y="13823"/>
                  <a:pt x="10972800" y="18288"/>
                </a:cubicBezTo>
                <a:cubicBezTo>
                  <a:pt x="10588778" y="31598"/>
                  <a:pt x="10543381" y="-12698"/>
                  <a:pt x="10177272" y="18288"/>
                </a:cubicBezTo>
                <a:cubicBezTo>
                  <a:pt x="9811163" y="49274"/>
                  <a:pt x="9996817" y="25662"/>
                  <a:pt x="9820656" y="18288"/>
                </a:cubicBezTo>
                <a:cubicBezTo>
                  <a:pt x="9644495" y="10914"/>
                  <a:pt x="9607007" y="31631"/>
                  <a:pt x="9464040" y="18288"/>
                </a:cubicBezTo>
                <a:cubicBezTo>
                  <a:pt x="9321073" y="4945"/>
                  <a:pt x="9114189" y="28940"/>
                  <a:pt x="8778240" y="18288"/>
                </a:cubicBezTo>
                <a:cubicBezTo>
                  <a:pt x="8442291" y="7636"/>
                  <a:pt x="8594763" y="987"/>
                  <a:pt x="8421624" y="18288"/>
                </a:cubicBezTo>
                <a:cubicBezTo>
                  <a:pt x="8248485" y="35589"/>
                  <a:pt x="7929515" y="37573"/>
                  <a:pt x="7735824" y="18288"/>
                </a:cubicBezTo>
                <a:cubicBezTo>
                  <a:pt x="7542133" y="-997"/>
                  <a:pt x="7252504" y="33858"/>
                  <a:pt x="6940296" y="18288"/>
                </a:cubicBezTo>
                <a:cubicBezTo>
                  <a:pt x="6628088" y="2718"/>
                  <a:pt x="6528503" y="48389"/>
                  <a:pt x="6254496" y="18288"/>
                </a:cubicBezTo>
                <a:cubicBezTo>
                  <a:pt x="5980489" y="-11813"/>
                  <a:pt x="5695784" y="-3740"/>
                  <a:pt x="5458968" y="18288"/>
                </a:cubicBezTo>
                <a:cubicBezTo>
                  <a:pt x="5222152" y="40316"/>
                  <a:pt x="5010751" y="19095"/>
                  <a:pt x="4663440" y="18288"/>
                </a:cubicBezTo>
                <a:cubicBezTo>
                  <a:pt x="4316129" y="17481"/>
                  <a:pt x="4425552" y="1606"/>
                  <a:pt x="4306824" y="18288"/>
                </a:cubicBezTo>
                <a:cubicBezTo>
                  <a:pt x="4188096" y="34970"/>
                  <a:pt x="3941535" y="7481"/>
                  <a:pt x="3840480" y="18288"/>
                </a:cubicBezTo>
                <a:cubicBezTo>
                  <a:pt x="3739425" y="29095"/>
                  <a:pt x="3402388" y="17641"/>
                  <a:pt x="3264408" y="18288"/>
                </a:cubicBezTo>
                <a:cubicBezTo>
                  <a:pt x="3126428" y="18935"/>
                  <a:pt x="2776779" y="9983"/>
                  <a:pt x="2578608" y="18288"/>
                </a:cubicBezTo>
                <a:cubicBezTo>
                  <a:pt x="2380437" y="26593"/>
                  <a:pt x="1909468" y="25818"/>
                  <a:pt x="1673352" y="18288"/>
                </a:cubicBezTo>
                <a:cubicBezTo>
                  <a:pt x="1437236" y="10758"/>
                  <a:pt x="1131180" y="49884"/>
                  <a:pt x="877824" y="18288"/>
                </a:cubicBezTo>
                <a:cubicBezTo>
                  <a:pt x="624468" y="-13308"/>
                  <a:pt x="206753" y="2195"/>
                  <a:pt x="0" y="18288"/>
                </a:cubicBezTo>
                <a:cubicBezTo>
                  <a:pt x="313" y="10654"/>
                  <a:pt x="-263" y="4056"/>
                  <a:pt x="0" y="0"/>
                </a:cubicBezTo>
                <a:close/>
              </a:path>
              <a:path w="10972800" h="18288" stroke="0" extrusionOk="0">
                <a:moveTo>
                  <a:pt x="0" y="0"/>
                </a:moveTo>
                <a:cubicBezTo>
                  <a:pt x="164017" y="-17675"/>
                  <a:pt x="309425" y="9913"/>
                  <a:pt x="466344" y="0"/>
                </a:cubicBezTo>
                <a:cubicBezTo>
                  <a:pt x="623263" y="-9913"/>
                  <a:pt x="659300" y="-14524"/>
                  <a:pt x="822960" y="0"/>
                </a:cubicBezTo>
                <a:cubicBezTo>
                  <a:pt x="986620" y="14524"/>
                  <a:pt x="1105222" y="-16481"/>
                  <a:pt x="1289304" y="0"/>
                </a:cubicBezTo>
                <a:cubicBezTo>
                  <a:pt x="1473386" y="16481"/>
                  <a:pt x="1693223" y="26161"/>
                  <a:pt x="1975104" y="0"/>
                </a:cubicBezTo>
                <a:cubicBezTo>
                  <a:pt x="2256985" y="-26161"/>
                  <a:pt x="2435781" y="23061"/>
                  <a:pt x="2770632" y="0"/>
                </a:cubicBezTo>
                <a:cubicBezTo>
                  <a:pt x="3105483" y="-23061"/>
                  <a:pt x="3247479" y="-44011"/>
                  <a:pt x="3675888" y="0"/>
                </a:cubicBezTo>
                <a:cubicBezTo>
                  <a:pt x="4104297" y="44011"/>
                  <a:pt x="4280918" y="4017"/>
                  <a:pt x="4581144" y="0"/>
                </a:cubicBezTo>
                <a:cubicBezTo>
                  <a:pt x="4881370" y="-4017"/>
                  <a:pt x="5021699" y="-11889"/>
                  <a:pt x="5157216" y="0"/>
                </a:cubicBezTo>
                <a:cubicBezTo>
                  <a:pt x="5292733" y="11889"/>
                  <a:pt x="5603398" y="-17698"/>
                  <a:pt x="5952744" y="0"/>
                </a:cubicBezTo>
                <a:cubicBezTo>
                  <a:pt x="6302090" y="17698"/>
                  <a:pt x="6353093" y="-11909"/>
                  <a:pt x="6638544" y="0"/>
                </a:cubicBezTo>
                <a:cubicBezTo>
                  <a:pt x="6923995" y="11909"/>
                  <a:pt x="7053404" y="21630"/>
                  <a:pt x="7214616" y="0"/>
                </a:cubicBezTo>
                <a:cubicBezTo>
                  <a:pt x="7375828" y="-21630"/>
                  <a:pt x="7837963" y="3886"/>
                  <a:pt x="8010144" y="0"/>
                </a:cubicBezTo>
                <a:cubicBezTo>
                  <a:pt x="8182325" y="-3886"/>
                  <a:pt x="8224183" y="16009"/>
                  <a:pt x="8366760" y="0"/>
                </a:cubicBezTo>
                <a:cubicBezTo>
                  <a:pt x="8509337" y="-16009"/>
                  <a:pt x="8687920" y="-5720"/>
                  <a:pt x="8942832" y="0"/>
                </a:cubicBezTo>
                <a:cubicBezTo>
                  <a:pt x="9197744" y="5720"/>
                  <a:pt x="9368437" y="20479"/>
                  <a:pt x="9628632" y="0"/>
                </a:cubicBezTo>
                <a:cubicBezTo>
                  <a:pt x="9888827" y="-20479"/>
                  <a:pt x="10560858" y="-20746"/>
                  <a:pt x="10972800" y="0"/>
                </a:cubicBezTo>
                <a:cubicBezTo>
                  <a:pt x="10972186" y="5722"/>
                  <a:pt x="10972980" y="12495"/>
                  <a:pt x="10972800" y="18288"/>
                </a:cubicBezTo>
                <a:cubicBezTo>
                  <a:pt x="10786146" y="12536"/>
                  <a:pt x="10623717" y="14033"/>
                  <a:pt x="10506456" y="18288"/>
                </a:cubicBezTo>
                <a:cubicBezTo>
                  <a:pt x="10389195" y="22543"/>
                  <a:pt x="10296178" y="20107"/>
                  <a:pt x="10149840" y="18288"/>
                </a:cubicBezTo>
                <a:cubicBezTo>
                  <a:pt x="10003502" y="16469"/>
                  <a:pt x="9767530" y="28891"/>
                  <a:pt x="9464040" y="18288"/>
                </a:cubicBezTo>
                <a:cubicBezTo>
                  <a:pt x="9160550" y="7685"/>
                  <a:pt x="9229050" y="2659"/>
                  <a:pt x="8997696" y="18288"/>
                </a:cubicBezTo>
                <a:cubicBezTo>
                  <a:pt x="8766342" y="33917"/>
                  <a:pt x="8340136" y="34864"/>
                  <a:pt x="8092440" y="18288"/>
                </a:cubicBezTo>
                <a:cubicBezTo>
                  <a:pt x="7844744" y="1712"/>
                  <a:pt x="7863720" y="27405"/>
                  <a:pt x="7735824" y="18288"/>
                </a:cubicBezTo>
                <a:cubicBezTo>
                  <a:pt x="7607928" y="9171"/>
                  <a:pt x="7323619" y="461"/>
                  <a:pt x="7050024" y="18288"/>
                </a:cubicBezTo>
                <a:cubicBezTo>
                  <a:pt x="6776429" y="36115"/>
                  <a:pt x="6787899" y="28206"/>
                  <a:pt x="6693408" y="18288"/>
                </a:cubicBezTo>
                <a:cubicBezTo>
                  <a:pt x="6598917" y="8370"/>
                  <a:pt x="6395231" y="19114"/>
                  <a:pt x="6227064" y="18288"/>
                </a:cubicBezTo>
                <a:cubicBezTo>
                  <a:pt x="6058897" y="17462"/>
                  <a:pt x="5618582" y="1091"/>
                  <a:pt x="5431536" y="18288"/>
                </a:cubicBezTo>
                <a:cubicBezTo>
                  <a:pt x="5244490" y="35485"/>
                  <a:pt x="4729797" y="-9650"/>
                  <a:pt x="4526280" y="18288"/>
                </a:cubicBezTo>
                <a:cubicBezTo>
                  <a:pt x="4322763" y="46226"/>
                  <a:pt x="4216797" y="756"/>
                  <a:pt x="4059936" y="18288"/>
                </a:cubicBezTo>
                <a:cubicBezTo>
                  <a:pt x="3903075" y="35820"/>
                  <a:pt x="3537912" y="42098"/>
                  <a:pt x="3374136" y="18288"/>
                </a:cubicBezTo>
                <a:cubicBezTo>
                  <a:pt x="3210360" y="-5522"/>
                  <a:pt x="3126842" y="39135"/>
                  <a:pt x="2907792" y="18288"/>
                </a:cubicBezTo>
                <a:cubicBezTo>
                  <a:pt x="2688742" y="-2559"/>
                  <a:pt x="2490436" y="34100"/>
                  <a:pt x="2112264" y="18288"/>
                </a:cubicBezTo>
                <a:cubicBezTo>
                  <a:pt x="1734092" y="2476"/>
                  <a:pt x="1744622" y="-7274"/>
                  <a:pt x="1536192" y="18288"/>
                </a:cubicBezTo>
                <a:cubicBezTo>
                  <a:pt x="1327762" y="43850"/>
                  <a:pt x="1189025" y="6435"/>
                  <a:pt x="1069848" y="18288"/>
                </a:cubicBezTo>
                <a:cubicBezTo>
                  <a:pt x="950671" y="30141"/>
                  <a:pt x="858345" y="33684"/>
                  <a:pt x="713232" y="18288"/>
                </a:cubicBezTo>
                <a:cubicBezTo>
                  <a:pt x="568119" y="2892"/>
                  <a:pt x="250292" y="5410"/>
                  <a:pt x="0" y="18288"/>
                </a:cubicBezTo>
                <a:cubicBezTo>
                  <a:pt x="465" y="13062"/>
                  <a:pt x="-894" y="9029"/>
                  <a:pt x="0" y="0"/>
                </a:cubicBezTo>
                <a:close/>
              </a:path>
            </a:pathLst>
          </a:custGeom>
          <a:solidFill>
            <a:schemeClr val="accent2">
              <a:alpha val="75000"/>
            </a:schemeClr>
          </a:solidFill>
          <a:ln w="44450" cap="rnd">
            <a:solidFill>
              <a:schemeClr val="accent2">
                <a:alpha val="75000"/>
              </a:schemeClr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6389" name="Content Placeholder 2">
            <a:extLst>
              <a:ext uri="{FF2B5EF4-FFF2-40B4-BE49-F238E27FC236}">
                <a16:creationId xmlns:a16="http://schemas.microsoft.com/office/drawing/2014/main" id="{8E94064A-A03E-8D11-C1C0-AFA50EFA7C09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573088" y="1817688"/>
            <a:ext cx="10780712" cy="4373562"/>
          </a:xfrm>
        </p:spPr>
        <p:txBody>
          <a:bodyPr/>
          <a:lstStyle/>
          <a:p>
            <a:pPr lvl="1"/>
            <a:endParaRPr lang="en-US" altLang="en-US" dirty="0"/>
          </a:p>
          <a:p>
            <a:pPr lvl="1"/>
            <a:r>
              <a:rPr lang="en-US" altLang="en-US" dirty="0"/>
              <a:t>Why would this be different than anything else?</a:t>
            </a:r>
          </a:p>
          <a:p>
            <a:pPr lvl="2"/>
            <a:r>
              <a:rPr lang="en-US" altLang="en-US" dirty="0"/>
              <a:t>Education is the best way to address economic inequity</a:t>
            </a:r>
          </a:p>
          <a:p>
            <a:pPr lvl="2"/>
            <a:r>
              <a:rPr lang="en-US" altLang="en-US" dirty="0"/>
              <a:t>Resources help too</a:t>
            </a:r>
          </a:p>
          <a:p>
            <a:pPr lvl="2"/>
            <a:r>
              <a:rPr lang="en-US" altLang="en-US" dirty="0"/>
              <a:t>Scientific community &amp; individual efforts will always outpace government programs</a:t>
            </a:r>
          </a:p>
          <a:p>
            <a:pPr marL="514350" indent="-514350">
              <a:buFont typeface="Corbel" panose="020B0503020204020204" pitchFamily="34" charset="0"/>
              <a:buAutoNum type="alphaUcPeriod" startAt="3"/>
            </a:pPr>
            <a:endParaRPr lang="en-US" altLang="en-US" sz="24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F95390D-A721-1A66-DF55-C92F615858F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70000" lnSpcReduction="20000"/>
          </a:bodyPr>
          <a:lstStyle/>
          <a:p>
            <a:pPr>
              <a:spcAft>
                <a:spcPts val="600"/>
              </a:spcAft>
              <a:defRPr/>
            </a:pPr>
            <a:fld id="{E3A62281-D241-4BB8-AFA0-90847E720748}" type="slidenum">
              <a:rPr lang="en-US"/>
              <a:pPr>
                <a:spcAft>
                  <a:spcPts val="600"/>
                </a:spcAft>
                <a:defRPr/>
              </a:pPr>
              <a:t>11</a:t>
            </a:fld>
            <a:endParaRPr lang="en-US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2" name="Rectangle 11" descr="&quot;&quot;">
            <a:extLst>
              <a:ext uri="{FF2B5EF4-FFF2-40B4-BE49-F238E27FC236}">
                <a16:creationId xmlns:a16="http://schemas.microsoft.com/office/drawing/2014/main" id="{A9D3137A-BFF4-9BBF-E505-862522DC4044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8435" name="Title 1">
            <a:extLst>
              <a:ext uri="{FF2B5EF4-FFF2-40B4-BE49-F238E27FC236}">
                <a16:creationId xmlns:a16="http://schemas.microsoft.com/office/drawing/2014/main" id="{DC119924-856B-05F2-2337-0D594E49715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39763" y="325438"/>
            <a:ext cx="4368800" cy="1957387"/>
          </a:xfrm>
        </p:spPr>
        <p:txBody>
          <a:bodyPr anchor="b"/>
          <a:lstStyle/>
          <a:p>
            <a:r>
              <a:rPr lang="en-US" altLang="en-US" sz="5400"/>
              <a:t>What are the controls?</a:t>
            </a:r>
          </a:p>
        </p:txBody>
      </p:sp>
      <p:sp>
        <p:nvSpPr>
          <p:cNvPr id="14" name="sketchy line" descr="&quot;&quot;">
            <a:extLst>
              <a:ext uri="{FF2B5EF4-FFF2-40B4-BE49-F238E27FC236}">
                <a16:creationId xmlns:a16="http://schemas.microsoft.com/office/drawing/2014/main" id="{4CB6B54E-2397-7181-770E-B505C91DF5C7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639763" y="2587625"/>
            <a:ext cx="3475037" cy="17463"/>
          </a:xfrm>
          <a:custGeom>
            <a:avLst/>
            <a:gdLst>
              <a:gd name="connsiteX0" fmla="*/ 0 w 3474720"/>
              <a:gd name="connsiteY0" fmla="*/ 0 h 18288"/>
              <a:gd name="connsiteX1" fmla="*/ 694944 w 3474720"/>
              <a:gd name="connsiteY1" fmla="*/ 0 h 18288"/>
              <a:gd name="connsiteX2" fmla="*/ 1355141 w 3474720"/>
              <a:gd name="connsiteY2" fmla="*/ 0 h 18288"/>
              <a:gd name="connsiteX3" fmla="*/ 2015338 w 3474720"/>
              <a:gd name="connsiteY3" fmla="*/ 0 h 18288"/>
              <a:gd name="connsiteX4" fmla="*/ 2779776 w 3474720"/>
              <a:gd name="connsiteY4" fmla="*/ 0 h 18288"/>
              <a:gd name="connsiteX5" fmla="*/ 3474720 w 3474720"/>
              <a:gd name="connsiteY5" fmla="*/ 0 h 18288"/>
              <a:gd name="connsiteX6" fmla="*/ 3474720 w 3474720"/>
              <a:gd name="connsiteY6" fmla="*/ 18288 h 18288"/>
              <a:gd name="connsiteX7" fmla="*/ 2779776 w 3474720"/>
              <a:gd name="connsiteY7" fmla="*/ 18288 h 18288"/>
              <a:gd name="connsiteX8" fmla="*/ 2189074 w 3474720"/>
              <a:gd name="connsiteY8" fmla="*/ 18288 h 18288"/>
              <a:gd name="connsiteX9" fmla="*/ 1528877 w 3474720"/>
              <a:gd name="connsiteY9" fmla="*/ 18288 h 18288"/>
              <a:gd name="connsiteX10" fmla="*/ 868680 w 3474720"/>
              <a:gd name="connsiteY10" fmla="*/ 18288 h 18288"/>
              <a:gd name="connsiteX11" fmla="*/ 0 w 3474720"/>
              <a:gd name="connsiteY11" fmla="*/ 18288 h 18288"/>
              <a:gd name="connsiteX12" fmla="*/ 0 w 3474720"/>
              <a:gd name="connsiteY12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3474720" h="18288" fill="none" extrusionOk="0">
                <a:moveTo>
                  <a:pt x="0" y="0"/>
                </a:moveTo>
                <a:cubicBezTo>
                  <a:pt x="224454" y="-14544"/>
                  <a:pt x="495407" y="26540"/>
                  <a:pt x="694944" y="0"/>
                </a:cubicBezTo>
                <a:cubicBezTo>
                  <a:pt x="894481" y="-26540"/>
                  <a:pt x="1130063" y="24713"/>
                  <a:pt x="1355141" y="0"/>
                </a:cubicBezTo>
                <a:cubicBezTo>
                  <a:pt x="1580219" y="-24713"/>
                  <a:pt x="1820099" y="26695"/>
                  <a:pt x="2015338" y="0"/>
                </a:cubicBezTo>
                <a:cubicBezTo>
                  <a:pt x="2210577" y="-26695"/>
                  <a:pt x="2402045" y="165"/>
                  <a:pt x="2779776" y="0"/>
                </a:cubicBezTo>
                <a:cubicBezTo>
                  <a:pt x="3157507" y="-165"/>
                  <a:pt x="3286859" y="-15571"/>
                  <a:pt x="3474720" y="0"/>
                </a:cubicBezTo>
                <a:cubicBezTo>
                  <a:pt x="3474286" y="7551"/>
                  <a:pt x="3474253" y="9822"/>
                  <a:pt x="3474720" y="18288"/>
                </a:cubicBezTo>
                <a:cubicBezTo>
                  <a:pt x="3233904" y="29845"/>
                  <a:pt x="2945134" y="-5256"/>
                  <a:pt x="2779776" y="18288"/>
                </a:cubicBezTo>
                <a:cubicBezTo>
                  <a:pt x="2614418" y="41832"/>
                  <a:pt x="2339768" y="22709"/>
                  <a:pt x="2189074" y="18288"/>
                </a:cubicBezTo>
                <a:cubicBezTo>
                  <a:pt x="2038380" y="13867"/>
                  <a:pt x="1817434" y="-4947"/>
                  <a:pt x="1528877" y="18288"/>
                </a:cubicBezTo>
                <a:cubicBezTo>
                  <a:pt x="1240320" y="41523"/>
                  <a:pt x="1042447" y="37198"/>
                  <a:pt x="868680" y="18288"/>
                </a:cubicBezTo>
                <a:cubicBezTo>
                  <a:pt x="694913" y="-622"/>
                  <a:pt x="233232" y="44909"/>
                  <a:pt x="0" y="18288"/>
                </a:cubicBezTo>
                <a:cubicBezTo>
                  <a:pt x="60" y="11696"/>
                  <a:pt x="66" y="3758"/>
                  <a:pt x="0" y="0"/>
                </a:cubicBezTo>
                <a:close/>
              </a:path>
              <a:path w="3474720" h="18288" stroke="0" extrusionOk="0">
                <a:moveTo>
                  <a:pt x="0" y="0"/>
                </a:moveTo>
                <a:cubicBezTo>
                  <a:pt x="202328" y="-14716"/>
                  <a:pt x="332722" y="-11499"/>
                  <a:pt x="625450" y="0"/>
                </a:cubicBezTo>
                <a:cubicBezTo>
                  <a:pt x="918178" y="11499"/>
                  <a:pt x="1096688" y="5123"/>
                  <a:pt x="1389888" y="0"/>
                </a:cubicBezTo>
                <a:cubicBezTo>
                  <a:pt x="1683088" y="-5123"/>
                  <a:pt x="1835981" y="-14038"/>
                  <a:pt x="1980590" y="0"/>
                </a:cubicBezTo>
                <a:cubicBezTo>
                  <a:pt x="2125199" y="14038"/>
                  <a:pt x="2396099" y="-7203"/>
                  <a:pt x="2571293" y="0"/>
                </a:cubicBezTo>
                <a:cubicBezTo>
                  <a:pt x="2746487" y="7203"/>
                  <a:pt x="3041609" y="-12036"/>
                  <a:pt x="3474720" y="0"/>
                </a:cubicBezTo>
                <a:cubicBezTo>
                  <a:pt x="3474638" y="4406"/>
                  <a:pt x="3474631" y="9982"/>
                  <a:pt x="3474720" y="18288"/>
                </a:cubicBezTo>
                <a:cubicBezTo>
                  <a:pt x="3324873" y="21876"/>
                  <a:pt x="3136771" y="12587"/>
                  <a:pt x="2814523" y="18288"/>
                </a:cubicBezTo>
                <a:cubicBezTo>
                  <a:pt x="2492275" y="23989"/>
                  <a:pt x="2294402" y="47111"/>
                  <a:pt x="2154326" y="18288"/>
                </a:cubicBezTo>
                <a:cubicBezTo>
                  <a:pt x="2014250" y="-10535"/>
                  <a:pt x="1820317" y="33903"/>
                  <a:pt x="1494130" y="18288"/>
                </a:cubicBezTo>
                <a:cubicBezTo>
                  <a:pt x="1167943" y="2673"/>
                  <a:pt x="948432" y="14868"/>
                  <a:pt x="729691" y="18288"/>
                </a:cubicBezTo>
                <a:cubicBezTo>
                  <a:pt x="510950" y="21708"/>
                  <a:pt x="264032" y="24354"/>
                  <a:pt x="0" y="18288"/>
                </a:cubicBezTo>
                <a:cubicBezTo>
                  <a:pt x="189" y="14288"/>
                  <a:pt x="-703" y="3747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4450" cap="rnd">
            <a:solidFill>
              <a:schemeClr val="accent2"/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FFB2AE4-F08F-7333-7F31-B4D8E59466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9763" y="2873375"/>
            <a:ext cx="4243387" cy="3319463"/>
          </a:xfrm>
        </p:spPr>
        <p:txBody>
          <a:bodyPr rtlCol="0">
            <a:normAutofit/>
          </a:bodyPr>
          <a:lstStyle/>
          <a:p>
            <a:pPr marL="514350" indent="-51435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dirty="0"/>
              <a:t>Chips</a:t>
            </a:r>
          </a:p>
          <a:p>
            <a:pPr marL="514350" indent="-51435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dirty="0"/>
              <a:t>Intellectual Property</a:t>
            </a:r>
          </a:p>
          <a:p>
            <a:pPr marL="514350" indent="-51435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dirty="0"/>
              <a:t>Power consumption</a:t>
            </a:r>
          </a:p>
          <a:p>
            <a:pPr marL="514350" indent="-51435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dirty="0"/>
              <a:t>Federation</a:t>
            </a:r>
          </a:p>
          <a:p>
            <a:pPr marL="514350" indent="-51435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dirty="0"/>
              <a:t>Economic Sanctions</a:t>
            </a:r>
          </a:p>
          <a:p>
            <a:pPr marL="514350" indent="-514350" fontAlgn="auto">
              <a:spcAft>
                <a:spcPts val="0"/>
              </a:spcAft>
              <a:buFont typeface="+mj-lt"/>
              <a:buAutoNum type="arabicPeriod"/>
              <a:defRPr/>
            </a:pPr>
            <a:r>
              <a:rPr lang="en-US" dirty="0"/>
              <a:t>Military Action</a:t>
            </a:r>
          </a:p>
          <a:p>
            <a:pPr fontAlgn="auto">
              <a:spcAft>
                <a:spcPts val="0"/>
              </a:spcAft>
              <a:defRPr/>
            </a:pPr>
            <a:endParaRPr lang="en-US" sz="2200" dirty="0"/>
          </a:p>
        </p:txBody>
      </p:sp>
      <p:pic>
        <p:nvPicPr>
          <p:cNvPr id="6" name="Picture 5" descr="&quot;&quot;">
            <a:extLst>
              <a:ext uri="{FF2B5EF4-FFF2-40B4-BE49-F238E27FC236}">
                <a16:creationId xmlns:a16="http://schemas.microsoft.com/office/drawing/2014/main" id="{00E85E97-E73D-589E-4E84-C978DC4F93F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4773"/>
          <a:stretch/>
        </p:blipFill>
        <p:spPr>
          <a:xfrm>
            <a:off x="5311702" y="10"/>
            <a:ext cx="6878775" cy="6857990"/>
          </a:xfrm>
          <a:custGeom>
            <a:avLst/>
            <a:gdLst/>
            <a:ahLst/>
            <a:cxnLst/>
            <a:rect l="l" t="t" r="r" b="b"/>
            <a:pathLst>
              <a:path w="6878775" h="6858000">
                <a:moveTo>
                  <a:pt x="1102973" y="0"/>
                </a:moveTo>
                <a:lnTo>
                  <a:pt x="1160688" y="0"/>
                </a:lnTo>
                <a:lnTo>
                  <a:pt x="983189" y="331786"/>
                </a:lnTo>
                <a:cubicBezTo>
                  <a:pt x="914866" y="469145"/>
                  <a:pt x="850355" y="608712"/>
                  <a:pt x="789261" y="750263"/>
                </a:cubicBezTo>
                <a:cubicBezTo>
                  <a:pt x="774307" y="784928"/>
                  <a:pt x="759992" y="819849"/>
                  <a:pt x="745295" y="854514"/>
                </a:cubicBezTo>
                <a:cubicBezTo>
                  <a:pt x="756682" y="845393"/>
                  <a:pt x="765489" y="833492"/>
                  <a:pt x="770857" y="819975"/>
                </a:cubicBezTo>
                <a:cubicBezTo>
                  <a:pt x="879943" y="589569"/>
                  <a:pt x="999605" y="365513"/>
                  <a:pt x="1131329" y="148742"/>
                </a:cubicBezTo>
                <a:lnTo>
                  <a:pt x="1227589" y="0"/>
                </a:lnTo>
                <a:lnTo>
                  <a:pt x="6878775" y="0"/>
                </a:lnTo>
                <a:lnTo>
                  <a:pt x="6878775" y="6858000"/>
                </a:lnTo>
                <a:lnTo>
                  <a:pt x="713521" y="6858000"/>
                </a:lnTo>
                <a:lnTo>
                  <a:pt x="625642" y="6670527"/>
                </a:lnTo>
                <a:cubicBezTo>
                  <a:pt x="507232" y="6398531"/>
                  <a:pt x="403083" y="6118381"/>
                  <a:pt x="312785" y="5830359"/>
                </a:cubicBezTo>
                <a:cubicBezTo>
                  <a:pt x="278149" y="5719759"/>
                  <a:pt x="248879" y="5607635"/>
                  <a:pt x="212198" y="5480401"/>
                </a:cubicBezTo>
                <a:cubicBezTo>
                  <a:pt x="212208" y="5491601"/>
                  <a:pt x="212803" y="5502788"/>
                  <a:pt x="213988" y="5513923"/>
                </a:cubicBezTo>
                <a:cubicBezTo>
                  <a:pt x="264089" y="5723695"/>
                  <a:pt x="307290" y="5935370"/>
                  <a:pt x="365826" y="6142729"/>
                </a:cubicBezTo>
                <a:cubicBezTo>
                  <a:pt x="433152" y="6380817"/>
                  <a:pt x="510068" y="6614016"/>
                  <a:pt x="597975" y="6841549"/>
                </a:cubicBezTo>
                <a:lnTo>
                  <a:pt x="604824" y="6858000"/>
                </a:lnTo>
                <a:lnTo>
                  <a:pt x="552056" y="6858000"/>
                </a:lnTo>
                <a:lnTo>
                  <a:pt x="539576" y="6828295"/>
                </a:lnTo>
                <a:cubicBezTo>
                  <a:pt x="380597" y="6414594"/>
                  <a:pt x="260223" y="5988893"/>
                  <a:pt x="171555" y="5552906"/>
                </a:cubicBezTo>
                <a:cubicBezTo>
                  <a:pt x="91163" y="5157998"/>
                  <a:pt x="43746" y="4758899"/>
                  <a:pt x="12305" y="4357388"/>
                </a:cubicBezTo>
                <a:cubicBezTo>
                  <a:pt x="-14281" y="4013908"/>
                  <a:pt x="4507" y="3672965"/>
                  <a:pt x="46684" y="3331516"/>
                </a:cubicBezTo>
                <a:cubicBezTo>
                  <a:pt x="127203" y="2664286"/>
                  <a:pt x="277819" y="2007265"/>
                  <a:pt x="496065" y="1371196"/>
                </a:cubicBezTo>
                <a:cubicBezTo>
                  <a:pt x="636273" y="966066"/>
                  <a:pt x="800445" y="573253"/>
                  <a:pt x="995723" y="196614"/>
                </a:cubicBezTo>
                <a:close/>
              </a:path>
            </a:pathLst>
          </a:custGeom>
        </p:spPr>
      </p:pic>
      <p:sp>
        <p:nvSpPr>
          <p:cNvPr id="18439" name="Slide Number Placeholder 3">
            <a:extLst>
              <a:ext uri="{FF2B5EF4-FFF2-40B4-BE49-F238E27FC236}">
                <a16:creationId xmlns:a16="http://schemas.microsoft.com/office/drawing/2014/main" id="{B2103E96-9CD3-E7CB-D466-A6E883F3AF83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10439400" y="6356350"/>
            <a:ext cx="9144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fontAlgn="base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fld id="{08203D91-A297-4F5F-8B1C-ADD56AE14D82}" type="slidenum">
              <a:rPr lang="en-US" altLang="en-US" sz="1800">
                <a:solidFill>
                  <a:srgbClr val="FFFFFF"/>
                </a:solidFill>
              </a:rPr>
              <a:pPr fontAlgn="base">
                <a:lnSpc>
                  <a:spcPct val="90000"/>
                </a:lnSpc>
                <a:spcBef>
                  <a:spcPct val="0"/>
                </a:spcBef>
                <a:spcAft>
                  <a:spcPts val="600"/>
                </a:spcAft>
              </a:pPr>
              <a:t>12</a:t>
            </a:fld>
            <a:endParaRPr lang="en-US" altLang="en-US" sz="1800">
              <a:solidFill>
                <a:srgbClr val="FFFFFF"/>
              </a:solidFill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9" descr="&quot;&quot;">
            <a:extLst>
              <a:ext uri="{FF2B5EF4-FFF2-40B4-BE49-F238E27FC236}">
                <a16:creationId xmlns:a16="http://schemas.microsoft.com/office/drawing/2014/main" id="{6AA70EB3-EF9F-9253-ACEE-91AF11F72974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9459" name="Title 1">
            <a:extLst>
              <a:ext uri="{FF2B5EF4-FFF2-40B4-BE49-F238E27FC236}">
                <a16:creationId xmlns:a16="http://schemas.microsoft.com/office/drawing/2014/main" id="{2DEEB257-2292-A84C-42C1-E41A03C0E1F2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73088" y="238125"/>
            <a:ext cx="11017250" cy="1435100"/>
          </a:xfrm>
        </p:spPr>
        <p:txBody>
          <a:bodyPr anchor="b"/>
          <a:lstStyle/>
          <a:p>
            <a:r>
              <a:rPr lang="en-US" altLang="en-US" sz="5400"/>
              <a:t>AI + Ethics in the business arena</a:t>
            </a:r>
          </a:p>
        </p:txBody>
      </p:sp>
      <p:sp>
        <p:nvSpPr>
          <p:cNvPr id="15" name="sketchy line" descr="&quot;&quot;">
            <a:extLst>
              <a:ext uri="{FF2B5EF4-FFF2-40B4-BE49-F238E27FC236}">
                <a16:creationId xmlns:a16="http://schemas.microsoft.com/office/drawing/2014/main" id="{A2408732-9CAF-71DF-4629-8EFFF54FA536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573088" y="1681163"/>
            <a:ext cx="10972800" cy="19050"/>
          </a:xfrm>
          <a:custGeom>
            <a:avLst/>
            <a:gdLst>
              <a:gd name="connsiteX0" fmla="*/ 0 w 10972800"/>
              <a:gd name="connsiteY0" fmla="*/ 0 h 18288"/>
              <a:gd name="connsiteX1" fmla="*/ 356616 w 10972800"/>
              <a:gd name="connsiteY1" fmla="*/ 0 h 18288"/>
              <a:gd name="connsiteX2" fmla="*/ 1042416 w 10972800"/>
              <a:gd name="connsiteY2" fmla="*/ 0 h 18288"/>
              <a:gd name="connsiteX3" fmla="*/ 1947672 w 10972800"/>
              <a:gd name="connsiteY3" fmla="*/ 0 h 18288"/>
              <a:gd name="connsiteX4" fmla="*/ 2633472 w 10972800"/>
              <a:gd name="connsiteY4" fmla="*/ 0 h 18288"/>
              <a:gd name="connsiteX5" fmla="*/ 2990088 w 10972800"/>
              <a:gd name="connsiteY5" fmla="*/ 0 h 18288"/>
              <a:gd name="connsiteX6" fmla="*/ 3456432 w 10972800"/>
              <a:gd name="connsiteY6" fmla="*/ 0 h 18288"/>
              <a:gd name="connsiteX7" fmla="*/ 4361688 w 10972800"/>
              <a:gd name="connsiteY7" fmla="*/ 0 h 18288"/>
              <a:gd name="connsiteX8" fmla="*/ 5266944 w 10972800"/>
              <a:gd name="connsiteY8" fmla="*/ 0 h 18288"/>
              <a:gd name="connsiteX9" fmla="*/ 6172200 w 10972800"/>
              <a:gd name="connsiteY9" fmla="*/ 0 h 18288"/>
              <a:gd name="connsiteX10" fmla="*/ 6528816 w 10972800"/>
              <a:gd name="connsiteY10" fmla="*/ 0 h 18288"/>
              <a:gd name="connsiteX11" fmla="*/ 7214616 w 10972800"/>
              <a:gd name="connsiteY11" fmla="*/ 0 h 18288"/>
              <a:gd name="connsiteX12" fmla="*/ 7790688 w 10972800"/>
              <a:gd name="connsiteY12" fmla="*/ 0 h 18288"/>
              <a:gd name="connsiteX13" fmla="*/ 8147304 w 10972800"/>
              <a:gd name="connsiteY13" fmla="*/ 0 h 18288"/>
              <a:gd name="connsiteX14" fmla="*/ 9052560 w 10972800"/>
              <a:gd name="connsiteY14" fmla="*/ 0 h 18288"/>
              <a:gd name="connsiteX15" fmla="*/ 9409176 w 10972800"/>
              <a:gd name="connsiteY15" fmla="*/ 0 h 18288"/>
              <a:gd name="connsiteX16" fmla="*/ 9765792 w 10972800"/>
              <a:gd name="connsiteY16" fmla="*/ 0 h 18288"/>
              <a:gd name="connsiteX17" fmla="*/ 10341864 w 10972800"/>
              <a:gd name="connsiteY17" fmla="*/ 0 h 18288"/>
              <a:gd name="connsiteX18" fmla="*/ 10972800 w 10972800"/>
              <a:gd name="connsiteY18" fmla="*/ 0 h 18288"/>
              <a:gd name="connsiteX19" fmla="*/ 10972800 w 10972800"/>
              <a:gd name="connsiteY19" fmla="*/ 18288 h 18288"/>
              <a:gd name="connsiteX20" fmla="*/ 10177272 w 10972800"/>
              <a:gd name="connsiteY20" fmla="*/ 18288 h 18288"/>
              <a:gd name="connsiteX21" fmla="*/ 9820656 w 10972800"/>
              <a:gd name="connsiteY21" fmla="*/ 18288 h 18288"/>
              <a:gd name="connsiteX22" fmla="*/ 9464040 w 10972800"/>
              <a:gd name="connsiteY22" fmla="*/ 18288 h 18288"/>
              <a:gd name="connsiteX23" fmla="*/ 8778240 w 10972800"/>
              <a:gd name="connsiteY23" fmla="*/ 18288 h 18288"/>
              <a:gd name="connsiteX24" fmla="*/ 8421624 w 10972800"/>
              <a:gd name="connsiteY24" fmla="*/ 18288 h 18288"/>
              <a:gd name="connsiteX25" fmla="*/ 7735824 w 10972800"/>
              <a:gd name="connsiteY25" fmla="*/ 18288 h 18288"/>
              <a:gd name="connsiteX26" fmla="*/ 6940296 w 10972800"/>
              <a:gd name="connsiteY26" fmla="*/ 18288 h 18288"/>
              <a:gd name="connsiteX27" fmla="*/ 6254496 w 10972800"/>
              <a:gd name="connsiteY27" fmla="*/ 18288 h 18288"/>
              <a:gd name="connsiteX28" fmla="*/ 5458968 w 10972800"/>
              <a:gd name="connsiteY28" fmla="*/ 18288 h 18288"/>
              <a:gd name="connsiteX29" fmla="*/ 4663440 w 10972800"/>
              <a:gd name="connsiteY29" fmla="*/ 18288 h 18288"/>
              <a:gd name="connsiteX30" fmla="*/ 4306824 w 10972800"/>
              <a:gd name="connsiteY30" fmla="*/ 18288 h 18288"/>
              <a:gd name="connsiteX31" fmla="*/ 3840480 w 10972800"/>
              <a:gd name="connsiteY31" fmla="*/ 18288 h 18288"/>
              <a:gd name="connsiteX32" fmla="*/ 3264408 w 10972800"/>
              <a:gd name="connsiteY32" fmla="*/ 18288 h 18288"/>
              <a:gd name="connsiteX33" fmla="*/ 2578608 w 10972800"/>
              <a:gd name="connsiteY33" fmla="*/ 18288 h 18288"/>
              <a:gd name="connsiteX34" fmla="*/ 1673352 w 10972800"/>
              <a:gd name="connsiteY34" fmla="*/ 18288 h 18288"/>
              <a:gd name="connsiteX35" fmla="*/ 877824 w 10972800"/>
              <a:gd name="connsiteY35" fmla="*/ 18288 h 18288"/>
              <a:gd name="connsiteX36" fmla="*/ 0 w 10972800"/>
              <a:gd name="connsiteY36" fmla="*/ 18288 h 18288"/>
              <a:gd name="connsiteX37" fmla="*/ 0 w 10972800"/>
              <a:gd name="connsiteY37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10972800" h="18288" fill="none" extrusionOk="0">
                <a:moveTo>
                  <a:pt x="0" y="0"/>
                </a:moveTo>
                <a:cubicBezTo>
                  <a:pt x="165916" y="-1866"/>
                  <a:pt x="188720" y="13756"/>
                  <a:pt x="356616" y="0"/>
                </a:cubicBezTo>
                <a:cubicBezTo>
                  <a:pt x="524512" y="-13756"/>
                  <a:pt x="734781" y="8922"/>
                  <a:pt x="1042416" y="0"/>
                </a:cubicBezTo>
                <a:cubicBezTo>
                  <a:pt x="1350051" y="-8922"/>
                  <a:pt x="1595982" y="-26315"/>
                  <a:pt x="1947672" y="0"/>
                </a:cubicBezTo>
                <a:cubicBezTo>
                  <a:pt x="2299362" y="26315"/>
                  <a:pt x="2292691" y="-19526"/>
                  <a:pt x="2633472" y="0"/>
                </a:cubicBezTo>
                <a:cubicBezTo>
                  <a:pt x="2974253" y="19526"/>
                  <a:pt x="2857309" y="10773"/>
                  <a:pt x="2990088" y="0"/>
                </a:cubicBezTo>
                <a:cubicBezTo>
                  <a:pt x="3122867" y="-10773"/>
                  <a:pt x="3359343" y="7194"/>
                  <a:pt x="3456432" y="0"/>
                </a:cubicBezTo>
                <a:cubicBezTo>
                  <a:pt x="3553521" y="-7194"/>
                  <a:pt x="4136258" y="5108"/>
                  <a:pt x="4361688" y="0"/>
                </a:cubicBezTo>
                <a:cubicBezTo>
                  <a:pt x="4587118" y="-5108"/>
                  <a:pt x="4992424" y="-42958"/>
                  <a:pt x="5266944" y="0"/>
                </a:cubicBezTo>
                <a:cubicBezTo>
                  <a:pt x="5541464" y="42958"/>
                  <a:pt x="5882966" y="-3430"/>
                  <a:pt x="6172200" y="0"/>
                </a:cubicBezTo>
                <a:cubicBezTo>
                  <a:pt x="6461434" y="3430"/>
                  <a:pt x="6432127" y="6688"/>
                  <a:pt x="6528816" y="0"/>
                </a:cubicBezTo>
                <a:cubicBezTo>
                  <a:pt x="6625505" y="-6688"/>
                  <a:pt x="6916805" y="-436"/>
                  <a:pt x="7214616" y="0"/>
                </a:cubicBezTo>
                <a:cubicBezTo>
                  <a:pt x="7512427" y="436"/>
                  <a:pt x="7626159" y="-6909"/>
                  <a:pt x="7790688" y="0"/>
                </a:cubicBezTo>
                <a:cubicBezTo>
                  <a:pt x="7955217" y="6909"/>
                  <a:pt x="8048891" y="15307"/>
                  <a:pt x="8147304" y="0"/>
                </a:cubicBezTo>
                <a:cubicBezTo>
                  <a:pt x="8245717" y="-15307"/>
                  <a:pt x="8645618" y="-11734"/>
                  <a:pt x="9052560" y="0"/>
                </a:cubicBezTo>
                <a:cubicBezTo>
                  <a:pt x="9459502" y="11734"/>
                  <a:pt x="9320584" y="8388"/>
                  <a:pt x="9409176" y="0"/>
                </a:cubicBezTo>
                <a:cubicBezTo>
                  <a:pt x="9497768" y="-8388"/>
                  <a:pt x="9644192" y="8379"/>
                  <a:pt x="9765792" y="0"/>
                </a:cubicBezTo>
                <a:cubicBezTo>
                  <a:pt x="9887392" y="-8379"/>
                  <a:pt x="10105220" y="-12663"/>
                  <a:pt x="10341864" y="0"/>
                </a:cubicBezTo>
                <a:cubicBezTo>
                  <a:pt x="10578508" y="12663"/>
                  <a:pt x="10773103" y="-5786"/>
                  <a:pt x="10972800" y="0"/>
                </a:cubicBezTo>
                <a:cubicBezTo>
                  <a:pt x="10972146" y="8818"/>
                  <a:pt x="10972240" y="13823"/>
                  <a:pt x="10972800" y="18288"/>
                </a:cubicBezTo>
                <a:cubicBezTo>
                  <a:pt x="10588778" y="31598"/>
                  <a:pt x="10543381" y="-12698"/>
                  <a:pt x="10177272" y="18288"/>
                </a:cubicBezTo>
                <a:cubicBezTo>
                  <a:pt x="9811163" y="49274"/>
                  <a:pt x="9996817" y="25662"/>
                  <a:pt x="9820656" y="18288"/>
                </a:cubicBezTo>
                <a:cubicBezTo>
                  <a:pt x="9644495" y="10914"/>
                  <a:pt x="9607007" y="31631"/>
                  <a:pt x="9464040" y="18288"/>
                </a:cubicBezTo>
                <a:cubicBezTo>
                  <a:pt x="9321073" y="4945"/>
                  <a:pt x="9114189" y="28940"/>
                  <a:pt x="8778240" y="18288"/>
                </a:cubicBezTo>
                <a:cubicBezTo>
                  <a:pt x="8442291" y="7636"/>
                  <a:pt x="8594763" y="987"/>
                  <a:pt x="8421624" y="18288"/>
                </a:cubicBezTo>
                <a:cubicBezTo>
                  <a:pt x="8248485" y="35589"/>
                  <a:pt x="7929515" y="37573"/>
                  <a:pt x="7735824" y="18288"/>
                </a:cubicBezTo>
                <a:cubicBezTo>
                  <a:pt x="7542133" y="-997"/>
                  <a:pt x="7252504" y="33858"/>
                  <a:pt x="6940296" y="18288"/>
                </a:cubicBezTo>
                <a:cubicBezTo>
                  <a:pt x="6628088" y="2718"/>
                  <a:pt x="6528503" y="48389"/>
                  <a:pt x="6254496" y="18288"/>
                </a:cubicBezTo>
                <a:cubicBezTo>
                  <a:pt x="5980489" y="-11813"/>
                  <a:pt x="5695784" y="-3740"/>
                  <a:pt x="5458968" y="18288"/>
                </a:cubicBezTo>
                <a:cubicBezTo>
                  <a:pt x="5222152" y="40316"/>
                  <a:pt x="5010751" y="19095"/>
                  <a:pt x="4663440" y="18288"/>
                </a:cubicBezTo>
                <a:cubicBezTo>
                  <a:pt x="4316129" y="17481"/>
                  <a:pt x="4425552" y="1606"/>
                  <a:pt x="4306824" y="18288"/>
                </a:cubicBezTo>
                <a:cubicBezTo>
                  <a:pt x="4188096" y="34970"/>
                  <a:pt x="3941535" y="7481"/>
                  <a:pt x="3840480" y="18288"/>
                </a:cubicBezTo>
                <a:cubicBezTo>
                  <a:pt x="3739425" y="29095"/>
                  <a:pt x="3402388" y="17641"/>
                  <a:pt x="3264408" y="18288"/>
                </a:cubicBezTo>
                <a:cubicBezTo>
                  <a:pt x="3126428" y="18935"/>
                  <a:pt x="2776779" y="9983"/>
                  <a:pt x="2578608" y="18288"/>
                </a:cubicBezTo>
                <a:cubicBezTo>
                  <a:pt x="2380437" y="26593"/>
                  <a:pt x="1909468" y="25818"/>
                  <a:pt x="1673352" y="18288"/>
                </a:cubicBezTo>
                <a:cubicBezTo>
                  <a:pt x="1437236" y="10758"/>
                  <a:pt x="1131180" y="49884"/>
                  <a:pt x="877824" y="18288"/>
                </a:cubicBezTo>
                <a:cubicBezTo>
                  <a:pt x="624468" y="-13308"/>
                  <a:pt x="206753" y="2195"/>
                  <a:pt x="0" y="18288"/>
                </a:cubicBezTo>
                <a:cubicBezTo>
                  <a:pt x="313" y="10654"/>
                  <a:pt x="-263" y="4056"/>
                  <a:pt x="0" y="0"/>
                </a:cubicBezTo>
                <a:close/>
              </a:path>
              <a:path w="10972800" h="18288" stroke="0" extrusionOk="0">
                <a:moveTo>
                  <a:pt x="0" y="0"/>
                </a:moveTo>
                <a:cubicBezTo>
                  <a:pt x="164017" y="-17675"/>
                  <a:pt x="309425" y="9913"/>
                  <a:pt x="466344" y="0"/>
                </a:cubicBezTo>
                <a:cubicBezTo>
                  <a:pt x="623263" y="-9913"/>
                  <a:pt x="659300" y="-14524"/>
                  <a:pt x="822960" y="0"/>
                </a:cubicBezTo>
                <a:cubicBezTo>
                  <a:pt x="986620" y="14524"/>
                  <a:pt x="1105222" y="-16481"/>
                  <a:pt x="1289304" y="0"/>
                </a:cubicBezTo>
                <a:cubicBezTo>
                  <a:pt x="1473386" y="16481"/>
                  <a:pt x="1693223" y="26161"/>
                  <a:pt x="1975104" y="0"/>
                </a:cubicBezTo>
                <a:cubicBezTo>
                  <a:pt x="2256985" y="-26161"/>
                  <a:pt x="2435781" y="23061"/>
                  <a:pt x="2770632" y="0"/>
                </a:cubicBezTo>
                <a:cubicBezTo>
                  <a:pt x="3105483" y="-23061"/>
                  <a:pt x="3247479" y="-44011"/>
                  <a:pt x="3675888" y="0"/>
                </a:cubicBezTo>
                <a:cubicBezTo>
                  <a:pt x="4104297" y="44011"/>
                  <a:pt x="4280918" y="4017"/>
                  <a:pt x="4581144" y="0"/>
                </a:cubicBezTo>
                <a:cubicBezTo>
                  <a:pt x="4881370" y="-4017"/>
                  <a:pt x="5021699" y="-11889"/>
                  <a:pt x="5157216" y="0"/>
                </a:cubicBezTo>
                <a:cubicBezTo>
                  <a:pt x="5292733" y="11889"/>
                  <a:pt x="5603398" y="-17698"/>
                  <a:pt x="5952744" y="0"/>
                </a:cubicBezTo>
                <a:cubicBezTo>
                  <a:pt x="6302090" y="17698"/>
                  <a:pt x="6353093" y="-11909"/>
                  <a:pt x="6638544" y="0"/>
                </a:cubicBezTo>
                <a:cubicBezTo>
                  <a:pt x="6923995" y="11909"/>
                  <a:pt x="7053404" y="21630"/>
                  <a:pt x="7214616" y="0"/>
                </a:cubicBezTo>
                <a:cubicBezTo>
                  <a:pt x="7375828" y="-21630"/>
                  <a:pt x="7837963" y="3886"/>
                  <a:pt x="8010144" y="0"/>
                </a:cubicBezTo>
                <a:cubicBezTo>
                  <a:pt x="8182325" y="-3886"/>
                  <a:pt x="8224183" y="16009"/>
                  <a:pt x="8366760" y="0"/>
                </a:cubicBezTo>
                <a:cubicBezTo>
                  <a:pt x="8509337" y="-16009"/>
                  <a:pt x="8687920" y="-5720"/>
                  <a:pt x="8942832" y="0"/>
                </a:cubicBezTo>
                <a:cubicBezTo>
                  <a:pt x="9197744" y="5720"/>
                  <a:pt x="9368437" y="20479"/>
                  <a:pt x="9628632" y="0"/>
                </a:cubicBezTo>
                <a:cubicBezTo>
                  <a:pt x="9888827" y="-20479"/>
                  <a:pt x="10560858" y="-20746"/>
                  <a:pt x="10972800" y="0"/>
                </a:cubicBezTo>
                <a:cubicBezTo>
                  <a:pt x="10972186" y="5722"/>
                  <a:pt x="10972980" y="12495"/>
                  <a:pt x="10972800" y="18288"/>
                </a:cubicBezTo>
                <a:cubicBezTo>
                  <a:pt x="10786146" y="12536"/>
                  <a:pt x="10623717" y="14033"/>
                  <a:pt x="10506456" y="18288"/>
                </a:cubicBezTo>
                <a:cubicBezTo>
                  <a:pt x="10389195" y="22543"/>
                  <a:pt x="10296178" y="20107"/>
                  <a:pt x="10149840" y="18288"/>
                </a:cubicBezTo>
                <a:cubicBezTo>
                  <a:pt x="10003502" y="16469"/>
                  <a:pt x="9767530" y="28891"/>
                  <a:pt x="9464040" y="18288"/>
                </a:cubicBezTo>
                <a:cubicBezTo>
                  <a:pt x="9160550" y="7685"/>
                  <a:pt x="9229050" y="2659"/>
                  <a:pt x="8997696" y="18288"/>
                </a:cubicBezTo>
                <a:cubicBezTo>
                  <a:pt x="8766342" y="33917"/>
                  <a:pt x="8340136" y="34864"/>
                  <a:pt x="8092440" y="18288"/>
                </a:cubicBezTo>
                <a:cubicBezTo>
                  <a:pt x="7844744" y="1712"/>
                  <a:pt x="7863720" y="27405"/>
                  <a:pt x="7735824" y="18288"/>
                </a:cubicBezTo>
                <a:cubicBezTo>
                  <a:pt x="7607928" y="9171"/>
                  <a:pt x="7323619" y="461"/>
                  <a:pt x="7050024" y="18288"/>
                </a:cubicBezTo>
                <a:cubicBezTo>
                  <a:pt x="6776429" y="36115"/>
                  <a:pt x="6787899" y="28206"/>
                  <a:pt x="6693408" y="18288"/>
                </a:cubicBezTo>
                <a:cubicBezTo>
                  <a:pt x="6598917" y="8370"/>
                  <a:pt x="6395231" y="19114"/>
                  <a:pt x="6227064" y="18288"/>
                </a:cubicBezTo>
                <a:cubicBezTo>
                  <a:pt x="6058897" y="17462"/>
                  <a:pt x="5618582" y="1091"/>
                  <a:pt x="5431536" y="18288"/>
                </a:cubicBezTo>
                <a:cubicBezTo>
                  <a:pt x="5244490" y="35485"/>
                  <a:pt x="4729797" y="-9650"/>
                  <a:pt x="4526280" y="18288"/>
                </a:cubicBezTo>
                <a:cubicBezTo>
                  <a:pt x="4322763" y="46226"/>
                  <a:pt x="4216797" y="756"/>
                  <a:pt x="4059936" y="18288"/>
                </a:cubicBezTo>
                <a:cubicBezTo>
                  <a:pt x="3903075" y="35820"/>
                  <a:pt x="3537912" y="42098"/>
                  <a:pt x="3374136" y="18288"/>
                </a:cubicBezTo>
                <a:cubicBezTo>
                  <a:pt x="3210360" y="-5522"/>
                  <a:pt x="3126842" y="39135"/>
                  <a:pt x="2907792" y="18288"/>
                </a:cubicBezTo>
                <a:cubicBezTo>
                  <a:pt x="2688742" y="-2559"/>
                  <a:pt x="2490436" y="34100"/>
                  <a:pt x="2112264" y="18288"/>
                </a:cubicBezTo>
                <a:cubicBezTo>
                  <a:pt x="1734092" y="2476"/>
                  <a:pt x="1744622" y="-7274"/>
                  <a:pt x="1536192" y="18288"/>
                </a:cubicBezTo>
                <a:cubicBezTo>
                  <a:pt x="1327762" y="43850"/>
                  <a:pt x="1189025" y="6435"/>
                  <a:pt x="1069848" y="18288"/>
                </a:cubicBezTo>
                <a:cubicBezTo>
                  <a:pt x="950671" y="30141"/>
                  <a:pt x="858345" y="33684"/>
                  <a:pt x="713232" y="18288"/>
                </a:cubicBezTo>
                <a:cubicBezTo>
                  <a:pt x="568119" y="2892"/>
                  <a:pt x="250292" y="5410"/>
                  <a:pt x="0" y="18288"/>
                </a:cubicBezTo>
                <a:cubicBezTo>
                  <a:pt x="465" y="13062"/>
                  <a:pt x="-894" y="9029"/>
                  <a:pt x="0" y="0"/>
                </a:cubicBezTo>
                <a:close/>
              </a:path>
            </a:pathLst>
          </a:custGeom>
          <a:solidFill>
            <a:schemeClr val="accent2">
              <a:alpha val="75000"/>
            </a:schemeClr>
          </a:solidFill>
          <a:ln w="44450" cap="rnd">
            <a:solidFill>
              <a:schemeClr val="accent2">
                <a:alpha val="75000"/>
              </a:schemeClr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69D9A28-8125-B924-2851-25F4154BCCE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72493" y="1911493"/>
            <a:ext cx="10781307" cy="4278995"/>
          </a:xfrm>
        </p:spPr>
        <p:txBody>
          <a:bodyPr rtlCol="0">
            <a:normAutofit lnSpcReduction="10000"/>
          </a:bodyPr>
          <a:lstStyle/>
          <a:p>
            <a:pPr marL="514350" indent="-514350" fontAlgn="auto">
              <a:spcAft>
                <a:spcPts val="0"/>
              </a:spcAft>
              <a:buFont typeface="+mj-lt"/>
              <a:buAutoNum type="alphaUcPeriod"/>
              <a:defRPr/>
            </a:pPr>
            <a:r>
              <a:rPr lang="en-US" sz="2400" dirty="0"/>
              <a:t>Corporate Responsibility and Advanced AI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dirty="0"/>
              <a:t>Key idea: treat AI more like human employees that act as agents of the company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dirty="0"/>
              <a:t>Visible public commitments to profit sharing with current employees 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dirty="0"/>
              <a:t>Regulation to ensure that there is a sufficient number of “humans in the loop”</a:t>
            </a:r>
          </a:p>
          <a:p>
            <a:pPr marL="514350" indent="-514350" fontAlgn="auto">
              <a:spcAft>
                <a:spcPts val="0"/>
              </a:spcAft>
              <a:buFont typeface="+mj-lt"/>
              <a:buAutoNum type="alphaUcPeriod" startAt="2"/>
              <a:defRPr/>
            </a:pPr>
            <a:r>
              <a:rPr lang="en-US" sz="2400" dirty="0"/>
              <a:t>Transparency and Accountability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dirty="0"/>
              <a:t>The challenge: develop systems that ensure ethical oversight over businesses, and even (potentially) independent AI … without destroying capitalism’s advantages</a:t>
            </a:r>
          </a:p>
          <a:p>
            <a:pPr marL="514350" indent="-514350" fontAlgn="auto">
              <a:spcAft>
                <a:spcPts val="0"/>
              </a:spcAft>
              <a:buFont typeface="+mj-lt"/>
              <a:buAutoNum type="alphaUcPeriod" startAt="3"/>
              <a:defRPr/>
            </a:pPr>
            <a:r>
              <a:rPr lang="en-US" sz="2400" dirty="0"/>
              <a:t>Consumer Data and Privacy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dirty="0"/>
              <a:t>Now is the time for you (personally) to appraise the value of your privacy.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dirty="0"/>
              <a:t>The NY Times lawsuit against OpenAI is playing out in real time… watch this!</a:t>
            </a:r>
          </a:p>
          <a:p>
            <a:pPr lvl="1" fontAlgn="auto">
              <a:spcAft>
                <a:spcPts val="0"/>
              </a:spcAft>
              <a:defRPr/>
            </a:pPr>
            <a:endParaRPr lang="en-US" dirty="0">
              <a:highlight>
                <a:srgbClr val="FFFF00"/>
              </a:highlight>
            </a:endParaRPr>
          </a:p>
          <a:p>
            <a:pPr lvl="1" fontAlgn="auto">
              <a:spcAft>
                <a:spcPts val="0"/>
              </a:spcAft>
              <a:defRPr/>
            </a:pPr>
            <a:endParaRPr lang="en-US" dirty="0">
              <a:highlight>
                <a:srgbClr val="FFFF00"/>
              </a:highlight>
            </a:endParaRPr>
          </a:p>
          <a:p>
            <a:pPr lvl="1" fontAlgn="auto">
              <a:spcAft>
                <a:spcPts val="0"/>
              </a:spcAft>
              <a:defRPr/>
            </a:pPr>
            <a:endParaRPr lang="en-US" dirty="0">
              <a:highlight>
                <a:srgbClr val="FFFF00"/>
              </a:highlight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82D599E-2093-1D5E-18AA-CCD44752C4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70000" lnSpcReduction="20000"/>
          </a:bodyPr>
          <a:lstStyle/>
          <a:p>
            <a:pPr>
              <a:spcAft>
                <a:spcPts val="600"/>
              </a:spcAft>
              <a:defRPr/>
            </a:pPr>
            <a:fld id="{8DDB8462-2547-42AA-BC69-8168D58B6D8F}" type="slidenum">
              <a:rPr lang="en-US"/>
              <a:pPr>
                <a:spcAft>
                  <a:spcPts val="600"/>
                </a:spcAft>
                <a:defRPr/>
              </a:pPr>
              <a:t>13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 descr="&quot;&quot;">
            <a:extLst>
              <a:ext uri="{FF2B5EF4-FFF2-40B4-BE49-F238E27FC236}">
                <a16:creationId xmlns:a16="http://schemas.microsoft.com/office/drawing/2014/main" id="{7AD3D321-38AE-0BC6-B85C-4298B489B8EF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0483" name="Title 1">
            <a:extLst>
              <a:ext uri="{FF2B5EF4-FFF2-40B4-BE49-F238E27FC236}">
                <a16:creationId xmlns:a16="http://schemas.microsoft.com/office/drawing/2014/main" id="{9C3E602C-B27A-D737-F874-18E585741F1C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73088" y="238125"/>
            <a:ext cx="11017250" cy="1435100"/>
          </a:xfrm>
        </p:spPr>
        <p:txBody>
          <a:bodyPr anchor="b"/>
          <a:lstStyle/>
          <a:p>
            <a:r>
              <a:rPr lang="en-US" altLang="en-US" sz="5400"/>
              <a:t>AI + Ethics in the personal arena</a:t>
            </a:r>
          </a:p>
        </p:txBody>
      </p:sp>
      <p:sp>
        <p:nvSpPr>
          <p:cNvPr id="22" name="sketchy line" descr="&quot;&quot;">
            <a:extLst>
              <a:ext uri="{FF2B5EF4-FFF2-40B4-BE49-F238E27FC236}">
                <a16:creationId xmlns:a16="http://schemas.microsoft.com/office/drawing/2014/main" id="{C231FF4F-F0D9-16FA-EFDC-48F688EFA3F1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573088" y="1681163"/>
            <a:ext cx="10972800" cy="19050"/>
          </a:xfrm>
          <a:custGeom>
            <a:avLst/>
            <a:gdLst>
              <a:gd name="connsiteX0" fmla="*/ 0 w 10972800"/>
              <a:gd name="connsiteY0" fmla="*/ 0 h 18288"/>
              <a:gd name="connsiteX1" fmla="*/ 356616 w 10972800"/>
              <a:gd name="connsiteY1" fmla="*/ 0 h 18288"/>
              <a:gd name="connsiteX2" fmla="*/ 1042416 w 10972800"/>
              <a:gd name="connsiteY2" fmla="*/ 0 h 18288"/>
              <a:gd name="connsiteX3" fmla="*/ 1947672 w 10972800"/>
              <a:gd name="connsiteY3" fmla="*/ 0 h 18288"/>
              <a:gd name="connsiteX4" fmla="*/ 2633472 w 10972800"/>
              <a:gd name="connsiteY4" fmla="*/ 0 h 18288"/>
              <a:gd name="connsiteX5" fmla="*/ 2990088 w 10972800"/>
              <a:gd name="connsiteY5" fmla="*/ 0 h 18288"/>
              <a:gd name="connsiteX6" fmla="*/ 3456432 w 10972800"/>
              <a:gd name="connsiteY6" fmla="*/ 0 h 18288"/>
              <a:gd name="connsiteX7" fmla="*/ 4361688 w 10972800"/>
              <a:gd name="connsiteY7" fmla="*/ 0 h 18288"/>
              <a:gd name="connsiteX8" fmla="*/ 5266944 w 10972800"/>
              <a:gd name="connsiteY8" fmla="*/ 0 h 18288"/>
              <a:gd name="connsiteX9" fmla="*/ 6172200 w 10972800"/>
              <a:gd name="connsiteY9" fmla="*/ 0 h 18288"/>
              <a:gd name="connsiteX10" fmla="*/ 6528816 w 10972800"/>
              <a:gd name="connsiteY10" fmla="*/ 0 h 18288"/>
              <a:gd name="connsiteX11" fmla="*/ 7214616 w 10972800"/>
              <a:gd name="connsiteY11" fmla="*/ 0 h 18288"/>
              <a:gd name="connsiteX12" fmla="*/ 7790688 w 10972800"/>
              <a:gd name="connsiteY12" fmla="*/ 0 h 18288"/>
              <a:gd name="connsiteX13" fmla="*/ 8147304 w 10972800"/>
              <a:gd name="connsiteY13" fmla="*/ 0 h 18288"/>
              <a:gd name="connsiteX14" fmla="*/ 9052560 w 10972800"/>
              <a:gd name="connsiteY14" fmla="*/ 0 h 18288"/>
              <a:gd name="connsiteX15" fmla="*/ 9409176 w 10972800"/>
              <a:gd name="connsiteY15" fmla="*/ 0 h 18288"/>
              <a:gd name="connsiteX16" fmla="*/ 9765792 w 10972800"/>
              <a:gd name="connsiteY16" fmla="*/ 0 h 18288"/>
              <a:gd name="connsiteX17" fmla="*/ 10341864 w 10972800"/>
              <a:gd name="connsiteY17" fmla="*/ 0 h 18288"/>
              <a:gd name="connsiteX18" fmla="*/ 10972800 w 10972800"/>
              <a:gd name="connsiteY18" fmla="*/ 0 h 18288"/>
              <a:gd name="connsiteX19" fmla="*/ 10972800 w 10972800"/>
              <a:gd name="connsiteY19" fmla="*/ 18288 h 18288"/>
              <a:gd name="connsiteX20" fmla="*/ 10177272 w 10972800"/>
              <a:gd name="connsiteY20" fmla="*/ 18288 h 18288"/>
              <a:gd name="connsiteX21" fmla="*/ 9820656 w 10972800"/>
              <a:gd name="connsiteY21" fmla="*/ 18288 h 18288"/>
              <a:gd name="connsiteX22" fmla="*/ 9464040 w 10972800"/>
              <a:gd name="connsiteY22" fmla="*/ 18288 h 18288"/>
              <a:gd name="connsiteX23" fmla="*/ 8778240 w 10972800"/>
              <a:gd name="connsiteY23" fmla="*/ 18288 h 18288"/>
              <a:gd name="connsiteX24" fmla="*/ 8421624 w 10972800"/>
              <a:gd name="connsiteY24" fmla="*/ 18288 h 18288"/>
              <a:gd name="connsiteX25" fmla="*/ 7735824 w 10972800"/>
              <a:gd name="connsiteY25" fmla="*/ 18288 h 18288"/>
              <a:gd name="connsiteX26" fmla="*/ 6940296 w 10972800"/>
              <a:gd name="connsiteY26" fmla="*/ 18288 h 18288"/>
              <a:gd name="connsiteX27" fmla="*/ 6254496 w 10972800"/>
              <a:gd name="connsiteY27" fmla="*/ 18288 h 18288"/>
              <a:gd name="connsiteX28" fmla="*/ 5458968 w 10972800"/>
              <a:gd name="connsiteY28" fmla="*/ 18288 h 18288"/>
              <a:gd name="connsiteX29" fmla="*/ 4663440 w 10972800"/>
              <a:gd name="connsiteY29" fmla="*/ 18288 h 18288"/>
              <a:gd name="connsiteX30" fmla="*/ 4306824 w 10972800"/>
              <a:gd name="connsiteY30" fmla="*/ 18288 h 18288"/>
              <a:gd name="connsiteX31" fmla="*/ 3840480 w 10972800"/>
              <a:gd name="connsiteY31" fmla="*/ 18288 h 18288"/>
              <a:gd name="connsiteX32" fmla="*/ 3264408 w 10972800"/>
              <a:gd name="connsiteY32" fmla="*/ 18288 h 18288"/>
              <a:gd name="connsiteX33" fmla="*/ 2578608 w 10972800"/>
              <a:gd name="connsiteY33" fmla="*/ 18288 h 18288"/>
              <a:gd name="connsiteX34" fmla="*/ 1673352 w 10972800"/>
              <a:gd name="connsiteY34" fmla="*/ 18288 h 18288"/>
              <a:gd name="connsiteX35" fmla="*/ 877824 w 10972800"/>
              <a:gd name="connsiteY35" fmla="*/ 18288 h 18288"/>
              <a:gd name="connsiteX36" fmla="*/ 0 w 10972800"/>
              <a:gd name="connsiteY36" fmla="*/ 18288 h 18288"/>
              <a:gd name="connsiteX37" fmla="*/ 0 w 10972800"/>
              <a:gd name="connsiteY37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</a:cxnLst>
            <a:rect l="l" t="t" r="r" b="b"/>
            <a:pathLst>
              <a:path w="10972800" h="18288" fill="none" extrusionOk="0">
                <a:moveTo>
                  <a:pt x="0" y="0"/>
                </a:moveTo>
                <a:cubicBezTo>
                  <a:pt x="165916" y="-1866"/>
                  <a:pt x="188720" y="13756"/>
                  <a:pt x="356616" y="0"/>
                </a:cubicBezTo>
                <a:cubicBezTo>
                  <a:pt x="524512" y="-13756"/>
                  <a:pt x="734781" y="8922"/>
                  <a:pt x="1042416" y="0"/>
                </a:cubicBezTo>
                <a:cubicBezTo>
                  <a:pt x="1350051" y="-8922"/>
                  <a:pt x="1595982" y="-26315"/>
                  <a:pt x="1947672" y="0"/>
                </a:cubicBezTo>
                <a:cubicBezTo>
                  <a:pt x="2299362" y="26315"/>
                  <a:pt x="2292691" y="-19526"/>
                  <a:pt x="2633472" y="0"/>
                </a:cubicBezTo>
                <a:cubicBezTo>
                  <a:pt x="2974253" y="19526"/>
                  <a:pt x="2857309" y="10773"/>
                  <a:pt x="2990088" y="0"/>
                </a:cubicBezTo>
                <a:cubicBezTo>
                  <a:pt x="3122867" y="-10773"/>
                  <a:pt x="3359343" y="7194"/>
                  <a:pt x="3456432" y="0"/>
                </a:cubicBezTo>
                <a:cubicBezTo>
                  <a:pt x="3553521" y="-7194"/>
                  <a:pt x="4136258" y="5108"/>
                  <a:pt x="4361688" y="0"/>
                </a:cubicBezTo>
                <a:cubicBezTo>
                  <a:pt x="4587118" y="-5108"/>
                  <a:pt x="4992424" y="-42958"/>
                  <a:pt x="5266944" y="0"/>
                </a:cubicBezTo>
                <a:cubicBezTo>
                  <a:pt x="5541464" y="42958"/>
                  <a:pt x="5882966" y="-3430"/>
                  <a:pt x="6172200" y="0"/>
                </a:cubicBezTo>
                <a:cubicBezTo>
                  <a:pt x="6461434" y="3430"/>
                  <a:pt x="6432127" y="6688"/>
                  <a:pt x="6528816" y="0"/>
                </a:cubicBezTo>
                <a:cubicBezTo>
                  <a:pt x="6625505" y="-6688"/>
                  <a:pt x="6916805" y="-436"/>
                  <a:pt x="7214616" y="0"/>
                </a:cubicBezTo>
                <a:cubicBezTo>
                  <a:pt x="7512427" y="436"/>
                  <a:pt x="7626159" y="-6909"/>
                  <a:pt x="7790688" y="0"/>
                </a:cubicBezTo>
                <a:cubicBezTo>
                  <a:pt x="7955217" y="6909"/>
                  <a:pt x="8048891" y="15307"/>
                  <a:pt x="8147304" y="0"/>
                </a:cubicBezTo>
                <a:cubicBezTo>
                  <a:pt x="8245717" y="-15307"/>
                  <a:pt x="8645618" y="-11734"/>
                  <a:pt x="9052560" y="0"/>
                </a:cubicBezTo>
                <a:cubicBezTo>
                  <a:pt x="9459502" y="11734"/>
                  <a:pt x="9320584" y="8388"/>
                  <a:pt x="9409176" y="0"/>
                </a:cubicBezTo>
                <a:cubicBezTo>
                  <a:pt x="9497768" y="-8388"/>
                  <a:pt x="9644192" y="8379"/>
                  <a:pt x="9765792" y="0"/>
                </a:cubicBezTo>
                <a:cubicBezTo>
                  <a:pt x="9887392" y="-8379"/>
                  <a:pt x="10105220" y="-12663"/>
                  <a:pt x="10341864" y="0"/>
                </a:cubicBezTo>
                <a:cubicBezTo>
                  <a:pt x="10578508" y="12663"/>
                  <a:pt x="10773103" y="-5786"/>
                  <a:pt x="10972800" y="0"/>
                </a:cubicBezTo>
                <a:cubicBezTo>
                  <a:pt x="10972146" y="8818"/>
                  <a:pt x="10972240" y="13823"/>
                  <a:pt x="10972800" y="18288"/>
                </a:cubicBezTo>
                <a:cubicBezTo>
                  <a:pt x="10588778" y="31598"/>
                  <a:pt x="10543381" y="-12698"/>
                  <a:pt x="10177272" y="18288"/>
                </a:cubicBezTo>
                <a:cubicBezTo>
                  <a:pt x="9811163" y="49274"/>
                  <a:pt x="9996817" y="25662"/>
                  <a:pt x="9820656" y="18288"/>
                </a:cubicBezTo>
                <a:cubicBezTo>
                  <a:pt x="9644495" y="10914"/>
                  <a:pt x="9607007" y="31631"/>
                  <a:pt x="9464040" y="18288"/>
                </a:cubicBezTo>
                <a:cubicBezTo>
                  <a:pt x="9321073" y="4945"/>
                  <a:pt x="9114189" y="28940"/>
                  <a:pt x="8778240" y="18288"/>
                </a:cubicBezTo>
                <a:cubicBezTo>
                  <a:pt x="8442291" y="7636"/>
                  <a:pt x="8594763" y="987"/>
                  <a:pt x="8421624" y="18288"/>
                </a:cubicBezTo>
                <a:cubicBezTo>
                  <a:pt x="8248485" y="35589"/>
                  <a:pt x="7929515" y="37573"/>
                  <a:pt x="7735824" y="18288"/>
                </a:cubicBezTo>
                <a:cubicBezTo>
                  <a:pt x="7542133" y="-997"/>
                  <a:pt x="7252504" y="33858"/>
                  <a:pt x="6940296" y="18288"/>
                </a:cubicBezTo>
                <a:cubicBezTo>
                  <a:pt x="6628088" y="2718"/>
                  <a:pt x="6528503" y="48389"/>
                  <a:pt x="6254496" y="18288"/>
                </a:cubicBezTo>
                <a:cubicBezTo>
                  <a:pt x="5980489" y="-11813"/>
                  <a:pt x="5695784" y="-3740"/>
                  <a:pt x="5458968" y="18288"/>
                </a:cubicBezTo>
                <a:cubicBezTo>
                  <a:pt x="5222152" y="40316"/>
                  <a:pt x="5010751" y="19095"/>
                  <a:pt x="4663440" y="18288"/>
                </a:cubicBezTo>
                <a:cubicBezTo>
                  <a:pt x="4316129" y="17481"/>
                  <a:pt x="4425552" y="1606"/>
                  <a:pt x="4306824" y="18288"/>
                </a:cubicBezTo>
                <a:cubicBezTo>
                  <a:pt x="4188096" y="34970"/>
                  <a:pt x="3941535" y="7481"/>
                  <a:pt x="3840480" y="18288"/>
                </a:cubicBezTo>
                <a:cubicBezTo>
                  <a:pt x="3739425" y="29095"/>
                  <a:pt x="3402388" y="17641"/>
                  <a:pt x="3264408" y="18288"/>
                </a:cubicBezTo>
                <a:cubicBezTo>
                  <a:pt x="3126428" y="18935"/>
                  <a:pt x="2776779" y="9983"/>
                  <a:pt x="2578608" y="18288"/>
                </a:cubicBezTo>
                <a:cubicBezTo>
                  <a:pt x="2380437" y="26593"/>
                  <a:pt x="1909468" y="25818"/>
                  <a:pt x="1673352" y="18288"/>
                </a:cubicBezTo>
                <a:cubicBezTo>
                  <a:pt x="1437236" y="10758"/>
                  <a:pt x="1131180" y="49884"/>
                  <a:pt x="877824" y="18288"/>
                </a:cubicBezTo>
                <a:cubicBezTo>
                  <a:pt x="624468" y="-13308"/>
                  <a:pt x="206753" y="2195"/>
                  <a:pt x="0" y="18288"/>
                </a:cubicBezTo>
                <a:cubicBezTo>
                  <a:pt x="313" y="10654"/>
                  <a:pt x="-263" y="4056"/>
                  <a:pt x="0" y="0"/>
                </a:cubicBezTo>
                <a:close/>
              </a:path>
              <a:path w="10972800" h="18288" stroke="0" extrusionOk="0">
                <a:moveTo>
                  <a:pt x="0" y="0"/>
                </a:moveTo>
                <a:cubicBezTo>
                  <a:pt x="164017" y="-17675"/>
                  <a:pt x="309425" y="9913"/>
                  <a:pt x="466344" y="0"/>
                </a:cubicBezTo>
                <a:cubicBezTo>
                  <a:pt x="623263" y="-9913"/>
                  <a:pt x="659300" y="-14524"/>
                  <a:pt x="822960" y="0"/>
                </a:cubicBezTo>
                <a:cubicBezTo>
                  <a:pt x="986620" y="14524"/>
                  <a:pt x="1105222" y="-16481"/>
                  <a:pt x="1289304" y="0"/>
                </a:cubicBezTo>
                <a:cubicBezTo>
                  <a:pt x="1473386" y="16481"/>
                  <a:pt x="1693223" y="26161"/>
                  <a:pt x="1975104" y="0"/>
                </a:cubicBezTo>
                <a:cubicBezTo>
                  <a:pt x="2256985" y="-26161"/>
                  <a:pt x="2435781" y="23061"/>
                  <a:pt x="2770632" y="0"/>
                </a:cubicBezTo>
                <a:cubicBezTo>
                  <a:pt x="3105483" y="-23061"/>
                  <a:pt x="3247479" y="-44011"/>
                  <a:pt x="3675888" y="0"/>
                </a:cubicBezTo>
                <a:cubicBezTo>
                  <a:pt x="4104297" y="44011"/>
                  <a:pt x="4280918" y="4017"/>
                  <a:pt x="4581144" y="0"/>
                </a:cubicBezTo>
                <a:cubicBezTo>
                  <a:pt x="4881370" y="-4017"/>
                  <a:pt x="5021699" y="-11889"/>
                  <a:pt x="5157216" y="0"/>
                </a:cubicBezTo>
                <a:cubicBezTo>
                  <a:pt x="5292733" y="11889"/>
                  <a:pt x="5603398" y="-17698"/>
                  <a:pt x="5952744" y="0"/>
                </a:cubicBezTo>
                <a:cubicBezTo>
                  <a:pt x="6302090" y="17698"/>
                  <a:pt x="6353093" y="-11909"/>
                  <a:pt x="6638544" y="0"/>
                </a:cubicBezTo>
                <a:cubicBezTo>
                  <a:pt x="6923995" y="11909"/>
                  <a:pt x="7053404" y="21630"/>
                  <a:pt x="7214616" y="0"/>
                </a:cubicBezTo>
                <a:cubicBezTo>
                  <a:pt x="7375828" y="-21630"/>
                  <a:pt x="7837963" y="3886"/>
                  <a:pt x="8010144" y="0"/>
                </a:cubicBezTo>
                <a:cubicBezTo>
                  <a:pt x="8182325" y="-3886"/>
                  <a:pt x="8224183" y="16009"/>
                  <a:pt x="8366760" y="0"/>
                </a:cubicBezTo>
                <a:cubicBezTo>
                  <a:pt x="8509337" y="-16009"/>
                  <a:pt x="8687920" y="-5720"/>
                  <a:pt x="8942832" y="0"/>
                </a:cubicBezTo>
                <a:cubicBezTo>
                  <a:pt x="9197744" y="5720"/>
                  <a:pt x="9368437" y="20479"/>
                  <a:pt x="9628632" y="0"/>
                </a:cubicBezTo>
                <a:cubicBezTo>
                  <a:pt x="9888827" y="-20479"/>
                  <a:pt x="10560858" y="-20746"/>
                  <a:pt x="10972800" y="0"/>
                </a:cubicBezTo>
                <a:cubicBezTo>
                  <a:pt x="10972186" y="5722"/>
                  <a:pt x="10972980" y="12495"/>
                  <a:pt x="10972800" y="18288"/>
                </a:cubicBezTo>
                <a:cubicBezTo>
                  <a:pt x="10786146" y="12536"/>
                  <a:pt x="10623717" y="14033"/>
                  <a:pt x="10506456" y="18288"/>
                </a:cubicBezTo>
                <a:cubicBezTo>
                  <a:pt x="10389195" y="22543"/>
                  <a:pt x="10296178" y="20107"/>
                  <a:pt x="10149840" y="18288"/>
                </a:cubicBezTo>
                <a:cubicBezTo>
                  <a:pt x="10003502" y="16469"/>
                  <a:pt x="9767530" y="28891"/>
                  <a:pt x="9464040" y="18288"/>
                </a:cubicBezTo>
                <a:cubicBezTo>
                  <a:pt x="9160550" y="7685"/>
                  <a:pt x="9229050" y="2659"/>
                  <a:pt x="8997696" y="18288"/>
                </a:cubicBezTo>
                <a:cubicBezTo>
                  <a:pt x="8766342" y="33917"/>
                  <a:pt x="8340136" y="34864"/>
                  <a:pt x="8092440" y="18288"/>
                </a:cubicBezTo>
                <a:cubicBezTo>
                  <a:pt x="7844744" y="1712"/>
                  <a:pt x="7863720" y="27405"/>
                  <a:pt x="7735824" y="18288"/>
                </a:cubicBezTo>
                <a:cubicBezTo>
                  <a:pt x="7607928" y="9171"/>
                  <a:pt x="7323619" y="461"/>
                  <a:pt x="7050024" y="18288"/>
                </a:cubicBezTo>
                <a:cubicBezTo>
                  <a:pt x="6776429" y="36115"/>
                  <a:pt x="6787899" y="28206"/>
                  <a:pt x="6693408" y="18288"/>
                </a:cubicBezTo>
                <a:cubicBezTo>
                  <a:pt x="6598917" y="8370"/>
                  <a:pt x="6395231" y="19114"/>
                  <a:pt x="6227064" y="18288"/>
                </a:cubicBezTo>
                <a:cubicBezTo>
                  <a:pt x="6058897" y="17462"/>
                  <a:pt x="5618582" y="1091"/>
                  <a:pt x="5431536" y="18288"/>
                </a:cubicBezTo>
                <a:cubicBezTo>
                  <a:pt x="5244490" y="35485"/>
                  <a:pt x="4729797" y="-9650"/>
                  <a:pt x="4526280" y="18288"/>
                </a:cubicBezTo>
                <a:cubicBezTo>
                  <a:pt x="4322763" y="46226"/>
                  <a:pt x="4216797" y="756"/>
                  <a:pt x="4059936" y="18288"/>
                </a:cubicBezTo>
                <a:cubicBezTo>
                  <a:pt x="3903075" y="35820"/>
                  <a:pt x="3537912" y="42098"/>
                  <a:pt x="3374136" y="18288"/>
                </a:cubicBezTo>
                <a:cubicBezTo>
                  <a:pt x="3210360" y="-5522"/>
                  <a:pt x="3126842" y="39135"/>
                  <a:pt x="2907792" y="18288"/>
                </a:cubicBezTo>
                <a:cubicBezTo>
                  <a:pt x="2688742" y="-2559"/>
                  <a:pt x="2490436" y="34100"/>
                  <a:pt x="2112264" y="18288"/>
                </a:cubicBezTo>
                <a:cubicBezTo>
                  <a:pt x="1734092" y="2476"/>
                  <a:pt x="1744622" y="-7274"/>
                  <a:pt x="1536192" y="18288"/>
                </a:cubicBezTo>
                <a:cubicBezTo>
                  <a:pt x="1327762" y="43850"/>
                  <a:pt x="1189025" y="6435"/>
                  <a:pt x="1069848" y="18288"/>
                </a:cubicBezTo>
                <a:cubicBezTo>
                  <a:pt x="950671" y="30141"/>
                  <a:pt x="858345" y="33684"/>
                  <a:pt x="713232" y="18288"/>
                </a:cubicBezTo>
                <a:cubicBezTo>
                  <a:pt x="568119" y="2892"/>
                  <a:pt x="250292" y="5410"/>
                  <a:pt x="0" y="18288"/>
                </a:cubicBezTo>
                <a:cubicBezTo>
                  <a:pt x="465" y="13062"/>
                  <a:pt x="-894" y="9029"/>
                  <a:pt x="0" y="0"/>
                </a:cubicBezTo>
                <a:close/>
              </a:path>
            </a:pathLst>
          </a:custGeom>
          <a:solidFill>
            <a:schemeClr val="accent2">
              <a:alpha val="75000"/>
            </a:schemeClr>
          </a:solidFill>
          <a:ln w="44450" cap="rnd">
            <a:solidFill>
              <a:schemeClr val="accent2">
                <a:alpha val="75000"/>
              </a:schemeClr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6A4B368-BDF9-25BD-6B60-983FD26A0B8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73088" y="2071688"/>
            <a:ext cx="7227887" cy="4119562"/>
          </a:xfrm>
        </p:spPr>
        <p:txBody>
          <a:bodyPr rtlCol="0">
            <a:normAutofit lnSpcReduction="10000"/>
          </a:bodyPr>
          <a:lstStyle/>
          <a:p>
            <a:pPr marL="514350" indent="-514350" fontAlgn="auto">
              <a:spcAft>
                <a:spcPts val="0"/>
              </a:spcAft>
              <a:buFont typeface="+mj-lt"/>
              <a:buAutoNum type="alphaUcPeriod"/>
              <a:defRPr/>
            </a:pPr>
            <a:r>
              <a:rPr lang="en-US" sz="2000" dirty="0"/>
              <a:t>Individual Responsibility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sz="2000" dirty="0"/>
              <a:t>Being honest about your AI use in your school or workplace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sz="2000" dirty="0"/>
              <a:t>Understanding that what is expedient is not always profitable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sz="2000" dirty="0"/>
              <a:t>Be strong enough to take personal inventory</a:t>
            </a:r>
          </a:p>
          <a:p>
            <a:pPr marL="514350" indent="-514350" fontAlgn="auto">
              <a:spcAft>
                <a:spcPts val="0"/>
              </a:spcAft>
              <a:buFont typeface="+mj-lt"/>
              <a:buAutoNum type="alphaUcPeriod"/>
              <a:defRPr/>
            </a:pPr>
            <a:r>
              <a:rPr lang="en-US" sz="2000" dirty="0"/>
              <a:t>Embrace your social role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sz="2000" dirty="0"/>
              <a:t>Recognize that “no man is an island”</a:t>
            </a:r>
          </a:p>
          <a:p>
            <a:pPr lvl="2" fontAlgn="auto">
              <a:spcAft>
                <a:spcPts val="0"/>
              </a:spcAft>
              <a:defRPr/>
            </a:pPr>
            <a:r>
              <a:rPr lang="en-US" dirty="0"/>
              <a:t>You either make valuable contributions, or you don’t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sz="2000" dirty="0"/>
              <a:t>Help others sort out fact from fiction</a:t>
            </a:r>
          </a:p>
          <a:p>
            <a:pPr marL="514350" indent="-514350" fontAlgn="auto">
              <a:spcAft>
                <a:spcPts val="0"/>
              </a:spcAft>
              <a:buFont typeface="+mj-lt"/>
              <a:buAutoNum type="alphaUcPeriod"/>
              <a:defRPr/>
            </a:pPr>
            <a:r>
              <a:rPr lang="en-US" sz="2000" dirty="0"/>
              <a:t>Individual Values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sz="2000" dirty="0"/>
              <a:t>Valuing people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sz="2000" dirty="0"/>
              <a:t>Contribute to the needs of others</a:t>
            </a:r>
          </a:p>
          <a:p>
            <a:pPr lvl="1" fontAlgn="auto">
              <a:spcAft>
                <a:spcPts val="0"/>
              </a:spcAft>
              <a:defRPr/>
            </a:pPr>
            <a:r>
              <a:rPr lang="en-US" sz="2000" dirty="0"/>
              <a:t>Embrace a tradition that is bigger than yourself</a:t>
            </a:r>
          </a:p>
        </p:txBody>
      </p:sp>
      <p:pic>
        <p:nvPicPr>
          <p:cNvPr id="6" name="Picture 5" descr="A close-up of a microphone on a wooden crate&#10;&#10;Description automatically generated">
            <a:extLst>
              <a:ext uri="{FF2B5EF4-FFF2-40B4-BE49-F238E27FC236}">
                <a16:creationId xmlns:a16="http://schemas.microsoft.com/office/drawing/2014/main" id="{AC97D82B-FB7C-5848-CD14-793320B72E5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2855" r="14990"/>
          <a:stretch/>
        </p:blipFill>
        <p:spPr>
          <a:xfrm>
            <a:off x="7675658" y="2093976"/>
            <a:ext cx="3941064" cy="4096512"/>
          </a:xfrm>
          <a:prstGeom prst="rect">
            <a:avLst/>
          </a:prstGeom>
          <a:effectLst>
            <a:softEdge rad="317500"/>
          </a:effectLst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71C6A0A-B3FE-5C4E-C4F3-07ACA31428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  <a:defRPr/>
            </a:pPr>
            <a:fld id="{58794DDC-CD5E-4180-859D-2E077FE0DC0B}" type="slidenum">
              <a:rPr lang="en-US" sz="1800"/>
              <a:pPr>
                <a:lnSpc>
                  <a:spcPct val="90000"/>
                </a:lnSpc>
                <a:spcAft>
                  <a:spcPts val="600"/>
                </a:spcAft>
                <a:defRPr/>
              </a:pPr>
              <a:t>14</a:t>
            </a:fld>
            <a:endParaRPr lang="en-US" sz="180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3" name="Rectangle 12" descr="&quot;&quot;">
            <a:extLst>
              <a:ext uri="{FF2B5EF4-FFF2-40B4-BE49-F238E27FC236}">
                <a16:creationId xmlns:a16="http://schemas.microsoft.com/office/drawing/2014/main" id="{9CCB873C-771F-2329-12C1-D88B101C0313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1507" name="Title 1">
            <a:extLst>
              <a:ext uri="{FF2B5EF4-FFF2-40B4-BE49-F238E27FC236}">
                <a16:creationId xmlns:a16="http://schemas.microsoft.com/office/drawing/2014/main" id="{E6E2D4ED-7DF6-0193-EECF-01E80FA69982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30238" y="639763"/>
            <a:ext cx="3860800" cy="1719262"/>
          </a:xfrm>
        </p:spPr>
        <p:txBody>
          <a:bodyPr anchor="b"/>
          <a:lstStyle/>
          <a:p>
            <a:r>
              <a:rPr lang="en-US" altLang="en-US" sz="3800"/>
              <a:t>Competition is good, but it is not everything</a:t>
            </a:r>
          </a:p>
        </p:txBody>
      </p:sp>
      <p:sp>
        <p:nvSpPr>
          <p:cNvPr id="15" name="sketch line" descr="&quot;&quot;">
            <a:extLst>
              <a:ext uri="{FF2B5EF4-FFF2-40B4-BE49-F238E27FC236}">
                <a16:creationId xmlns:a16="http://schemas.microsoft.com/office/drawing/2014/main" id="{CF219729-A16F-0104-F78C-1EAC77A48FF8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642938" y="2573338"/>
            <a:ext cx="3255962" cy="19050"/>
          </a:xfrm>
          <a:custGeom>
            <a:avLst/>
            <a:gdLst>
              <a:gd name="connsiteX0" fmla="*/ 0 w 3255095"/>
              <a:gd name="connsiteY0" fmla="*/ 0 h 18288"/>
              <a:gd name="connsiteX1" fmla="*/ 618468 w 3255095"/>
              <a:gd name="connsiteY1" fmla="*/ 0 h 18288"/>
              <a:gd name="connsiteX2" fmla="*/ 1269487 w 3255095"/>
              <a:gd name="connsiteY2" fmla="*/ 0 h 18288"/>
              <a:gd name="connsiteX3" fmla="*/ 1953057 w 3255095"/>
              <a:gd name="connsiteY3" fmla="*/ 0 h 18288"/>
              <a:gd name="connsiteX4" fmla="*/ 2636627 w 3255095"/>
              <a:gd name="connsiteY4" fmla="*/ 0 h 18288"/>
              <a:gd name="connsiteX5" fmla="*/ 3255095 w 3255095"/>
              <a:gd name="connsiteY5" fmla="*/ 0 h 18288"/>
              <a:gd name="connsiteX6" fmla="*/ 3255095 w 3255095"/>
              <a:gd name="connsiteY6" fmla="*/ 18288 h 18288"/>
              <a:gd name="connsiteX7" fmla="*/ 2538974 w 3255095"/>
              <a:gd name="connsiteY7" fmla="*/ 18288 h 18288"/>
              <a:gd name="connsiteX8" fmla="*/ 1822853 w 3255095"/>
              <a:gd name="connsiteY8" fmla="*/ 18288 h 18288"/>
              <a:gd name="connsiteX9" fmla="*/ 1171834 w 3255095"/>
              <a:gd name="connsiteY9" fmla="*/ 18288 h 18288"/>
              <a:gd name="connsiteX10" fmla="*/ 0 w 3255095"/>
              <a:gd name="connsiteY10" fmla="*/ 18288 h 18288"/>
              <a:gd name="connsiteX11" fmla="*/ 0 w 3255095"/>
              <a:gd name="connsiteY11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3255095" h="18288" fill="none" extrusionOk="0">
                <a:moveTo>
                  <a:pt x="0" y="0"/>
                </a:moveTo>
                <a:cubicBezTo>
                  <a:pt x="240201" y="-22123"/>
                  <a:pt x="462021" y="-19623"/>
                  <a:pt x="618468" y="0"/>
                </a:cubicBezTo>
                <a:cubicBezTo>
                  <a:pt x="774915" y="19623"/>
                  <a:pt x="974734" y="2035"/>
                  <a:pt x="1269487" y="0"/>
                </a:cubicBezTo>
                <a:cubicBezTo>
                  <a:pt x="1564240" y="-2035"/>
                  <a:pt x="1733579" y="10639"/>
                  <a:pt x="1953057" y="0"/>
                </a:cubicBezTo>
                <a:cubicBezTo>
                  <a:pt x="2172535" y="-10639"/>
                  <a:pt x="2453962" y="14018"/>
                  <a:pt x="2636627" y="0"/>
                </a:cubicBezTo>
                <a:cubicBezTo>
                  <a:pt x="2819292" y="-14018"/>
                  <a:pt x="3121375" y="5399"/>
                  <a:pt x="3255095" y="0"/>
                </a:cubicBezTo>
                <a:cubicBezTo>
                  <a:pt x="3254386" y="8157"/>
                  <a:pt x="3254682" y="12125"/>
                  <a:pt x="3255095" y="18288"/>
                </a:cubicBezTo>
                <a:cubicBezTo>
                  <a:pt x="3088545" y="23203"/>
                  <a:pt x="2687475" y="7419"/>
                  <a:pt x="2538974" y="18288"/>
                </a:cubicBezTo>
                <a:cubicBezTo>
                  <a:pt x="2390473" y="29157"/>
                  <a:pt x="2137381" y="-8959"/>
                  <a:pt x="1822853" y="18288"/>
                </a:cubicBezTo>
                <a:cubicBezTo>
                  <a:pt x="1508325" y="45535"/>
                  <a:pt x="1466437" y="20385"/>
                  <a:pt x="1171834" y="18288"/>
                </a:cubicBezTo>
                <a:cubicBezTo>
                  <a:pt x="877231" y="16191"/>
                  <a:pt x="561097" y="37643"/>
                  <a:pt x="0" y="18288"/>
                </a:cubicBezTo>
                <a:cubicBezTo>
                  <a:pt x="-46" y="12483"/>
                  <a:pt x="-203" y="6491"/>
                  <a:pt x="0" y="0"/>
                </a:cubicBezTo>
                <a:close/>
              </a:path>
              <a:path w="3255095" h="18288" stroke="0" extrusionOk="0">
                <a:moveTo>
                  <a:pt x="0" y="0"/>
                </a:moveTo>
                <a:cubicBezTo>
                  <a:pt x="291965" y="19429"/>
                  <a:pt x="363155" y="8568"/>
                  <a:pt x="618468" y="0"/>
                </a:cubicBezTo>
                <a:cubicBezTo>
                  <a:pt x="873781" y="-8568"/>
                  <a:pt x="904459" y="-19505"/>
                  <a:pt x="1171834" y="0"/>
                </a:cubicBezTo>
                <a:cubicBezTo>
                  <a:pt x="1439209" y="19505"/>
                  <a:pt x="1744369" y="9790"/>
                  <a:pt x="1887955" y="0"/>
                </a:cubicBezTo>
                <a:cubicBezTo>
                  <a:pt x="2031541" y="-9790"/>
                  <a:pt x="2346378" y="21240"/>
                  <a:pt x="2506423" y="0"/>
                </a:cubicBezTo>
                <a:cubicBezTo>
                  <a:pt x="2666468" y="-21240"/>
                  <a:pt x="2990257" y="30414"/>
                  <a:pt x="3255095" y="0"/>
                </a:cubicBezTo>
                <a:cubicBezTo>
                  <a:pt x="3254831" y="4493"/>
                  <a:pt x="3255479" y="9472"/>
                  <a:pt x="3255095" y="18288"/>
                </a:cubicBezTo>
                <a:cubicBezTo>
                  <a:pt x="3120743" y="16690"/>
                  <a:pt x="2759628" y="42462"/>
                  <a:pt x="2604076" y="18288"/>
                </a:cubicBezTo>
                <a:cubicBezTo>
                  <a:pt x="2448524" y="-5886"/>
                  <a:pt x="2184336" y="19599"/>
                  <a:pt x="1887955" y="18288"/>
                </a:cubicBezTo>
                <a:cubicBezTo>
                  <a:pt x="1591574" y="16977"/>
                  <a:pt x="1548845" y="6870"/>
                  <a:pt x="1334589" y="18288"/>
                </a:cubicBezTo>
                <a:cubicBezTo>
                  <a:pt x="1120333" y="29706"/>
                  <a:pt x="996014" y="9662"/>
                  <a:pt x="683570" y="18288"/>
                </a:cubicBezTo>
                <a:cubicBezTo>
                  <a:pt x="371126" y="26914"/>
                  <a:pt x="198687" y="16167"/>
                  <a:pt x="0" y="18288"/>
                </a:cubicBezTo>
                <a:cubicBezTo>
                  <a:pt x="843" y="9577"/>
                  <a:pt x="371" y="6900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38100" cap="rnd">
            <a:solidFill>
              <a:schemeClr val="accent2"/>
            </a:solidFill>
            <a:round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1509" name="TextBox 5">
            <a:extLst>
              <a:ext uri="{FF2B5EF4-FFF2-40B4-BE49-F238E27FC236}">
                <a16:creationId xmlns:a16="http://schemas.microsoft.com/office/drawing/2014/main" id="{2A907A47-B69F-1B1D-25B7-2F81AC4D43E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30238" y="2806700"/>
            <a:ext cx="3429000" cy="34115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eaLnBrk="1" hangingPunct="1">
              <a:lnSpc>
                <a:spcPct val="9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altLang="en-US" sz="2200">
                <a:hlinkClick r:id="rId2"/>
              </a:rPr>
              <a:t>https://en.wikipedia.org/wiki/Abel_Mutai</a:t>
            </a:r>
            <a:r>
              <a:rPr lang="en-US" altLang="en-US" sz="2200"/>
              <a:t>  </a:t>
            </a:r>
          </a:p>
        </p:txBody>
      </p:sp>
      <p:pic>
        <p:nvPicPr>
          <p:cNvPr id="21510" name="Picture 7" descr="In January 2013 a video of fellow long-distance runner Iván Fernández shoving a lost Mutai towards the finish line during the Burlada Cross Country race, rather than passing Mutai and winning the race, went viral. Fernández was globally praised for his sportsmanship.">
            <a:extLst>
              <a:ext uri="{FF2B5EF4-FFF2-40B4-BE49-F238E27FC236}">
                <a16:creationId xmlns:a16="http://schemas.microsoft.com/office/drawing/2014/main" id="{E0F6DCC5-0F93-02B4-DF01-315DA486DF3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45250" y="160338"/>
            <a:ext cx="2952750" cy="6561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FACB04B-67E0-3180-33EC-0354E0A3DA8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/>
          </a:bodyPr>
          <a:lstStyle/>
          <a:p>
            <a:pPr>
              <a:spcAft>
                <a:spcPts val="600"/>
              </a:spcAft>
              <a:defRPr/>
            </a:pPr>
            <a:fld id="{FCCF47CA-5DF3-420E-BDB4-FE91948C5328}" type="slidenum">
              <a:rPr lang="en-US" sz="1200"/>
              <a:pPr>
                <a:spcAft>
                  <a:spcPts val="600"/>
                </a:spcAft>
                <a:defRPr/>
              </a:pPr>
              <a:t>15</a:t>
            </a:fld>
            <a:endParaRPr lang="en-US" sz="120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 descr="&quot;&quot;">
            <a:extLst>
              <a:ext uri="{FF2B5EF4-FFF2-40B4-BE49-F238E27FC236}">
                <a16:creationId xmlns:a16="http://schemas.microsoft.com/office/drawing/2014/main" id="{345DA136-0BAE-32F0-EEDE-33B4ADAE5DD2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3175" y="0"/>
            <a:ext cx="1218882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2" name="Freeform: Shape 21" descr="&quot;&quot;">
            <a:extLst>
              <a:ext uri="{FF2B5EF4-FFF2-40B4-BE49-F238E27FC236}">
                <a16:creationId xmlns:a16="http://schemas.microsoft.com/office/drawing/2014/main" id="{17588104-338A-2BA4-220C-78DBBDC6F619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>
            <a:off x="0" y="0"/>
            <a:ext cx="4167188" cy="6858000"/>
          </a:xfrm>
          <a:custGeom>
            <a:avLst/>
            <a:gdLst>
              <a:gd name="connsiteX0" fmla="*/ 0 w 4167271"/>
              <a:gd name="connsiteY0" fmla="*/ 0 h 6858000"/>
              <a:gd name="connsiteX1" fmla="*/ 2259550 w 4167271"/>
              <a:gd name="connsiteY1" fmla="*/ 0 h 6858000"/>
              <a:gd name="connsiteX2" fmla="*/ 2387803 w 4167271"/>
              <a:gd name="connsiteY2" fmla="*/ 82222 h 6858000"/>
              <a:gd name="connsiteX3" fmla="*/ 4167271 w 4167271"/>
              <a:gd name="connsiteY3" fmla="*/ 3429000 h 6858000"/>
              <a:gd name="connsiteX4" fmla="*/ 2387803 w 4167271"/>
              <a:gd name="connsiteY4" fmla="*/ 6775779 h 6858000"/>
              <a:gd name="connsiteX5" fmla="*/ 2259550 w 4167271"/>
              <a:gd name="connsiteY5" fmla="*/ 6858000 h 6858000"/>
              <a:gd name="connsiteX6" fmla="*/ 0 w 4167271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167271" h="6858000">
                <a:moveTo>
                  <a:pt x="0" y="0"/>
                </a:moveTo>
                <a:lnTo>
                  <a:pt x="2259550" y="0"/>
                </a:lnTo>
                <a:lnTo>
                  <a:pt x="2387803" y="82222"/>
                </a:lnTo>
                <a:cubicBezTo>
                  <a:pt x="3461407" y="807534"/>
                  <a:pt x="4167271" y="2035835"/>
                  <a:pt x="4167271" y="3429000"/>
                </a:cubicBezTo>
                <a:cubicBezTo>
                  <a:pt x="4167271" y="4822165"/>
                  <a:pt x="3461407" y="6050467"/>
                  <a:pt x="2387803" y="6775779"/>
                </a:cubicBezTo>
                <a:lnTo>
                  <a:pt x="225955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2532" name="Title 1">
            <a:extLst>
              <a:ext uri="{FF2B5EF4-FFF2-40B4-BE49-F238E27FC236}">
                <a16:creationId xmlns:a16="http://schemas.microsoft.com/office/drawing/2014/main" id="{56C26FFB-854C-4B90-12C6-BF038333321A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7388" y="1154113"/>
            <a:ext cx="3200400" cy="4460875"/>
          </a:xfrm>
        </p:spPr>
        <p:txBody>
          <a:bodyPr/>
          <a:lstStyle/>
          <a:p>
            <a:r>
              <a:rPr lang="en-US" altLang="en-US">
                <a:solidFill>
                  <a:srgbClr val="FFFFFF"/>
                </a:solidFill>
              </a:rPr>
              <a:t>Conclusions</a:t>
            </a:r>
          </a:p>
        </p:txBody>
      </p:sp>
      <p:sp>
        <p:nvSpPr>
          <p:cNvPr id="24" name="Arc 23" descr="&quot;&quot;">
            <a:extLst>
              <a:ext uri="{FF2B5EF4-FFF2-40B4-BE49-F238E27FC236}">
                <a16:creationId xmlns:a16="http://schemas.microsoft.com/office/drawing/2014/main" id="{721CEFC8-6FBF-8376-3AE4-E026A80F09A7}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/>
        </p:nvSpPr>
        <p:spPr>
          <a:xfrm flipV="1">
            <a:off x="7550150" y="2455863"/>
            <a:ext cx="4083050" cy="4083050"/>
          </a:xfrm>
          <a:prstGeom prst="arc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/>
          </a:p>
        </p:txBody>
      </p:sp>
      <p:sp>
        <p:nvSpPr>
          <p:cNvPr id="22534" name="Content Placeholder 2">
            <a:extLst>
              <a:ext uri="{FF2B5EF4-FFF2-40B4-BE49-F238E27FC236}">
                <a16:creationId xmlns:a16="http://schemas.microsoft.com/office/drawing/2014/main" id="{94C5831E-F7FC-9A67-3B9C-BE0DF9741902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4446588" y="592138"/>
            <a:ext cx="6907212" cy="5584825"/>
          </a:xfrm>
        </p:spPr>
        <p:txBody>
          <a:bodyPr anchor="ctr"/>
          <a:lstStyle/>
          <a:p>
            <a:pPr marL="0" indent="0">
              <a:buFont typeface="Arial" panose="020B0604020202020204" pitchFamily="34" charset="0"/>
              <a:buNone/>
            </a:pPr>
            <a:r>
              <a:rPr lang="en-US" altLang="en-US"/>
              <a:t>Don’t give up…</a:t>
            </a:r>
          </a:p>
          <a:p>
            <a:pPr marL="1200150" lvl="1" indent="-742950">
              <a:buFont typeface="Corbel" panose="020B0503020204020204" pitchFamily="34" charset="0"/>
              <a:buAutoNum type="arabicPeriod"/>
            </a:pPr>
            <a:r>
              <a:rPr lang="en-US" altLang="en-US"/>
              <a:t>Your freedoms</a:t>
            </a:r>
          </a:p>
          <a:p>
            <a:pPr marL="1200150" lvl="1" indent="-742950">
              <a:buFont typeface="Corbel" panose="020B0503020204020204" pitchFamily="34" charset="0"/>
              <a:buAutoNum type="arabicPeriod"/>
            </a:pPr>
            <a:r>
              <a:rPr lang="en-US" altLang="en-US"/>
              <a:t>Your morals</a:t>
            </a:r>
          </a:p>
          <a:p>
            <a:pPr marL="1200150" lvl="1" indent="-742950">
              <a:buFont typeface="Corbel" panose="020B0503020204020204" pitchFamily="34" charset="0"/>
              <a:buAutoNum type="arabicPeriod"/>
            </a:pPr>
            <a:r>
              <a:rPr lang="en-US" altLang="en-US"/>
              <a:t>Your potential</a:t>
            </a:r>
          </a:p>
          <a:p>
            <a:pPr marL="1200150" lvl="1" indent="-742950">
              <a:buFont typeface="Corbel" panose="020B0503020204020204" pitchFamily="34" charset="0"/>
              <a:buAutoNum type="arabicPeriod"/>
            </a:pPr>
            <a:r>
              <a:rPr lang="en-US" altLang="en-US"/>
              <a:t>Your legacy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C91237D-0EA9-D6E0-3EBA-E8DA05CE10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540875" y="6356350"/>
            <a:ext cx="1812925" cy="365125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  <a:defRPr/>
            </a:pPr>
            <a:fld id="{6E63D0CD-4C63-4ADA-A003-BF463C0E96A2}" type="slidenum">
              <a:rPr lang="en-US" sz="1800"/>
              <a:pPr>
                <a:lnSpc>
                  <a:spcPct val="90000"/>
                </a:lnSpc>
                <a:spcAft>
                  <a:spcPts val="600"/>
                </a:spcAft>
                <a:defRPr/>
              </a:pPr>
              <a:t>16</a:t>
            </a:fld>
            <a:endParaRPr lang="en-US" sz="1800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itle 1">
            <a:extLst>
              <a:ext uri="{FF2B5EF4-FFF2-40B4-BE49-F238E27FC236}">
                <a16:creationId xmlns:a16="http://schemas.microsoft.com/office/drawing/2014/main" id="{3FFA9BEE-DCF9-443E-158D-C101D368F00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/>
              <a:t>Quotable quotes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D6FBF73-536A-F685-1E7B-3AA60734A8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A497494-9A75-4106-A9FC-F2E9DBA3AEBA}" type="slidenum">
              <a:rPr lang="en-US"/>
              <a:pPr>
                <a:defRPr/>
              </a:pPr>
              <a:t>17</a:t>
            </a:fld>
            <a:endParaRPr lang="en-US" dirty="0"/>
          </a:p>
        </p:txBody>
      </p:sp>
      <p:sp>
        <p:nvSpPr>
          <p:cNvPr id="23556" name="TextBox 5">
            <a:extLst>
              <a:ext uri="{FF2B5EF4-FFF2-40B4-BE49-F238E27FC236}">
                <a16:creationId xmlns:a16="http://schemas.microsoft.com/office/drawing/2014/main" id="{CA1BB663-9BD2-7686-E472-D8C08D2A241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47738" y="1568450"/>
            <a:ext cx="4775200" cy="4156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orbel" panose="020B0503020204020204" pitchFamily="34" charset="0"/>
              </a:defRPr>
            </a:lvl9pPr>
          </a:lstStyle>
          <a:p>
            <a:pPr eaLnBrk="1" hangingPunct="1"/>
            <a:r>
              <a:rPr lang="en-US" altLang="en-US" sz="2400"/>
              <a:t>Magic</a:t>
            </a:r>
          </a:p>
          <a:p>
            <a:pPr eaLnBrk="1" hangingPunct="1"/>
            <a:r>
              <a:rPr lang="en-US" altLang="en-US" sz="2400"/>
              <a:t>by Shel Silverstein</a:t>
            </a:r>
          </a:p>
          <a:p>
            <a:pPr eaLnBrk="1" hangingPunct="1"/>
            <a:endParaRPr lang="en-US" altLang="en-US" sz="2400"/>
          </a:p>
          <a:p>
            <a:pPr eaLnBrk="1" hangingPunct="1"/>
            <a:r>
              <a:rPr lang="en-US" altLang="en-US" sz="2400"/>
              <a:t>Sandra's seen a leprechaun,</a:t>
            </a:r>
          </a:p>
          <a:p>
            <a:pPr eaLnBrk="1" hangingPunct="1"/>
            <a:r>
              <a:rPr lang="en-US" altLang="en-US" sz="2400"/>
              <a:t>Eddie touched a troll,</a:t>
            </a:r>
          </a:p>
          <a:p>
            <a:pPr eaLnBrk="1" hangingPunct="1"/>
            <a:r>
              <a:rPr lang="en-US" altLang="en-US" sz="2400"/>
              <a:t>Laurie danced with witches once,</a:t>
            </a:r>
          </a:p>
          <a:p>
            <a:pPr eaLnBrk="1" hangingPunct="1"/>
            <a:r>
              <a:rPr lang="en-US" altLang="en-US" sz="2400"/>
              <a:t>Charlie found some goblins' gold.</a:t>
            </a:r>
          </a:p>
          <a:p>
            <a:pPr eaLnBrk="1" hangingPunct="1"/>
            <a:r>
              <a:rPr lang="en-US" altLang="en-US" sz="2400"/>
              <a:t>Donald heard a mermaid sing,</a:t>
            </a:r>
          </a:p>
          <a:p>
            <a:pPr eaLnBrk="1" hangingPunct="1"/>
            <a:r>
              <a:rPr lang="en-US" altLang="en-US" sz="2400"/>
              <a:t>Susy spied an elf,</a:t>
            </a:r>
          </a:p>
          <a:p>
            <a:pPr eaLnBrk="1" hangingPunct="1"/>
            <a:r>
              <a:rPr lang="en-US" altLang="en-US" sz="2400"/>
              <a:t>But all the magic I have known</a:t>
            </a:r>
          </a:p>
          <a:p>
            <a:pPr eaLnBrk="1" hangingPunct="1"/>
            <a:r>
              <a:rPr lang="en-US" altLang="en-US" sz="2400"/>
              <a:t>I've had to make myself.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E67DE47-EB82-F825-5192-EBF034DCE88D}"/>
              </a:ext>
            </a:extLst>
          </p:cNvPr>
          <p:cNvSpPr txBox="1"/>
          <p:nvPr/>
        </p:nvSpPr>
        <p:spPr>
          <a:xfrm>
            <a:off x="6468534" y="1569158"/>
            <a:ext cx="4775200" cy="2308324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dirty="0">
                <a:solidFill>
                  <a:srgbClr val="222222"/>
                </a:solidFill>
                <a:highlight>
                  <a:srgbClr val="FFFFFF"/>
                </a:highlight>
                <a:latin typeface="Indy Serif"/>
              </a:rPr>
              <a:t>“The only thing necessary for the triumph of evil is for good men to do nothing.”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400" dirty="0">
                <a:solidFill>
                  <a:srgbClr val="222222"/>
                </a:solidFill>
                <a:highlight>
                  <a:srgbClr val="FFFFFF"/>
                </a:highlight>
                <a:latin typeface="Indy Serif"/>
              </a:rPr>
              <a:t>-- John F. Kennedy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sz="2400" dirty="0">
              <a:solidFill>
                <a:srgbClr val="222222"/>
              </a:solidFill>
              <a:highlight>
                <a:srgbClr val="FFFFFF"/>
              </a:highlight>
              <a:latin typeface="Indy Serif"/>
            </a:endParaRP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sz="2400" dirty="0">
              <a:latin typeface="+mn-lt"/>
            </a:endParaRPr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219F5352-5AB8-21C2-A839-8E008BB64439}"/>
              </a:ext>
            </a:extLst>
          </p:cNvPr>
          <p:cNvCxnSpPr>
            <a:stCxn id="23554" idx="2"/>
          </p:cNvCxnSpPr>
          <p:nvPr/>
        </p:nvCxnSpPr>
        <p:spPr>
          <a:xfrm>
            <a:off x="6096000" y="1690688"/>
            <a:ext cx="0" cy="4033837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Corbel">
      <a:majorFont>
        <a:latin typeface="Corbel" panose="020B0503020204020204"/>
        <a:ea typeface=""/>
        <a:cs typeface=""/>
        <a:font script="Jpan" typeface="HGｺﾞｼｯｸM"/>
        <a:font script="Hang" typeface="HY엽서L"/>
        <a:font script="Hans" typeface="华文楷体"/>
        <a:font script="Hant" typeface="新細明體"/>
        <a:font script="Arab" typeface="Tahoma"/>
        <a:font script="Hebr" typeface="Miriam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HGｺﾞｼｯｸM"/>
        <a:font script="Hang" typeface="HY엽서L"/>
        <a:font script="Hans" typeface="华文楷体"/>
        <a:font script="Hant" typeface="新細明體"/>
        <a:font script="Arab" typeface="Tahoma"/>
        <a:font script="Hebr" typeface="Miriam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10572</TotalTime>
  <Words>1038</Words>
  <Application>Microsoft Office PowerPoint</Application>
  <PresentationFormat>Widescreen</PresentationFormat>
  <Paragraphs>146</Paragraphs>
  <Slides>17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4" baseType="lpstr">
      <vt:lpstr>Arial</vt:lpstr>
      <vt:lpstr>Calibri</vt:lpstr>
      <vt:lpstr>Corbel</vt:lpstr>
      <vt:lpstr>Indy Serif</vt:lpstr>
      <vt:lpstr>Segoe UI</vt:lpstr>
      <vt:lpstr>Wingdings</vt:lpstr>
      <vt:lpstr>Office Theme</vt:lpstr>
      <vt:lpstr>Ethics and the future of AI</vt:lpstr>
      <vt:lpstr>Agenda</vt:lpstr>
      <vt:lpstr>Preface  (Am I the right one to talk about this?)</vt:lpstr>
      <vt:lpstr>Preface (point of view)</vt:lpstr>
      <vt:lpstr>Preface  (why this lecture is difficult)</vt:lpstr>
      <vt:lpstr>Shafer’s Wager</vt:lpstr>
      <vt:lpstr>Definitions</vt:lpstr>
      <vt:lpstr>Morals, Ethics, Law: a visual aid</vt:lpstr>
      <vt:lpstr>AI + Ethics and the geopolitical arena</vt:lpstr>
      <vt:lpstr>AI + Ethics: Warfare (B)</vt:lpstr>
      <vt:lpstr>AI + Ethics: Economic Inequities (C)</vt:lpstr>
      <vt:lpstr>What are the controls?</vt:lpstr>
      <vt:lpstr>AI + Ethics in the business arena</vt:lpstr>
      <vt:lpstr>AI + Ethics in the personal arena</vt:lpstr>
      <vt:lpstr>Competition is good, but it is not everything</vt:lpstr>
      <vt:lpstr>Conclusions</vt:lpstr>
      <vt:lpstr>Quotable quotes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Course Introduction What is the cloud?</dc:title>
  <dc:creator>David Schuff</dc:creator>
  <cp:lastModifiedBy>Jeremy J. Shafer</cp:lastModifiedBy>
  <cp:revision>344</cp:revision>
  <dcterms:created xsi:type="dcterms:W3CDTF">2022-06-30T13:55:29Z</dcterms:created>
  <dcterms:modified xsi:type="dcterms:W3CDTF">2024-11-19T19:57:57Z</dcterms:modified>
</cp:coreProperties>
</file>