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257" r:id="rId4"/>
    <p:sldId id="263" r:id="rId5"/>
    <p:sldId id="258" r:id="rId6"/>
    <p:sldId id="259" r:id="rId7"/>
    <p:sldId id="260" r:id="rId8"/>
    <p:sldId id="693" r:id="rId9"/>
    <p:sldId id="261" r:id="rId10"/>
    <p:sldId id="262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5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556A92-0684-1449-9D06-E4421FEC54AD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8DC5F-170A-B14A-B4F8-7D7CC9DD0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90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Alignment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E8DC5F-170A-B14A-B4F8-7D7CC9DD00D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91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630AB-6BAD-E09A-1B04-903774003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F57D49-EB63-0E0C-D271-D89C9C12EE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FB309-D270-D5DF-A1B5-FEAFA927C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9012-DA6D-499E-96C5-F0B39218BD38}" type="datetime1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25C07-F555-22F3-0116-6F8E0D565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C3D22-E87E-6B6F-668A-101256CE3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 b="1"/>
            </a:lvl1pPr>
          </a:lstStyle>
          <a:p>
            <a:fld id="{BCD75678-9A6F-1841-A9A7-307B21386F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230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86BE9-58F7-DD57-B176-2110616DE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0225EE-C4FC-50F6-D009-613B8B4527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3E5E7-3A32-B057-72A3-C32B8EE8C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A3CF8-54C0-419E-B284-1A20CE74F46A}" type="datetime1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6BC04-48FB-1C06-30DF-8EC0D617C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D1C30-2E6B-464D-5F4E-D40520B16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5678-9A6F-1841-A9A7-307B2138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239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7E6966-1042-00D6-62E7-3BEFD00EAC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8ED72B-EFB2-0D37-5FC3-E878EBE88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E1813-0EB7-4C1E-ED55-B76CB4029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958A4-B1AD-4C91-857B-11F64A4836B7}" type="datetime1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EF3B7-2F29-E3E6-8359-F0D79FB2B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16B71-BC6B-2F1C-7C93-D726A2EAF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5678-9A6F-1841-A9A7-307B2138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796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1957C-F0B4-086D-28C2-41C64611FE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98B02-A515-4DDF-A416-46CA6F3D4F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12110-62D5-4E0C-1D02-E540D203F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6A25-5E68-4463-AFFA-151EE8A5D810}" type="datetime1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5AC66-1253-2564-7084-5EBEE9B13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4A31B-2247-CE79-89ED-AE78625EB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C21-4B5D-4147-AD47-1F090D75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615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FEAB3-05D6-3075-980C-88C381E89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C5C4B-A30E-F73C-78D3-6B4FD2955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A15F7-95C5-37ED-158D-7F1FD4B3A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E20C-64DA-42C6-83E7-6E2886B4311E}" type="datetime1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F6A5A-FED6-EDD6-F2AE-841846B54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3F272-D833-71D3-DA85-95FCCD000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C21-4B5D-4147-AD47-1F090D75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39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A1E0B-E665-C9F5-841A-71F9D8B0E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E1744-579E-0048-5C6F-6D8F0D79E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D2143-2DB5-99A1-014F-0678714F5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F975-5382-4EF4-8031-F54B534D2793}" type="datetime1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06A0D-92F4-01CB-C346-58B94DC63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AE50D-E1FB-08E0-6862-5B3B25DAC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C21-4B5D-4147-AD47-1F090D75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83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87C48-F45D-7129-2A03-56F244899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701E5-16CA-DAFA-250F-2F2601C6D2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DB10C3-0399-4817-15A9-FC60396A0B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EE1850-33D7-7C4C-552D-E8EB5FE5F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FD6E-CA31-4044-BB98-86F890EFE9B3}" type="datetime1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B4165A-9C87-E7AF-3B94-CE0096BF4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283429-3554-6F8E-2049-B960A9B6B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C21-4B5D-4147-AD47-1F090D75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48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28DEF-C2BC-C520-13A4-F29FA04DD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55A18-6CF8-A409-A76A-AE0F19920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9DB580-AB30-F62D-8EE8-5E551AEBC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76AAF1-BFEA-18AE-B055-8C2B171DB4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8732A8-C58B-C650-0E89-4151CE30B9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57EF1D-AC9D-C4E2-41B7-BEBF20733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7B8E3-B670-41A1-8FF9-B0E55CBB6ED9}" type="datetime1">
              <a:rPr lang="en-US" smtClean="0"/>
              <a:t>12/3/2024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39ACDA-86E5-06F8-B0B5-BA6B4C0C6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3EEAE5-BC77-73C1-B6B5-7C96A44D8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C21-4B5D-4147-AD47-1F090D75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1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5C038-321D-7FB5-D9A7-B136B31DB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6E2CE5-9E69-EEB3-F657-B664EB925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8205-3115-444B-9ED1-828AB1287A3A}" type="datetime1">
              <a:rPr lang="en-US" smtClean="0"/>
              <a:t>12/3/2024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7929DB-536B-B043-73C5-DB21519EC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E3E3EB-04FF-6B70-FBB2-42557B90C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C21-4B5D-4147-AD47-1F090D75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51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EEE2B5-8041-731E-31C3-CFF7858D7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F8CC5-2FA7-4BB6-8F55-BD69D47311E6}" type="datetime1">
              <a:rPr lang="en-US" smtClean="0"/>
              <a:t>12/3/2024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0629A8-79E6-6D65-F6B2-5B10FACEB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CA923F-A853-512C-C76A-6C6EC71B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C21-4B5D-4147-AD47-1F090D75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6017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CAA56-37F4-DFA9-98B4-45234F1F4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C8ACB-3BBF-C8DF-9622-7C82CF8F2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EAAB07-35A7-3E44-76E6-F9D47801E4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5032FE-EAD1-9979-141B-73D52AF8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09F41-92E2-481D-B524-A72239C9214C}" type="datetime1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CCCC21-8F7D-46C8-6712-AAE9995A6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13A286-D0AB-4B55-D1C9-EE79E299B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C21-4B5D-4147-AD47-1F090D75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6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FCEDB-C317-10CC-AC61-FAD060077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990C3-E39E-8CF8-AD4C-2BC76A14B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126C0-26E8-35F7-0DB0-409E339EC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CCC53-965D-4EF0-9C2C-6A0A3D53B65F}" type="datetime1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E5064-FA1A-4F98-327E-9919BF6DF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A6DAD-9726-D6F7-26BF-9841D4D88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 b="1"/>
            </a:lvl1pPr>
          </a:lstStyle>
          <a:p>
            <a:r>
              <a:rPr lang="en-US" dirty="0"/>
              <a:t>Slide </a:t>
            </a:r>
            <a:fld id="{BCD75678-9A6F-1841-A9A7-307B21386F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220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9A34F-2092-0CAA-8825-62043B1B9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7F9442-CE36-107C-EC86-CF0EA7E58B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A26753-7C64-9A15-AE91-1182681FFD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197D3B-C758-1AEB-F0C2-B8146CFAB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7B4A-F54D-4FBC-94EF-084C30A68E02}" type="datetime1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EC6D8A-D197-A6B1-A3DB-12ECDBD55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351D62-238A-7ED3-C819-5142C327B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C21-4B5D-4147-AD47-1F090D75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429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7CE7F-9B53-598B-C1A3-105953C0F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C300A5-70C9-D53C-9F8E-B316B6363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7CA2C-C940-4DE6-5C2B-79178603A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6A7F-8AE8-4330-877E-A33E65F81455}" type="datetime1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ECB0A8-C191-009B-1A3B-B8D190259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698A5-A77C-0CF3-E2B9-0DCB6223D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C21-4B5D-4147-AD47-1F090D75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454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C56956-ABFA-234A-0E56-F3FD1AEF55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DD139-FF5A-D775-A153-6B65FF0D31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F03CB-3063-25E8-FA96-969FB7DF1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D6F3-C64F-4D51-B962-229DC5F1AAFD}" type="datetime1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61A7A1-912B-FD99-AAC5-DA52B691C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932CB-D646-AD10-2ACC-294BED7E7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C21-4B5D-4147-AD47-1F090D75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28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C87FD-9B41-7F05-EEFB-08E4B057E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0C2E7D-D275-E2B1-75D2-98C8E018C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DFD21-319E-929E-B330-5842B550E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FFBA-3710-4C0A-BE09-883D89021D6D}" type="datetime1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7FEAF-2AD9-F3B5-DAFD-325B4EFBC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A61A3-01E3-D13A-F6B5-DF2CA08CD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5678-9A6F-1841-A9A7-307B2138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695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0F5C-2FFF-0655-0004-7199B7987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6AB7C-1315-827B-9029-2169EA6F19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9A8DF-56C9-324D-A422-1D4D844986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0065F-4544-3596-FA88-1D5AB4BB8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3E2A4-296E-4DB7-AF19-326C71F380FF}" type="datetime1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C95FB-58CC-B7FF-0B54-2B414B244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D535E5-9D38-11E2-A806-4B39DE8F4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5678-9A6F-1841-A9A7-307B2138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2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60446-CE46-1B25-D348-A8040ED42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473825-DCD8-7CD0-8ACC-D1ADE7151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AE2D5C-4D81-C187-DE1F-E72BD7966A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492366-A847-AAB4-B23C-6AB88C6B59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0EA387-70E3-5556-B645-B69F57F479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2FD8B5-7315-D3DC-F98D-408CB877C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A766D-56FC-4044-97ED-A5AF0FB9A46D}" type="datetime1">
              <a:rPr lang="en-US" smtClean="0"/>
              <a:t>12/3/2024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D777B-5FB8-35E8-501A-1F67501F2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41F178-CEDC-85CA-9C6F-24C7FD297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5678-9A6F-1841-A9A7-307B2138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71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C8E0D-3E4D-9518-6416-E03F439C2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392890-1EAF-8C14-D478-65BD694DA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F9FF9-4B8E-43AF-9CD2-CF39EFB47137}" type="datetime1">
              <a:rPr lang="en-US" smtClean="0"/>
              <a:t>12/3/2024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F948D4-192D-13E7-A301-D97AF2116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B59D63-2AB2-C60C-DD9B-6E7486668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5678-9A6F-1841-A9A7-307B2138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06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69535C-12E5-BC03-DC2F-4B06B1223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B1D7A-D47D-430B-A2B0-E88279B9C6F4}" type="datetime1">
              <a:rPr lang="en-US" smtClean="0"/>
              <a:t>12/3/2024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2182D1-1BE2-014D-A162-E5A78E895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F1AA3A-7564-D964-E6A9-3A9299BF3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5678-9A6F-1841-A9A7-307B2138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285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380EA-D311-D140-B4B9-B6F37B9F6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FAB39-3133-41E4-D5BD-2EFB7718E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368F02-0E33-BD4B-8679-3A969AA44C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82FC4-2359-C15F-7D51-B8052DC85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1CA5-4B40-47E3-8E16-B6CA98ED07CF}" type="datetime1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73DA4B-BB51-2606-F1BE-CBF6485FA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571A51-3B90-1779-BF6E-5FCA8F93F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5678-9A6F-1841-A9A7-307B2138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45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F2F84-960A-FDED-83C3-45ACCC93F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28328D-2BA0-39BA-3E0F-00308859FF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2E5E2C-CFA1-166D-4658-B5AA26605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A310AE-09C5-3F70-F9BF-29F9A0C11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3F3DC-78B1-41DB-9294-E17BCAD41557}" type="datetime1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7C988B-0155-387C-02D0-7A3074084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D01AB3-3ECE-7276-2168-1BBC671AD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5678-9A6F-1841-A9A7-307B2138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01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D4881A-D649-C5EE-98C6-30253DB41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BF65C3-AA89-961B-AC9E-0A61834EA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C332D-44D0-D1FD-DEAA-CCCF965442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C4B150-BCE1-4B61-A1B7-6FC3E14FEDDA}" type="datetime1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8EF71-4DA0-2BD6-976C-5DF112B05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6A244A-0F51-131C-17B2-73BE4C26A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D75678-9A6F-1841-A9A7-307B2138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69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A3CA78-0FD3-F6DD-E025-555252968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195E4B-C214-AF27-E52C-6616CC203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5A1FA-83CA-CA49-E3D2-2FB7AFD566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1FF4C0-5B1E-44B2-BD6B-A039407D1760}" type="datetime1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C830A-132F-AF78-D975-2CDEBAE4CA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CD7F3-3136-85FE-B3DA-BC9A8C98FF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BD5C21-4B5D-4147-AD47-1F090D75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38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en/photo/323470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ytimes.com/2023/02/16/technology/bing-chatbot-transcript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dnet.com/article/microsofts-tay-ai-chatbot-goes-offline-after-being-taught-to-be-a-racis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V9BasOlcZ4?si=6DRd70j23h2cYUKw&amp;t=97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bc.com/2023/03/13/chatgpt-and-generative-ai-are-booming-but-at-a-very-expensive-price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freesvg.org/us-helmet-vector" TargetMode="External"/><Relationship Id="rId13" Type="http://schemas.openxmlformats.org/officeDocument/2006/relationships/hyperlink" Target="https://pixabay.com/fr/bloc-notes-crayon-anneaux-1300653/" TargetMode="External"/><Relationship Id="rId3" Type="http://schemas.openxmlformats.org/officeDocument/2006/relationships/hyperlink" Target="https://pixabay.com/fr/l-homme-utilisateur-profil-personne-42934/" TargetMode="External"/><Relationship Id="rId7" Type="http://schemas.microsoft.com/office/2007/relationships/hdphoto" Target="../media/hdphoto1.wdp"/><Relationship Id="rId12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hyperlink" Target="https://enelaulaconlastic.blogspot.com/2012/05/el-procesador-de-textos-y-el-guarani.html" TargetMode="External"/><Relationship Id="rId5" Type="http://schemas.openxmlformats.org/officeDocument/2006/relationships/hyperlink" Target="https://freesvg.org/intercom-telephone-vector-graphics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wasp.org/www-project-top-ten/" TargetMode="External"/><Relationship Id="rId2" Type="http://schemas.openxmlformats.org/officeDocument/2006/relationships/hyperlink" Target="https://xkcd.com/327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81062F-A2A6-66EC-C465-B3A7B0B0B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2" y="639193"/>
            <a:ext cx="3571810" cy="3573516"/>
          </a:xfrm>
        </p:spPr>
        <p:txBody>
          <a:bodyPr>
            <a:normAutofit/>
          </a:bodyPr>
          <a:lstStyle/>
          <a:p>
            <a:pPr algn="l"/>
            <a:r>
              <a:rPr lang="en-US" sz="4600"/>
              <a:t>Case Study: The Microsoft Response to Kevin Roose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E201A0-798D-DDAF-093B-2A85538CC8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882" y="4631161"/>
            <a:ext cx="3571810" cy="1559327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Jeremy Shafer</a:t>
            </a:r>
            <a:endParaRPr lang="en-US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ue light bulb with a brain inside&#10;&#10;Description automatically generated">
            <a:extLst>
              <a:ext uri="{FF2B5EF4-FFF2-40B4-BE49-F238E27FC236}">
                <a16:creationId xmlns:a16="http://schemas.microsoft.com/office/drawing/2014/main" id="{1562277D-1C81-5565-CFDC-49A48DEA97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3100" y="640080"/>
            <a:ext cx="6257008" cy="555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020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5BE0D-81E7-9D5C-24C6-D911C648A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/>
              <a:t>Concluding thought 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739F4-5A80-F2C4-EDD3-C8AB78FBF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/>
              <a:t>Microsoft’s greatest weakness is also it’s greatest strength </a:t>
            </a:r>
          </a:p>
          <a:p>
            <a:pPr marL="0" indent="0">
              <a:buNone/>
            </a:pPr>
            <a:endParaRPr lang="en-US" sz="2200"/>
          </a:p>
        </p:txBody>
      </p:sp>
      <p:pic>
        <p:nvPicPr>
          <p:cNvPr id="5" name="Picture 4" descr="A red barn with a grass field and trees in the background&#10;&#10;Description automatically generated">
            <a:extLst>
              <a:ext uri="{FF2B5EF4-FFF2-40B4-BE49-F238E27FC236}">
                <a16:creationId xmlns:a16="http://schemas.microsoft.com/office/drawing/2014/main" id="{047D9D7D-1967-1DBF-909E-472564C84F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1666" r="26396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E7C484-EB61-D214-678C-63B2F239D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Slide </a:t>
            </a:r>
            <a:fld id="{BCD75678-9A6F-1841-A9A7-307B21386F4B}" type="slidenum">
              <a:rPr lang="en-US" smtClean="0">
                <a:solidFill>
                  <a:schemeClr val="bg1"/>
                </a:solidFill>
              </a:r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299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1F42A-8109-5805-E505-5EE77A809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Backstory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4562E-C0F3-3DE0-0DB4-854A4934A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Kevin </a:t>
            </a:r>
            <a:r>
              <a:rPr lang="en-US" dirty="0" err="1"/>
              <a:t>Roose</a:t>
            </a:r>
            <a:r>
              <a:rPr lang="en-US" dirty="0"/>
              <a:t> article and fallout.</a:t>
            </a:r>
          </a:p>
          <a:p>
            <a:pPr lvl="1"/>
            <a:r>
              <a:rPr lang="en-US" dirty="0"/>
              <a:t>2/17/2023</a:t>
            </a:r>
          </a:p>
          <a:p>
            <a:pPr lvl="1"/>
            <a:r>
              <a:rPr lang="en-US" dirty="0">
                <a:hlinkClick r:id="rId2"/>
              </a:rPr>
              <a:t>https://www.nytimes.com/2023/02/16/technology/bing-chatbot-transcript.html</a:t>
            </a: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8D6D45-AF06-D74F-5190-F0A88C18F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CD75678-9A6F-1841-A9A7-307B21386F4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8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E12EB-EB6C-E148-8A7E-5DFE79FC5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that, there was Tay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5A679-E01D-DE85-958A-84565F599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https://www.zdnet.com/article/microsofts-tay-ai-chatbot-goes-offline-after-being-taught-to-be-a-racist/</a:t>
            </a:r>
            <a:r>
              <a:rPr lang="en-US" dirty="0"/>
              <a:t> </a:t>
            </a:r>
          </a:p>
          <a:p>
            <a:r>
              <a:rPr lang="en-US" dirty="0"/>
              <a:t>That was back in 2016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7B978-42E1-56EA-8024-6C8678F9D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CD75678-9A6F-1841-A9A7-307B21386F4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059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0B6FE-F268-AE90-7FBF-BCD6B0AAD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detail…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94491-1212-8D56-60B5-8E040449F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https://youtu.be/IV9BasOlcZ4?si=6DRd70j23h2cYUKw&amp;t=974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F3FBA4-B750-D364-D812-8D50D7AFE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CD75678-9A6F-1841-A9A7-307B21386F4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84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B3232-6E88-1946-CB6A-6B175AA35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respond? (impractical approaches)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47CA9-AD81-1552-110D-F3BF3A2A4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“Just” build a new LLM</a:t>
            </a:r>
          </a:p>
          <a:p>
            <a:r>
              <a:rPr lang="en-US" dirty="0"/>
              <a:t>LLM development is costly!</a:t>
            </a:r>
          </a:p>
          <a:p>
            <a:pPr lvl="1"/>
            <a:r>
              <a:rPr lang="en-US" dirty="0"/>
              <a:t>GPUs</a:t>
            </a:r>
          </a:p>
          <a:p>
            <a:pPr lvl="1"/>
            <a:r>
              <a:rPr lang="en-US" dirty="0"/>
              <a:t>Power consumption </a:t>
            </a:r>
          </a:p>
          <a:p>
            <a:pPr lvl="1"/>
            <a:r>
              <a:rPr lang="en-US" dirty="0"/>
              <a:t>Time </a:t>
            </a:r>
          </a:p>
          <a:p>
            <a:pPr lvl="1"/>
            <a:r>
              <a:rPr lang="en-US" dirty="0"/>
              <a:t>Personnel</a:t>
            </a:r>
          </a:p>
          <a:p>
            <a:r>
              <a:rPr lang="en-US" dirty="0"/>
              <a:t>How about $4 million?</a:t>
            </a:r>
            <a:br>
              <a:rPr lang="en-US" dirty="0"/>
            </a:br>
            <a:r>
              <a:rPr lang="en-US" dirty="0">
                <a:hlinkClick r:id="rId2"/>
              </a:rPr>
              <a:t>https://www.cnbc.com/2023/03/13/chatgpt-and-generative-ai-are-booming-but-at-a-very-expensive-price.html</a:t>
            </a: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6A090E-00EF-7368-09C3-75EBC287E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CD75678-9A6F-1841-A9A7-307B21386F4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970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3ADA4-5179-89FF-64E1-70F579523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44EF3-6EF0-5BCC-B3F8-67CD6033B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 the context window</a:t>
            </a:r>
          </a:p>
          <a:p>
            <a:r>
              <a:rPr lang="en-US" dirty="0"/>
              <a:t>Add guardrails </a:t>
            </a:r>
            <a:r>
              <a:rPr lang="en-US" b="1" i="1" dirty="0"/>
              <a:t>in</a:t>
            </a:r>
          </a:p>
          <a:p>
            <a:r>
              <a:rPr lang="en-US" dirty="0"/>
              <a:t>Add guardrails </a:t>
            </a:r>
            <a:r>
              <a:rPr lang="en-US" b="1" i="1" dirty="0"/>
              <a:t>out</a:t>
            </a:r>
          </a:p>
          <a:p>
            <a:r>
              <a:rPr lang="en-US" dirty="0"/>
              <a:t>Add logging </a:t>
            </a:r>
          </a:p>
          <a:p>
            <a:r>
              <a:rPr lang="en-US" dirty="0"/>
              <a:t>Slowly increase the context window over time</a:t>
            </a:r>
          </a:p>
          <a:p>
            <a:r>
              <a:rPr lang="en-US" dirty="0"/>
              <a:t>Give organizations a secure option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5B5957-6B28-A833-18B7-9D9D533C6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CD75678-9A6F-1841-A9A7-307B21386F4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308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04382-885D-D89C-8783-4AC86D325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946"/>
          </a:xfrm>
        </p:spPr>
        <p:txBody>
          <a:bodyPr>
            <a:normAutofit fontScale="90000"/>
          </a:bodyPr>
          <a:lstStyle/>
          <a:p>
            <a:r>
              <a:rPr lang="en-US" dirty="0"/>
              <a:t>LLM Cybersecurity (again)</a:t>
            </a:r>
            <a:endParaRPr lang="en-US" sz="1100" dirty="0"/>
          </a:p>
        </p:txBody>
      </p:sp>
      <p:pic>
        <p:nvPicPr>
          <p:cNvPr id="8" name="Picture 7" descr="A orange person with a white background&#10;&#10;Description automatically generated">
            <a:extLst>
              <a:ext uri="{FF2B5EF4-FFF2-40B4-BE49-F238E27FC236}">
                <a16:creationId xmlns:a16="http://schemas.microsoft.com/office/drawing/2014/main" id="{279B1D98-C7C7-CEDF-DB6C-7E9810E288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2577844"/>
            <a:ext cx="1642152" cy="1527583"/>
          </a:xfrm>
          <a:prstGeom prst="rect">
            <a:avLst/>
          </a:prstGeom>
        </p:spPr>
      </p:pic>
      <p:pic>
        <p:nvPicPr>
          <p:cNvPr id="10" name="Picture 9" descr="A white rectangular object with a dot&#10;&#10;Description automatically generated">
            <a:extLst>
              <a:ext uri="{FF2B5EF4-FFF2-40B4-BE49-F238E27FC236}">
                <a16:creationId xmlns:a16="http://schemas.microsoft.com/office/drawing/2014/main" id="{D25CA706-4EA8-1853-FB65-9FF47EDD13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541764" y="2749456"/>
            <a:ext cx="1184355" cy="118435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CCDC443-43BD-9A1B-2A1C-1BFA3FB22662}"/>
              </a:ext>
            </a:extLst>
          </p:cNvPr>
          <p:cNvSpPr/>
          <p:nvPr/>
        </p:nvSpPr>
        <p:spPr>
          <a:xfrm>
            <a:off x="3975254" y="1229389"/>
            <a:ext cx="2075990" cy="5383962"/>
          </a:xfrm>
          <a:prstGeom prst="rect">
            <a:avLst/>
          </a:prstGeom>
          <a:pattFill prst="horzBrick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Web Service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This is the “gate”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where </a:t>
            </a:r>
            <a:r>
              <a:rPr lang="en-US" b="1" i="1" dirty="0">
                <a:solidFill>
                  <a:schemeClr val="tx1"/>
                </a:solidFill>
              </a:rPr>
              <a:t>most</a:t>
            </a:r>
            <a:r>
              <a:rPr lang="en-US" dirty="0">
                <a:solidFill>
                  <a:schemeClr val="tx1"/>
                </a:solidFill>
              </a:rPr>
              <a:t> business rules are enforced.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b="1" i="1" dirty="0">
                <a:solidFill>
                  <a:schemeClr val="tx1"/>
                </a:solidFill>
              </a:rPr>
              <a:t>size</a:t>
            </a:r>
            <a:r>
              <a:rPr lang="en-US" sz="1600" dirty="0">
                <a:solidFill>
                  <a:schemeClr val="tx1"/>
                </a:solidFill>
              </a:rPr>
              <a:t> of the context window determine how much is sent to the LLM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6" name="Picture 15" descr="A white and black brain with gears&#10;&#10;Description automatically generated">
            <a:extLst>
              <a:ext uri="{FF2B5EF4-FFF2-40B4-BE49-F238E27FC236}">
                <a16:creationId xmlns:a16="http://schemas.microsoft.com/office/drawing/2014/main" id="{6622EE84-2BCD-A122-38A0-7302121C1AD4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9007596" y="2469478"/>
            <a:ext cx="1569950" cy="1569950"/>
          </a:xfrm>
          <a:prstGeom prst="rect">
            <a:avLst/>
          </a:prstGeom>
        </p:spPr>
      </p:pic>
      <p:pic>
        <p:nvPicPr>
          <p:cNvPr id="17" name="Picture 16" descr="A white and black brain with gears&#10;&#10;Description automatically generated">
            <a:extLst>
              <a:ext uri="{FF2B5EF4-FFF2-40B4-BE49-F238E27FC236}">
                <a16:creationId xmlns:a16="http://schemas.microsoft.com/office/drawing/2014/main" id="{C5528E9C-010B-A091-B9AF-030E899FFBD3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 rot="20300112">
            <a:off x="6967882" y="1027690"/>
            <a:ext cx="1022436" cy="1022436"/>
          </a:xfrm>
          <a:prstGeom prst="rect">
            <a:avLst/>
          </a:prstGeom>
        </p:spPr>
      </p:pic>
      <p:pic>
        <p:nvPicPr>
          <p:cNvPr id="18" name="Picture 17" descr="A white and black brain with gears&#10;&#10;Description automatically generated">
            <a:extLst>
              <a:ext uri="{FF2B5EF4-FFF2-40B4-BE49-F238E27FC236}">
                <a16:creationId xmlns:a16="http://schemas.microsoft.com/office/drawing/2014/main" id="{A33A868A-4177-26DA-A76C-F110EEDC2697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 rot="1645402">
            <a:off x="7232318" y="4490359"/>
            <a:ext cx="1022436" cy="1022436"/>
          </a:xfrm>
          <a:prstGeom prst="rect">
            <a:avLst/>
          </a:prstGeom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4EA92AF-A3F2-E0F8-7BC3-0E70853B1B1F}"/>
              </a:ext>
            </a:extLst>
          </p:cNvPr>
          <p:cNvCxnSpPr>
            <a:cxnSpLocks/>
          </p:cNvCxnSpPr>
          <p:nvPr/>
        </p:nvCxnSpPr>
        <p:spPr>
          <a:xfrm>
            <a:off x="1095962" y="3341634"/>
            <a:ext cx="633447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BA2ECA8-CE91-8289-71C2-17A9F824729C}"/>
              </a:ext>
            </a:extLst>
          </p:cNvPr>
          <p:cNvCxnSpPr>
            <a:cxnSpLocks/>
          </p:cNvCxnSpPr>
          <p:nvPr/>
        </p:nvCxnSpPr>
        <p:spPr>
          <a:xfrm>
            <a:off x="2656526" y="3153046"/>
            <a:ext cx="1174955" cy="0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5061190-336B-AF76-DD97-5B656F79A304}"/>
              </a:ext>
            </a:extLst>
          </p:cNvPr>
          <p:cNvCxnSpPr>
            <a:cxnSpLocks/>
          </p:cNvCxnSpPr>
          <p:nvPr/>
        </p:nvCxnSpPr>
        <p:spPr>
          <a:xfrm flipH="1">
            <a:off x="2623698" y="3540330"/>
            <a:ext cx="1207783" cy="0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A893FD5-BC3D-A35B-8089-06403A3C5375}"/>
              </a:ext>
            </a:extLst>
          </p:cNvPr>
          <p:cNvCxnSpPr>
            <a:cxnSpLocks/>
          </p:cNvCxnSpPr>
          <p:nvPr/>
        </p:nvCxnSpPr>
        <p:spPr>
          <a:xfrm>
            <a:off x="6321210" y="2984047"/>
            <a:ext cx="2615381" cy="0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DCFBD13-0CC7-EBAC-CC84-03551CB50D39}"/>
              </a:ext>
            </a:extLst>
          </p:cNvPr>
          <p:cNvCxnSpPr>
            <a:cxnSpLocks/>
          </p:cNvCxnSpPr>
          <p:nvPr/>
        </p:nvCxnSpPr>
        <p:spPr>
          <a:xfrm flipH="1">
            <a:off x="6220572" y="3481448"/>
            <a:ext cx="2517058" cy="0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 Brace 8">
            <a:extLst>
              <a:ext uri="{FF2B5EF4-FFF2-40B4-BE49-F238E27FC236}">
                <a16:creationId xmlns:a16="http://schemas.microsoft.com/office/drawing/2014/main" id="{FEC042BD-D5D1-DFBC-3B5C-7A4A73739EF8}"/>
              </a:ext>
            </a:extLst>
          </p:cNvPr>
          <p:cNvSpPr/>
          <p:nvPr/>
        </p:nvSpPr>
        <p:spPr>
          <a:xfrm rot="5400000">
            <a:off x="7357570" y="1760067"/>
            <a:ext cx="145453" cy="1701338"/>
          </a:xfrm>
          <a:prstGeom prst="leftBrace">
            <a:avLst>
              <a:gd name="adj1" fmla="val 8333"/>
              <a:gd name="adj2" fmla="val 4729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665B5EA4-C210-B20A-6951-01F23572C0A2}"/>
              </a:ext>
            </a:extLst>
          </p:cNvPr>
          <p:cNvSpPr/>
          <p:nvPr/>
        </p:nvSpPr>
        <p:spPr>
          <a:xfrm rot="5400000" flipH="1">
            <a:off x="7366676" y="3082606"/>
            <a:ext cx="272833" cy="1640810"/>
          </a:xfrm>
          <a:prstGeom prst="leftBrace">
            <a:avLst>
              <a:gd name="adj1" fmla="val 8333"/>
              <a:gd name="adj2" fmla="val 4729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A cartoon of a window&#10;&#10;Description automatically generated">
            <a:extLst>
              <a:ext uri="{FF2B5EF4-FFF2-40B4-BE49-F238E27FC236}">
                <a16:creationId xmlns:a16="http://schemas.microsoft.com/office/drawing/2014/main" id="{CCFE4AC5-B0FC-58D7-D9B1-BBEC3744B9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4645886" y="4467324"/>
            <a:ext cx="802168" cy="1069557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042E29F5-1621-4E06-3355-2EAB8165FCD3}"/>
              </a:ext>
            </a:extLst>
          </p:cNvPr>
          <p:cNvSpPr txBox="1"/>
          <p:nvPr/>
        </p:nvSpPr>
        <p:spPr>
          <a:xfrm>
            <a:off x="6579627" y="2144528"/>
            <a:ext cx="1679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“Guardrail”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76C5D3C-2EE3-BB43-0A18-7960B12F578D}"/>
              </a:ext>
            </a:extLst>
          </p:cNvPr>
          <p:cNvSpPr txBox="1"/>
          <p:nvPr/>
        </p:nvSpPr>
        <p:spPr>
          <a:xfrm>
            <a:off x="6703498" y="4087068"/>
            <a:ext cx="1679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“Guardrail”</a:t>
            </a:r>
          </a:p>
        </p:txBody>
      </p:sp>
      <p:pic>
        <p:nvPicPr>
          <p:cNvPr id="27" name="Picture 26" descr="A pencil on a notebook&#10;&#10;Description automatically generated">
            <a:extLst>
              <a:ext uri="{FF2B5EF4-FFF2-40B4-BE49-F238E27FC236}">
                <a16:creationId xmlns:a16="http://schemas.microsoft.com/office/drawing/2014/main" id="{638593A8-37EA-649C-1696-F1903D4E9F60}"/>
              </a:ext>
            </a:extLst>
          </p:cNvPr>
          <p:cNvPicPr>
            <a:picLocks noChangeAspect="1"/>
          </p:cNvPicPr>
          <p:nvPr/>
        </p:nvPicPr>
        <p:blipFill>
          <a:blip r:embed="rId1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3"/>
              </a:ext>
            </a:extLst>
          </a:blip>
          <a:stretch>
            <a:fillRect/>
          </a:stretch>
        </p:blipFill>
        <p:spPr>
          <a:xfrm>
            <a:off x="8203796" y="5029608"/>
            <a:ext cx="579778" cy="637313"/>
          </a:xfrm>
          <a:prstGeom prst="rect">
            <a:avLst/>
          </a:prstGeom>
        </p:spPr>
      </p:pic>
      <p:pic>
        <p:nvPicPr>
          <p:cNvPr id="28" name="Picture 27" descr="A pencil on a notebook&#10;&#10;Description automatically generated">
            <a:extLst>
              <a:ext uri="{FF2B5EF4-FFF2-40B4-BE49-F238E27FC236}">
                <a16:creationId xmlns:a16="http://schemas.microsoft.com/office/drawing/2014/main" id="{42ADBF63-3BDC-4F0D-AE75-F3CB1C6D04E9}"/>
              </a:ext>
            </a:extLst>
          </p:cNvPr>
          <p:cNvPicPr>
            <a:picLocks noChangeAspect="1"/>
          </p:cNvPicPr>
          <p:nvPr/>
        </p:nvPicPr>
        <p:blipFill>
          <a:blip r:embed="rId1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3"/>
              </a:ext>
            </a:extLst>
          </a:blip>
          <a:stretch>
            <a:fillRect/>
          </a:stretch>
        </p:blipFill>
        <p:spPr>
          <a:xfrm>
            <a:off x="8088686" y="1295077"/>
            <a:ext cx="579778" cy="637313"/>
          </a:xfrm>
          <a:prstGeom prst="rect">
            <a:avLst/>
          </a:prstGeom>
        </p:spPr>
      </p:pic>
      <p:pic>
        <p:nvPicPr>
          <p:cNvPr id="29" name="Picture 28" descr="A pencil on a notebook&#10;&#10;Description automatically generated">
            <a:extLst>
              <a:ext uri="{FF2B5EF4-FFF2-40B4-BE49-F238E27FC236}">
                <a16:creationId xmlns:a16="http://schemas.microsoft.com/office/drawing/2014/main" id="{EE109C26-40B1-90C8-3595-DD0D070EFC11}"/>
              </a:ext>
            </a:extLst>
          </p:cNvPr>
          <p:cNvPicPr>
            <a:picLocks noChangeAspect="1"/>
          </p:cNvPicPr>
          <p:nvPr/>
        </p:nvPicPr>
        <p:blipFill>
          <a:blip r:embed="rId1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3"/>
              </a:ext>
            </a:extLst>
          </a:blip>
          <a:stretch>
            <a:fillRect/>
          </a:stretch>
        </p:blipFill>
        <p:spPr>
          <a:xfrm>
            <a:off x="4757081" y="5809696"/>
            <a:ext cx="579778" cy="637313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79061FF0-72A7-640C-8133-98A327BD2F4D}"/>
              </a:ext>
            </a:extLst>
          </p:cNvPr>
          <p:cNvSpPr txBox="1"/>
          <p:nvPr/>
        </p:nvSpPr>
        <p:spPr>
          <a:xfrm>
            <a:off x="9035736" y="4350960"/>
            <a:ext cx="25432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Logging will let you know how well aligned your responses have been, so that the context window can be sized correctly!</a:t>
            </a:r>
          </a:p>
        </p:txBody>
      </p:sp>
      <p:sp>
        <p:nvSpPr>
          <p:cNvPr id="33" name="Slide Number Placeholder 32">
            <a:extLst>
              <a:ext uri="{FF2B5EF4-FFF2-40B4-BE49-F238E27FC236}">
                <a16:creationId xmlns:a16="http://schemas.microsoft.com/office/drawing/2014/main" id="{2E52CC28-09AC-7BAA-A004-844437FF6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CD75678-9A6F-1841-A9A7-307B21386F4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093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repeatCount="indefinite" autoRev="1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24" grpId="0"/>
      <p:bldP spid="25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11D84B-2C7F-0BCE-24AB-CFB944793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0" y="762001"/>
            <a:ext cx="5334197" cy="1708242"/>
          </a:xfrm>
        </p:spPr>
        <p:txBody>
          <a:bodyPr anchor="ctr">
            <a:normAutofit/>
          </a:bodyPr>
          <a:lstStyle/>
          <a:p>
            <a:r>
              <a:rPr lang="en-US" sz="4000" dirty="0"/>
              <a:t>It’ a little like managing SQL injection attacks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40588-C883-D1E8-76C0-8E63554DB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0" y="2470245"/>
            <a:ext cx="5334197" cy="1708242"/>
          </a:xfrm>
        </p:spPr>
        <p:txBody>
          <a:bodyPr anchor="ctr">
            <a:noAutofit/>
          </a:bodyPr>
          <a:lstStyle/>
          <a:p>
            <a:r>
              <a:rPr lang="en-US" sz="3600" dirty="0">
                <a:hlinkClick r:id="rId2"/>
              </a:rPr>
              <a:t>https://xkcd.com/327/</a:t>
            </a:r>
            <a:endParaRPr lang="en-US" sz="3600" dirty="0"/>
          </a:p>
          <a:p>
            <a:r>
              <a:rPr lang="en-US" sz="3600" dirty="0"/>
              <a:t>See </a:t>
            </a:r>
            <a:r>
              <a:rPr lang="en-US" sz="3600" dirty="0">
                <a:hlinkClick r:id="rId3"/>
              </a:rPr>
              <a:t>OWASP top 10</a:t>
            </a:r>
            <a:endParaRPr lang="en-US" sz="3600" dirty="0"/>
          </a:p>
        </p:txBody>
      </p:sp>
      <p:pic>
        <p:nvPicPr>
          <p:cNvPr id="5" name="Picture 4" descr="Person using a syringe">
            <a:extLst>
              <a:ext uri="{FF2B5EF4-FFF2-40B4-BE49-F238E27FC236}">
                <a16:creationId xmlns:a16="http://schemas.microsoft.com/office/drawing/2014/main" id="{A1F0C72F-486A-8680-C92B-5933E2D3725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805" r="30553"/>
          <a:stretch/>
        </p:blipFill>
        <p:spPr>
          <a:xfrm>
            <a:off x="6857797" y="-10886"/>
            <a:ext cx="5334204" cy="6868886"/>
          </a:xfrm>
          <a:prstGeom prst="rect">
            <a:avLst/>
          </a:prstGeom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648FEB-D403-4207-300C-D3EF092D1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Slide </a:t>
            </a:r>
            <a:fld id="{BCD75678-9A6F-1841-A9A7-307B21386F4B}" type="slidenum">
              <a:rPr lang="en-US" smtClean="0">
                <a:solidFill>
                  <a:schemeClr val="bg1"/>
                </a:solidFill>
              </a:r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659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479E63-742F-A7D5-2B61-F0E3764F9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0" y="762001"/>
            <a:ext cx="5334197" cy="1708242"/>
          </a:xfrm>
        </p:spPr>
        <p:txBody>
          <a:bodyPr anchor="ctr">
            <a:normAutofit/>
          </a:bodyPr>
          <a:lstStyle/>
          <a:p>
            <a:r>
              <a:rPr lang="en-US" sz="4000"/>
              <a:t>Any eye on the future…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4DE84-DE90-7CDF-E498-1995E1D4A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0" y="2470245"/>
            <a:ext cx="5334197" cy="1708242"/>
          </a:xfrm>
        </p:spPr>
        <p:txBody>
          <a:bodyPr anchor="ctr">
            <a:normAutofit/>
          </a:bodyPr>
          <a:lstStyle/>
          <a:p>
            <a:r>
              <a:rPr lang="en-US" sz="3600" dirty="0"/>
              <a:t>Can you imagine another approach?</a:t>
            </a:r>
          </a:p>
          <a:p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136AB3-07B9-8259-ECC7-C4E4F38A13E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168" r="26150" b="-1"/>
          <a:stretch/>
        </p:blipFill>
        <p:spPr>
          <a:xfrm>
            <a:off x="6857797" y="-10886"/>
            <a:ext cx="5334204" cy="6868886"/>
          </a:xfrm>
          <a:prstGeom prst="rect">
            <a:avLst/>
          </a:prstGeom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8C17A8-A762-2931-B5D6-F1D14E454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Slide </a:t>
            </a:r>
            <a:fld id="{BCD75678-9A6F-1841-A9A7-307B21386F4B}" type="slidenum">
              <a:rPr lang="en-US" smtClean="0">
                <a:solidFill>
                  <a:schemeClr val="bg1"/>
                </a:solidFill>
              </a:r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165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274</Words>
  <Application>Microsoft Office PowerPoint</Application>
  <PresentationFormat>Widescreen</PresentationFormat>
  <Paragraphs>61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Office Theme</vt:lpstr>
      <vt:lpstr>Custom Design</vt:lpstr>
      <vt:lpstr>Case Study: The Microsoft Response to Kevin Roose </vt:lpstr>
      <vt:lpstr>Backstory </vt:lpstr>
      <vt:lpstr>Before that, there was Tay</vt:lpstr>
      <vt:lpstr>More detail…</vt:lpstr>
      <vt:lpstr>How to respond? (impractical approaches) </vt:lpstr>
      <vt:lpstr>Practical response</vt:lpstr>
      <vt:lpstr>LLM Cybersecurity (again)</vt:lpstr>
      <vt:lpstr>It’ a little like managing SQL injection attacks </vt:lpstr>
      <vt:lpstr>Any eye on the future…</vt:lpstr>
      <vt:lpstr>Concluding thought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Sydney</dc:title>
  <dc:creator>Jeremy Shafer</dc:creator>
  <cp:lastModifiedBy>Jeremy J. Shafer</cp:lastModifiedBy>
  <cp:revision>13</cp:revision>
  <dcterms:created xsi:type="dcterms:W3CDTF">2024-04-24T11:29:59Z</dcterms:created>
  <dcterms:modified xsi:type="dcterms:W3CDTF">2024-12-04T04:47:06Z</dcterms:modified>
</cp:coreProperties>
</file>