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645" r:id="rId3"/>
    <p:sldId id="274" r:id="rId4"/>
    <p:sldId id="646" r:id="rId5"/>
    <p:sldId id="647" r:id="rId6"/>
    <p:sldId id="649" r:id="rId7"/>
    <p:sldId id="65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D640AE5-5E4A-B79C-7107-4EA19F8246C5}" name="Jeremy J. Shafer" initials="JS" userId="S::jeremy@temple.edu::f30d0f33-f51f-4c86-b918-fe42d899c94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9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63" autoAdjust="0"/>
    <p:restoredTop sz="86405" autoAdjust="0"/>
  </p:normalViewPr>
  <p:slideViewPr>
    <p:cSldViewPr snapToGrid="0">
      <p:cViewPr varScale="1">
        <p:scale>
          <a:sx n="71" d="100"/>
          <a:sy n="71" d="100"/>
        </p:scale>
        <p:origin x="235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6D9175-6493-4CA4-BED4-2BF67E177B3A}" type="datetimeFigureOut">
              <a:rPr lang="en-US" smtClean="0"/>
              <a:t>1/10/2025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2091F-6CD8-46B7-96F0-0D064BD5D0C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050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This is for your slide deck at the start of each lecture.  You may, of course,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D82F-B532-4648-8F60-A0981D4E970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88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CF72B-01D4-E7CE-CCD0-C925872C3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4C0AB2-16B7-ABE2-B58E-3BB76004A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5B8A35-9A7D-E534-D801-9214B10E8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DFEBF-38F1-453E-B69D-6B9271114889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268FE-1A6B-3B8A-9160-73579F35B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BD6639-51F7-67FF-CC34-EB8C0182E9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71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CC470-7C6A-7924-EAD0-67D09CF0E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258FB-74B7-5EEF-53E8-4CC1489909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5AADDD-72F3-0095-2D6E-4C653A9FA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2D55E-282F-4DF6-A403-09EC22362B14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5950F3-5E49-3C5F-BE10-03E000C33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B1718-A130-D803-E465-A462404B8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647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78D7A-04A2-D620-2630-1D62546B162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387427-E822-3DCC-7B2E-A1D29D5A0F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C5954B-320A-A6B4-AACA-3317F5D4E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A848F-AFAA-441B-B746-4E7F497AF1EA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F64D2-C11B-00D1-FE40-1B62EB978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ADE5E8-F2B1-E798-5A06-997FCCAAC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415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4D47C-E5D4-DDBE-EF1F-104F24CBD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A7A19A-EFF8-5A88-EDE7-FCDEB4D78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A261B-1101-FA3D-CB17-80CD5369B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59EE1-3FE3-4F1C-88F4-6491735106DF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4FFDC-ABE1-592D-57CE-8741396CF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D6818-E9DF-7030-FFE5-7CA03965D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68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06587-444C-EF7D-FE7D-26950F021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7D5E7-6A38-CB7B-087D-EFA48605BD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13B643-410E-1842-F193-BB0856DD3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B98A3-03EC-44AE-87A9-06CAEF1F7F50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10AA-4DB2-8CE6-7A4D-79BDFF939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95118-C53B-3A3F-6834-2DFBDB6A6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772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24F9B-580C-A699-4DAD-825D97649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DB657F-30D5-8754-A04E-2319F40CB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D0171C-FAF2-6322-9CB6-83481AC9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CA7575-0A3B-0E0A-BD71-4E15EDB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E1CA8-87D7-4728-855E-A6F52CD10CAE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0D1E5B-D828-19AE-17EE-C271B397E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65FB46-D28D-EC75-7CA7-EA327DD4A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99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93603-E112-DFF4-C6D8-0496D1F84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3D8518-394B-3008-7BBC-EC6A55EC2C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A4CE79-3B5F-ADA4-FD7E-2BADC81B1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9E515-664E-EA56-A2AF-C9343137F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36BE7C-46E7-7413-B469-8EDAED08E6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25A12-CF47-C955-9369-051EB51AA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47593D-2A19-4BA0-A48C-0342333B9754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E7A9D-A7AC-5CCE-916E-4708D90B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B038D7-1F9A-7C8D-3467-FE7A67DDF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F14C-5EC1-FFCB-42AF-C06EA7E9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838D3D-E6E8-5AFB-CD5F-2004F64F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3F4E6-0320-4AB2-9586-65A0EC89B335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6272A8-54EF-7B38-A358-08F90C01F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14D8C2-D005-DED5-4959-89AEC0450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4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5C7C2D-B365-526F-4F06-0D77F79E8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AE04C-41B0-4DF8-B4DF-3F22EB69F7D9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6161F-9918-75C3-BF19-FF80F6066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FC89C8-F884-B4CE-CC3A-B5DD1026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520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91BF9-30F3-7A2D-F8A3-791EAA2E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FFAEA7-9263-F1E8-CF52-8B33D6B0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E4BC12-B876-ECAE-F678-32CD8C05E5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26B8F7-7894-FF4F-9E5D-F4C3BF944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3FA6D4-EBBF-4864-B002-3CA151825A93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79ACDA-52C6-F398-2177-A0803A62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C16BF6-1F54-7DA1-7084-343B5356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36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C6086-B265-7989-A55A-FE17F4222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FB91EF-A99A-25F1-6C9D-92B8F71174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8F43F-ACB9-99C3-B69D-70FFB2FF56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AC79EE-3EFB-E190-AF9B-5F23BF397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C26E8-E5AC-42DB-AADB-FD38C3D12385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44726-F697-024F-F154-A2BCD05A9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BE7A1D-F51D-E5B6-0EC8-F1719AF82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7655-AABA-4CA8-8EDF-7F823A468B8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904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209199-E8C0-37D2-8430-9C299015E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F55D3-8504-6824-94F1-CDF34B6D5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A72C5-C4A1-21A1-F750-B87A42DF96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1407FC-BC4F-44A5-8993-81604E7062F8}" type="datetime1">
              <a:rPr lang="en-US" smtClean="0"/>
              <a:t>1/10/2025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2A07C0-D3F6-68E4-1384-C86F364CCA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C53108-2941-6203-3401-5406B9B316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487655-AABA-4CA8-8EDF-7F823A468B8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66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/3.0/" TargetMode="External"/><Relationship Id="rId2" Type="http://schemas.openxmlformats.org/officeDocument/2006/relationships/hyperlink" Target="https://community.mis.temple.edu/jshafe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m/news/technology-65102150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riddle_/2793081482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019B3-EF15-89E8-C1F0-C8B933E9C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5163" y="1403184"/>
            <a:ext cx="7560894" cy="1811965"/>
          </a:xfrm>
        </p:spPr>
        <p:txBody>
          <a:bodyPr>
            <a:normAutofit/>
          </a:bodyPr>
          <a:lstStyle/>
          <a:p>
            <a: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  <a:t>Course Intro</a:t>
            </a:r>
            <a:br>
              <a:rPr lang="en-US" dirty="0">
                <a:latin typeface="Segoe UI" panose="020B0502040204020203" pitchFamily="34" charset="0"/>
                <a:ea typeface="Tahoma" panose="020B0604030504040204" pitchFamily="34" charset="0"/>
                <a:cs typeface="Segoe UI" panose="020B0502040204020203" pitchFamily="34" charset="0"/>
              </a:rPr>
            </a:br>
            <a:endParaRPr lang="en-US" dirty="0">
              <a:latin typeface="Segoe UI" panose="020B0502040204020203" pitchFamily="34" charset="0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1FC15D-C8AA-1066-06DE-10EA5ACD2E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9137" y="4304581"/>
            <a:ext cx="5036920" cy="2553420"/>
          </a:xfrm>
        </p:spPr>
        <p:txBody>
          <a:bodyPr>
            <a:normAutofit/>
          </a:bodyPr>
          <a:lstStyle/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 Shafer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jeremy@temple.edu</a:t>
            </a:r>
          </a:p>
          <a:p>
            <a:pPr algn="r"/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  <a:hlinkClick r:id="rId2"/>
              </a:rPr>
              <a:t>https://community.mis.temple.edu/jshafer</a:t>
            </a:r>
            <a: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</a:p>
          <a:p>
            <a:pPr algn="r"/>
            <a:endParaRPr lang="sv-SE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br>
              <a:rPr lang="sv-SE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sv-SE" sz="1600" i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sv-SE" sz="2000" i="1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8F0792-367D-9A34-82A1-183B7ADA0726}"/>
              </a:ext>
            </a:extLst>
          </p:cNvPr>
          <p:cNvSpPr/>
          <p:nvPr/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rgbClr val="A326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>
                <a:latin typeface="+mj-lt"/>
                <a:ea typeface="Tahoma" panose="020B0604030504040204" pitchFamily="34" charset="0"/>
                <a:cs typeface="Segoe UI" panose="020B0502040204020203" pitchFamily="34" charset="0"/>
              </a:rPr>
              <a:t>MIS3536: Info Sys Innovation with AI</a:t>
            </a:r>
            <a:endParaRPr lang="en-US" sz="4000" dirty="0">
              <a:latin typeface="+mj-lt"/>
              <a:ea typeface="Tahoma" panose="020B0604030504040204" pitchFamily="34" charset="0"/>
              <a:cs typeface="Segoe UI" panose="020B050204020402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2BF4CA-20AD-7B77-3525-D45E1C263E05}"/>
              </a:ext>
            </a:extLst>
          </p:cNvPr>
          <p:cNvSpPr txBox="1"/>
          <p:nvPr/>
        </p:nvSpPr>
        <p:spPr>
          <a:xfrm>
            <a:off x="305943" y="6131434"/>
            <a:ext cx="580557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Unless otherwise indicated, all decorative images are by Unknown Author and licensed under </a:t>
            </a:r>
            <a:r>
              <a:rPr lang="en-US" sz="900" dirty="0">
                <a:hlinkClick r:id="rId3" tooltip="https://creativecommons.org/licenses/by-nc/3.0/"/>
              </a:rPr>
              <a:t>CC BY-NC</a:t>
            </a:r>
            <a:endParaRPr lang="en-US" sz="900" dirty="0"/>
          </a:p>
        </p:txBody>
      </p:sp>
      <p:pic>
        <p:nvPicPr>
          <p:cNvPr id="6" name="Picture 5" descr="A blue light bulb with a brain inside">
            <a:extLst>
              <a:ext uri="{FF2B5EF4-FFF2-40B4-BE49-F238E27FC236}">
                <a16:creationId xmlns:a16="http://schemas.microsoft.com/office/drawing/2014/main" id="{A36D6498-511E-A47E-A31E-A870F7805C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227" y="1403184"/>
            <a:ext cx="5285007" cy="4688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865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/>
              <a:t>Agenda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3" y="2071316"/>
            <a:ext cx="10232356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MIS Department Instructional Practices</a:t>
            </a:r>
          </a:p>
          <a:p>
            <a:r>
              <a:rPr lang="en-US" sz="3200" dirty="0"/>
              <a:t>About me. </a:t>
            </a:r>
          </a:p>
          <a:p>
            <a:r>
              <a:rPr lang="en-US" sz="3200" dirty="0"/>
              <a:t>Why am I teaching this course?</a:t>
            </a:r>
          </a:p>
          <a:p>
            <a:r>
              <a:rPr lang="en-US" sz="3200" dirty="0"/>
              <a:t>How is this course set up?</a:t>
            </a:r>
          </a:p>
          <a:p>
            <a:r>
              <a:rPr lang="en-US" sz="3200" dirty="0"/>
              <a:t>Our first discussion exercise.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1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 descr="A diagram of a student quality - it shows intersecting spheres of Critical Thinking, Perseverance, and Curiosity">
            <a:extLst>
              <a:ext uri="{FF2B5EF4-FFF2-40B4-BE49-F238E27FC236}">
                <a16:creationId xmlns:a16="http://schemas.microsoft.com/office/drawing/2014/main" id="{72BF8092-0116-D276-3A07-A885ED7623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rcRect t="60" r="1331" b="163"/>
          <a:stretch/>
        </p:blipFill>
        <p:spPr>
          <a:xfrm>
            <a:off x="2720256" y="1530202"/>
            <a:ext cx="5458544" cy="5003420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D8210F-CB37-BF41-A759-05B11B48C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0FCDE-7CC0-47F6-888A-FE66752D0BB1}" type="slidenum">
              <a:rPr lang="en-US" smtClean="0"/>
              <a:t>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BD8296-3C40-E8C1-D2A0-A6612053D96B}"/>
              </a:ext>
            </a:extLst>
          </p:cNvPr>
          <p:cNvSpPr txBox="1"/>
          <p:nvPr/>
        </p:nvSpPr>
        <p:spPr>
          <a:xfrm>
            <a:off x="8133392" y="1725556"/>
            <a:ext cx="299894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Independently experiment to discover AI limitations.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Discern between AI hype and reality.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C50819D-AD38-E671-2A5B-623105211DC5}"/>
              </a:ext>
            </a:extLst>
          </p:cNvPr>
          <p:cNvSpPr txBox="1"/>
          <p:nvPr/>
        </p:nvSpPr>
        <p:spPr>
          <a:xfrm>
            <a:off x="278332" y="1675231"/>
            <a:ext cx="2853847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Constructively participate in class discussions.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Choose project work that is meaningful to you.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CD6D617-397B-BEB4-FCB0-6AC3C013F888}"/>
              </a:ext>
            </a:extLst>
          </p:cNvPr>
          <p:cNvSpPr txBox="1"/>
          <p:nvPr/>
        </p:nvSpPr>
        <p:spPr>
          <a:xfrm>
            <a:off x="9280741" y="4182318"/>
            <a:ext cx="2720171" cy="216982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Come to class prepared.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Take notes.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Submit your work on time.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9D9F05C-2394-59A5-C11E-CE31C4423D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716554" y="3468584"/>
            <a:ext cx="1052187" cy="504173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1BB90D-BD1F-B963-E4EF-4548A2B9A4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7413493" y="2291046"/>
            <a:ext cx="576197" cy="3097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631FF39-2503-7747-29CC-B05D2E756A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8387392" y="4843325"/>
            <a:ext cx="684757" cy="164790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4F949374-C4E4-FCB3-BCF6-7D7DF903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332" y="365125"/>
            <a:ext cx="11075468" cy="1325563"/>
          </a:xfrm>
        </p:spPr>
        <p:txBody>
          <a:bodyPr/>
          <a:lstStyle/>
          <a:p>
            <a:r>
              <a:rPr lang="en-US" dirty="0"/>
              <a:t>MIS Department Instructional Practices</a:t>
            </a:r>
          </a:p>
        </p:txBody>
      </p:sp>
    </p:spTree>
    <p:extLst>
      <p:ext uri="{BB962C8B-B14F-4D97-AF65-F5344CB8AC3E}">
        <p14:creationId xmlns:p14="http://schemas.microsoft.com/office/powerpoint/2010/main" val="805868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About me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6"/>
            <a:ext cx="10781307" cy="4119172"/>
          </a:xfrm>
        </p:spPr>
        <p:txBody>
          <a:bodyPr anchor="t">
            <a:normAutofit/>
          </a:bodyPr>
          <a:lstStyle/>
          <a:p>
            <a:r>
              <a:rPr lang="en-US" sz="3200" dirty="0"/>
              <a:t>Teaching full time since 2014</a:t>
            </a:r>
          </a:p>
          <a:p>
            <a:r>
              <a:rPr lang="en-US" sz="3200" dirty="0"/>
              <a:t>Bachelor’s degree in CS, Master’s degree in MIS</a:t>
            </a:r>
          </a:p>
          <a:p>
            <a:r>
              <a:rPr lang="en-US" sz="3200" dirty="0"/>
              <a:t>Lifelong interest in learning and higher education   </a:t>
            </a:r>
          </a:p>
          <a:p>
            <a:r>
              <a:rPr lang="en-US" sz="3200" dirty="0"/>
              <a:t>Transitions I have witnessed:</a:t>
            </a:r>
          </a:p>
          <a:p>
            <a:pPr lvl="1"/>
            <a:r>
              <a:rPr lang="en-US" sz="2800" dirty="0"/>
              <a:t>Dawn of the PC (circa 1980)</a:t>
            </a:r>
          </a:p>
          <a:p>
            <a:pPr lvl="1"/>
            <a:r>
              <a:rPr lang="en-US" sz="2800" dirty="0"/>
              <a:t>Dawn of the Internet and the first browsers (circa 1993)</a:t>
            </a:r>
          </a:p>
          <a:p>
            <a:pPr lvl="1"/>
            <a:r>
              <a:rPr lang="en-US" sz="2800" dirty="0"/>
              <a:t>Dawn of the iPhone (2007)</a:t>
            </a:r>
          </a:p>
          <a:p>
            <a:pPr lvl="1"/>
            <a:r>
              <a:rPr lang="en-US" sz="2800" dirty="0"/>
              <a:t>Dawn of ChatGPT (November 2022)</a:t>
            </a:r>
          </a:p>
          <a:p>
            <a:pPr lvl="1"/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0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Why am I teaching this course?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1854113"/>
            <a:ext cx="10781307" cy="1752453"/>
          </a:xfrm>
        </p:spPr>
        <p:txBody>
          <a:bodyPr anchor="t"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According to a report by investment bank Goldman Sachs, artificial intelligence (AI) could replace the equivalent of 300 million full-time jobs. The report suggests that AI could replace a quarter of work tasks in the US and Europe, but it may also lead to new jobs and a productivity boom.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407EEA-F3F5-FDA8-E9D1-1ACBAD2DD0C4}"/>
              </a:ext>
            </a:extLst>
          </p:cNvPr>
          <p:cNvSpPr txBox="1"/>
          <p:nvPr/>
        </p:nvSpPr>
        <p:spPr>
          <a:xfrm>
            <a:off x="572492" y="3803870"/>
            <a:ext cx="10502944" cy="9679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No other advancement has generated more concern, more media attention, more misleading claims, or more valid enthusiasm.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66928EC-0236-29AA-268D-207EB9A40A8E}"/>
              </a:ext>
            </a:extLst>
          </p:cNvPr>
          <p:cNvSpPr txBox="1"/>
          <p:nvPr/>
        </p:nvSpPr>
        <p:spPr>
          <a:xfrm>
            <a:off x="838201" y="3275686"/>
            <a:ext cx="1034065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https://www.bbc.com/news/technology-65102150</a:t>
            </a:r>
            <a:r>
              <a:rPr lang="en-US" dirty="0"/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EE0B4A-BB66-4046-B92B-8C7C725A1360}"/>
              </a:ext>
            </a:extLst>
          </p:cNvPr>
          <p:cNvSpPr txBox="1"/>
          <p:nvPr/>
        </p:nvSpPr>
        <p:spPr>
          <a:xfrm>
            <a:off x="572492" y="4965180"/>
            <a:ext cx="10502944" cy="5062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A course like this is a valuable addition to any student’s resume. </a:t>
            </a:r>
          </a:p>
        </p:txBody>
      </p:sp>
    </p:spTree>
    <p:extLst>
      <p:ext uri="{BB962C8B-B14F-4D97-AF65-F5344CB8AC3E}">
        <p14:creationId xmlns:p14="http://schemas.microsoft.com/office/powerpoint/2010/main" val="3112062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9">
            <a:extLst>
              <a:ext uri="{FF2B5EF4-FFF2-40B4-BE49-F238E27FC236}">
                <a16:creationId xmlns:a16="http://schemas.microsoft.com/office/drawing/2014/main" id="{45D37F4E-DDB4-456B-97E0-9937730A03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EEFF8-5D54-0069-3D39-DDD6E4F3D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93" y="238539"/>
            <a:ext cx="11018520" cy="1434415"/>
          </a:xfrm>
        </p:spPr>
        <p:txBody>
          <a:bodyPr anchor="b">
            <a:normAutofit/>
          </a:bodyPr>
          <a:lstStyle/>
          <a:p>
            <a:r>
              <a:rPr lang="en-US" sz="5400" dirty="0"/>
              <a:t>How is this course set up?</a:t>
            </a:r>
          </a:p>
        </p:txBody>
      </p:sp>
      <p:sp>
        <p:nvSpPr>
          <p:cNvPr id="15" name="sketchy line">
            <a:extLst>
              <a:ext uri="{FF2B5EF4-FFF2-40B4-BE49-F238E27FC236}">
                <a16:creationId xmlns:a16="http://schemas.microsoft.com/office/drawing/2014/main" id="{B2DD41CD-8F47-4F56-AD12-4E2FF76969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2493" y="1681544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chemeClr val="accent2">
              <a:alpha val="75000"/>
            </a:schemeClr>
          </a:solidFill>
          <a:ln w="44450" cap="rnd">
            <a:solidFill>
              <a:schemeClr val="accent2">
                <a:alpha val="75000"/>
              </a:scheme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6B51F5-7FD8-CFD0-A9C3-4D61187A98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2492" y="2071315"/>
            <a:ext cx="11305377" cy="4058897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Review the 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class site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syllabus </a:t>
            </a:r>
          </a:p>
          <a:p>
            <a:pPr lvl="1">
              <a:lnSpc>
                <a:spcPct val="150000"/>
              </a:lnSpc>
            </a:pPr>
            <a:r>
              <a:rPr lang="en-US" sz="2000" dirty="0"/>
              <a:t>schedule</a:t>
            </a:r>
          </a:p>
          <a:p>
            <a:pPr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C9916-D5D9-46AF-0AF2-E58A758EE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fld id="{4C487655-AABA-4CA8-8EDF-7F823A468B89}" type="slidenum">
              <a:rPr lang="en-US" smtClean="0"/>
              <a:pPr>
                <a:spcAft>
                  <a:spcPts val="600"/>
                </a:spcAft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955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347BC-06E3-4054-2C1B-C7938DDA5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 dirty="0"/>
              <a:t>Our first activity</a:t>
            </a:r>
          </a:p>
        </p:txBody>
      </p:sp>
      <p:sp>
        <p:nvSpPr>
          <p:cNvPr id="16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236237B0-98E3-6E2B-E7A9-A66AC8204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n-US" sz="2200" dirty="0"/>
              <a:t>Get into discussion groups of four.</a:t>
            </a:r>
          </a:p>
          <a:p>
            <a:r>
              <a:rPr lang="en-US" sz="2200" dirty="0"/>
              <a:t>Nominate a spokesperson.</a:t>
            </a:r>
          </a:p>
          <a:p>
            <a:r>
              <a:rPr lang="en-US" sz="2200" dirty="0"/>
              <a:t>Discuss “how AI has helped you?” </a:t>
            </a:r>
          </a:p>
          <a:p>
            <a:r>
              <a:rPr lang="en-US" sz="2200" dirty="0"/>
              <a:t>Be prepared to share your thoughts with the class.</a:t>
            </a:r>
          </a:p>
        </p:txBody>
      </p:sp>
      <p:pic>
        <p:nvPicPr>
          <p:cNvPr id="6" name="Content Placeholder 5" descr="A picture of the AI powered robot Gort from the movie, The Day The Earth Stood Still">
            <a:extLst>
              <a:ext uri="{FF2B5EF4-FFF2-40B4-BE49-F238E27FC236}">
                <a16:creationId xmlns:a16="http://schemas.microsoft.com/office/drawing/2014/main" id="{6A19D1D9-9DE9-D445-8000-09B118E383D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945" r="17077"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972607-5B25-D01E-A42A-40CAC32F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39400" y="6356350"/>
            <a:ext cx="914400" cy="36512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4C487655-AABA-4CA8-8EDF-7F823A468B89}" type="slidenum">
              <a:rPr lang="en-US" sz="1800">
                <a:solidFill>
                  <a:srgbClr val="FFFFFF"/>
                </a:solidFill>
              </a:rPr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A0EFF-73D2-E085-9FC9-56036629306D}"/>
              </a:ext>
            </a:extLst>
          </p:cNvPr>
          <p:cNvSpPr txBox="1"/>
          <p:nvPr/>
        </p:nvSpPr>
        <p:spPr>
          <a:xfrm>
            <a:off x="9824044" y="6657945"/>
            <a:ext cx="2367956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 tooltip="https://www.flickr.com/photos/riddle_/2793081482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 tooltip="https://creativecommons.org/licenses/by-sa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8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rbel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371</Words>
  <Application>Microsoft Office PowerPoint</Application>
  <PresentationFormat>Widescreen</PresentationFormat>
  <Paragraphs>55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Corbel</vt:lpstr>
      <vt:lpstr>Segoe UI</vt:lpstr>
      <vt:lpstr>Office Theme</vt:lpstr>
      <vt:lpstr>Course Intro </vt:lpstr>
      <vt:lpstr>Agenda</vt:lpstr>
      <vt:lpstr>MIS Department Instructional Practices</vt:lpstr>
      <vt:lpstr>About me</vt:lpstr>
      <vt:lpstr>Why am I teaching this course?</vt:lpstr>
      <vt:lpstr>How is this course set up?</vt:lpstr>
      <vt:lpstr>Our first activity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Introduction What is the cloud?</dc:title>
  <dc:creator>David Schuff</dc:creator>
  <cp:lastModifiedBy>Jeremy J. Shafer</cp:lastModifiedBy>
  <cp:revision>229</cp:revision>
  <dcterms:created xsi:type="dcterms:W3CDTF">2022-06-30T13:55:29Z</dcterms:created>
  <dcterms:modified xsi:type="dcterms:W3CDTF">2025-01-11T03:29:16Z</dcterms:modified>
</cp:coreProperties>
</file>