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660" r:id="rId3"/>
    <p:sldId id="647" r:id="rId4"/>
    <p:sldId id="645" r:id="rId5"/>
    <p:sldId id="646" r:id="rId6"/>
    <p:sldId id="658" r:id="rId7"/>
    <p:sldId id="648" r:id="rId8"/>
    <p:sldId id="650" r:id="rId9"/>
    <p:sldId id="652" r:id="rId10"/>
    <p:sldId id="653" r:id="rId11"/>
    <p:sldId id="654" r:id="rId12"/>
    <p:sldId id="655" r:id="rId13"/>
    <p:sldId id="694" r:id="rId14"/>
    <p:sldId id="659" r:id="rId15"/>
    <p:sldId id="695" r:id="rId16"/>
    <p:sldId id="65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11" autoAdjust="0"/>
    <p:restoredTop sz="82353" autoAdjust="0"/>
  </p:normalViewPr>
  <p:slideViewPr>
    <p:cSldViewPr snapToGrid="0">
      <p:cViewPr varScale="1">
        <p:scale>
          <a:sx n="64" d="100"/>
          <a:sy n="64" d="100"/>
        </p:scale>
        <p:origin x="1402" y="72"/>
      </p:cViewPr>
      <p:guideLst/>
    </p:cSldViewPr>
  </p:slideViewPr>
  <p:outlineViewPr>
    <p:cViewPr>
      <p:scale>
        <a:sx n="33" d="100"/>
        <a:sy n="33" d="100"/>
      </p:scale>
      <p:origin x="0" y="-5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F743C8-61B4-4EC0-ADF7-3CC5B6E9432D}"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E484A1C3-565D-41B8-8A72-498DB9BB78A1}">
      <dgm:prSet phldrT="[Text]" custT="1"/>
      <dgm:spPr/>
      <dgm:t>
        <a:bodyPr/>
        <a:lstStyle/>
        <a:p>
          <a:r>
            <a:rPr lang="en-US" sz="3600" dirty="0"/>
            <a:t>AI</a:t>
          </a:r>
          <a:endParaRPr lang="en-US" sz="2000" dirty="0"/>
        </a:p>
      </dgm:t>
    </dgm:pt>
    <dgm:pt modelId="{18E6D440-0761-49C2-91B0-58055EC627A9}" type="parTrans" cxnId="{4406340A-D832-4EA4-B0A4-BE76B741A060}">
      <dgm:prSet/>
      <dgm:spPr/>
      <dgm:t>
        <a:bodyPr/>
        <a:lstStyle/>
        <a:p>
          <a:endParaRPr lang="en-US"/>
        </a:p>
      </dgm:t>
    </dgm:pt>
    <dgm:pt modelId="{96EA1E5A-B29E-4DB0-AA65-3CBE24B2090E}" type="sibTrans" cxnId="{4406340A-D832-4EA4-B0A4-BE76B741A060}">
      <dgm:prSet/>
      <dgm:spPr/>
      <dgm:t>
        <a:bodyPr/>
        <a:lstStyle/>
        <a:p>
          <a:endParaRPr lang="en-US"/>
        </a:p>
      </dgm:t>
    </dgm:pt>
    <dgm:pt modelId="{E74FD221-52E1-4E29-976C-5075EA498E26}">
      <dgm:prSet phldrT="[Text]" custT="1"/>
      <dgm:spPr/>
      <dgm:t>
        <a:bodyPr/>
        <a:lstStyle/>
        <a:p>
          <a:r>
            <a:rPr lang="en-US" sz="3600" dirty="0"/>
            <a:t>ML</a:t>
          </a:r>
          <a:endParaRPr lang="en-US" sz="2000" dirty="0"/>
        </a:p>
      </dgm:t>
    </dgm:pt>
    <dgm:pt modelId="{B9034E51-2870-4E0A-B06B-F9B094D6A3DE}" type="parTrans" cxnId="{7C31AFA6-1ECD-4CC5-852E-D25153F71696}">
      <dgm:prSet/>
      <dgm:spPr/>
      <dgm:t>
        <a:bodyPr/>
        <a:lstStyle/>
        <a:p>
          <a:endParaRPr lang="en-US"/>
        </a:p>
      </dgm:t>
    </dgm:pt>
    <dgm:pt modelId="{6A01D01E-8A7C-435B-B583-A8018488C24D}" type="sibTrans" cxnId="{7C31AFA6-1ECD-4CC5-852E-D25153F71696}">
      <dgm:prSet/>
      <dgm:spPr/>
      <dgm:t>
        <a:bodyPr/>
        <a:lstStyle/>
        <a:p>
          <a:endParaRPr lang="en-US"/>
        </a:p>
      </dgm:t>
    </dgm:pt>
    <dgm:pt modelId="{B830AD3D-3F5A-4B3D-9539-139DBE532010}">
      <dgm:prSet phldrT="[Text]"/>
      <dgm:spPr/>
      <dgm:t>
        <a:bodyPr/>
        <a:lstStyle/>
        <a:p>
          <a:r>
            <a:rPr lang="en-US" dirty="0"/>
            <a:t>DL</a:t>
          </a:r>
        </a:p>
      </dgm:t>
    </dgm:pt>
    <dgm:pt modelId="{63EEC62D-F46F-4623-9594-9ED7D8EC6CD7}" type="parTrans" cxnId="{A8BB8B94-61B2-48D8-87CD-974FE9141BBF}">
      <dgm:prSet/>
      <dgm:spPr/>
      <dgm:t>
        <a:bodyPr/>
        <a:lstStyle/>
        <a:p>
          <a:endParaRPr lang="en-US"/>
        </a:p>
      </dgm:t>
    </dgm:pt>
    <dgm:pt modelId="{162BC3D1-7907-4C56-A117-B91F8A5F5BA1}" type="sibTrans" cxnId="{A8BB8B94-61B2-48D8-87CD-974FE9141BBF}">
      <dgm:prSet/>
      <dgm:spPr/>
      <dgm:t>
        <a:bodyPr/>
        <a:lstStyle/>
        <a:p>
          <a:endParaRPr lang="en-US"/>
        </a:p>
      </dgm:t>
    </dgm:pt>
    <dgm:pt modelId="{5F92532A-274B-4887-91BE-06887E3DE5CA}" type="pres">
      <dgm:prSet presAssocID="{6FF743C8-61B4-4EC0-ADF7-3CC5B6E9432D}" presName="Name0" presStyleCnt="0">
        <dgm:presLayoutVars>
          <dgm:chMax val="7"/>
          <dgm:resizeHandles val="exact"/>
        </dgm:presLayoutVars>
      </dgm:prSet>
      <dgm:spPr/>
    </dgm:pt>
    <dgm:pt modelId="{2085B212-FBD1-4A96-8B9D-055CBC2D1786}" type="pres">
      <dgm:prSet presAssocID="{6FF743C8-61B4-4EC0-ADF7-3CC5B6E9432D}" presName="comp1" presStyleCnt="0"/>
      <dgm:spPr/>
    </dgm:pt>
    <dgm:pt modelId="{A281B7C2-0229-4CB7-9B4B-9B6C5D66C298}" type="pres">
      <dgm:prSet presAssocID="{6FF743C8-61B4-4EC0-ADF7-3CC5B6E9432D}" presName="circle1" presStyleLbl="node1" presStyleIdx="0" presStyleCnt="3"/>
      <dgm:spPr/>
    </dgm:pt>
    <dgm:pt modelId="{063BE8C5-41A7-4113-B4E7-D55B5C61A54D}" type="pres">
      <dgm:prSet presAssocID="{6FF743C8-61B4-4EC0-ADF7-3CC5B6E9432D}" presName="c1text" presStyleLbl="node1" presStyleIdx="0" presStyleCnt="3">
        <dgm:presLayoutVars>
          <dgm:bulletEnabled val="1"/>
        </dgm:presLayoutVars>
      </dgm:prSet>
      <dgm:spPr/>
    </dgm:pt>
    <dgm:pt modelId="{DDE21118-7879-4C49-9D27-F8BD6ACE0CE9}" type="pres">
      <dgm:prSet presAssocID="{6FF743C8-61B4-4EC0-ADF7-3CC5B6E9432D}" presName="comp2" presStyleCnt="0"/>
      <dgm:spPr/>
    </dgm:pt>
    <dgm:pt modelId="{A407A64D-6051-41B8-85F0-E863356AB1D3}" type="pres">
      <dgm:prSet presAssocID="{6FF743C8-61B4-4EC0-ADF7-3CC5B6E9432D}" presName="circle2" presStyleLbl="node1" presStyleIdx="1" presStyleCnt="3"/>
      <dgm:spPr/>
    </dgm:pt>
    <dgm:pt modelId="{ECA321F1-2E39-4AC1-9547-80E5F06D4938}" type="pres">
      <dgm:prSet presAssocID="{6FF743C8-61B4-4EC0-ADF7-3CC5B6E9432D}" presName="c2text" presStyleLbl="node1" presStyleIdx="1" presStyleCnt="3">
        <dgm:presLayoutVars>
          <dgm:bulletEnabled val="1"/>
        </dgm:presLayoutVars>
      </dgm:prSet>
      <dgm:spPr/>
    </dgm:pt>
    <dgm:pt modelId="{A3AA896D-F374-4F9E-A725-0B3340DCC00F}" type="pres">
      <dgm:prSet presAssocID="{6FF743C8-61B4-4EC0-ADF7-3CC5B6E9432D}" presName="comp3" presStyleCnt="0"/>
      <dgm:spPr/>
    </dgm:pt>
    <dgm:pt modelId="{613F2117-8F65-4677-A6D2-B6D60D5B758A}" type="pres">
      <dgm:prSet presAssocID="{6FF743C8-61B4-4EC0-ADF7-3CC5B6E9432D}" presName="circle3" presStyleLbl="node1" presStyleIdx="2" presStyleCnt="3"/>
      <dgm:spPr/>
    </dgm:pt>
    <dgm:pt modelId="{1E2793F3-6772-4C1F-9131-BB49570C0C98}" type="pres">
      <dgm:prSet presAssocID="{6FF743C8-61B4-4EC0-ADF7-3CC5B6E9432D}" presName="c3text" presStyleLbl="node1" presStyleIdx="2" presStyleCnt="3">
        <dgm:presLayoutVars>
          <dgm:bulletEnabled val="1"/>
        </dgm:presLayoutVars>
      </dgm:prSet>
      <dgm:spPr/>
    </dgm:pt>
  </dgm:ptLst>
  <dgm:cxnLst>
    <dgm:cxn modelId="{4406340A-D832-4EA4-B0A4-BE76B741A060}" srcId="{6FF743C8-61B4-4EC0-ADF7-3CC5B6E9432D}" destId="{E484A1C3-565D-41B8-8A72-498DB9BB78A1}" srcOrd="0" destOrd="0" parTransId="{18E6D440-0761-49C2-91B0-58055EC627A9}" sibTransId="{96EA1E5A-B29E-4DB0-AA65-3CBE24B2090E}"/>
    <dgm:cxn modelId="{3C54F013-EE3F-4D8F-83E0-EBE7A68DB1DF}" type="presOf" srcId="{E484A1C3-565D-41B8-8A72-498DB9BB78A1}" destId="{063BE8C5-41A7-4113-B4E7-D55B5C61A54D}" srcOrd="1" destOrd="0" presId="urn:microsoft.com/office/officeart/2005/8/layout/venn2"/>
    <dgm:cxn modelId="{20DEFF2E-44A1-4771-BD48-75CCD006A002}" type="presOf" srcId="{E484A1C3-565D-41B8-8A72-498DB9BB78A1}" destId="{A281B7C2-0229-4CB7-9B4B-9B6C5D66C298}" srcOrd="0" destOrd="0" presId="urn:microsoft.com/office/officeart/2005/8/layout/venn2"/>
    <dgm:cxn modelId="{BE8E9454-BBE8-4AB8-BFD9-C84327D77265}" type="presOf" srcId="{B830AD3D-3F5A-4B3D-9539-139DBE532010}" destId="{613F2117-8F65-4677-A6D2-B6D60D5B758A}" srcOrd="0" destOrd="0" presId="urn:microsoft.com/office/officeart/2005/8/layout/venn2"/>
    <dgm:cxn modelId="{6400AE5A-EF1E-4CB9-8A5B-9257BCE5B6F2}" type="presOf" srcId="{E74FD221-52E1-4E29-976C-5075EA498E26}" destId="{A407A64D-6051-41B8-85F0-E863356AB1D3}" srcOrd="0" destOrd="0" presId="urn:microsoft.com/office/officeart/2005/8/layout/venn2"/>
    <dgm:cxn modelId="{A8BB8B94-61B2-48D8-87CD-974FE9141BBF}" srcId="{6FF743C8-61B4-4EC0-ADF7-3CC5B6E9432D}" destId="{B830AD3D-3F5A-4B3D-9539-139DBE532010}" srcOrd="2" destOrd="0" parTransId="{63EEC62D-F46F-4623-9594-9ED7D8EC6CD7}" sibTransId="{162BC3D1-7907-4C56-A117-B91F8A5F5BA1}"/>
    <dgm:cxn modelId="{5A1C27A0-4B40-475F-B837-B61BBEFDE07C}" type="presOf" srcId="{E74FD221-52E1-4E29-976C-5075EA498E26}" destId="{ECA321F1-2E39-4AC1-9547-80E5F06D4938}" srcOrd="1" destOrd="0" presId="urn:microsoft.com/office/officeart/2005/8/layout/venn2"/>
    <dgm:cxn modelId="{7C31AFA6-1ECD-4CC5-852E-D25153F71696}" srcId="{6FF743C8-61B4-4EC0-ADF7-3CC5B6E9432D}" destId="{E74FD221-52E1-4E29-976C-5075EA498E26}" srcOrd="1" destOrd="0" parTransId="{B9034E51-2870-4E0A-B06B-F9B094D6A3DE}" sibTransId="{6A01D01E-8A7C-435B-B583-A8018488C24D}"/>
    <dgm:cxn modelId="{71B6A5B6-3450-4B83-AE46-8946695EA750}" type="presOf" srcId="{6FF743C8-61B4-4EC0-ADF7-3CC5B6E9432D}" destId="{5F92532A-274B-4887-91BE-06887E3DE5CA}" srcOrd="0" destOrd="0" presId="urn:microsoft.com/office/officeart/2005/8/layout/venn2"/>
    <dgm:cxn modelId="{8535C1BE-9B42-4D5B-8FB6-6CF264AFA243}" type="presOf" srcId="{B830AD3D-3F5A-4B3D-9539-139DBE532010}" destId="{1E2793F3-6772-4C1F-9131-BB49570C0C98}" srcOrd="1" destOrd="0" presId="urn:microsoft.com/office/officeart/2005/8/layout/venn2"/>
    <dgm:cxn modelId="{D06EF91F-26C7-4409-9AAA-8584DFEBDAB4}" type="presParOf" srcId="{5F92532A-274B-4887-91BE-06887E3DE5CA}" destId="{2085B212-FBD1-4A96-8B9D-055CBC2D1786}" srcOrd="0" destOrd="0" presId="urn:microsoft.com/office/officeart/2005/8/layout/venn2"/>
    <dgm:cxn modelId="{E2CF5DC6-7BF4-4FF7-8DDB-B01B04C46F94}" type="presParOf" srcId="{2085B212-FBD1-4A96-8B9D-055CBC2D1786}" destId="{A281B7C2-0229-4CB7-9B4B-9B6C5D66C298}" srcOrd="0" destOrd="0" presId="urn:microsoft.com/office/officeart/2005/8/layout/venn2"/>
    <dgm:cxn modelId="{F5968BF7-2250-4AEE-9583-65CAA2247118}" type="presParOf" srcId="{2085B212-FBD1-4A96-8B9D-055CBC2D1786}" destId="{063BE8C5-41A7-4113-B4E7-D55B5C61A54D}" srcOrd="1" destOrd="0" presId="urn:microsoft.com/office/officeart/2005/8/layout/venn2"/>
    <dgm:cxn modelId="{0D59465C-A5FE-4984-9226-F9C672C6D21C}" type="presParOf" srcId="{5F92532A-274B-4887-91BE-06887E3DE5CA}" destId="{DDE21118-7879-4C49-9D27-F8BD6ACE0CE9}" srcOrd="1" destOrd="0" presId="urn:microsoft.com/office/officeart/2005/8/layout/venn2"/>
    <dgm:cxn modelId="{BA747736-B0B5-4457-AA21-C18D396264D6}" type="presParOf" srcId="{DDE21118-7879-4C49-9D27-F8BD6ACE0CE9}" destId="{A407A64D-6051-41B8-85F0-E863356AB1D3}" srcOrd="0" destOrd="0" presId="urn:microsoft.com/office/officeart/2005/8/layout/venn2"/>
    <dgm:cxn modelId="{B5CA24AF-6A02-4755-9422-9404438DBB07}" type="presParOf" srcId="{DDE21118-7879-4C49-9D27-F8BD6ACE0CE9}" destId="{ECA321F1-2E39-4AC1-9547-80E5F06D4938}" srcOrd="1" destOrd="0" presId="urn:microsoft.com/office/officeart/2005/8/layout/venn2"/>
    <dgm:cxn modelId="{F48552CB-D59D-4AF2-918A-864A5F45A682}" type="presParOf" srcId="{5F92532A-274B-4887-91BE-06887E3DE5CA}" destId="{A3AA896D-F374-4F9E-A725-0B3340DCC00F}" srcOrd="2" destOrd="0" presId="urn:microsoft.com/office/officeart/2005/8/layout/venn2"/>
    <dgm:cxn modelId="{0D268AA9-EBEE-47E1-BEF7-9F0BEF699699}" type="presParOf" srcId="{A3AA896D-F374-4F9E-A725-0B3340DCC00F}" destId="{613F2117-8F65-4677-A6D2-B6D60D5B758A}" srcOrd="0" destOrd="0" presId="urn:microsoft.com/office/officeart/2005/8/layout/venn2"/>
    <dgm:cxn modelId="{7AD10129-56CD-410E-9D1F-1CB91A0C165D}" type="presParOf" srcId="{A3AA896D-F374-4F9E-A725-0B3340DCC00F}" destId="{1E2793F3-6772-4C1F-9131-BB49570C0C98}"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1B7C2-0229-4CB7-9B4B-9B6C5D66C298}">
      <dsp:nvSpPr>
        <dsp:cNvPr id="0" name=""/>
        <dsp:cNvSpPr/>
      </dsp:nvSpPr>
      <dsp:spPr>
        <a:xfrm>
          <a:off x="1348359" y="0"/>
          <a:ext cx="4122921" cy="41229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AI</a:t>
          </a:r>
          <a:endParaRPr lang="en-US" sz="2000" kern="1200" dirty="0"/>
        </a:p>
      </dsp:txBody>
      <dsp:txXfrm>
        <a:off x="2689340" y="206146"/>
        <a:ext cx="1440960" cy="618438"/>
      </dsp:txXfrm>
    </dsp:sp>
    <dsp:sp modelId="{A407A64D-6051-41B8-85F0-E863356AB1D3}">
      <dsp:nvSpPr>
        <dsp:cNvPr id="0" name=""/>
        <dsp:cNvSpPr/>
      </dsp:nvSpPr>
      <dsp:spPr>
        <a:xfrm>
          <a:off x="1863725" y="1030730"/>
          <a:ext cx="3092190" cy="309219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ML</a:t>
          </a:r>
          <a:endParaRPr lang="en-US" sz="2000" kern="1200" dirty="0"/>
        </a:p>
      </dsp:txBody>
      <dsp:txXfrm>
        <a:off x="2689340" y="1223992"/>
        <a:ext cx="1440960" cy="579785"/>
      </dsp:txXfrm>
    </dsp:sp>
    <dsp:sp modelId="{613F2117-8F65-4677-A6D2-B6D60D5B758A}">
      <dsp:nvSpPr>
        <dsp:cNvPr id="0" name=""/>
        <dsp:cNvSpPr/>
      </dsp:nvSpPr>
      <dsp:spPr>
        <a:xfrm>
          <a:off x="2379090" y="2061460"/>
          <a:ext cx="2061460" cy="20614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DL</a:t>
          </a:r>
        </a:p>
      </dsp:txBody>
      <dsp:txXfrm>
        <a:off x="2680984" y="2576825"/>
        <a:ext cx="1457672" cy="103073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9/3/2025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9/3/2025</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9/3/2025</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9/3/2025</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9/3/2025</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9/3/2025</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9/3/2025</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9/3/2025</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9/3/2025</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9/3/2025</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9/3/2025</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9/3/2025</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9/3/2025</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aegis4048.github.io/mutiple_linear_regression_and_visualization_in_python"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potfire.com/glossary/what-is-a-neural-network"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pub.towardsai.net/building-intuition-on-the-concepts-behind-llms-like-chatgpt-part-1-4cb6654ab67"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clark.github.io/posts/2021-10-30-double-descent/" TargetMode="External"/><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hyperlink" Target="https://openreview.net/forum?id=YD2o0xXI9w"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deviantart.com/free-lds-art/art/PNG-Clipart-free-bible-shepherd-770258737"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pz9FQ1gwh3g?si=Trcba81p1O4A1ju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5851233" y="1403184"/>
            <a:ext cx="6034823" cy="2553420"/>
          </a:xfrm>
        </p:spPr>
        <p:txBody>
          <a:bodyPr>
            <a:normAutofit fontScale="90000"/>
          </a:bodyPr>
          <a:lstStyle/>
          <a:p>
            <a:r>
              <a:rPr lang="en-US" dirty="0">
                <a:latin typeface="Segoe UI" panose="020B0502040204020203" pitchFamily="34" charset="0"/>
                <a:ea typeface="Tahoma" panose="020B0604030504040204" pitchFamily="34" charset="0"/>
                <a:cs typeface="Segoe UI" panose="020B0502040204020203" pitchFamily="34" charset="0"/>
              </a:rPr>
              <a:t>Supervised</a:t>
            </a:r>
            <a:br>
              <a:rPr lang="en-US" dirty="0">
                <a:latin typeface="Segoe UI" panose="020B0502040204020203" pitchFamily="34" charset="0"/>
                <a:ea typeface="Tahoma" panose="020B0604030504040204" pitchFamily="34" charset="0"/>
                <a:cs typeface="Segoe UI" panose="020B0502040204020203" pitchFamily="34" charset="0"/>
              </a:rPr>
            </a:br>
            <a:r>
              <a:rPr lang="en-US" dirty="0">
                <a:latin typeface="Segoe UI" panose="020B0502040204020203" pitchFamily="34" charset="0"/>
                <a:ea typeface="Tahoma" panose="020B0604030504040204" pitchFamily="34" charset="0"/>
                <a:cs typeface="Segoe UI" panose="020B0502040204020203" pitchFamily="34" charset="0"/>
              </a:rPr>
              <a:t> and Unsupervised Learning</a:t>
            </a: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849137" y="4304581"/>
            <a:ext cx="5036920" cy="255342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a:p>
            <a:pPr algn="r"/>
            <a:endParaRPr lang="sv-SE" sz="2000" dirty="0">
              <a:latin typeface="Segoe UI" panose="020B0502040204020203" pitchFamily="34" charset="0"/>
              <a:cs typeface="Segoe UI" panose="020B0502040204020203" pitchFamily="34" charset="0"/>
            </a:endParaRPr>
          </a:p>
          <a:p>
            <a:br>
              <a:rPr lang="sv-SE" sz="2000" dirty="0">
                <a:latin typeface="Segoe UI" panose="020B0502040204020203" pitchFamily="34" charset="0"/>
                <a:cs typeface="Segoe UI" panose="020B0502040204020203" pitchFamily="34" charset="0"/>
              </a:rPr>
            </a:br>
            <a:r>
              <a:rPr lang="sv-SE" sz="1600" i="1" dirty="0">
                <a:latin typeface="Segoe UI" panose="020B0502040204020203" pitchFamily="34" charset="0"/>
                <a:cs typeface="Segoe UI" panose="020B0502040204020203" pitchFamily="34" charset="0"/>
              </a:rPr>
              <a:t> </a:t>
            </a:r>
            <a:endParaRPr lang="sv-SE" sz="2000" i="1" dirty="0">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dirty="0">
                <a:latin typeface="+mj-lt"/>
                <a:ea typeface="Tahoma" panose="020B0604030504040204" pitchFamily="34" charset="0"/>
                <a:cs typeface="Segoe UI" panose="020B0502040204020203" pitchFamily="34" charset="0"/>
              </a:rPr>
              <a:t>MIS3536: Info Sys Innovation with AI</a:t>
            </a: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49C8-BA9D-A73D-DA13-8A0203996424}"/>
              </a:ext>
            </a:extLst>
          </p:cNvPr>
          <p:cNvSpPr>
            <a:spLocks noGrp="1"/>
          </p:cNvSpPr>
          <p:nvPr>
            <p:ph type="title"/>
          </p:nvPr>
        </p:nvSpPr>
        <p:spPr>
          <a:xfrm>
            <a:off x="838200" y="365125"/>
            <a:ext cx="10515600" cy="530615"/>
          </a:xfrm>
        </p:spPr>
        <p:txBody>
          <a:bodyPr>
            <a:normAutofit fontScale="90000"/>
          </a:bodyPr>
          <a:lstStyle/>
          <a:p>
            <a:r>
              <a:rPr lang="en-US" dirty="0"/>
              <a:t>An example of a Regression Model</a:t>
            </a:r>
          </a:p>
        </p:txBody>
      </p:sp>
      <p:sp>
        <p:nvSpPr>
          <p:cNvPr id="4" name="Slide Number Placeholder 3">
            <a:extLst>
              <a:ext uri="{FF2B5EF4-FFF2-40B4-BE49-F238E27FC236}">
                <a16:creationId xmlns:a16="http://schemas.microsoft.com/office/drawing/2014/main" id="{65F908CD-8BDB-C240-5A3B-04B4889C579A}"/>
              </a:ext>
            </a:extLst>
          </p:cNvPr>
          <p:cNvSpPr>
            <a:spLocks noGrp="1"/>
          </p:cNvSpPr>
          <p:nvPr>
            <p:ph type="sldNum" sz="quarter" idx="12"/>
          </p:nvPr>
        </p:nvSpPr>
        <p:spPr/>
        <p:txBody>
          <a:bodyPr/>
          <a:lstStyle/>
          <a:p>
            <a:fld id="{4C487655-AABA-4CA8-8EDF-7F823A468B89}" type="slidenum">
              <a:rPr lang="en-US" smtClean="0"/>
              <a:t>10</a:t>
            </a:fld>
            <a:endParaRPr lang="en-US" dirty="0"/>
          </a:p>
        </p:txBody>
      </p:sp>
      <p:pic>
        <p:nvPicPr>
          <p:cNvPr id="7" name="Picture 6" descr="This is the formula for a straight line. y=B1*x + B0">
            <a:extLst>
              <a:ext uri="{FF2B5EF4-FFF2-40B4-BE49-F238E27FC236}">
                <a16:creationId xmlns:a16="http://schemas.microsoft.com/office/drawing/2014/main" id="{8CA62ADC-1A7B-F47D-1A09-A07F4F87635B}"/>
              </a:ext>
            </a:extLst>
          </p:cNvPr>
          <p:cNvPicPr>
            <a:picLocks noChangeAspect="1"/>
          </p:cNvPicPr>
          <p:nvPr/>
        </p:nvPicPr>
        <p:blipFill>
          <a:blip r:embed="rId2"/>
          <a:stretch>
            <a:fillRect/>
          </a:stretch>
        </p:blipFill>
        <p:spPr>
          <a:xfrm>
            <a:off x="8701748" y="1332271"/>
            <a:ext cx="2652052" cy="792732"/>
          </a:xfrm>
          <a:prstGeom prst="rect">
            <a:avLst/>
          </a:prstGeom>
        </p:spPr>
      </p:pic>
      <p:pic>
        <p:nvPicPr>
          <p:cNvPr id="9" name="Picture 8" descr="This is a formula for a curve with many more parameters.">
            <a:extLst>
              <a:ext uri="{FF2B5EF4-FFF2-40B4-BE49-F238E27FC236}">
                <a16:creationId xmlns:a16="http://schemas.microsoft.com/office/drawing/2014/main" id="{B87979A7-3E01-BA52-1DB7-64C418BF625E}"/>
              </a:ext>
            </a:extLst>
          </p:cNvPr>
          <p:cNvPicPr>
            <a:picLocks noChangeAspect="1"/>
          </p:cNvPicPr>
          <p:nvPr/>
        </p:nvPicPr>
        <p:blipFill rotWithShape="1">
          <a:blip r:embed="rId3"/>
          <a:srcRect l="4749" t="6430" b="5251"/>
          <a:stretch/>
        </p:blipFill>
        <p:spPr>
          <a:xfrm>
            <a:off x="8482098" y="4299347"/>
            <a:ext cx="3497424" cy="346632"/>
          </a:xfrm>
          <a:prstGeom prst="rect">
            <a:avLst/>
          </a:prstGeom>
        </p:spPr>
      </p:pic>
      <p:sp>
        <p:nvSpPr>
          <p:cNvPr id="3" name="TextBox 2">
            <a:extLst>
              <a:ext uri="{FF2B5EF4-FFF2-40B4-BE49-F238E27FC236}">
                <a16:creationId xmlns:a16="http://schemas.microsoft.com/office/drawing/2014/main" id="{032F5933-BB9F-CA53-C603-48D843FFDF4E}"/>
              </a:ext>
            </a:extLst>
          </p:cNvPr>
          <p:cNvSpPr txBox="1"/>
          <p:nvPr/>
        </p:nvSpPr>
        <p:spPr>
          <a:xfrm>
            <a:off x="8482098" y="2380717"/>
            <a:ext cx="3441828" cy="1754326"/>
          </a:xfrm>
          <a:prstGeom prst="rect">
            <a:avLst/>
          </a:prstGeom>
          <a:solidFill>
            <a:schemeClr val="bg2"/>
          </a:solidFill>
          <a:ln w="38100">
            <a:solidFill>
              <a:schemeClr val="accent1"/>
            </a:solidFill>
          </a:ln>
        </p:spPr>
        <p:txBody>
          <a:bodyPr wrap="square" rtlCol="0">
            <a:spAutoFit/>
          </a:bodyPr>
          <a:lstStyle/>
          <a:p>
            <a:r>
              <a:rPr lang="en-US" dirty="0"/>
              <a:t>I had to reduce the dimensions of the data to make a scatter plot on an X Y axis.</a:t>
            </a:r>
          </a:p>
          <a:p>
            <a:endParaRPr lang="en-US" dirty="0"/>
          </a:p>
          <a:p>
            <a:r>
              <a:rPr lang="en-US" dirty="0"/>
              <a:t>A computer would solve a multiple linear regression equation!  </a:t>
            </a:r>
          </a:p>
        </p:txBody>
      </p:sp>
      <p:sp>
        <p:nvSpPr>
          <p:cNvPr id="5" name="TextBox 4">
            <a:extLst>
              <a:ext uri="{FF2B5EF4-FFF2-40B4-BE49-F238E27FC236}">
                <a16:creationId xmlns:a16="http://schemas.microsoft.com/office/drawing/2014/main" id="{CFF93F89-0437-B1C6-A97A-4C5E811D93B6}"/>
              </a:ext>
            </a:extLst>
          </p:cNvPr>
          <p:cNvSpPr txBox="1"/>
          <p:nvPr/>
        </p:nvSpPr>
        <p:spPr>
          <a:xfrm>
            <a:off x="8482098" y="4899795"/>
            <a:ext cx="3441828" cy="1477328"/>
          </a:xfrm>
          <a:prstGeom prst="rect">
            <a:avLst/>
          </a:prstGeom>
          <a:solidFill>
            <a:schemeClr val="bg2"/>
          </a:solidFill>
          <a:ln w="38100">
            <a:solidFill>
              <a:schemeClr val="accent1"/>
            </a:solidFill>
          </a:ln>
        </p:spPr>
        <p:txBody>
          <a:bodyPr wrap="square" rtlCol="0">
            <a:spAutoFit/>
          </a:bodyPr>
          <a:lstStyle>
            <a:defPPr>
              <a:defRPr lang="en-US"/>
            </a:defPPr>
            <a:lvl1pPr>
              <a:defRPr/>
            </a:lvl1pPr>
          </a:lstStyle>
          <a:p>
            <a:r>
              <a:rPr lang="en-US" dirty="0"/>
              <a:t>More and better examples: </a:t>
            </a:r>
            <a:br>
              <a:rPr lang="en-US" dirty="0"/>
            </a:br>
            <a:br>
              <a:rPr lang="en-US" dirty="0"/>
            </a:br>
            <a:r>
              <a:rPr lang="en-US" dirty="0">
                <a:hlinkClick r:id="rId4"/>
              </a:rPr>
              <a:t>https://aegis4048.github.io/mutiple_linear_regression_and_visualization_in_python</a:t>
            </a:r>
            <a:r>
              <a:rPr lang="en-US" dirty="0"/>
              <a:t> </a:t>
            </a:r>
          </a:p>
        </p:txBody>
      </p:sp>
      <p:pic>
        <p:nvPicPr>
          <p:cNvPr id="10" name="Picture 9" descr="This is a scatter plot with a regression line showing that as Height increases, BMI also Increases">
            <a:extLst>
              <a:ext uri="{FF2B5EF4-FFF2-40B4-BE49-F238E27FC236}">
                <a16:creationId xmlns:a16="http://schemas.microsoft.com/office/drawing/2014/main" id="{27473D40-BA04-A370-AC46-310DA35E957D}"/>
              </a:ext>
            </a:extLst>
          </p:cNvPr>
          <p:cNvPicPr>
            <a:picLocks noChangeAspect="1"/>
          </p:cNvPicPr>
          <p:nvPr/>
        </p:nvPicPr>
        <p:blipFill>
          <a:blip r:embed="rId5"/>
          <a:stretch>
            <a:fillRect/>
          </a:stretch>
        </p:blipFill>
        <p:spPr>
          <a:xfrm>
            <a:off x="505231" y="1149556"/>
            <a:ext cx="7845667" cy="4995745"/>
          </a:xfrm>
          <a:prstGeom prst="rect">
            <a:avLst/>
          </a:prstGeom>
        </p:spPr>
      </p:pic>
    </p:spTree>
    <p:extLst>
      <p:ext uri="{BB962C8B-B14F-4D97-AF65-F5344CB8AC3E}">
        <p14:creationId xmlns:p14="http://schemas.microsoft.com/office/powerpoint/2010/main" val="383912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5CE2C-0D1A-4A6D-F67F-FE7ADF501B53}"/>
              </a:ext>
            </a:extLst>
          </p:cNvPr>
          <p:cNvSpPr>
            <a:spLocks noGrp="1"/>
          </p:cNvSpPr>
          <p:nvPr>
            <p:ph type="title"/>
          </p:nvPr>
        </p:nvSpPr>
        <p:spPr>
          <a:xfrm>
            <a:off x="838200" y="231379"/>
            <a:ext cx="10515600" cy="539944"/>
          </a:xfrm>
        </p:spPr>
        <p:txBody>
          <a:bodyPr>
            <a:normAutofit fontScale="90000"/>
          </a:bodyPr>
          <a:lstStyle/>
          <a:p>
            <a:r>
              <a:rPr lang="en-US" dirty="0"/>
              <a:t>An example of a Cluster Analysis</a:t>
            </a:r>
          </a:p>
        </p:txBody>
      </p:sp>
      <p:sp>
        <p:nvSpPr>
          <p:cNvPr id="4" name="Slide Number Placeholder 3">
            <a:extLst>
              <a:ext uri="{FF2B5EF4-FFF2-40B4-BE49-F238E27FC236}">
                <a16:creationId xmlns:a16="http://schemas.microsoft.com/office/drawing/2014/main" id="{A512C481-A9BD-D40F-196D-FD940ABC4319}"/>
              </a:ext>
            </a:extLst>
          </p:cNvPr>
          <p:cNvSpPr>
            <a:spLocks noGrp="1"/>
          </p:cNvSpPr>
          <p:nvPr>
            <p:ph type="sldNum" sz="quarter" idx="12"/>
          </p:nvPr>
        </p:nvSpPr>
        <p:spPr/>
        <p:txBody>
          <a:bodyPr/>
          <a:lstStyle/>
          <a:p>
            <a:fld id="{4C487655-AABA-4CA8-8EDF-7F823A468B89}" type="slidenum">
              <a:rPr lang="en-US" smtClean="0"/>
              <a:t>11</a:t>
            </a:fld>
            <a:endParaRPr lang="en-US" dirty="0"/>
          </a:p>
        </p:txBody>
      </p:sp>
      <p:pic>
        <p:nvPicPr>
          <p:cNvPr id="7" name="Picture 6" descr="This is a scatter plot showing four groupings of Age and BMI">
            <a:extLst>
              <a:ext uri="{FF2B5EF4-FFF2-40B4-BE49-F238E27FC236}">
                <a16:creationId xmlns:a16="http://schemas.microsoft.com/office/drawing/2014/main" id="{207ACAB9-B621-BBC5-94E7-F95B984F9404}"/>
              </a:ext>
            </a:extLst>
          </p:cNvPr>
          <p:cNvPicPr>
            <a:picLocks noChangeAspect="1"/>
          </p:cNvPicPr>
          <p:nvPr/>
        </p:nvPicPr>
        <p:blipFill>
          <a:blip r:embed="rId2"/>
          <a:stretch>
            <a:fillRect/>
          </a:stretch>
        </p:blipFill>
        <p:spPr>
          <a:xfrm>
            <a:off x="2211356" y="934812"/>
            <a:ext cx="6276682" cy="5691809"/>
          </a:xfrm>
          <a:prstGeom prst="rect">
            <a:avLst/>
          </a:prstGeom>
        </p:spPr>
      </p:pic>
      <p:sp>
        <p:nvSpPr>
          <p:cNvPr id="3" name="TextBox 2">
            <a:extLst>
              <a:ext uri="{FF2B5EF4-FFF2-40B4-BE49-F238E27FC236}">
                <a16:creationId xmlns:a16="http://schemas.microsoft.com/office/drawing/2014/main" id="{BB50D085-6DC0-DD4C-B4AC-BBE50A25BB63}"/>
              </a:ext>
            </a:extLst>
          </p:cNvPr>
          <p:cNvSpPr txBox="1"/>
          <p:nvPr/>
        </p:nvSpPr>
        <p:spPr>
          <a:xfrm>
            <a:off x="8261286" y="666839"/>
            <a:ext cx="3441828" cy="923330"/>
          </a:xfrm>
          <a:prstGeom prst="rect">
            <a:avLst/>
          </a:prstGeom>
          <a:solidFill>
            <a:schemeClr val="bg2"/>
          </a:solidFill>
          <a:ln w="38100">
            <a:solidFill>
              <a:schemeClr val="accent1"/>
            </a:solidFill>
          </a:ln>
        </p:spPr>
        <p:txBody>
          <a:bodyPr wrap="square" rtlCol="0">
            <a:spAutoFit/>
          </a:bodyPr>
          <a:lstStyle/>
          <a:p>
            <a:r>
              <a:rPr lang="en-US" dirty="0"/>
              <a:t>Again, dimension reduction was employed here … for the sake of creating a 2-d diagram.</a:t>
            </a:r>
          </a:p>
        </p:txBody>
      </p:sp>
    </p:spTree>
    <p:extLst>
      <p:ext uri="{BB962C8B-B14F-4D97-AF65-F5344CB8AC3E}">
        <p14:creationId xmlns:p14="http://schemas.microsoft.com/office/powerpoint/2010/main" val="34858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0A5CE2C-0D1A-4A6D-F67F-FE7ADF501B53}"/>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kern="1200" dirty="0">
                <a:solidFill>
                  <a:schemeClr val="tx1"/>
                </a:solidFill>
                <a:latin typeface="+mj-lt"/>
                <a:ea typeface="+mj-ea"/>
                <a:cs typeface="+mj-cs"/>
              </a:rPr>
              <a:t>An example of a Cluster Analysis (2)</a:t>
            </a:r>
          </a:p>
        </p:txBody>
      </p:sp>
      <p:sp>
        <p:nvSpPr>
          <p:cNvPr id="4" name="Slide Number Placeholder 3">
            <a:extLst>
              <a:ext uri="{FF2B5EF4-FFF2-40B4-BE49-F238E27FC236}">
                <a16:creationId xmlns:a16="http://schemas.microsoft.com/office/drawing/2014/main" id="{A512C481-A9BD-D40F-196D-FD940ABC4319}"/>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4C487655-AABA-4CA8-8EDF-7F823A468B89}" type="slidenum">
              <a:rPr lang="en-US" sz="1200" smtClean="0"/>
              <a:pPr>
                <a:spcAft>
                  <a:spcPts val="600"/>
                </a:spcAft>
              </a:pPr>
              <a:t>12</a:t>
            </a:fld>
            <a:endParaRPr lang="en-US" sz="1200" dirty="0"/>
          </a:p>
        </p:txBody>
      </p:sp>
      <p:graphicFrame>
        <p:nvGraphicFramePr>
          <p:cNvPr id="3" name="Table 2">
            <a:extLst>
              <a:ext uri="{FF2B5EF4-FFF2-40B4-BE49-F238E27FC236}">
                <a16:creationId xmlns:a16="http://schemas.microsoft.com/office/drawing/2014/main" id="{96574879-B287-DCB6-6130-FBB6EE806E53}"/>
              </a:ext>
            </a:extLst>
          </p:cNvPr>
          <p:cNvGraphicFramePr>
            <a:graphicFrameLocks noGrp="1"/>
          </p:cNvGraphicFramePr>
          <p:nvPr>
            <p:extLst>
              <p:ext uri="{D42A27DB-BD31-4B8C-83A1-F6EECF244321}">
                <p14:modId xmlns:p14="http://schemas.microsoft.com/office/powerpoint/2010/main" val="1571008281"/>
              </p:ext>
            </p:extLst>
          </p:nvPr>
        </p:nvGraphicFramePr>
        <p:xfrm>
          <a:off x="1892559" y="1555770"/>
          <a:ext cx="8780106" cy="2917623"/>
        </p:xfrm>
        <a:graphic>
          <a:graphicData uri="http://schemas.openxmlformats.org/drawingml/2006/table">
            <a:tbl>
              <a:tblPr firstRow="1"/>
              <a:tblGrid>
                <a:gridCol w="1363215">
                  <a:extLst>
                    <a:ext uri="{9D8B030D-6E8A-4147-A177-3AD203B41FA5}">
                      <a16:colId xmlns:a16="http://schemas.microsoft.com/office/drawing/2014/main" val="2380209089"/>
                    </a:ext>
                  </a:extLst>
                </a:gridCol>
                <a:gridCol w="2472297">
                  <a:extLst>
                    <a:ext uri="{9D8B030D-6E8A-4147-A177-3AD203B41FA5}">
                      <a16:colId xmlns:a16="http://schemas.microsoft.com/office/drawing/2014/main" val="1758826043"/>
                    </a:ext>
                  </a:extLst>
                </a:gridCol>
                <a:gridCol w="2472297">
                  <a:extLst>
                    <a:ext uri="{9D8B030D-6E8A-4147-A177-3AD203B41FA5}">
                      <a16:colId xmlns:a16="http://schemas.microsoft.com/office/drawing/2014/main" val="3084855132"/>
                    </a:ext>
                  </a:extLst>
                </a:gridCol>
                <a:gridCol w="2472297">
                  <a:extLst>
                    <a:ext uri="{9D8B030D-6E8A-4147-A177-3AD203B41FA5}">
                      <a16:colId xmlns:a16="http://schemas.microsoft.com/office/drawing/2014/main" val="2238414741"/>
                    </a:ext>
                  </a:extLst>
                </a:gridCol>
              </a:tblGrid>
              <a:tr h="314000">
                <a:tc>
                  <a:txBody>
                    <a:bodyPr/>
                    <a:lstStyle/>
                    <a:p>
                      <a:pPr algn="l" fontAlgn="ctr">
                        <a:spcBef>
                          <a:spcPts val="0"/>
                        </a:spcBef>
                        <a:spcAft>
                          <a:spcPts val="0"/>
                        </a:spcAft>
                      </a:pPr>
                      <a:r>
                        <a:rPr lang="en-US" sz="2800" b="0" i="0" u="none" strike="noStrike" dirty="0">
                          <a:solidFill>
                            <a:srgbClr val="000000"/>
                          </a:solidFill>
                          <a:effectLst/>
                          <a:latin typeface="Calibri" panose="020F0502020204030204" pitchFamily="34" charset="0"/>
                        </a:rPr>
                        <a:t> </a:t>
                      </a:r>
                      <a:endParaRPr lang="en-US" sz="2800" b="0" i="0" u="none" strike="noStrike" dirty="0">
                        <a:effectLst/>
                        <a:latin typeface="Arial" panose="020B0604020202020204" pitchFamily="34" charset="0"/>
                      </a:endParaRPr>
                    </a:p>
                  </a:txBody>
                  <a:tcPr marL="12607" marR="12607" marT="126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spcBef>
                          <a:spcPts val="0"/>
                        </a:spcBef>
                        <a:spcAft>
                          <a:spcPts val="0"/>
                        </a:spcAft>
                      </a:pPr>
                      <a:r>
                        <a:rPr lang="en-US" sz="2800" b="0" i="0" u="none" strike="noStrike" dirty="0">
                          <a:solidFill>
                            <a:srgbClr val="000000"/>
                          </a:solidFill>
                          <a:effectLst/>
                          <a:latin typeface="Calibri" panose="020F0502020204030204" pitchFamily="34" charset="0"/>
                        </a:rPr>
                        <a:t>Age</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spcBef>
                          <a:spcPts val="0"/>
                        </a:spcBef>
                        <a:spcAft>
                          <a:spcPts val="0"/>
                        </a:spcAft>
                      </a:pPr>
                      <a:r>
                        <a:rPr lang="en-US" sz="2800" b="0" i="0" u="none" strike="noStrike" dirty="0">
                          <a:solidFill>
                            <a:srgbClr val="000000"/>
                          </a:solidFill>
                          <a:effectLst/>
                          <a:latin typeface="Calibri" panose="020F0502020204030204" pitchFamily="34" charset="0"/>
                        </a:rPr>
                        <a:t>BMI</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spcBef>
                          <a:spcPts val="0"/>
                        </a:spcBef>
                        <a:spcAft>
                          <a:spcPts val="0"/>
                        </a:spcAft>
                      </a:pPr>
                      <a:r>
                        <a:rPr lang="en-US" sz="2800" b="0" i="0" u="none" strike="noStrike" dirty="0">
                          <a:solidFill>
                            <a:srgbClr val="000000"/>
                          </a:solidFill>
                          <a:effectLst/>
                          <a:latin typeface="Calibri" panose="020F0502020204030204" pitchFamily="34" charset="0"/>
                        </a:rPr>
                        <a:t>Height_cm</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569291"/>
                  </a:ext>
                </a:extLst>
              </a:tr>
              <a:tr h="619574">
                <a:tc>
                  <a:txBody>
                    <a:bodyPr/>
                    <a:lstStyle/>
                    <a:p>
                      <a:pPr algn="l" fontAlgn="ctr">
                        <a:spcBef>
                          <a:spcPts val="0"/>
                        </a:spcBef>
                        <a:spcAft>
                          <a:spcPts val="0"/>
                        </a:spcAft>
                      </a:pPr>
                      <a:r>
                        <a:rPr lang="en-US" sz="2800" b="0" i="0" u="none" strike="noStrike" dirty="0">
                          <a:solidFill>
                            <a:srgbClr val="000000"/>
                          </a:solidFill>
                          <a:effectLst/>
                          <a:latin typeface="Calibri" panose="020F0502020204030204" pitchFamily="34" charset="0"/>
                        </a:rPr>
                        <a:t>Cluster 1</a:t>
                      </a:r>
                      <a:endParaRPr lang="en-US" sz="2800" b="0" i="0" u="none" strike="noStrike" dirty="0">
                        <a:effectLst/>
                        <a:latin typeface="Arial" panose="020B0604020202020204" pitchFamily="34" charset="0"/>
                      </a:endParaRPr>
                    </a:p>
                  </a:txBody>
                  <a:tcPr marL="12607" marR="12607" marT="126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-0.919094499</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0.577568261</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1.115316018</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731205"/>
                  </a:ext>
                </a:extLst>
              </a:tr>
              <a:tr h="619574">
                <a:tc>
                  <a:txBody>
                    <a:bodyPr/>
                    <a:lstStyle/>
                    <a:p>
                      <a:pPr algn="l" fontAlgn="ctr">
                        <a:spcBef>
                          <a:spcPts val="0"/>
                        </a:spcBef>
                        <a:spcAft>
                          <a:spcPts val="0"/>
                        </a:spcAft>
                      </a:pPr>
                      <a:r>
                        <a:rPr lang="en-US" sz="2800" b="0" i="0" u="none" strike="noStrike" dirty="0">
                          <a:solidFill>
                            <a:srgbClr val="000000"/>
                          </a:solidFill>
                          <a:effectLst/>
                          <a:latin typeface="Calibri" panose="020F0502020204030204" pitchFamily="34" charset="0"/>
                        </a:rPr>
                        <a:t>Cluster 2</a:t>
                      </a:r>
                      <a:endParaRPr lang="en-US" sz="2800" b="0" i="0" u="none" strike="noStrike" dirty="0">
                        <a:effectLst/>
                        <a:latin typeface="Arial" panose="020B0604020202020204" pitchFamily="34" charset="0"/>
                      </a:endParaRPr>
                    </a:p>
                  </a:txBody>
                  <a:tcPr marL="12607" marR="12607" marT="126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0.656731595</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-0.63185569</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0.529503933</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0789007"/>
                  </a:ext>
                </a:extLst>
              </a:tr>
              <a:tr h="619574">
                <a:tc>
                  <a:txBody>
                    <a:bodyPr/>
                    <a:lstStyle/>
                    <a:p>
                      <a:pPr algn="l" fontAlgn="ctr">
                        <a:spcBef>
                          <a:spcPts val="0"/>
                        </a:spcBef>
                        <a:spcAft>
                          <a:spcPts val="0"/>
                        </a:spcAft>
                      </a:pPr>
                      <a:r>
                        <a:rPr lang="en-US" sz="2800" b="0" i="0" u="none" strike="noStrike" dirty="0">
                          <a:solidFill>
                            <a:srgbClr val="000000"/>
                          </a:solidFill>
                          <a:effectLst/>
                          <a:latin typeface="Calibri" panose="020F0502020204030204" pitchFamily="34" charset="0"/>
                        </a:rPr>
                        <a:t>Cluster 3</a:t>
                      </a:r>
                      <a:endParaRPr lang="en-US" sz="2800" b="0" i="0" u="none" strike="noStrike" dirty="0">
                        <a:effectLst/>
                        <a:latin typeface="Arial" panose="020B0604020202020204" pitchFamily="34" charset="0"/>
                      </a:endParaRPr>
                    </a:p>
                  </a:txBody>
                  <a:tcPr marL="12607" marR="12607" marT="126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0.939609087</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-0.637242534</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-1.134449729</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0004662"/>
                  </a:ext>
                </a:extLst>
              </a:tr>
              <a:tr h="619574">
                <a:tc>
                  <a:txBody>
                    <a:bodyPr/>
                    <a:lstStyle/>
                    <a:p>
                      <a:pPr algn="l" fontAlgn="ctr">
                        <a:spcBef>
                          <a:spcPts val="0"/>
                        </a:spcBef>
                        <a:spcAft>
                          <a:spcPts val="0"/>
                        </a:spcAft>
                      </a:pPr>
                      <a:r>
                        <a:rPr lang="en-US" sz="2800" b="0" i="0" u="none" strike="noStrike" dirty="0">
                          <a:solidFill>
                            <a:srgbClr val="000000"/>
                          </a:solidFill>
                          <a:effectLst/>
                          <a:latin typeface="Calibri" panose="020F0502020204030204" pitchFamily="34" charset="0"/>
                        </a:rPr>
                        <a:t>Cluster 4</a:t>
                      </a:r>
                      <a:endParaRPr lang="en-US" sz="2800" b="0" i="0" u="none" strike="noStrike" dirty="0">
                        <a:effectLst/>
                        <a:latin typeface="Arial" panose="020B0604020202020204" pitchFamily="34" charset="0"/>
                      </a:endParaRPr>
                    </a:p>
                  </a:txBody>
                  <a:tcPr marL="12607" marR="12607" marT="126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-0.60210412</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0.62955702</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-0.544306326</a:t>
                      </a:r>
                      <a:endParaRPr lang="en-US" sz="2800" b="0" i="0" u="none" strike="noStrike" dirty="0">
                        <a:effectLst/>
                        <a:latin typeface="Arial" panose="020B0604020202020204" pitchFamily="34" charset="0"/>
                      </a:endParaRPr>
                    </a:p>
                  </a:txBody>
                  <a:tcPr marL="12607" marR="12607" marT="126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3411299"/>
                  </a:ext>
                </a:extLst>
              </a:tr>
            </a:tbl>
          </a:graphicData>
        </a:graphic>
      </p:graphicFrame>
      <p:sp>
        <p:nvSpPr>
          <p:cNvPr id="5" name="TextBox 4">
            <a:extLst>
              <a:ext uri="{FF2B5EF4-FFF2-40B4-BE49-F238E27FC236}">
                <a16:creationId xmlns:a16="http://schemas.microsoft.com/office/drawing/2014/main" id="{4302B020-2CC0-5957-E403-66D57CFEF74E}"/>
              </a:ext>
            </a:extLst>
          </p:cNvPr>
          <p:cNvSpPr txBox="1"/>
          <p:nvPr/>
        </p:nvSpPr>
        <p:spPr>
          <a:xfrm>
            <a:off x="2261701" y="4768540"/>
            <a:ext cx="8048625" cy="646331"/>
          </a:xfrm>
          <a:prstGeom prst="rect">
            <a:avLst/>
          </a:prstGeom>
          <a:solidFill>
            <a:schemeClr val="bg2"/>
          </a:solidFill>
          <a:ln w="38100">
            <a:solidFill>
              <a:schemeClr val="accent1"/>
            </a:solidFill>
          </a:ln>
        </p:spPr>
        <p:txBody>
          <a:bodyPr wrap="square" rtlCol="0">
            <a:spAutoFit/>
          </a:bodyPr>
          <a:lstStyle/>
          <a:p>
            <a:pPr algn="ctr"/>
            <a:r>
              <a:rPr lang="en-US" dirty="0"/>
              <a:t>This model is more accurate. It has more dimensions. </a:t>
            </a:r>
            <a:br>
              <a:rPr lang="en-US" dirty="0"/>
            </a:br>
            <a:r>
              <a:rPr lang="en-US" dirty="0"/>
              <a:t>But not as easily visualized!</a:t>
            </a:r>
          </a:p>
        </p:txBody>
      </p:sp>
    </p:spTree>
    <p:extLst>
      <p:ext uri="{BB962C8B-B14F-4D97-AF65-F5344CB8AC3E}">
        <p14:creationId xmlns:p14="http://schemas.microsoft.com/office/powerpoint/2010/main" val="1361652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his is an illustration of a neueal network.  It contains an input layer, a hidden layer with many nodes, and an output layer.">
            <a:extLst>
              <a:ext uri="{FF2B5EF4-FFF2-40B4-BE49-F238E27FC236}">
                <a16:creationId xmlns:a16="http://schemas.microsoft.com/office/drawing/2014/main" id="{CE3BEBC8-CABC-C744-BA4E-81954C6A8A7E}"/>
              </a:ext>
            </a:extLst>
          </p:cNvPr>
          <p:cNvPicPr>
            <a:picLocks noChangeAspect="1"/>
          </p:cNvPicPr>
          <p:nvPr/>
        </p:nvPicPr>
        <p:blipFill>
          <a:blip r:embed="rId2"/>
          <a:stretch>
            <a:fillRect/>
          </a:stretch>
        </p:blipFill>
        <p:spPr>
          <a:xfrm>
            <a:off x="990600" y="1400589"/>
            <a:ext cx="7128027" cy="3765355"/>
          </a:xfrm>
          <a:prstGeom prst="rect">
            <a:avLst/>
          </a:prstGeom>
        </p:spPr>
      </p:pic>
      <p:sp>
        <p:nvSpPr>
          <p:cNvPr id="2" name="Title 1">
            <a:extLst>
              <a:ext uri="{FF2B5EF4-FFF2-40B4-BE49-F238E27FC236}">
                <a16:creationId xmlns:a16="http://schemas.microsoft.com/office/drawing/2014/main" id="{79B5A3DF-B677-DD6B-E76C-5D97A8555ECD}"/>
              </a:ext>
            </a:extLst>
          </p:cNvPr>
          <p:cNvSpPr>
            <a:spLocks noGrp="1"/>
          </p:cNvSpPr>
          <p:nvPr>
            <p:ph type="title"/>
          </p:nvPr>
        </p:nvSpPr>
        <p:spPr>
          <a:xfrm>
            <a:off x="838200" y="365126"/>
            <a:ext cx="10515600" cy="717226"/>
          </a:xfrm>
        </p:spPr>
        <p:txBody>
          <a:bodyPr/>
          <a:lstStyle/>
          <a:p>
            <a:r>
              <a:rPr lang="en-US" dirty="0"/>
              <a:t>Neural Networks</a:t>
            </a:r>
          </a:p>
        </p:txBody>
      </p:sp>
      <p:sp>
        <p:nvSpPr>
          <p:cNvPr id="3" name="Content Placeholder 2">
            <a:extLst>
              <a:ext uri="{FF2B5EF4-FFF2-40B4-BE49-F238E27FC236}">
                <a16:creationId xmlns:a16="http://schemas.microsoft.com/office/drawing/2014/main" id="{4A19C809-2638-A987-4EBF-F0F038DEDE65}"/>
              </a:ext>
            </a:extLst>
          </p:cNvPr>
          <p:cNvSpPr>
            <a:spLocks noGrp="1"/>
          </p:cNvSpPr>
          <p:nvPr>
            <p:ph idx="1"/>
          </p:nvPr>
        </p:nvSpPr>
        <p:spPr>
          <a:xfrm>
            <a:off x="990600" y="5825331"/>
            <a:ext cx="9685176" cy="1032669"/>
          </a:xfrm>
        </p:spPr>
        <p:txBody>
          <a:bodyPr>
            <a:normAutofit/>
          </a:bodyPr>
          <a:lstStyle/>
          <a:p>
            <a:pPr marL="0" indent="0">
              <a:spcBef>
                <a:spcPts val="0"/>
              </a:spcBef>
              <a:buNone/>
            </a:pPr>
            <a:r>
              <a:rPr lang="en-US" sz="1200" dirty="0"/>
              <a:t>Sources</a:t>
            </a:r>
          </a:p>
          <a:p>
            <a:pPr>
              <a:spcBef>
                <a:spcPts val="0"/>
              </a:spcBef>
            </a:pPr>
            <a:r>
              <a:rPr lang="en-US" sz="1200" dirty="0">
                <a:hlinkClick r:id="rId3"/>
              </a:rPr>
              <a:t>https://www.spotfire.com/glossary/what-is-a-neural-network</a:t>
            </a:r>
            <a:r>
              <a:rPr lang="en-US" sz="1200" dirty="0"/>
              <a:t>   </a:t>
            </a:r>
          </a:p>
          <a:p>
            <a:pPr>
              <a:spcBef>
                <a:spcPts val="0"/>
              </a:spcBef>
            </a:pPr>
            <a:r>
              <a:rPr lang="en-US" sz="1200" dirty="0">
                <a:hlinkClick r:id="rId4"/>
              </a:rPr>
              <a:t>https://pub.towardsai.net/building-intuition-on-the-concepts-behind-llms-like-chatgpt-part-1-4cb6654ab67</a:t>
            </a:r>
            <a:r>
              <a:rPr lang="en-US" sz="1200" dirty="0"/>
              <a:t> </a:t>
            </a:r>
          </a:p>
        </p:txBody>
      </p:sp>
      <p:sp>
        <p:nvSpPr>
          <p:cNvPr id="4" name="Content Placeholder 2">
            <a:extLst>
              <a:ext uri="{FF2B5EF4-FFF2-40B4-BE49-F238E27FC236}">
                <a16:creationId xmlns:a16="http://schemas.microsoft.com/office/drawing/2014/main" id="{98667F51-86F9-C3F4-BDD3-9B3FC0121D41}"/>
              </a:ext>
            </a:extLst>
          </p:cNvPr>
          <p:cNvSpPr txBox="1">
            <a:spLocks/>
          </p:cNvSpPr>
          <p:nvPr/>
        </p:nvSpPr>
        <p:spPr>
          <a:xfrm>
            <a:off x="8481527" y="1400589"/>
            <a:ext cx="2872273" cy="48042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Each circle represents a neuron with each one connected to other neurons in the next layer via programmable parameters that are adjusted as the model ‘learns’ to do the desired task. </a:t>
            </a:r>
          </a:p>
          <a:p>
            <a:pPr marL="0" indent="0">
              <a:buNone/>
            </a:pPr>
            <a:r>
              <a:rPr lang="en-US" sz="1600" dirty="0"/>
              <a:t>“Learning” is implemented by the adjusting parameters in the hidden layer.  The parameters are coefficients in a big math problem used to predict the values in the next layer.</a:t>
            </a:r>
          </a:p>
          <a:p>
            <a:pPr marL="0" indent="0">
              <a:buNone/>
            </a:pPr>
            <a:r>
              <a:rPr lang="en-US" sz="1600" dirty="0"/>
              <a:t>GPT-3 was trained on a neural network with 96 layers and 175 billion parameters. GPT-4 reportedly has 1 trillion parameters.</a:t>
            </a:r>
          </a:p>
          <a:p>
            <a:pPr marL="0" indent="0">
              <a:buNone/>
            </a:pPr>
            <a:r>
              <a:rPr lang="en-US" sz="1600" dirty="0"/>
              <a:t> </a:t>
            </a:r>
          </a:p>
        </p:txBody>
      </p:sp>
    </p:spTree>
    <p:extLst>
      <p:ext uri="{BB962C8B-B14F-4D97-AF65-F5344CB8AC3E}">
        <p14:creationId xmlns:p14="http://schemas.microsoft.com/office/powerpoint/2010/main" val="231794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5416A-3BD9-6CDC-9519-400CD2CC3575}"/>
              </a:ext>
            </a:extLst>
          </p:cNvPr>
          <p:cNvSpPr>
            <a:spLocks noGrp="1"/>
          </p:cNvSpPr>
          <p:nvPr>
            <p:ph type="title"/>
          </p:nvPr>
        </p:nvSpPr>
        <p:spPr/>
        <p:txBody>
          <a:bodyPr/>
          <a:lstStyle/>
          <a:p>
            <a:r>
              <a:rPr lang="en-US" dirty="0"/>
              <a:t>The (amazing, mysterious) double-descent</a:t>
            </a:r>
          </a:p>
        </p:txBody>
      </p:sp>
      <p:sp>
        <p:nvSpPr>
          <p:cNvPr id="4" name="Slide Number Placeholder 3">
            <a:extLst>
              <a:ext uri="{FF2B5EF4-FFF2-40B4-BE49-F238E27FC236}">
                <a16:creationId xmlns:a16="http://schemas.microsoft.com/office/drawing/2014/main" id="{7E20CA41-E289-215F-B9BF-4CC35320C445}"/>
              </a:ext>
            </a:extLst>
          </p:cNvPr>
          <p:cNvSpPr>
            <a:spLocks noGrp="1"/>
          </p:cNvSpPr>
          <p:nvPr>
            <p:ph type="sldNum" sz="quarter" idx="12"/>
          </p:nvPr>
        </p:nvSpPr>
        <p:spPr/>
        <p:txBody>
          <a:bodyPr/>
          <a:lstStyle/>
          <a:p>
            <a:fld id="{4C487655-AABA-4CA8-8EDF-7F823A468B89}" type="slidenum">
              <a:rPr lang="en-US" smtClean="0"/>
              <a:t>14</a:t>
            </a:fld>
            <a:endParaRPr lang="en-US" dirty="0"/>
          </a:p>
        </p:txBody>
      </p:sp>
      <p:sp>
        <p:nvSpPr>
          <p:cNvPr id="7" name="TextBox 6">
            <a:extLst>
              <a:ext uri="{FF2B5EF4-FFF2-40B4-BE49-F238E27FC236}">
                <a16:creationId xmlns:a16="http://schemas.microsoft.com/office/drawing/2014/main" id="{7AAE7BD9-5195-CE82-D195-15FB478C84DF}"/>
              </a:ext>
            </a:extLst>
          </p:cNvPr>
          <p:cNvSpPr txBox="1"/>
          <p:nvPr/>
        </p:nvSpPr>
        <p:spPr>
          <a:xfrm>
            <a:off x="6096000" y="1539551"/>
            <a:ext cx="5445967" cy="4247317"/>
          </a:xfrm>
          <a:prstGeom prst="rect">
            <a:avLst/>
          </a:prstGeom>
          <a:noFill/>
        </p:spPr>
        <p:txBody>
          <a:bodyPr wrap="square" rtlCol="0">
            <a:spAutoFit/>
          </a:bodyPr>
          <a:lstStyle/>
          <a:p>
            <a:pPr marL="285750" indent="-285750">
              <a:buFont typeface="Arial" panose="020B0604020202020204" pitchFamily="34" charset="0"/>
              <a:buChar char="•"/>
            </a:pPr>
            <a:r>
              <a:rPr lang="en-US" dirty="0"/>
              <a:t>We build our model based on “training data”.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then test our model with new/different data called “validation data”.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 we build more and more complex models, the amount of error decreases.  The general idea being that more model complexity = less error.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That works for a while until we reach a place of “over fitting”  and the model starts to tailor all its answers to the training data set.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uptick in error is sometimes referred to as a “elbow” or a “knee”. </a:t>
            </a:r>
          </a:p>
        </p:txBody>
      </p:sp>
      <p:pic>
        <p:nvPicPr>
          <p:cNvPr id="12" name="Picture 11" descr="This is a curve showing that error decreases as model complexity increases.  There is an &quot;elbow&quot; at which point this trend changes and error gets worse.">
            <a:extLst>
              <a:ext uri="{FF2B5EF4-FFF2-40B4-BE49-F238E27FC236}">
                <a16:creationId xmlns:a16="http://schemas.microsoft.com/office/drawing/2014/main" id="{37230568-D53E-630A-AD8E-70B95E6D1857}"/>
              </a:ext>
            </a:extLst>
          </p:cNvPr>
          <p:cNvPicPr>
            <a:picLocks noChangeAspect="1"/>
          </p:cNvPicPr>
          <p:nvPr/>
        </p:nvPicPr>
        <p:blipFill>
          <a:blip r:embed="rId2"/>
          <a:stretch>
            <a:fillRect/>
          </a:stretch>
        </p:blipFill>
        <p:spPr>
          <a:xfrm>
            <a:off x="1608601" y="2085787"/>
            <a:ext cx="5268060" cy="2686425"/>
          </a:xfrm>
          <a:prstGeom prst="rect">
            <a:avLst/>
          </a:prstGeom>
        </p:spPr>
      </p:pic>
      <p:cxnSp>
        <p:nvCxnSpPr>
          <p:cNvPr id="14" name="Straight Arrow Connector 13">
            <a:extLst>
              <a:ext uri="{FF2B5EF4-FFF2-40B4-BE49-F238E27FC236}">
                <a16:creationId xmlns:a16="http://schemas.microsoft.com/office/drawing/2014/main" id="{15DB57BB-2482-9BB7-9943-2EA942FBB9E9}"/>
              </a:ext>
              <a:ext uri="{C183D7F6-B498-43B3-948B-1728B52AA6E4}">
                <adec:decorative xmlns:adec="http://schemas.microsoft.com/office/drawing/2017/decorative" val="1"/>
              </a:ext>
            </a:extLst>
          </p:cNvPr>
          <p:cNvCxnSpPr>
            <a:cxnSpLocks/>
          </p:cNvCxnSpPr>
          <p:nvPr/>
        </p:nvCxnSpPr>
        <p:spPr>
          <a:xfrm flipH="1">
            <a:off x="3601616" y="2631233"/>
            <a:ext cx="242596" cy="68540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534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1C489-D193-4B1D-65D6-711D63F3DF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EBD04-7D82-6733-C9BE-0B1EE16C20CF}"/>
              </a:ext>
            </a:extLst>
          </p:cNvPr>
          <p:cNvSpPr>
            <a:spLocks noGrp="1"/>
          </p:cNvSpPr>
          <p:nvPr>
            <p:ph type="title"/>
          </p:nvPr>
        </p:nvSpPr>
        <p:spPr/>
        <p:txBody>
          <a:bodyPr/>
          <a:lstStyle/>
          <a:p>
            <a:r>
              <a:rPr lang="en-US" dirty="0"/>
              <a:t>The (amazing, mysterious) double-descent</a:t>
            </a:r>
            <a:r>
              <a:rPr lang="en-US" sz="1800" dirty="0"/>
              <a:t>(2)</a:t>
            </a:r>
            <a:endParaRPr lang="en-US" dirty="0"/>
          </a:p>
        </p:txBody>
      </p:sp>
      <p:sp>
        <p:nvSpPr>
          <p:cNvPr id="4" name="Slide Number Placeholder 3">
            <a:extLst>
              <a:ext uri="{FF2B5EF4-FFF2-40B4-BE49-F238E27FC236}">
                <a16:creationId xmlns:a16="http://schemas.microsoft.com/office/drawing/2014/main" id="{68840C8B-1955-F0A4-BC60-73B29180D42C}"/>
              </a:ext>
            </a:extLst>
          </p:cNvPr>
          <p:cNvSpPr>
            <a:spLocks noGrp="1"/>
          </p:cNvSpPr>
          <p:nvPr>
            <p:ph type="sldNum" sz="quarter" idx="12"/>
          </p:nvPr>
        </p:nvSpPr>
        <p:spPr/>
        <p:txBody>
          <a:bodyPr/>
          <a:lstStyle/>
          <a:p>
            <a:fld id="{4C487655-AABA-4CA8-8EDF-7F823A468B89}" type="slidenum">
              <a:rPr lang="en-US" smtClean="0"/>
              <a:t>15</a:t>
            </a:fld>
            <a:endParaRPr lang="en-US" dirty="0"/>
          </a:p>
        </p:txBody>
      </p:sp>
      <p:pic>
        <p:nvPicPr>
          <p:cNvPr id="6" name="Picture 5" descr="This is chart shows that error rates drop again when the model gets sufficiently large.">
            <a:extLst>
              <a:ext uri="{FF2B5EF4-FFF2-40B4-BE49-F238E27FC236}">
                <a16:creationId xmlns:a16="http://schemas.microsoft.com/office/drawing/2014/main" id="{57B98780-A615-3BD0-784C-0E57840BAA54}"/>
              </a:ext>
            </a:extLst>
          </p:cNvPr>
          <p:cNvPicPr>
            <a:picLocks noChangeAspect="1"/>
          </p:cNvPicPr>
          <p:nvPr/>
        </p:nvPicPr>
        <p:blipFill>
          <a:blip r:embed="rId2"/>
          <a:stretch>
            <a:fillRect/>
          </a:stretch>
        </p:blipFill>
        <p:spPr>
          <a:xfrm>
            <a:off x="1213292" y="1983151"/>
            <a:ext cx="5268060" cy="2686425"/>
          </a:xfrm>
          <a:prstGeom prst="rect">
            <a:avLst/>
          </a:prstGeom>
        </p:spPr>
      </p:pic>
      <p:sp>
        <p:nvSpPr>
          <p:cNvPr id="7" name="TextBox 6">
            <a:extLst>
              <a:ext uri="{FF2B5EF4-FFF2-40B4-BE49-F238E27FC236}">
                <a16:creationId xmlns:a16="http://schemas.microsoft.com/office/drawing/2014/main" id="{85D9780E-FB35-81DE-C6A1-10C030761FAA}"/>
              </a:ext>
            </a:extLst>
          </p:cNvPr>
          <p:cNvSpPr txBox="1"/>
          <p:nvPr/>
        </p:nvSpPr>
        <p:spPr>
          <a:xfrm>
            <a:off x="6876661" y="1539551"/>
            <a:ext cx="4665306" cy="4524315"/>
          </a:xfrm>
          <a:prstGeom prst="rect">
            <a:avLst/>
          </a:prstGeom>
          <a:noFill/>
        </p:spPr>
        <p:txBody>
          <a:bodyPr wrap="square" rtlCol="0">
            <a:spAutoFit/>
          </a:bodyPr>
          <a:lstStyle/>
          <a:p>
            <a:pPr marL="285750" indent="-285750">
              <a:buFont typeface="Arial" panose="020B0604020202020204" pitchFamily="34" charset="0"/>
              <a:buChar char="•"/>
            </a:pPr>
            <a:r>
              <a:rPr lang="en-US" dirty="0"/>
              <a:t>But, when the model complexity gets really, really big … specifically when the number of model parameters is greater than the number of observations in my training data set, something mysterious happens.</a:t>
            </a:r>
          </a:p>
          <a:p>
            <a:pPr marL="285750" indent="-285750">
              <a:buFont typeface="Arial" panose="020B0604020202020204" pitchFamily="34" charset="0"/>
              <a:buChar char="•"/>
            </a:pPr>
            <a:r>
              <a:rPr lang="en-US" dirty="0"/>
              <a:t>Error starts to decrease again, and the predictive model gets more and more powerful.</a:t>
            </a:r>
          </a:p>
          <a:p>
            <a:pPr marL="285750" indent="-285750">
              <a:buFont typeface="Arial" panose="020B0604020202020204" pitchFamily="34" charset="0"/>
              <a:buChar char="•"/>
            </a:pPr>
            <a:r>
              <a:rPr lang="en-US" dirty="0"/>
              <a:t>So, we can call a model “Under parameterized” when the number of model parameters p is less than the number of observations N.</a:t>
            </a:r>
          </a:p>
          <a:p>
            <a:pPr marL="285750" indent="-285750">
              <a:buFont typeface="Arial" panose="020B0604020202020204" pitchFamily="34" charset="0"/>
              <a:buChar char="•"/>
            </a:pPr>
            <a:r>
              <a:rPr lang="en-US" dirty="0"/>
              <a:t>Conversely, an “Over parameterized” model has more parameters than training observations N.</a:t>
            </a:r>
          </a:p>
          <a:p>
            <a:pPr marL="285750" indent="-285750">
              <a:buFont typeface="Arial" panose="020B0604020202020204" pitchFamily="34" charset="0"/>
              <a:buChar char="•"/>
            </a:pPr>
            <a:endParaRPr lang="en-US" dirty="0"/>
          </a:p>
        </p:txBody>
      </p:sp>
      <p:sp>
        <p:nvSpPr>
          <p:cNvPr id="3" name="Rectangle 2">
            <a:extLst>
              <a:ext uri="{FF2B5EF4-FFF2-40B4-BE49-F238E27FC236}">
                <a16:creationId xmlns:a16="http://schemas.microsoft.com/office/drawing/2014/main" id="{5B2E80DB-F301-0E71-781D-06CD01F3F352}"/>
              </a:ext>
              <a:ext uri="{C183D7F6-B498-43B3-948B-1728B52AA6E4}">
                <adec:decorative xmlns:adec="http://schemas.microsoft.com/office/drawing/2017/decorative" val="1"/>
              </a:ext>
            </a:extLst>
          </p:cNvPr>
          <p:cNvSpPr/>
          <p:nvPr/>
        </p:nvSpPr>
        <p:spPr>
          <a:xfrm>
            <a:off x="4114800" y="2248678"/>
            <a:ext cx="2295331" cy="179147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E8C4184-EDF3-A451-F5D4-1D0B70722680}"/>
              </a:ext>
              <a:ext uri="{C183D7F6-B498-43B3-948B-1728B52AA6E4}">
                <adec:decorative xmlns:adec="http://schemas.microsoft.com/office/drawing/2017/decorative" val="1"/>
              </a:ext>
            </a:extLst>
          </p:cNvPr>
          <p:cNvSpPr/>
          <p:nvPr/>
        </p:nvSpPr>
        <p:spPr>
          <a:xfrm>
            <a:off x="1819469" y="3773838"/>
            <a:ext cx="4590662" cy="26631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D37393B4-E9A4-3798-3F38-1453B73E0CBE}"/>
              </a:ext>
            </a:extLst>
          </p:cNvPr>
          <p:cNvSpPr txBox="1"/>
          <p:nvPr/>
        </p:nvSpPr>
        <p:spPr>
          <a:xfrm>
            <a:off x="474133" y="5339644"/>
            <a:ext cx="7969956" cy="923330"/>
          </a:xfrm>
          <a:prstGeom prst="rect">
            <a:avLst/>
          </a:prstGeom>
          <a:noFill/>
        </p:spPr>
        <p:txBody>
          <a:bodyPr wrap="square" rtlCol="0">
            <a:spAutoFit/>
          </a:bodyPr>
          <a:lstStyle/>
          <a:p>
            <a:r>
              <a:rPr lang="en-US" dirty="0"/>
              <a:t>References: </a:t>
            </a:r>
            <a:br>
              <a:rPr lang="en-US" dirty="0"/>
            </a:br>
            <a:r>
              <a:rPr lang="en-US" dirty="0">
                <a:hlinkClick r:id="rId3"/>
              </a:rPr>
              <a:t>https://m-clark.github.io/posts/2021-10-30-double-descent/</a:t>
            </a:r>
            <a:endParaRPr lang="en-US" dirty="0"/>
          </a:p>
          <a:p>
            <a:r>
              <a:rPr lang="en-US" dirty="0">
                <a:hlinkClick r:id="rId4"/>
              </a:rPr>
              <a:t>https://openreview.net/forum?id=YD2o0xXI9w</a:t>
            </a:r>
            <a:r>
              <a:rPr lang="en-US" dirty="0"/>
              <a:t> (2019 paper by Belkin, et. al.) </a:t>
            </a:r>
          </a:p>
        </p:txBody>
      </p:sp>
    </p:spTree>
    <p:extLst>
      <p:ext uri="{BB962C8B-B14F-4D97-AF65-F5344CB8AC3E}">
        <p14:creationId xmlns:p14="http://schemas.microsoft.com/office/powerpoint/2010/main" val="198702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000" dirty="0"/>
              <a:t>Definitions – Semi-Supervised Learning</a:t>
            </a:r>
          </a:p>
        </p:txBody>
      </p:sp>
      <p:sp>
        <p:nvSpPr>
          <p:cNvPr id="2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9023994" cy="4119172"/>
          </a:xfrm>
        </p:spPr>
        <p:txBody>
          <a:bodyPr anchor="t">
            <a:normAutofit lnSpcReduction="10000"/>
          </a:bodyPr>
          <a:lstStyle/>
          <a:p>
            <a:r>
              <a:rPr lang="en-US" sz="3200" dirty="0"/>
              <a:t>Semi-Supervised Learning – Semi-supervised learning is a type of machine learning that falls in between supervised and unsupervised learning . It is a method that uses a small amount of labeled data and a large amount of unlabeled data to train a model .</a:t>
            </a:r>
          </a:p>
          <a:p>
            <a:r>
              <a:rPr lang="en-US" sz="3200" dirty="0"/>
              <a:t>You can think of this as humans, actively shepherding the learning and behavior of the model(s).</a:t>
            </a:r>
          </a:p>
        </p:txBody>
      </p:sp>
      <p:pic>
        <p:nvPicPr>
          <p:cNvPr id="6" name="Picture 5">
            <a:extLst>
              <a:ext uri="{FF2B5EF4-FFF2-40B4-BE49-F238E27FC236}">
                <a16:creationId xmlns:a16="http://schemas.microsoft.com/office/drawing/2014/main" id="{F4CD2DB7-2AA3-95D0-8E17-2FBDC526136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204" r="2588" b="-3"/>
          <a:stretch/>
        </p:blipFill>
        <p:spPr>
          <a:xfrm>
            <a:off x="9258304" y="2093976"/>
            <a:ext cx="2358417" cy="2451440"/>
          </a:xfrm>
          <a:prstGeom prst="rect">
            <a:avLst/>
          </a:prstGeom>
        </p:spPr>
      </p:pic>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16</a:t>
            </a:fld>
            <a:endParaRPr lang="en-US" sz="1800" dirty="0"/>
          </a:p>
        </p:txBody>
      </p:sp>
    </p:spTree>
    <p:extLst>
      <p:ext uri="{BB962C8B-B14F-4D97-AF65-F5344CB8AC3E}">
        <p14:creationId xmlns:p14="http://schemas.microsoft.com/office/powerpoint/2010/main" val="2339610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6969F-6629-1AFC-D44D-035A5F1021F3}"/>
              </a:ext>
            </a:extLst>
          </p:cNvPr>
          <p:cNvSpPr>
            <a:spLocks noGrp="1"/>
          </p:cNvSpPr>
          <p:nvPr>
            <p:ph type="title"/>
          </p:nvPr>
        </p:nvSpPr>
        <p:spPr/>
        <p:txBody>
          <a:bodyPr/>
          <a:lstStyle/>
          <a:p>
            <a:r>
              <a:rPr lang="en-US" dirty="0"/>
              <a:t>AGI Update</a:t>
            </a:r>
          </a:p>
        </p:txBody>
      </p:sp>
      <p:sp>
        <p:nvSpPr>
          <p:cNvPr id="3" name="Content Placeholder 2">
            <a:extLst>
              <a:ext uri="{FF2B5EF4-FFF2-40B4-BE49-F238E27FC236}">
                <a16:creationId xmlns:a16="http://schemas.microsoft.com/office/drawing/2014/main" id="{9C77AE9A-BA06-FA32-8021-A43318A457B1}"/>
              </a:ext>
            </a:extLst>
          </p:cNvPr>
          <p:cNvSpPr>
            <a:spLocks noGrp="1"/>
          </p:cNvSpPr>
          <p:nvPr>
            <p:ph idx="1"/>
          </p:nvPr>
        </p:nvSpPr>
        <p:spPr/>
        <p:txBody>
          <a:bodyPr/>
          <a:lstStyle/>
          <a:p>
            <a:r>
              <a:rPr lang="en-US" dirty="0">
                <a:hlinkClick r:id="rId2"/>
              </a:rPr>
              <a:t>https://techcrunch.com/2024/12/26/microsoft-and-openai-have-a-financial-definition-of-agi-report/</a:t>
            </a:r>
          </a:p>
          <a:p>
            <a:r>
              <a:rPr lang="en-US" dirty="0">
                <a:hlinkClick r:id="rId2"/>
              </a:rPr>
              <a:t>https://youtu.be/pz9FQ1gwh3g?si=Trcba81p1O4A1juL</a:t>
            </a:r>
            <a:r>
              <a:rPr lang="en-US" dirty="0"/>
              <a:t> </a:t>
            </a:r>
          </a:p>
        </p:txBody>
      </p:sp>
      <p:sp>
        <p:nvSpPr>
          <p:cNvPr id="4" name="Slide Number Placeholder 3">
            <a:extLst>
              <a:ext uri="{FF2B5EF4-FFF2-40B4-BE49-F238E27FC236}">
                <a16:creationId xmlns:a16="http://schemas.microsoft.com/office/drawing/2014/main" id="{42BF4B2A-0540-1690-3AE5-492F33586FCD}"/>
              </a:ext>
            </a:extLst>
          </p:cNvPr>
          <p:cNvSpPr>
            <a:spLocks noGrp="1"/>
          </p:cNvSpPr>
          <p:nvPr>
            <p:ph type="sldNum" sz="quarter" idx="12"/>
          </p:nvPr>
        </p:nvSpPr>
        <p:spPr/>
        <p:txBody>
          <a:bodyPr/>
          <a:lstStyle/>
          <a:p>
            <a:fld id="{4C487655-AABA-4CA8-8EDF-7F823A468B89}" type="slidenum">
              <a:rPr lang="en-US" smtClean="0"/>
              <a:t>2</a:t>
            </a:fld>
            <a:endParaRPr lang="en-US" dirty="0"/>
          </a:p>
        </p:txBody>
      </p:sp>
    </p:spTree>
    <p:extLst>
      <p:ext uri="{BB962C8B-B14F-4D97-AF65-F5344CB8AC3E}">
        <p14:creationId xmlns:p14="http://schemas.microsoft.com/office/powerpoint/2010/main" val="113195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2154-832E-AABE-1881-EC14A707BE89}"/>
              </a:ext>
            </a:extLst>
          </p:cNvPr>
          <p:cNvSpPr>
            <a:spLocks noGrp="1"/>
          </p:cNvSpPr>
          <p:nvPr>
            <p:ph type="title"/>
          </p:nvPr>
        </p:nvSpPr>
        <p:spPr/>
        <p:txBody>
          <a:bodyPr/>
          <a:lstStyle/>
          <a:p>
            <a:r>
              <a:rPr lang="en-US" dirty="0"/>
              <a:t>Where are we?</a:t>
            </a:r>
          </a:p>
        </p:txBody>
      </p:sp>
      <p:sp>
        <p:nvSpPr>
          <p:cNvPr id="4" name="Slide Number Placeholder 3">
            <a:extLst>
              <a:ext uri="{FF2B5EF4-FFF2-40B4-BE49-F238E27FC236}">
                <a16:creationId xmlns:a16="http://schemas.microsoft.com/office/drawing/2014/main" id="{1FC69768-ECCD-242B-F7F9-BCBF18A39F72}"/>
              </a:ext>
            </a:extLst>
          </p:cNvPr>
          <p:cNvSpPr>
            <a:spLocks noGrp="1"/>
          </p:cNvSpPr>
          <p:nvPr>
            <p:ph type="sldNum" sz="quarter" idx="12"/>
          </p:nvPr>
        </p:nvSpPr>
        <p:spPr/>
        <p:txBody>
          <a:bodyPr/>
          <a:lstStyle/>
          <a:p>
            <a:fld id="{4C487655-AABA-4CA8-8EDF-7F823A468B89}" type="slidenum">
              <a:rPr lang="en-US" smtClean="0"/>
              <a:t>3</a:t>
            </a:fld>
            <a:endParaRPr lang="en-US" dirty="0"/>
          </a:p>
        </p:txBody>
      </p:sp>
      <p:graphicFrame>
        <p:nvGraphicFramePr>
          <p:cNvPr id="6" name="Diagram 5" descr="Venn diagram showing AI as the large circle, containing ML, and ML containing DL.">
            <a:extLst>
              <a:ext uri="{FF2B5EF4-FFF2-40B4-BE49-F238E27FC236}">
                <a16:creationId xmlns:a16="http://schemas.microsoft.com/office/drawing/2014/main" id="{7A3AFC8D-8521-9FEF-C070-AD4D9432D6C1}"/>
              </a:ext>
            </a:extLst>
          </p:cNvPr>
          <p:cNvGraphicFramePr/>
          <p:nvPr>
            <p:extLst>
              <p:ext uri="{D42A27DB-BD31-4B8C-83A1-F6EECF244321}">
                <p14:modId xmlns:p14="http://schemas.microsoft.com/office/powerpoint/2010/main" val="1223200584"/>
              </p:ext>
            </p:extLst>
          </p:nvPr>
        </p:nvGraphicFramePr>
        <p:xfrm>
          <a:off x="905068" y="1847461"/>
          <a:ext cx="6819641" cy="41229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Straight Arrow Connector 7">
            <a:extLst>
              <a:ext uri="{FF2B5EF4-FFF2-40B4-BE49-F238E27FC236}">
                <a16:creationId xmlns:a16="http://schemas.microsoft.com/office/drawing/2014/main" id="{DAAC2020-7EF3-754A-8C79-4C7063B5C135}"/>
              </a:ext>
              <a:ext uri="{C183D7F6-B498-43B3-948B-1728B52AA6E4}">
                <adec:decorative xmlns:adec="http://schemas.microsoft.com/office/drawing/2017/decorative" val="1"/>
              </a:ext>
            </a:extLst>
          </p:cNvPr>
          <p:cNvCxnSpPr>
            <a:cxnSpLocks/>
          </p:cNvCxnSpPr>
          <p:nvPr/>
        </p:nvCxnSpPr>
        <p:spPr>
          <a:xfrm flipH="1">
            <a:off x="4646645" y="2519265"/>
            <a:ext cx="3219061" cy="783772"/>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5C8D8427-30C1-7007-7E4D-E9E6626ADA63}"/>
              </a:ext>
            </a:extLst>
          </p:cNvPr>
          <p:cNvSpPr txBox="1"/>
          <p:nvPr/>
        </p:nvSpPr>
        <p:spPr>
          <a:xfrm>
            <a:off x="7987004" y="1847461"/>
            <a:ext cx="3219061" cy="1815882"/>
          </a:xfrm>
          <a:prstGeom prst="rect">
            <a:avLst/>
          </a:prstGeom>
          <a:noFill/>
        </p:spPr>
        <p:txBody>
          <a:bodyPr wrap="square" rtlCol="0">
            <a:spAutoFit/>
          </a:bodyPr>
          <a:lstStyle/>
          <a:p>
            <a:r>
              <a:rPr lang="en-US" sz="2800" dirty="0">
                <a:solidFill>
                  <a:schemeClr val="accent2"/>
                </a:solidFill>
              </a:rPr>
              <a:t>Both Supervised and Unsupervised Learning are subsets of Machine Learning</a:t>
            </a:r>
            <a:endParaRPr lang="en-US" dirty="0">
              <a:solidFill>
                <a:schemeClr val="accent2"/>
              </a:solidFill>
            </a:endParaRPr>
          </a:p>
        </p:txBody>
      </p:sp>
    </p:spTree>
    <p:extLst>
      <p:ext uri="{BB962C8B-B14F-4D97-AF65-F5344CB8AC3E}">
        <p14:creationId xmlns:p14="http://schemas.microsoft.com/office/powerpoint/2010/main" val="215462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Agenda</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11324038" cy="4119172"/>
          </a:xfrm>
        </p:spPr>
        <p:txBody>
          <a:bodyPr anchor="t">
            <a:normAutofit/>
          </a:bodyPr>
          <a:lstStyle/>
          <a:p>
            <a:r>
              <a:rPr lang="en-US" sz="3200" dirty="0"/>
              <a:t>Discuss: Moore’s Law has made ML and DL possible</a:t>
            </a:r>
          </a:p>
          <a:p>
            <a:r>
              <a:rPr lang="en-US" sz="3200" dirty="0"/>
              <a:t>The definitions of Supervised vs Unsupervised Learning</a:t>
            </a:r>
          </a:p>
          <a:p>
            <a:r>
              <a:rPr lang="en-US" sz="3200" dirty="0"/>
              <a:t>Examples of Supervised Learning</a:t>
            </a:r>
          </a:p>
          <a:p>
            <a:r>
              <a:rPr lang="en-US" sz="3200" dirty="0"/>
              <a:t>Examples of Unsupervised Learning</a:t>
            </a:r>
          </a:p>
          <a:p>
            <a:r>
              <a:rPr lang="en-US" sz="3200" dirty="0"/>
              <a:t>Semi-Supervised Learning</a:t>
            </a:r>
          </a:p>
          <a:p>
            <a:pPr marL="0" indent="0">
              <a:buNone/>
            </a:pPr>
            <a:endParaRPr lang="en-US" sz="32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4</a:t>
            </a:fld>
            <a:endParaRPr lang="en-US" dirty="0"/>
          </a:p>
        </p:txBody>
      </p:sp>
    </p:spTree>
    <p:extLst>
      <p:ext uri="{BB962C8B-B14F-4D97-AF65-F5344CB8AC3E}">
        <p14:creationId xmlns:p14="http://schemas.microsoft.com/office/powerpoint/2010/main" val="106661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Moore’s Law</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1968505"/>
            <a:ext cx="11324038" cy="4119172"/>
          </a:xfrm>
        </p:spPr>
        <p:txBody>
          <a:bodyPr anchor="t">
            <a:normAutofit fontScale="92500" lnSpcReduction="20000"/>
          </a:bodyPr>
          <a:lstStyle/>
          <a:p>
            <a:r>
              <a:rPr lang="en-US" sz="2800" dirty="0"/>
              <a:t>Moore's Law is an observation made by Gordon Moore, co-founder of Intel, in 1965 that the number of transistors on a microchip doubles approximately every two years . This exponential growth in computing power has been a driving force behind the development of artificial intelligence (AI) .</a:t>
            </a:r>
          </a:p>
          <a:p>
            <a:r>
              <a:rPr lang="en-US" dirty="0"/>
              <a:t>T</a:t>
            </a:r>
            <a:r>
              <a:rPr lang="en-US" sz="2800" dirty="0"/>
              <a:t>he slowdown of Moore's Law in 2005 has led to a shift in the way computer hardware is designed and manufactured . The slowdown was caused by the physical limitations of the materials used to make microchips, which made it difficult to continue shrinking the size of transistors. </a:t>
            </a:r>
          </a:p>
          <a:p>
            <a:r>
              <a:rPr lang="en-US" sz="2800" dirty="0"/>
              <a:t>Despite the slowdown, the exponential growth in computing power predicted by Moore's Law has continued, albeit at a slower pace. Chip manufacturers have had to find new ways to improve performance, such as using multiple processors and specialized hardware for AI applications.</a:t>
            </a:r>
          </a:p>
          <a:p>
            <a:pPr marL="0" indent="0">
              <a:buNone/>
            </a:pPr>
            <a:endParaRPr lang="en-US" sz="32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5</a:t>
            </a:fld>
            <a:endParaRPr lang="en-US" dirty="0"/>
          </a:p>
        </p:txBody>
      </p:sp>
    </p:spTree>
    <p:extLst>
      <p:ext uri="{BB962C8B-B14F-4D97-AF65-F5344CB8AC3E}">
        <p14:creationId xmlns:p14="http://schemas.microsoft.com/office/powerpoint/2010/main" val="49114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Definitions – Supervised Learning</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11324038" cy="4119172"/>
          </a:xfrm>
        </p:spPr>
        <p:txBody>
          <a:bodyPr anchor="t">
            <a:normAutofit/>
          </a:bodyPr>
          <a:lstStyle/>
          <a:p>
            <a:r>
              <a:rPr lang="en-US" sz="3200" dirty="0"/>
              <a:t>Supervised Learning – Supervised Learning uses data sets that have been labelled (by humans) to build a model which can be used to predict an outcome.</a:t>
            </a:r>
          </a:p>
          <a:p>
            <a:pPr lvl="1"/>
            <a:r>
              <a:rPr lang="en-US" sz="2800" dirty="0"/>
              <a:t> If the outcome is categorical (for example: fraudulent vs legitimate, on vs off, keep vs discard, buy/hold/sell) then a classification model is used.  The simplest classification model is a Decision Tree.</a:t>
            </a:r>
          </a:p>
          <a:p>
            <a:pPr lvl="1"/>
            <a:r>
              <a:rPr lang="en-US" sz="2800" dirty="0"/>
              <a:t>If the outcome is a value that exists on a continuous scale (for example: temperature, age, price) then a Linear Regression model is used.</a:t>
            </a:r>
          </a:p>
          <a:p>
            <a:pPr lvl="1"/>
            <a:endParaRPr lang="en-US" sz="2800" dirty="0"/>
          </a:p>
          <a:p>
            <a:pPr marL="0" indent="0">
              <a:buNone/>
            </a:pPr>
            <a:endParaRPr lang="en-US" sz="32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6</a:t>
            </a:fld>
            <a:endParaRPr lang="en-US" dirty="0"/>
          </a:p>
        </p:txBody>
      </p:sp>
    </p:spTree>
    <p:extLst>
      <p:ext uri="{BB962C8B-B14F-4D97-AF65-F5344CB8AC3E}">
        <p14:creationId xmlns:p14="http://schemas.microsoft.com/office/powerpoint/2010/main" val="3286432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Definitions – Unsupervised Learning</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11324038" cy="4119172"/>
          </a:xfrm>
        </p:spPr>
        <p:txBody>
          <a:bodyPr anchor="t">
            <a:normAutofit lnSpcReduction="10000"/>
          </a:bodyPr>
          <a:lstStyle/>
          <a:p>
            <a:r>
              <a:rPr lang="en-US" sz="3200" dirty="0"/>
              <a:t>Unsupervised Learning – Unsupervised Learning attempts to discover previously unknown patterns in data.</a:t>
            </a:r>
          </a:p>
          <a:p>
            <a:pPr lvl="1"/>
            <a:r>
              <a:rPr lang="en-US" sz="2800" dirty="0"/>
              <a:t>The simplest unsupervised classification algorithm is K Means clustering.  It is “unsupervised” classification because the clusters are not known in advanced.</a:t>
            </a:r>
          </a:p>
          <a:p>
            <a:pPr lvl="1"/>
            <a:r>
              <a:rPr lang="en-US" sz="2800" dirty="0"/>
              <a:t>A more powerful (and more complicated) approach is to train and query a Neural Network. The behavior of a neural network cannot be fully known in advance due to its complex nature. Neural networks are designed to learn from data and make predictions or decisions without being explicitly programmed to perform the task. </a:t>
            </a:r>
          </a:p>
          <a:p>
            <a:pPr lvl="1"/>
            <a:endParaRPr lang="en-US" sz="2800" dirty="0"/>
          </a:p>
          <a:p>
            <a:pPr marL="0" indent="0">
              <a:buNone/>
            </a:pPr>
            <a:endParaRPr lang="en-US" sz="32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7</a:t>
            </a:fld>
            <a:endParaRPr lang="en-US" dirty="0"/>
          </a:p>
        </p:txBody>
      </p:sp>
    </p:spTree>
    <p:extLst>
      <p:ext uri="{BB962C8B-B14F-4D97-AF65-F5344CB8AC3E}">
        <p14:creationId xmlns:p14="http://schemas.microsoft.com/office/powerpoint/2010/main" val="2551239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3DC72-EB65-E94F-1A52-DD4451FFF569}"/>
              </a:ext>
            </a:extLst>
          </p:cNvPr>
          <p:cNvSpPr>
            <a:spLocks noGrp="1"/>
          </p:cNvSpPr>
          <p:nvPr>
            <p:ph type="title"/>
          </p:nvPr>
        </p:nvSpPr>
        <p:spPr/>
        <p:txBody>
          <a:bodyPr/>
          <a:lstStyle/>
          <a:p>
            <a:r>
              <a:rPr lang="en-US" dirty="0"/>
              <a:t>Examples use this Excel spreadsheet</a:t>
            </a:r>
          </a:p>
        </p:txBody>
      </p:sp>
      <p:sp>
        <p:nvSpPr>
          <p:cNvPr id="4" name="Slide Number Placeholder 3">
            <a:extLst>
              <a:ext uri="{FF2B5EF4-FFF2-40B4-BE49-F238E27FC236}">
                <a16:creationId xmlns:a16="http://schemas.microsoft.com/office/drawing/2014/main" id="{826C4B2A-470F-F744-F36D-0DEC9C8E0BA2}"/>
              </a:ext>
            </a:extLst>
          </p:cNvPr>
          <p:cNvSpPr>
            <a:spLocks noGrp="1"/>
          </p:cNvSpPr>
          <p:nvPr>
            <p:ph type="sldNum" sz="quarter" idx="12"/>
          </p:nvPr>
        </p:nvSpPr>
        <p:spPr/>
        <p:txBody>
          <a:bodyPr/>
          <a:lstStyle/>
          <a:p>
            <a:fld id="{4C487655-AABA-4CA8-8EDF-7F823A468B89}" type="slidenum">
              <a:rPr lang="en-US" smtClean="0"/>
              <a:t>8</a:t>
            </a:fld>
            <a:endParaRPr lang="en-US" dirty="0"/>
          </a:p>
        </p:txBody>
      </p:sp>
      <p:pic>
        <p:nvPicPr>
          <p:cNvPr id="8" name="Picture 7" descr="Screen shot of a spreadsheet.  It has columns for Index, User_id, First Name, Last Name, Sex, DOB, Age, BMI, Height, Job Title, and Customer">
            <a:extLst>
              <a:ext uri="{FF2B5EF4-FFF2-40B4-BE49-F238E27FC236}">
                <a16:creationId xmlns:a16="http://schemas.microsoft.com/office/drawing/2014/main" id="{5EE81191-89EC-19D5-67C6-B5DAE4A5BABE}"/>
              </a:ext>
            </a:extLst>
          </p:cNvPr>
          <p:cNvPicPr>
            <a:picLocks noChangeAspect="1"/>
          </p:cNvPicPr>
          <p:nvPr/>
        </p:nvPicPr>
        <p:blipFill>
          <a:blip r:embed="rId2"/>
          <a:stretch>
            <a:fillRect/>
          </a:stretch>
        </p:blipFill>
        <p:spPr>
          <a:xfrm>
            <a:off x="370932" y="1380396"/>
            <a:ext cx="11636748" cy="4686706"/>
          </a:xfrm>
          <a:prstGeom prst="rect">
            <a:avLst/>
          </a:prstGeom>
        </p:spPr>
      </p:pic>
    </p:spTree>
    <p:extLst>
      <p:ext uri="{BB962C8B-B14F-4D97-AF65-F5344CB8AC3E}">
        <p14:creationId xmlns:p14="http://schemas.microsoft.com/office/powerpoint/2010/main" val="2726083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22BDE4A-8A20-4A69-9C5A-581C82036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73C76F2-B81F-26D2-2ABF-56E5D2E0D06B}"/>
              </a:ext>
            </a:extLst>
          </p:cNvPr>
          <p:cNvSpPr>
            <a:spLocks noGrp="1"/>
          </p:cNvSpPr>
          <p:nvPr>
            <p:ph type="title"/>
          </p:nvPr>
        </p:nvSpPr>
        <p:spPr>
          <a:xfrm>
            <a:off x="1001684" y="170412"/>
            <a:ext cx="10178934" cy="667139"/>
          </a:xfrm>
        </p:spPr>
        <p:txBody>
          <a:bodyPr vert="horz" lIns="91440" tIns="45720" rIns="91440" bIns="45720" rtlCol="0" anchor="b">
            <a:normAutofit fontScale="90000"/>
          </a:bodyPr>
          <a:lstStyle/>
          <a:p>
            <a:r>
              <a:rPr lang="en-US" sz="5200" kern="1200" dirty="0">
                <a:solidFill>
                  <a:schemeClr val="tx1"/>
                </a:solidFill>
                <a:latin typeface="+mj-lt"/>
                <a:ea typeface="+mj-ea"/>
                <a:cs typeface="+mj-cs"/>
              </a:rPr>
              <a:t>An example of a Decision </a:t>
            </a:r>
            <a:r>
              <a:rPr lang="en-US" sz="5200" dirty="0"/>
              <a:t>T</a:t>
            </a:r>
            <a:r>
              <a:rPr lang="en-US" sz="5200" kern="1200" dirty="0">
                <a:solidFill>
                  <a:schemeClr val="tx1"/>
                </a:solidFill>
                <a:latin typeface="+mj-lt"/>
                <a:ea typeface="+mj-ea"/>
                <a:cs typeface="+mj-cs"/>
              </a:rPr>
              <a:t>ree</a:t>
            </a:r>
          </a:p>
        </p:txBody>
      </p:sp>
      <p:sp>
        <p:nvSpPr>
          <p:cNvPr id="4" name="Slide Number Placeholder 3">
            <a:extLst>
              <a:ext uri="{FF2B5EF4-FFF2-40B4-BE49-F238E27FC236}">
                <a16:creationId xmlns:a16="http://schemas.microsoft.com/office/drawing/2014/main" id="{96A1089A-C5CA-52F3-1D44-B5A4816E136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4C487655-AABA-4CA8-8EDF-7F823A468B89}" type="slidenum">
              <a:rPr lang="en-US" sz="1200" smtClean="0"/>
              <a:pPr>
                <a:spcAft>
                  <a:spcPts val="600"/>
                </a:spcAft>
              </a:pPr>
              <a:t>9</a:t>
            </a:fld>
            <a:endParaRPr lang="en-US" sz="1200" dirty="0"/>
          </a:p>
        </p:txBody>
      </p:sp>
      <p:pic>
        <p:nvPicPr>
          <p:cNvPr id="6" name="Picture 5" descr="This shows a decision tree.">
            <a:extLst>
              <a:ext uri="{FF2B5EF4-FFF2-40B4-BE49-F238E27FC236}">
                <a16:creationId xmlns:a16="http://schemas.microsoft.com/office/drawing/2014/main" id="{C4DA72FC-0595-0945-26ED-A93FB4545F24}"/>
              </a:ext>
            </a:extLst>
          </p:cNvPr>
          <p:cNvPicPr>
            <a:picLocks noChangeAspect="1"/>
          </p:cNvPicPr>
          <p:nvPr/>
        </p:nvPicPr>
        <p:blipFill>
          <a:blip r:embed="rId2"/>
          <a:stretch>
            <a:fillRect/>
          </a:stretch>
        </p:blipFill>
        <p:spPr>
          <a:xfrm>
            <a:off x="1451207" y="876079"/>
            <a:ext cx="9289585" cy="5105842"/>
          </a:xfrm>
          <a:prstGeom prst="rect">
            <a:avLst/>
          </a:prstGeom>
        </p:spPr>
      </p:pic>
      <p:sp>
        <p:nvSpPr>
          <p:cNvPr id="3" name="TextBox 2">
            <a:extLst>
              <a:ext uri="{FF2B5EF4-FFF2-40B4-BE49-F238E27FC236}">
                <a16:creationId xmlns:a16="http://schemas.microsoft.com/office/drawing/2014/main" id="{582B6C7A-77A1-21AA-3A9E-CFC74B08093E}"/>
              </a:ext>
            </a:extLst>
          </p:cNvPr>
          <p:cNvSpPr txBox="1"/>
          <p:nvPr/>
        </p:nvSpPr>
        <p:spPr>
          <a:xfrm>
            <a:off x="8005665" y="1222310"/>
            <a:ext cx="3174953" cy="646331"/>
          </a:xfrm>
          <a:prstGeom prst="rect">
            <a:avLst/>
          </a:prstGeom>
          <a:solidFill>
            <a:schemeClr val="bg2"/>
          </a:solidFill>
          <a:ln w="38100">
            <a:solidFill>
              <a:schemeClr val="accent1"/>
            </a:solidFill>
          </a:ln>
        </p:spPr>
        <p:txBody>
          <a:bodyPr wrap="square" rtlCol="0">
            <a:spAutoFit/>
          </a:bodyPr>
          <a:lstStyle/>
          <a:p>
            <a:r>
              <a:rPr lang="en-US" dirty="0"/>
              <a:t>Answers the question … will this person be a customer?</a:t>
            </a:r>
          </a:p>
        </p:txBody>
      </p:sp>
    </p:spTree>
    <p:extLst>
      <p:ext uri="{BB962C8B-B14F-4D97-AF65-F5344CB8AC3E}">
        <p14:creationId xmlns:p14="http://schemas.microsoft.com/office/powerpoint/2010/main" val="2818559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8038</TotalTime>
  <Words>1086</Words>
  <Application>Microsoft Office PowerPoint</Application>
  <PresentationFormat>Widescreen</PresentationFormat>
  <Paragraphs>108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Corbel</vt:lpstr>
      <vt:lpstr>Segoe UI</vt:lpstr>
      <vt:lpstr>Office Theme</vt:lpstr>
      <vt:lpstr>Supervised  and Unsupervised Learning</vt:lpstr>
      <vt:lpstr>AGI Update</vt:lpstr>
      <vt:lpstr>Where are we?</vt:lpstr>
      <vt:lpstr>Agenda</vt:lpstr>
      <vt:lpstr>Moore’s Law</vt:lpstr>
      <vt:lpstr>Definitions – Supervised Learning</vt:lpstr>
      <vt:lpstr>Definitions – Unsupervised Learning</vt:lpstr>
      <vt:lpstr>Examples use this Excel spreadsheet</vt:lpstr>
      <vt:lpstr>An example of a Decision Tree</vt:lpstr>
      <vt:lpstr>An example of a Regression Model</vt:lpstr>
      <vt:lpstr>An example of a Cluster Analysis</vt:lpstr>
      <vt:lpstr>An example of a Cluster Analysis (2)</vt:lpstr>
      <vt:lpstr>Neural Networks</vt:lpstr>
      <vt:lpstr>The (amazing, mysterious) double-descent</vt:lpstr>
      <vt:lpstr>The (amazing, mysterious) double-descent(2)</vt:lpstr>
      <vt:lpstr>Definitions – Semi-Supervised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257</cp:revision>
  <dcterms:created xsi:type="dcterms:W3CDTF">2022-06-30T13:55:29Z</dcterms:created>
  <dcterms:modified xsi:type="dcterms:W3CDTF">2025-09-03T18:51:07Z</dcterms:modified>
</cp:coreProperties>
</file>