
<file path=[Content_Types].xml><?xml version="1.0" encoding="utf-8"?>
<Types xmlns="http://schemas.openxmlformats.org/package/2006/content-types">
  <Default Extension="jpeg" ContentType="image/jpeg"/>
  <Default Extension="jpg" ContentType="image/jpeg"/>
  <Default Extension="jTJUSLGGsZ0O8frejJ0lxlkzCUYLujdMKSpeagDYdZY"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647" r:id="rId3"/>
    <p:sldId id="645" r:id="rId4"/>
    <p:sldId id="646" r:id="rId5"/>
    <p:sldId id="659" r:id="rId6"/>
    <p:sldId id="661" r:id="rId7"/>
    <p:sldId id="662" r:id="rId8"/>
    <p:sldId id="658" r:id="rId9"/>
    <p:sldId id="665" r:id="rId10"/>
    <p:sldId id="648" r:id="rId11"/>
    <p:sldId id="657" r:id="rId12"/>
    <p:sldId id="666" r:id="rId13"/>
    <p:sldId id="667" r:id="rId14"/>
    <p:sldId id="668" r:id="rId15"/>
    <p:sldId id="670" r:id="rId16"/>
    <p:sldId id="669" r:id="rId17"/>
    <p:sldId id="6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82353" autoAdjust="0"/>
  </p:normalViewPr>
  <p:slideViewPr>
    <p:cSldViewPr snapToGrid="0">
      <p:cViewPr varScale="1">
        <p:scale>
          <a:sx n="68" d="100"/>
          <a:sy n="68" d="100"/>
        </p:scale>
        <p:origin x="1123" y="53"/>
      </p:cViewPr>
      <p:guideLst/>
    </p:cSldViewPr>
  </p:slideViewPr>
  <p:outlineViewPr>
    <p:cViewPr>
      <p:scale>
        <a:sx n="33" d="100"/>
        <a:sy n="33" d="100"/>
      </p:scale>
      <p:origin x="0" y="-59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743C8-61B4-4EC0-ADF7-3CC5B6E9432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484A1C3-565D-41B8-8A72-498DB9BB78A1}">
      <dgm:prSet phldrT="[Text]" custT="1"/>
      <dgm:spPr/>
      <dgm:t>
        <a:bodyPr/>
        <a:lstStyle/>
        <a:p>
          <a:r>
            <a:rPr lang="en-US" sz="3600" dirty="0"/>
            <a:t>AI</a:t>
          </a:r>
          <a:endParaRPr lang="en-US" sz="2000" dirty="0"/>
        </a:p>
      </dgm:t>
    </dgm:pt>
    <dgm:pt modelId="{18E6D440-0761-49C2-91B0-58055EC627A9}" type="parTrans" cxnId="{4406340A-D832-4EA4-B0A4-BE76B741A060}">
      <dgm:prSet/>
      <dgm:spPr/>
      <dgm:t>
        <a:bodyPr/>
        <a:lstStyle/>
        <a:p>
          <a:endParaRPr lang="en-US"/>
        </a:p>
      </dgm:t>
    </dgm:pt>
    <dgm:pt modelId="{96EA1E5A-B29E-4DB0-AA65-3CBE24B2090E}" type="sibTrans" cxnId="{4406340A-D832-4EA4-B0A4-BE76B741A060}">
      <dgm:prSet/>
      <dgm:spPr/>
      <dgm:t>
        <a:bodyPr/>
        <a:lstStyle/>
        <a:p>
          <a:endParaRPr lang="en-US"/>
        </a:p>
      </dgm:t>
    </dgm:pt>
    <dgm:pt modelId="{E74FD221-52E1-4E29-976C-5075EA498E26}">
      <dgm:prSet phldrT="[Text]" custT="1"/>
      <dgm:spPr/>
      <dgm:t>
        <a:bodyPr/>
        <a:lstStyle/>
        <a:p>
          <a:r>
            <a:rPr lang="en-US" sz="3600" dirty="0"/>
            <a:t>ML</a:t>
          </a:r>
          <a:endParaRPr lang="en-US" sz="2000" dirty="0"/>
        </a:p>
      </dgm:t>
    </dgm:pt>
    <dgm:pt modelId="{B9034E51-2870-4E0A-B06B-F9B094D6A3DE}" type="parTrans" cxnId="{7C31AFA6-1ECD-4CC5-852E-D25153F71696}">
      <dgm:prSet/>
      <dgm:spPr/>
      <dgm:t>
        <a:bodyPr/>
        <a:lstStyle/>
        <a:p>
          <a:endParaRPr lang="en-US"/>
        </a:p>
      </dgm:t>
    </dgm:pt>
    <dgm:pt modelId="{6A01D01E-8A7C-435B-B583-A8018488C24D}" type="sibTrans" cxnId="{7C31AFA6-1ECD-4CC5-852E-D25153F71696}">
      <dgm:prSet/>
      <dgm:spPr/>
      <dgm:t>
        <a:bodyPr/>
        <a:lstStyle/>
        <a:p>
          <a:endParaRPr lang="en-US"/>
        </a:p>
      </dgm:t>
    </dgm:pt>
    <dgm:pt modelId="{B830AD3D-3F5A-4B3D-9539-139DBE532010}">
      <dgm:prSet phldrT="[Text]"/>
      <dgm:spPr/>
      <dgm:t>
        <a:bodyPr/>
        <a:lstStyle/>
        <a:p>
          <a:r>
            <a:rPr lang="en-US" dirty="0"/>
            <a:t>DL</a:t>
          </a:r>
        </a:p>
      </dgm:t>
    </dgm:pt>
    <dgm:pt modelId="{63EEC62D-F46F-4623-9594-9ED7D8EC6CD7}" type="parTrans" cxnId="{A8BB8B94-61B2-48D8-87CD-974FE9141BBF}">
      <dgm:prSet/>
      <dgm:spPr/>
      <dgm:t>
        <a:bodyPr/>
        <a:lstStyle/>
        <a:p>
          <a:endParaRPr lang="en-US"/>
        </a:p>
      </dgm:t>
    </dgm:pt>
    <dgm:pt modelId="{162BC3D1-7907-4C56-A117-B91F8A5F5BA1}" type="sibTrans" cxnId="{A8BB8B94-61B2-48D8-87CD-974FE9141BBF}">
      <dgm:prSet/>
      <dgm:spPr/>
      <dgm:t>
        <a:bodyPr/>
        <a:lstStyle/>
        <a:p>
          <a:endParaRPr lang="en-US"/>
        </a:p>
      </dgm:t>
    </dgm:pt>
    <dgm:pt modelId="{5F92532A-274B-4887-91BE-06887E3DE5CA}" type="pres">
      <dgm:prSet presAssocID="{6FF743C8-61B4-4EC0-ADF7-3CC5B6E9432D}" presName="Name0" presStyleCnt="0">
        <dgm:presLayoutVars>
          <dgm:chMax val="7"/>
          <dgm:resizeHandles val="exact"/>
        </dgm:presLayoutVars>
      </dgm:prSet>
      <dgm:spPr/>
    </dgm:pt>
    <dgm:pt modelId="{2085B212-FBD1-4A96-8B9D-055CBC2D1786}" type="pres">
      <dgm:prSet presAssocID="{6FF743C8-61B4-4EC0-ADF7-3CC5B6E9432D}" presName="comp1" presStyleCnt="0"/>
      <dgm:spPr/>
    </dgm:pt>
    <dgm:pt modelId="{A281B7C2-0229-4CB7-9B4B-9B6C5D66C298}" type="pres">
      <dgm:prSet presAssocID="{6FF743C8-61B4-4EC0-ADF7-3CC5B6E9432D}" presName="circle1" presStyleLbl="node1" presStyleIdx="0" presStyleCnt="3"/>
      <dgm:spPr/>
    </dgm:pt>
    <dgm:pt modelId="{063BE8C5-41A7-4113-B4E7-D55B5C61A54D}" type="pres">
      <dgm:prSet presAssocID="{6FF743C8-61B4-4EC0-ADF7-3CC5B6E9432D}" presName="c1text" presStyleLbl="node1" presStyleIdx="0" presStyleCnt="3">
        <dgm:presLayoutVars>
          <dgm:bulletEnabled val="1"/>
        </dgm:presLayoutVars>
      </dgm:prSet>
      <dgm:spPr/>
    </dgm:pt>
    <dgm:pt modelId="{DDE21118-7879-4C49-9D27-F8BD6ACE0CE9}" type="pres">
      <dgm:prSet presAssocID="{6FF743C8-61B4-4EC0-ADF7-3CC5B6E9432D}" presName="comp2" presStyleCnt="0"/>
      <dgm:spPr/>
    </dgm:pt>
    <dgm:pt modelId="{A407A64D-6051-41B8-85F0-E863356AB1D3}" type="pres">
      <dgm:prSet presAssocID="{6FF743C8-61B4-4EC0-ADF7-3CC5B6E9432D}" presName="circle2" presStyleLbl="node1" presStyleIdx="1" presStyleCnt="3"/>
      <dgm:spPr/>
    </dgm:pt>
    <dgm:pt modelId="{ECA321F1-2E39-4AC1-9547-80E5F06D4938}" type="pres">
      <dgm:prSet presAssocID="{6FF743C8-61B4-4EC0-ADF7-3CC5B6E9432D}" presName="c2text" presStyleLbl="node1" presStyleIdx="1" presStyleCnt="3">
        <dgm:presLayoutVars>
          <dgm:bulletEnabled val="1"/>
        </dgm:presLayoutVars>
      </dgm:prSet>
      <dgm:spPr/>
    </dgm:pt>
    <dgm:pt modelId="{A3AA896D-F374-4F9E-A725-0B3340DCC00F}" type="pres">
      <dgm:prSet presAssocID="{6FF743C8-61B4-4EC0-ADF7-3CC5B6E9432D}" presName="comp3" presStyleCnt="0"/>
      <dgm:spPr/>
    </dgm:pt>
    <dgm:pt modelId="{613F2117-8F65-4677-A6D2-B6D60D5B758A}" type="pres">
      <dgm:prSet presAssocID="{6FF743C8-61B4-4EC0-ADF7-3CC5B6E9432D}" presName="circle3" presStyleLbl="node1" presStyleIdx="2" presStyleCnt="3"/>
      <dgm:spPr/>
    </dgm:pt>
    <dgm:pt modelId="{1E2793F3-6772-4C1F-9131-BB49570C0C98}" type="pres">
      <dgm:prSet presAssocID="{6FF743C8-61B4-4EC0-ADF7-3CC5B6E9432D}" presName="c3text" presStyleLbl="node1" presStyleIdx="2" presStyleCnt="3">
        <dgm:presLayoutVars>
          <dgm:bulletEnabled val="1"/>
        </dgm:presLayoutVars>
      </dgm:prSet>
      <dgm:spPr/>
    </dgm:pt>
  </dgm:ptLst>
  <dgm:cxnLst>
    <dgm:cxn modelId="{4406340A-D832-4EA4-B0A4-BE76B741A060}" srcId="{6FF743C8-61B4-4EC0-ADF7-3CC5B6E9432D}" destId="{E484A1C3-565D-41B8-8A72-498DB9BB78A1}" srcOrd="0" destOrd="0" parTransId="{18E6D440-0761-49C2-91B0-58055EC627A9}" sibTransId="{96EA1E5A-B29E-4DB0-AA65-3CBE24B2090E}"/>
    <dgm:cxn modelId="{3C54F013-EE3F-4D8F-83E0-EBE7A68DB1DF}" type="presOf" srcId="{E484A1C3-565D-41B8-8A72-498DB9BB78A1}" destId="{063BE8C5-41A7-4113-B4E7-D55B5C61A54D}" srcOrd="1" destOrd="0" presId="urn:microsoft.com/office/officeart/2005/8/layout/venn2"/>
    <dgm:cxn modelId="{20DEFF2E-44A1-4771-BD48-75CCD006A002}" type="presOf" srcId="{E484A1C3-565D-41B8-8A72-498DB9BB78A1}" destId="{A281B7C2-0229-4CB7-9B4B-9B6C5D66C298}" srcOrd="0" destOrd="0" presId="urn:microsoft.com/office/officeart/2005/8/layout/venn2"/>
    <dgm:cxn modelId="{BE8E9454-BBE8-4AB8-BFD9-C84327D77265}" type="presOf" srcId="{B830AD3D-3F5A-4B3D-9539-139DBE532010}" destId="{613F2117-8F65-4677-A6D2-B6D60D5B758A}" srcOrd="0" destOrd="0" presId="urn:microsoft.com/office/officeart/2005/8/layout/venn2"/>
    <dgm:cxn modelId="{6400AE5A-EF1E-4CB9-8A5B-9257BCE5B6F2}" type="presOf" srcId="{E74FD221-52E1-4E29-976C-5075EA498E26}" destId="{A407A64D-6051-41B8-85F0-E863356AB1D3}" srcOrd="0" destOrd="0" presId="urn:microsoft.com/office/officeart/2005/8/layout/venn2"/>
    <dgm:cxn modelId="{A8BB8B94-61B2-48D8-87CD-974FE9141BBF}" srcId="{6FF743C8-61B4-4EC0-ADF7-3CC5B6E9432D}" destId="{B830AD3D-3F5A-4B3D-9539-139DBE532010}" srcOrd="2" destOrd="0" parTransId="{63EEC62D-F46F-4623-9594-9ED7D8EC6CD7}" sibTransId="{162BC3D1-7907-4C56-A117-B91F8A5F5BA1}"/>
    <dgm:cxn modelId="{5A1C27A0-4B40-475F-B837-B61BBEFDE07C}" type="presOf" srcId="{E74FD221-52E1-4E29-976C-5075EA498E26}" destId="{ECA321F1-2E39-4AC1-9547-80E5F06D4938}" srcOrd="1" destOrd="0" presId="urn:microsoft.com/office/officeart/2005/8/layout/venn2"/>
    <dgm:cxn modelId="{7C31AFA6-1ECD-4CC5-852E-D25153F71696}" srcId="{6FF743C8-61B4-4EC0-ADF7-3CC5B6E9432D}" destId="{E74FD221-52E1-4E29-976C-5075EA498E26}" srcOrd="1" destOrd="0" parTransId="{B9034E51-2870-4E0A-B06B-F9B094D6A3DE}" sibTransId="{6A01D01E-8A7C-435B-B583-A8018488C24D}"/>
    <dgm:cxn modelId="{71B6A5B6-3450-4B83-AE46-8946695EA750}" type="presOf" srcId="{6FF743C8-61B4-4EC0-ADF7-3CC5B6E9432D}" destId="{5F92532A-274B-4887-91BE-06887E3DE5CA}" srcOrd="0" destOrd="0" presId="urn:microsoft.com/office/officeart/2005/8/layout/venn2"/>
    <dgm:cxn modelId="{8535C1BE-9B42-4D5B-8FB6-6CF264AFA243}" type="presOf" srcId="{B830AD3D-3F5A-4B3D-9539-139DBE532010}" destId="{1E2793F3-6772-4C1F-9131-BB49570C0C98}" srcOrd="1" destOrd="0" presId="urn:microsoft.com/office/officeart/2005/8/layout/venn2"/>
    <dgm:cxn modelId="{D06EF91F-26C7-4409-9AAA-8584DFEBDAB4}" type="presParOf" srcId="{5F92532A-274B-4887-91BE-06887E3DE5CA}" destId="{2085B212-FBD1-4A96-8B9D-055CBC2D1786}" srcOrd="0" destOrd="0" presId="urn:microsoft.com/office/officeart/2005/8/layout/venn2"/>
    <dgm:cxn modelId="{E2CF5DC6-7BF4-4FF7-8DDB-B01B04C46F94}" type="presParOf" srcId="{2085B212-FBD1-4A96-8B9D-055CBC2D1786}" destId="{A281B7C2-0229-4CB7-9B4B-9B6C5D66C298}" srcOrd="0" destOrd="0" presId="urn:microsoft.com/office/officeart/2005/8/layout/venn2"/>
    <dgm:cxn modelId="{F5968BF7-2250-4AEE-9583-65CAA2247118}" type="presParOf" srcId="{2085B212-FBD1-4A96-8B9D-055CBC2D1786}" destId="{063BE8C5-41A7-4113-B4E7-D55B5C61A54D}" srcOrd="1" destOrd="0" presId="urn:microsoft.com/office/officeart/2005/8/layout/venn2"/>
    <dgm:cxn modelId="{0D59465C-A5FE-4984-9226-F9C672C6D21C}" type="presParOf" srcId="{5F92532A-274B-4887-91BE-06887E3DE5CA}" destId="{DDE21118-7879-4C49-9D27-F8BD6ACE0CE9}" srcOrd="1" destOrd="0" presId="urn:microsoft.com/office/officeart/2005/8/layout/venn2"/>
    <dgm:cxn modelId="{BA747736-B0B5-4457-AA21-C18D396264D6}" type="presParOf" srcId="{DDE21118-7879-4C49-9D27-F8BD6ACE0CE9}" destId="{A407A64D-6051-41B8-85F0-E863356AB1D3}" srcOrd="0" destOrd="0" presId="urn:microsoft.com/office/officeart/2005/8/layout/venn2"/>
    <dgm:cxn modelId="{B5CA24AF-6A02-4755-9422-9404438DBB07}" type="presParOf" srcId="{DDE21118-7879-4C49-9D27-F8BD6ACE0CE9}" destId="{ECA321F1-2E39-4AC1-9547-80E5F06D4938}" srcOrd="1" destOrd="0" presId="urn:microsoft.com/office/officeart/2005/8/layout/venn2"/>
    <dgm:cxn modelId="{F48552CB-D59D-4AF2-918A-864A5F45A682}" type="presParOf" srcId="{5F92532A-274B-4887-91BE-06887E3DE5CA}" destId="{A3AA896D-F374-4F9E-A725-0B3340DCC00F}" srcOrd="2" destOrd="0" presId="urn:microsoft.com/office/officeart/2005/8/layout/venn2"/>
    <dgm:cxn modelId="{0D268AA9-EBEE-47E1-BEF7-9F0BEF699699}" type="presParOf" srcId="{A3AA896D-F374-4F9E-A725-0B3340DCC00F}" destId="{613F2117-8F65-4677-A6D2-B6D60D5B758A}" srcOrd="0" destOrd="0" presId="urn:microsoft.com/office/officeart/2005/8/layout/venn2"/>
    <dgm:cxn modelId="{7AD10129-56CD-410E-9D1F-1CB91A0C165D}" type="presParOf" srcId="{A3AA896D-F374-4F9E-A725-0B3340DCC00F}" destId="{1E2793F3-6772-4C1F-9131-BB49570C0C9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1B7C2-0229-4CB7-9B4B-9B6C5D66C298}">
      <dsp:nvSpPr>
        <dsp:cNvPr id="0" name=""/>
        <dsp:cNvSpPr/>
      </dsp:nvSpPr>
      <dsp:spPr>
        <a:xfrm>
          <a:off x="1348359" y="0"/>
          <a:ext cx="4122921" cy="4122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AI</a:t>
          </a:r>
          <a:endParaRPr lang="en-US" sz="2000" kern="1200" dirty="0"/>
        </a:p>
      </dsp:txBody>
      <dsp:txXfrm>
        <a:off x="2689340" y="206146"/>
        <a:ext cx="1440960" cy="618438"/>
      </dsp:txXfrm>
    </dsp:sp>
    <dsp:sp modelId="{A407A64D-6051-41B8-85F0-E863356AB1D3}">
      <dsp:nvSpPr>
        <dsp:cNvPr id="0" name=""/>
        <dsp:cNvSpPr/>
      </dsp:nvSpPr>
      <dsp:spPr>
        <a:xfrm>
          <a:off x="1863725" y="1030730"/>
          <a:ext cx="3092190" cy="30921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ML</a:t>
          </a:r>
          <a:endParaRPr lang="en-US" sz="2000" kern="1200" dirty="0"/>
        </a:p>
      </dsp:txBody>
      <dsp:txXfrm>
        <a:off x="2689340" y="1223992"/>
        <a:ext cx="1440960" cy="579785"/>
      </dsp:txXfrm>
    </dsp:sp>
    <dsp:sp modelId="{613F2117-8F65-4677-A6D2-B6D60D5B758A}">
      <dsp:nvSpPr>
        <dsp:cNvPr id="0" name=""/>
        <dsp:cNvSpPr/>
      </dsp:nvSpPr>
      <dsp:spPr>
        <a:xfrm>
          <a:off x="2379090" y="2061460"/>
          <a:ext cx="2061460" cy="2061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DL</a:t>
          </a:r>
        </a:p>
      </dsp:txBody>
      <dsp:txXfrm>
        <a:off x="2680984" y="2576825"/>
        <a:ext cx="1457672" cy="103073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9/9/2025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training is done based on the deviation of the models computed result from the known documented result</a:t>
            </a:r>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7</a:t>
            </a:fld>
            <a:endParaRPr lang="en-US" dirty="0"/>
          </a:p>
        </p:txBody>
      </p:sp>
    </p:spTree>
    <p:extLst>
      <p:ext uri="{BB962C8B-B14F-4D97-AF65-F5344CB8AC3E}">
        <p14:creationId xmlns:p14="http://schemas.microsoft.com/office/powerpoint/2010/main" val="213267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this slide</a:t>
            </a:r>
          </a:p>
        </p:txBody>
      </p:sp>
      <p:sp>
        <p:nvSpPr>
          <p:cNvPr id="4" name="Slide Number Placeholder 3"/>
          <p:cNvSpPr>
            <a:spLocks noGrp="1"/>
          </p:cNvSpPr>
          <p:nvPr>
            <p:ph type="sldNum" sz="quarter" idx="5"/>
          </p:nvPr>
        </p:nvSpPr>
        <p:spPr/>
        <p:txBody>
          <a:bodyPr/>
          <a:lstStyle/>
          <a:p>
            <a:fld id="{9192091F-6CD8-46B7-96F0-0D064BD5D0C2}" type="slidenum">
              <a:rPr lang="en-US" smtClean="0"/>
              <a:t>16</a:t>
            </a:fld>
            <a:endParaRPr lang="en-US" dirty="0"/>
          </a:p>
        </p:txBody>
      </p:sp>
    </p:spTree>
    <p:extLst>
      <p:ext uri="{BB962C8B-B14F-4D97-AF65-F5344CB8AC3E}">
        <p14:creationId xmlns:p14="http://schemas.microsoft.com/office/powerpoint/2010/main" val="295344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9/9/2025</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9/9/2025</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9/9/2025</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9/9/2025</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9/9/2025</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9/9/2025</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9/9/2025</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9/9/2025</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9/9/2025</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9/9/2025</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9/9/2025</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9/9/2025</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en/view-image.php?image=226804&amp;picture=fizzy-lime-slice"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mit6874.github.io/assets/misc/ribeiro.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nio.com/fauna-animals/dogs/dog-canine-portrait-cute-husky-white-dog-siberian-p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computer-user-icon-peolpe-avatar-1331579/"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svgsilh.com/image/311681.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xhere.com/ko/photo/790384"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youtu.be/G7ZPWR28TJE?si=g6a-AMww4ynwXtD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5851233" y="1403184"/>
            <a:ext cx="6034823" cy="2553420"/>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Reinforcement Learning and Interpretability</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pPr algn="r"/>
            <a:endParaRPr lang="sv-SE" sz="2000" dirty="0">
              <a:latin typeface="Segoe UI" panose="020B0502040204020203" pitchFamily="34" charset="0"/>
              <a:cs typeface="Segoe UI" panose="020B0502040204020203" pitchFamily="34" charset="0"/>
            </a:endParaRP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a:latin typeface="+mj-lt"/>
                <a:ea typeface="Tahoma" panose="020B0604030504040204" pitchFamily="34" charset="0"/>
                <a:cs typeface="Segoe UI" panose="020B0502040204020203" pitchFamily="34" charset="0"/>
              </a:rPr>
              <a:t>MIS3536: Info Sys Innovation with AI</a:t>
            </a:r>
            <a:endParaRPr lang="en-US" sz="4000" dirty="0">
              <a:latin typeface="+mj-lt"/>
              <a:ea typeface="Tahoma" panose="020B060403050404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3" tooltip="https://creativecommons.org/licenses/by-nc/3.0/"/>
              </a:rPr>
              <a:t>CC BY-NC</a:t>
            </a:r>
            <a:endParaRPr lang="en-US" sz="900" dirty="0"/>
          </a:p>
        </p:txBody>
      </p:sp>
      <p:pic>
        <p:nvPicPr>
          <p:cNvPr id="6" name="Picture 5" descr="A blue light bulb with a brain inside">
            <a:extLst>
              <a:ext uri="{FF2B5EF4-FFF2-40B4-BE49-F238E27FC236}">
                <a16:creationId xmlns:a16="http://schemas.microsoft.com/office/drawing/2014/main" id="{A36D6498-511E-A47E-A31E-A870F780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7" y="1403184"/>
            <a:ext cx="5285007" cy="4688174"/>
          </a:xfrm>
          <a:prstGeom prst="rect">
            <a:avLst/>
          </a:prstGeom>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The Interpretability problem</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1847088"/>
            <a:ext cx="11324038" cy="4343400"/>
          </a:xfrm>
        </p:spPr>
        <p:txBody>
          <a:bodyPr anchor="t">
            <a:normAutofit fontScale="92500" lnSpcReduction="20000"/>
          </a:bodyPr>
          <a:lstStyle/>
          <a:p>
            <a:pPr marL="457200" lvl="1" indent="0">
              <a:buNone/>
            </a:pPr>
            <a:r>
              <a:rPr lang="en-US" sz="2800" dirty="0"/>
              <a:t>Interpretability in AI is crucial for several reasons:</a:t>
            </a:r>
          </a:p>
          <a:p>
            <a:pPr marL="971550" lvl="1" indent="-514350">
              <a:buFont typeface="+mj-lt"/>
              <a:buAutoNum type="arabicPeriod"/>
            </a:pPr>
            <a:r>
              <a:rPr lang="en-US" sz="2800" b="1" dirty="0"/>
              <a:t>Trust</a:t>
            </a:r>
            <a:r>
              <a:rPr lang="en-US" sz="2800" dirty="0"/>
              <a:t>: Understanding the 'why' of AI recommendations help builds trust between users (customers/consumers) and AI. Trust increases user acceptance.</a:t>
            </a:r>
          </a:p>
          <a:p>
            <a:pPr marL="971550" lvl="1" indent="-514350">
              <a:buFont typeface="+mj-lt"/>
              <a:buAutoNum type="arabicPeriod"/>
            </a:pPr>
            <a:r>
              <a:rPr lang="en-US" sz="2800" b="1" dirty="0"/>
              <a:t>Transparency</a:t>
            </a:r>
            <a:r>
              <a:rPr lang="en-US" sz="2800" dirty="0"/>
              <a:t>: Interpretability enhances transparency. It's not enough for an AI algorithm to generate the right result—knowing "the reason why" is now a business fundamental.</a:t>
            </a:r>
          </a:p>
          <a:p>
            <a:pPr marL="971550" lvl="1" indent="-514350">
              <a:buFont typeface="+mj-lt"/>
              <a:buAutoNum type="arabicPeriod"/>
            </a:pPr>
            <a:r>
              <a:rPr lang="en-US" sz="2800" b="1" dirty="0"/>
              <a:t>Fairness and Bias Reduction</a:t>
            </a:r>
            <a:r>
              <a:rPr lang="en-US" sz="2800" dirty="0"/>
              <a:t>: AI systems that are more interpretable and transparent can help to reduce bias and increase fairness.</a:t>
            </a:r>
          </a:p>
          <a:p>
            <a:pPr marL="971550" lvl="1" indent="-514350">
              <a:buFont typeface="+mj-lt"/>
              <a:buAutoNum type="arabicPeriod"/>
            </a:pPr>
            <a:r>
              <a:rPr lang="en-US" sz="2800" b="1" dirty="0"/>
              <a:t>Compliance</a:t>
            </a:r>
            <a:r>
              <a:rPr lang="en-US" sz="2800" dirty="0"/>
              <a:t>: Interpretability ensures compliance with legal and regulatory requirements.</a:t>
            </a:r>
          </a:p>
          <a:p>
            <a:pPr marL="971550" lvl="1" indent="-514350">
              <a:buFont typeface="+mj-lt"/>
              <a:buAutoNum type="arabicPeriod"/>
            </a:pPr>
            <a:r>
              <a:rPr lang="en-US" sz="2800" b="1" dirty="0"/>
              <a:t>Better (Human) Decision Making:</a:t>
            </a:r>
            <a:r>
              <a:rPr lang="en-US" sz="2800" dirty="0"/>
              <a:t> It enables better decision-making as businesses gain an AI-powered framework that provides clear evidence to support outcomes.</a:t>
            </a:r>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10</a:t>
            </a:fld>
            <a:endParaRPr lang="en-US"/>
          </a:p>
        </p:txBody>
      </p:sp>
    </p:spTree>
    <p:extLst>
      <p:ext uri="{BB962C8B-B14F-4D97-AF65-F5344CB8AC3E}">
        <p14:creationId xmlns:p14="http://schemas.microsoft.com/office/powerpoint/2010/main" val="255123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297762" y="329184"/>
            <a:ext cx="6251110" cy="1783080"/>
          </a:xfrm>
        </p:spPr>
        <p:txBody>
          <a:bodyPr anchor="b">
            <a:normAutofit/>
          </a:bodyPr>
          <a:lstStyle/>
          <a:p>
            <a:r>
              <a:rPr lang="en-US" sz="5400" dirty="0"/>
              <a:t>LIME</a:t>
            </a:r>
          </a:p>
        </p:txBody>
      </p:sp>
      <p:pic>
        <p:nvPicPr>
          <p:cNvPr id="6" name="Picture 5">
            <a:extLst>
              <a:ext uri="{FF2B5EF4-FFF2-40B4-BE49-F238E27FC236}">
                <a16:creationId xmlns:a16="http://schemas.microsoft.com/office/drawing/2014/main" id="{57FD3D63-A48F-D587-E994-53BB995990A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054" r="1942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297762" y="2706624"/>
            <a:ext cx="6251110" cy="3483864"/>
          </a:xfrm>
        </p:spPr>
        <p:txBody>
          <a:bodyPr>
            <a:normAutofit/>
          </a:bodyPr>
          <a:lstStyle/>
          <a:p>
            <a:r>
              <a:rPr lang="en-US" sz="2200" dirty="0"/>
              <a:t>LIME is short for Local Interpretable Model-Agnostic Explanations</a:t>
            </a:r>
          </a:p>
          <a:p>
            <a:r>
              <a:rPr lang="en-US" sz="2200" dirty="0"/>
              <a:t>It is </a:t>
            </a:r>
            <a:r>
              <a:rPr lang="en-US" sz="2200" b="1" i="1" dirty="0"/>
              <a:t>one of many</a:t>
            </a:r>
            <a:r>
              <a:rPr lang="en-US" sz="2200" dirty="0"/>
              <a:t> techniques used to address the Interpretability problem.</a:t>
            </a:r>
          </a:p>
          <a:p>
            <a:r>
              <a:rPr lang="en-US" sz="2200" dirty="0"/>
              <a:t>Lime was introduced in the 2016 paper “Why Should I Trust You?”</a:t>
            </a:r>
          </a:p>
          <a:p>
            <a:r>
              <a:rPr lang="en-US" sz="2200" dirty="0">
                <a:hlinkClick r:id="rId4"/>
              </a:rPr>
              <a:t>https://mit6874.github.io/assets/misc/ribeiro.pdf</a:t>
            </a:r>
            <a:r>
              <a:rPr lang="en-US" sz="2200" dirty="0"/>
              <a:t> (</a:t>
            </a:r>
            <a:r>
              <a:rPr lang="en-US" sz="2200" dirty="0" err="1"/>
              <a:t>Ribiero</a:t>
            </a:r>
            <a:r>
              <a:rPr lang="en-US" sz="2200" dirty="0"/>
              <a:t>, et. al. , University of Washington)</a:t>
            </a:r>
          </a:p>
          <a:p>
            <a:pPr marL="0" indent="0">
              <a:buNone/>
            </a:pPr>
            <a:endParaRPr lang="en-US" sz="2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a:pPr>
                <a:lnSpc>
                  <a:spcPct val="90000"/>
                </a:lnSpc>
                <a:spcAft>
                  <a:spcPts val="600"/>
                </a:spcAft>
              </a:pPr>
              <a:t>11</a:t>
            </a:fld>
            <a:endParaRPr lang="en-US" sz="1800" dirty="0"/>
          </a:p>
        </p:txBody>
      </p:sp>
    </p:spTree>
    <p:extLst>
      <p:ext uri="{BB962C8B-B14F-4D97-AF65-F5344CB8AC3E}">
        <p14:creationId xmlns:p14="http://schemas.microsoft.com/office/powerpoint/2010/main" val="23396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F1FA-86C4-82A8-2C0E-E50A6A76F07E}"/>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LIME</a:t>
            </a:r>
          </a:p>
        </p:txBody>
      </p:sp>
      <p:sp>
        <p:nvSpPr>
          <p:cNvPr id="5" name="TextBox 4">
            <a:extLst>
              <a:ext uri="{FF2B5EF4-FFF2-40B4-BE49-F238E27FC236}">
                <a16:creationId xmlns:a16="http://schemas.microsoft.com/office/drawing/2014/main" id="{9454A665-84DA-A3E5-CBD1-28D647E9F93A}"/>
              </a:ext>
            </a:extLst>
          </p:cNvPr>
          <p:cNvSpPr txBox="1"/>
          <p:nvPr/>
        </p:nvSpPr>
        <p:spPr>
          <a:xfrm>
            <a:off x="838200" y="1671568"/>
            <a:ext cx="10868378" cy="4457521"/>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400" dirty="0"/>
              <a:t>Imagine that LIME is a skeptic who's trying to understand how a magic trick works. The magic trick is like a machine learning model - it's complex and hard to understand. But our skeptic, LIME, is smart and has a plan:</a:t>
            </a:r>
          </a:p>
          <a:p>
            <a:pPr marL="571500" indent="-457200">
              <a:lnSpc>
                <a:spcPct val="90000"/>
              </a:lnSpc>
              <a:spcAft>
                <a:spcPts val="600"/>
              </a:spcAft>
              <a:buFont typeface="+mj-lt"/>
              <a:buAutoNum type="arabicPeriod"/>
            </a:pPr>
            <a:r>
              <a:rPr lang="en-US" sz="2400" dirty="0"/>
              <a:t>Choose a specific trick (</a:t>
            </a:r>
            <a:r>
              <a:rPr lang="en-US" sz="2400" b="1" dirty="0"/>
              <a:t>Sample</a:t>
            </a:r>
            <a:r>
              <a:rPr lang="en-US" sz="2400" dirty="0"/>
              <a:t>) to Understand: First, LIME picks one magic trick that it wants to understand. </a:t>
            </a:r>
            <a:r>
              <a:rPr lang="en-US" sz="2400" i="1" dirty="0"/>
              <a:t>It’s the sample that makes the approach “local”.</a:t>
            </a:r>
            <a:br>
              <a:rPr lang="en-US" sz="2400" i="1" dirty="0"/>
            </a:br>
            <a:endParaRPr lang="en-US" sz="2400" i="1" dirty="0"/>
          </a:p>
          <a:p>
            <a:pPr marL="571500" indent="-457200">
              <a:lnSpc>
                <a:spcPct val="90000"/>
              </a:lnSpc>
              <a:spcAft>
                <a:spcPts val="600"/>
              </a:spcAft>
              <a:buFont typeface="+mj-lt"/>
              <a:buAutoNum type="arabicPeriod"/>
            </a:pPr>
            <a:r>
              <a:rPr lang="en-US" sz="2400" dirty="0"/>
              <a:t>Watch the Trick Many Times (</a:t>
            </a:r>
            <a:r>
              <a:rPr lang="en-US" sz="2400" b="1" dirty="0"/>
              <a:t>Perturbation</a:t>
            </a:r>
            <a:r>
              <a:rPr lang="en-US" sz="2400" dirty="0"/>
              <a:t>): Next, LIME watches the magic trick many times. Each time, it changes something small about the trick and sees what happens. </a:t>
            </a:r>
            <a:r>
              <a:rPr lang="en-US" sz="2400" i="1" dirty="0"/>
              <a:t>Those little changes are the perturbations.</a:t>
            </a:r>
            <a:br>
              <a:rPr lang="en-US" sz="2400" i="1" dirty="0"/>
            </a:br>
            <a:endParaRPr lang="en-US" sz="2400" i="1" dirty="0"/>
          </a:p>
          <a:p>
            <a:pPr marL="571500" indent="-457200">
              <a:lnSpc>
                <a:spcPct val="90000"/>
              </a:lnSpc>
              <a:spcAft>
                <a:spcPts val="600"/>
              </a:spcAft>
              <a:buFont typeface="+mj-lt"/>
              <a:buAutoNum type="arabicPeriod"/>
            </a:pPr>
            <a:r>
              <a:rPr lang="en-US" sz="2400" dirty="0"/>
              <a:t>Take Notes (</a:t>
            </a:r>
            <a:r>
              <a:rPr lang="en-US" sz="2400" b="1" dirty="0"/>
              <a:t>Weighting</a:t>
            </a:r>
            <a:r>
              <a:rPr lang="en-US" sz="2400" dirty="0"/>
              <a:t>): While watching, LIME takes notes on what it sees. It pays more attention to outcomes that are most like to the original trick.</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CONTINUED …</a:t>
            </a:r>
          </a:p>
        </p:txBody>
      </p:sp>
      <p:pic>
        <p:nvPicPr>
          <p:cNvPr id="7" name="Picture 6">
            <a:extLst>
              <a:ext uri="{FF2B5EF4-FFF2-40B4-BE49-F238E27FC236}">
                <a16:creationId xmlns:a16="http://schemas.microsoft.com/office/drawing/2014/main" id="{5233C527-9880-6F58-64C3-6F9D3176F6F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2566823" y="-70461"/>
            <a:ext cx="2544220" cy="1742029"/>
          </a:xfrm>
          <a:prstGeom prst="rect">
            <a:avLst/>
          </a:prstGeom>
        </p:spPr>
      </p:pic>
      <p:sp>
        <p:nvSpPr>
          <p:cNvPr id="4" name="Slide Number Placeholder 3">
            <a:extLst>
              <a:ext uri="{FF2B5EF4-FFF2-40B4-BE49-F238E27FC236}">
                <a16:creationId xmlns:a16="http://schemas.microsoft.com/office/drawing/2014/main" id="{0528AA52-3DFD-9FB4-9D1D-DAE08146781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C487655-AABA-4CA8-8EDF-7F823A468B89}" type="slidenum">
              <a:rPr lang="en-US" sz="1200" smtClean="0">
                <a:solidFill>
                  <a:prstClr val="black">
                    <a:tint val="75000"/>
                  </a:prstClr>
                </a:solidFill>
                <a:latin typeface="Calibri" panose="020F0502020204030204"/>
              </a:rPr>
              <a:pPr>
                <a:spcAft>
                  <a:spcPts val="600"/>
                </a:spcAft>
                <a:defRPr/>
              </a:pPr>
              <a:t>12</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83329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F1FA-86C4-82A8-2C0E-E50A6A76F07E}"/>
              </a:ext>
            </a:extLst>
          </p:cNvPr>
          <p:cNvSpPr>
            <a:spLocks noGrp="1"/>
          </p:cNvSpPr>
          <p:nvPr>
            <p:ph type="title"/>
          </p:nvPr>
        </p:nvSpPr>
        <p:spPr/>
        <p:txBody>
          <a:bodyPr/>
          <a:lstStyle/>
          <a:p>
            <a:r>
              <a:rPr lang="en-US" dirty="0"/>
              <a:t>LIME</a:t>
            </a:r>
          </a:p>
        </p:txBody>
      </p:sp>
      <p:sp>
        <p:nvSpPr>
          <p:cNvPr id="4" name="Slide Number Placeholder 3">
            <a:extLst>
              <a:ext uri="{FF2B5EF4-FFF2-40B4-BE49-F238E27FC236}">
                <a16:creationId xmlns:a16="http://schemas.microsoft.com/office/drawing/2014/main" id="{0528AA52-3DFD-9FB4-9D1D-DAE081467814}"/>
              </a:ext>
            </a:extLst>
          </p:cNvPr>
          <p:cNvSpPr>
            <a:spLocks noGrp="1"/>
          </p:cNvSpPr>
          <p:nvPr>
            <p:ph type="sldNum" sz="quarter" idx="12"/>
          </p:nvPr>
        </p:nvSpPr>
        <p:spPr/>
        <p:txBody>
          <a:bodyPr/>
          <a:lstStyle/>
          <a:p>
            <a:fld id="{4C487655-AABA-4CA8-8EDF-7F823A468B89}" type="slidenum">
              <a:rPr lang="en-US" smtClean="0"/>
              <a:t>13</a:t>
            </a:fld>
            <a:endParaRPr lang="en-US" dirty="0"/>
          </a:p>
        </p:txBody>
      </p:sp>
      <p:sp>
        <p:nvSpPr>
          <p:cNvPr id="5" name="TextBox 4">
            <a:extLst>
              <a:ext uri="{FF2B5EF4-FFF2-40B4-BE49-F238E27FC236}">
                <a16:creationId xmlns:a16="http://schemas.microsoft.com/office/drawing/2014/main" id="{9454A665-84DA-A3E5-CBD1-28D647E9F93A}"/>
              </a:ext>
            </a:extLst>
          </p:cNvPr>
          <p:cNvSpPr txBox="1"/>
          <p:nvPr/>
        </p:nvSpPr>
        <p:spPr>
          <a:xfrm>
            <a:off x="970844" y="1569156"/>
            <a:ext cx="10515600" cy="3979551"/>
          </a:xfrm>
          <a:prstGeom prst="rect">
            <a:avLst/>
          </a:prstGeom>
          <a:noFill/>
        </p:spPr>
        <p:txBody>
          <a:bodyPr wrap="square" rtlCol="0">
            <a:spAutoFit/>
          </a:bodyPr>
          <a:lstStyle/>
          <a:p>
            <a:pPr marL="571500" indent="-457200">
              <a:lnSpc>
                <a:spcPct val="90000"/>
              </a:lnSpc>
              <a:spcAft>
                <a:spcPts val="600"/>
              </a:spcAft>
              <a:buFont typeface="+mj-lt"/>
              <a:buAutoNum type="arabicPeriod" startAt="4"/>
            </a:pPr>
            <a:r>
              <a:rPr lang="en-US" sz="2400" dirty="0"/>
              <a:t>Find the Key Steps (Interpretable Model): Using its notes, LIME tries to find the key steps that make the trick work. </a:t>
            </a:r>
            <a:br>
              <a:rPr lang="en-US" sz="2400" dirty="0"/>
            </a:br>
            <a:br>
              <a:rPr lang="en-US" sz="2400" dirty="0"/>
            </a:br>
            <a:r>
              <a:rPr lang="en-US" sz="2400" dirty="0"/>
              <a:t>Collectively, those notes make simple explanation that works for the subset of tricks it has seen.</a:t>
            </a:r>
            <a:br>
              <a:rPr lang="en-US" sz="2400" dirty="0"/>
            </a:br>
            <a:endParaRPr lang="en-US" sz="2400" dirty="0"/>
          </a:p>
          <a:p>
            <a:pPr marL="571500" indent="-457200">
              <a:lnSpc>
                <a:spcPct val="90000"/>
              </a:lnSpc>
              <a:spcAft>
                <a:spcPts val="600"/>
              </a:spcAft>
              <a:buFont typeface="+mj-lt"/>
              <a:buAutoNum type="arabicPeriod" startAt="4"/>
            </a:pPr>
            <a:r>
              <a:rPr lang="en-US" sz="2400" dirty="0"/>
              <a:t>Check the Explanation (Interpretation): Finally, LIME checks if its explanation makes sense with the original trick.</a:t>
            </a:r>
          </a:p>
          <a:p>
            <a:pPr marL="571500" indent="-457200">
              <a:lnSpc>
                <a:spcPct val="90000"/>
              </a:lnSpc>
              <a:spcAft>
                <a:spcPts val="600"/>
              </a:spcAft>
              <a:buFont typeface="+mj-lt"/>
              <a:buAutoNum type="arabicPeriod" startAt="4"/>
            </a:pPr>
            <a:endParaRPr lang="en-US" sz="2400" dirty="0"/>
          </a:p>
          <a:p>
            <a:pPr marL="114300">
              <a:lnSpc>
                <a:spcPct val="90000"/>
              </a:lnSpc>
              <a:spcAft>
                <a:spcPts val="600"/>
              </a:spcAft>
            </a:pPr>
            <a:r>
              <a:rPr lang="en-US" sz="2400" dirty="0"/>
              <a:t>And that's it! LIME has figured out how the magic trick works, or in other words, it has created an explanation for the machine learning model.</a:t>
            </a:r>
          </a:p>
        </p:txBody>
      </p:sp>
      <p:pic>
        <p:nvPicPr>
          <p:cNvPr id="3" name="Picture 2">
            <a:extLst>
              <a:ext uri="{FF2B5EF4-FFF2-40B4-BE49-F238E27FC236}">
                <a16:creationId xmlns:a16="http://schemas.microsoft.com/office/drawing/2014/main" id="{52D09E92-6E3B-1C65-E7F6-6CDDCF8500C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2566823" y="-70461"/>
            <a:ext cx="2544220" cy="1742029"/>
          </a:xfrm>
          <a:prstGeom prst="rect">
            <a:avLst/>
          </a:prstGeom>
        </p:spPr>
      </p:pic>
    </p:spTree>
    <p:extLst>
      <p:ext uri="{BB962C8B-B14F-4D97-AF65-F5344CB8AC3E}">
        <p14:creationId xmlns:p14="http://schemas.microsoft.com/office/powerpoint/2010/main" val="382837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D9B17E-45D4-57D9-62EF-33390234B22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519800" y="1067487"/>
            <a:ext cx="2544220" cy="1742029"/>
          </a:xfrm>
          <a:prstGeom prst="rect">
            <a:avLst/>
          </a:prstGeom>
        </p:spPr>
      </p:pic>
      <p:sp>
        <p:nvSpPr>
          <p:cNvPr id="2" name="Title 1">
            <a:extLst>
              <a:ext uri="{FF2B5EF4-FFF2-40B4-BE49-F238E27FC236}">
                <a16:creationId xmlns:a16="http://schemas.microsoft.com/office/drawing/2014/main" id="{E1407C1C-F645-183E-DB2F-C66CE8DFA708}"/>
              </a:ext>
            </a:extLst>
          </p:cNvPr>
          <p:cNvSpPr>
            <a:spLocks noGrp="1"/>
          </p:cNvSpPr>
          <p:nvPr>
            <p:ph type="title"/>
          </p:nvPr>
        </p:nvSpPr>
        <p:spPr>
          <a:xfrm>
            <a:off x="838199" y="365126"/>
            <a:ext cx="10755489" cy="639586"/>
          </a:xfrm>
        </p:spPr>
        <p:txBody>
          <a:bodyPr>
            <a:normAutofit fontScale="90000"/>
          </a:bodyPr>
          <a:lstStyle/>
          <a:p>
            <a:r>
              <a:rPr lang="en-US" dirty="0"/>
              <a:t>A simple illustration</a:t>
            </a:r>
          </a:p>
        </p:txBody>
      </p:sp>
      <p:sp>
        <p:nvSpPr>
          <p:cNvPr id="4" name="Slide Number Placeholder 3">
            <a:extLst>
              <a:ext uri="{FF2B5EF4-FFF2-40B4-BE49-F238E27FC236}">
                <a16:creationId xmlns:a16="http://schemas.microsoft.com/office/drawing/2014/main" id="{2B8FA2F1-E65E-4E34-4E93-175C8C3B2C93}"/>
              </a:ext>
            </a:extLst>
          </p:cNvPr>
          <p:cNvSpPr>
            <a:spLocks noGrp="1"/>
          </p:cNvSpPr>
          <p:nvPr>
            <p:ph type="sldNum" sz="quarter" idx="12"/>
          </p:nvPr>
        </p:nvSpPr>
        <p:spPr/>
        <p:txBody>
          <a:bodyPr/>
          <a:lstStyle/>
          <a:p>
            <a:fld id="{4C487655-AABA-4CA8-8EDF-7F823A468B89}" type="slidenum">
              <a:rPr lang="en-US" smtClean="0"/>
              <a:t>14</a:t>
            </a:fld>
            <a:endParaRPr lang="en-US" dirty="0"/>
          </a:p>
        </p:txBody>
      </p:sp>
      <p:sp>
        <p:nvSpPr>
          <p:cNvPr id="6" name="Arrow: Right 5">
            <a:extLst>
              <a:ext uri="{FF2B5EF4-FFF2-40B4-BE49-F238E27FC236}">
                <a16:creationId xmlns:a16="http://schemas.microsoft.com/office/drawing/2014/main" id="{EFCAAF17-628A-D82F-ECD3-D7044149BB6E}"/>
              </a:ext>
            </a:extLst>
          </p:cNvPr>
          <p:cNvSpPr/>
          <p:nvPr/>
        </p:nvSpPr>
        <p:spPr>
          <a:xfrm>
            <a:off x="4605867" y="1800219"/>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680E868-0228-B410-8CA2-5244D9F06D73}"/>
              </a:ext>
            </a:extLst>
          </p:cNvPr>
          <p:cNvSpPr/>
          <p:nvPr/>
        </p:nvSpPr>
        <p:spPr>
          <a:xfrm>
            <a:off x="6736644" y="1800219"/>
            <a:ext cx="510824"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7E6E7E-5550-2896-78D9-9B0CBD7C85C7}"/>
              </a:ext>
            </a:extLst>
          </p:cNvPr>
          <p:cNvSpPr txBox="1"/>
          <p:nvPr/>
        </p:nvSpPr>
        <p:spPr>
          <a:xfrm>
            <a:off x="677335" y="1659066"/>
            <a:ext cx="3522132" cy="646331"/>
          </a:xfrm>
          <a:prstGeom prst="rect">
            <a:avLst/>
          </a:prstGeom>
          <a:noFill/>
        </p:spPr>
        <p:txBody>
          <a:bodyPr wrap="square" rtlCol="0">
            <a:spAutoFit/>
          </a:bodyPr>
          <a:lstStyle/>
          <a:p>
            <a:pPr algn="ctr"/>
            <a:r>
              <a:rPr lang="en-US" sz="3600" dirty="0"/>
              <a:t>{x</a:t>
            </a:r>
            <a:r>
              <a:rPr lang="en-US" sz="3600" baseline="-25000" dirty="0"/>
              <a:t>0</a:t>
            </a:r>
            <a:r>
              <a:rPr lang="en-US" sz="3600" dirty="0"/>
              <a:t>, x</a:t>
            </a:r>
            <a:r>
              <a:rPr lang="en-US" sz="3600" baseline="-25000" dirty="0"/>
              <a:t>1</a:t>
            </a:r>
            <a:r>
              <a:rPr lang="en-US" sz="3600" dirty="0"/>
              <a:t>, x</a:t>
            </a:r>
            <a:r>
              <a:rPr lang="en-US" sz="3600" baseline="-25000" dirty="0"/>
              <a:t>2</a:t>
            </a:r>
            <a:r>
              <a:rPr lang="en-US" sz="3600" dirty="0"/>
              <a:t> … </a:t>
            </a:r>
            <a:r>
              <a:rPr lang="en-US" sz="3600" dirty="0" err="1"/>
              <a:t>x</a:t>
            </a:r>
            <a:r>
              <a:rPr lang="en-US" sz="3600" baseline="-25000" dirty="0" err="1"/>
              <a:t>n</a:t>
            </a:r>
            <a:r>
              <a:rPr lang="en-US" sz="3600" dirty="0"/>
              <a:t>}</a:t>
            </a:r>
            <a:endParaRPr lang="en-US" dirty="0"/>
          </a:p>
        </p:txBody>
      </p:sp>
      <p:sp>
        <p:nvSpPr>
          <p:cNvPr id="12" name="TextBox 11">
            <a:extLst>
              <a:ext uri="{FF2B5EF4-FFF2-40B4-BE49-F238E27FC236}">
                <a16:creationId xmlns:a16="http://schemas.microsoft.com/office/drawing/2014/main" id="{C25C470E-F70A-0AE3-E489-C904623F30B1}"/>
              </a:ext>
            </a:extLst>
          </p:cNvPr>
          <p:cNvSpPr txBox="1"/>
          <p:nvPr/>
        </p:nvSpPr>
        <p:spPr>
          <a:xfrm>
            <a:off x="7247468" y="1729642"/>
            <a:ext cx="3522132" cy="646331"/>
          </a:xfrm>
          <a:prstGeom prst="rect">
            <a:avLst/>
          </a:prstGeom>
          <a:noFill/>
        </p:spPr>
        <p:txBody>
          <a:bodyPr wrap="square" rtlCol="0">
            <a:spAutoFit/>
          </a:bodyPr>
          <a:lstStyle/>
          <a:p>
            <a:pPr algn="ctr"/>
            <a:r>
              <a:rPr lang="en-US" sz="3600" dirty="0"/>
              <a:t>{y</a:t>
            </a:r>
            <a:r>
              <a:rPr lang="en-US" sz="3600" baseline="-25000" dirty="0"/>
              <a:t>0</a:t>
            </a:r>
            <a:r>
              <a:rPr lang="en-US" sz="3600" dirty="0"/>
              <a:t>, y</a:t>
            </a:r>
            <a:r>
              <a:rPr lang="en-US" sz="3600" baseline="-25000" dirty="0"/>
              <a:t>1</a:t>
            </a:r>
            <a:r>
              <a:rPr lang="en-US" sz="3600" dirty="0"/>
              <a:t>, y</a:t>
            </a:r>
            <a:r>
              <a:rPr lang="en-US" sz="3600" baseline="-25000" dirty="0"/>
              <a:t>2</a:t>
            </a:r>
            <a:r>
              <a:rPr lang="en-US" sz="3600" dirty="0"/>
              <a:t> … </a:t>
            </a:r>
            <a:r>
              <a:rPr lang="en-US" sz="3600" dirty="0" err="1"/>
              <a:t>y</a:t>
            </a:r>
            <a:r>
              <a:rPr lang="en-US" sz="3600" baseline="-25000" dirty="0" err="1"/>
              <a:t>n</a:t>
            </a:r>
            <a:r>
              <a:rPr lang="en-US" sz="3600" dirty="0"/>
              <a:t>}</a:t>
            </a:r>
            <a:endParaRPr lang="en-US" dirty="0"/>
          </a:p>
        </p:txBody>
      </p:sp>
      <p:pic>
        <p:nvPicPr>
          <p:cNvPr id="13" name="Picture 12">
            <a:extLst>
              <a:ext uri="{FF2B5EF4-FFF2-40B4-BE49-F238E27FC236}">
                <a16:creationId xmlns:a16="http://schemas.microsoft.com/office/drawing/2014/main" id="{24256A30-12D4-BF4C-4573-4EA372472DE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605867" y="3827616"/>
            <a:ext cx="2544220" cy="1742029"/>
          </a:xfrm>
          <a:prstGeom prst="rect">
            <a:avLst/>
          </a:prstGeom>
        </p:spPr>
      </p:pic>
      <p:sp>
        <p:nvSpPr>
          <p:cNvPr id="14" name="Arrow: Right 13">
            <a:extLst>
              <a:ext uri="{FF2B5EF4-FFF2-40B4-BE49-F238E27FC236}">
                <a16:creationId xmlns:a16="http://schemas.microsoft.com/office/drawing/2014/main" id="{F22B7202-430D-7A55-BF79-06A181EB1075}"/>
              </a:ext>
            </a:extLst>
          </p:cNvPr>
          <p:cNvSpPr/>
          <p:nvPr/>
        </p:nvSpPr>
        <p:spPr>
          <a:xfrm>
            <a:off x="4691934" y="4560348"/>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808BE99-4724-12AA-7749-1216EAFC9B05}"/>
              </a:ext>
            </a:extLst>
          </p:cNvPr>
          <p:cNvSpPr/>
          <p:nvPr/>
        </p:nvSpPr>
        <p:spPr>
          <a:xfrm>
            <a:off x="6736644" y="4539890"/>
            <a:ext cx="1744134"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71FC3E-8AE1-0E7D-A5A2-DCC37ED0E1B0}"/>
              </a:ext>
            </a:extLst>
          </p:cNvPr>
          <p:cNvSpPr txBox="1"/>
          <p:nvPr/>
        </p:nvSpPr>
        <p:spPr>
          <a:xfrm>
            <a:off x="763402" y="4419195"/>
            <a:ext cx="3522132" cy="646331"/>
          </a:xfrm>
          <a:prstGeom prst="rect">
            <a:avLst/>
          </a:prstGeom>
          <a:noFill/>
        </p:spPr>
        <p:txBody>
          <a:bodyPr wrap="square" rtlCol="0">
            <a:spAutoFit/>
          </a:bodyPr>
          <a:lstStyle/>
          <a:p>
            <a:pPr algn="ctr"/>
            <a:r>
              <a:rPr lang="en-US" sz="3600" dirty="0"/>
              <a:t>{x</a:t>
            </a:r>
            <a:r>
              <a:rPr lang="en-US" sz="3600" baseline="-25000" dirty="0"/>
              <a:t>0</a:t>
            </a:r>
            <a:r>
              <a:rPr lang="en-US" sz="3600" dirty="0"/>
              <a:t>, x</a:t>
            </a:r>
            <a:r>
              <a:rPr lang="en-US" sz="3600" baseline="-25000" dirty="0"/>
              <a:t>1</a:t>
            </a:r>
            <a:r>
              <a:rPr lang="en-US" sz="3600" dirty="0"/>
              <a:t>, x</a:t>
            </a:r>
            <a:r>
              <a:rPr lang="en-US" sz="3600" baseline="-25000" dirty="0"/>
              <a:t>2</a:t>
            </a:r>
            <a:r>
              <a:rPr lang="en-US" sz="3600" dirty="0"/>
              <a:t> … </a:t>
            </a:r>
            <a:r>
              <a:rPr lang="en-US" sz="3600" dirty="0" err="1"/>
              <a:t>x</a:t>
            </a:r>
            <a:r>
              <a:rPr lang="en-US" sz="3600" baseline="-25000" dirty="0" err="1"/>
              <a:t>n</a:t>
            </a:r>
            <a:r>
              <a:rPr lang="en-US" sz="3600" dirty="0"/>
              <a:t>}</a:t>
            </a:r>
            <a:endParaRPr lang="en-US" dirty="0"/>
          </a:p>
        </p:txBody>
      </p:sp>
      <p:sp>
        <p:nvSpPr>
          <p:cNvPr id="17" name="TextBox 16">
            <a:extLst>
              <a:ext uri="{FF2B5EF4-FFF2-40B4-BE49-F238E27FC236}">
                <a16:creationId xmlns:a16="http://schemas.microsoft.com/office/drawing/2014/main" id="{7A0E84A2-1A4B-6CA8-A129-9BF3A152C3BB}"/>
              </a:ext>
            </a:extLst>
          </p:cNvPr>
          <p:cNvSpPr txBox="1"/>
          <p:nvPr/>
        </p:nvSpPr>
        <p:spPr>
          <a:xfrm>
            <a:off x="7333535" y="4489771"/>
            <a:ext cx="3522132" cy="646331"/>
          </a:xfrm>
          <a:prstGeom prst="rect">
            <a:avLst/>
          </a:prstGeom>
          <a:noFill/>
        </p:spPr>
        <p:txBody>
          <a:bodyPr wrap="square" rtlCol="0">
            <a:spAutoFit/>
          </a:bodyPr>
          <a:lstStyle/>
          <a:p>
            <a:pPr algn="ctr"/>
            <a:r>
              <a:rPr lang="en-US" sz="3600" dirty="0"/>
              <a:t>{</a:t>
            </a:r>
            <a:r>
              <a:rPr lang="en-US" sz="3600" dirty="0" err="1"/>
              <a:t>y</a:t>
            </a:r>
            <a:r>
              <a:rPr lang="en-US" sz="3600" baseline="-25000" dirty="0" err="1"/>
              <a:t>n</a:t>
            </a:r>
            <a:r>
              <a:rPr lang="en-US" sz="3600" dirty="0"/>
              <a:t>}</a:t>
            </a:r>
            <a:endParaRPr lang="en-US" dirty="0"/>
          </a:p>
        </p:txBody>
      </p:sp>
      <p:sp>
        <p:nvSpPr>
          <p:cNvPr id="18" name="Right Brace 17">
            <a:extLst>
              <a:ext uri="{FF2B5EF4-FFF2-40B4-BE49-F238E27FC236}">
                <a16:creationId xmlns:a16="http://schemas.microsoft.com/office/drawing/2014/main" id="{FD838C1B-EAA6-767F-A176-AC8573F2CE1C}"/>
              </a:ext>
            </a:extLst>
          </p:cNvPr>
          <p:cNvSpPr/>
          <p:nvPr/>
        </p:nvSpPr>
        <p:spPr>
          <a:xfrm rot="5400000">
            <a:off x="8817328" y="1234020"/>
            <a:ext cx="443088" cy="30776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2D6BA49C-F275-24DD-9DEA-26497FE2AA38}"/>
              </a:ext>
            </a:extLst>
          </p:cNvPr>
          <p:cNvSpPr txBox="1"/>
          <p:nvPr/>
        </p:nvSpPr>
        <p:spPr>
          <a:xfrm>
            <a:off x="7278512" y="3126533"/>
            <a:ext cx="3773310" cy="646331"/>
          </a:xfrm>
          <a:prstGeom prst="rect">
            <a:avLst/>
          </a:prstGeom>
          <a:noFill/>
        </p:spPr>
        <p:txBody>
          <a:bodyPr wrap="square" rtlCol="0">
            <a:spAutoFit/>
          </a:bodyPr>
          <a:lstStyle/>
          <a:p>
            <a:pPr algn="ctr"/>
            <a:r>
              <a:rPr lang="en-US" dirty="0"/>
              <a:t>We sample the outcomes of interest. </a:t>
            </a:r>
            <a:br>
              <a:rPr lang="en-US" dirty="0"/>
            </a:br>
            <a:r>
              <a:rPr lang="en-US" dirty="0"/>
              <a:t>This is what makes it “Local”</a:t>
            </a:r>
          </a:p>
        </p:txBody>
      </p:sp>
      <p:cxnSp>
        <p:nvCxnSpPr>
          <p:cNvPr id="21" name="Straight Arrow Connector 20">
            <a:extLst>
              <a:ext uri="{FF2B5EF4-FFF2-40B4-BE49-F238E27FC236}">
                <a16:creationId xmlns:a16="http://schemas.microsoft.com/office/drawing/2014/main" id="{EFDCF60A-E0D5-83AB-02A9-5BBE4E50DD53}"/>
              </a:ext>
            </a:extLst>
          </p:cNvPr>
          <p:cNvCxnSpPr>
            <a:cxnSpLocks/>
            <a:endCxn id="17" idx="0"/>
          </p:cNvCxnSpPr>
          <p:nvPr/>
        </p:nvCxnSpPr>
        <p:spPr>
          <a:xfrm>
            <a:off x="9094601" y="3905016"/>
            <a:ext cx="0" cy="584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68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7C1C-F645-183E-DB2F-C66CE8DFA708}"/>
              </a:ext>
            </a:extLst>
          </p:cNvPr>
          <p:cNvSpPr>
            <a:spLocks noGrp="1"/>
          </p:cNvSpPr>
          <p:nvPr>
            <p:ph type="title"/>
          </p:nvPr>
        </p:nvSpPr>
        <p:spPr>
          <a:xfrm>
            <a:off x="838199" y="365126"/>
            <a:ext cx="10755489" cy="639586"/>
          </a:xfrm>
        </p:spPr>
        <p:txBody>
          <a:bodyPr>
            <a:normAutofit fontScale="90000"/>
          </a:bodyPr>
          <a:lstStyle/>
          <a:p>
            <a:r>
              <a:rPr lang="en-US" dirty="0"/>
              <a:t>A simple illustration (continued)</a:t>
            </a:r>
          </a:p>
        </p:txBody>
      </p:sp>
      <p:sp>
        <p:nvSpPr>
          <p:cNvPr id="4" name="Slide Number Placeholder 3">
            <a:extLst>
              <a:ext uri="{FF2B5EF4-FFF2-40B4-BE49-F238E27FC236}">
                <a16:creationId xmlns:a16="http://schemas.microsoft.com/office/drawing/2014/main" id="{2B8FA2F1-E65E-4E34-4E93-175C8C3B2C93}"/>
              </a:ext>
            </a:extLst>
          </p:cNvPr>
          <p:cNvSpPr>
            <a:spLocks noGrp="1"/>
          </p:cNvSpPr>
          <p:nvPr>
            <p:ph type="sldNum" sz="quarter" idx="12"/>
          </p:nvPr>
        </p:nvSpPr>
        <p:spPr/>
        <p:txBody>
          <a:bodyPr/>
          <a:lstStyle/>
          <a:p>
            <a:fld id="{4C487655-AABA-4CA8-8EDF-7F823A468B89}" type="slidenum">
              <a:rPr lang="en-US" smtClean="0"/>
              <a:t>15</a:t>
            </a:fld>
            <a:endParaRPr lang="en-US" dirty="0"/>
          </a:p>
        </p:txBody>
      </p:sp>
      <p:pic>
        <p:nvPicPr>
          <p:cNvPr id="13" name="Picture 12">
            <a:extLst>
              <a:ext uri="{FF2B5EF4-FFF2-40B4-BE49-F238E27FC236}">
                <a16:creationId xmlns:a16="http://schemas.microsoft.com/office/drawing/2014/main" id="{24256A30-12D4-BF4C-4573-4EA372472DE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550844" y="1244927"/>
            <a:ext cx="2544220" cy="1742029"/>
          </a:xfrm>
          <a:prstGeom prst="rect">
            <a:avLst/>
          </a:prstGeom>
        </p:spPr>
      </p:pic>
      <p:sp>
        <p:nvSpPr>
          <p:cNvPr id="14" name="Arrow: Right 13">
            <a:extLst>
              <a:ext uri="{FF2B5EF4-FFF2-40B4-BE49-F238E27FC236}">
                <a16:creationId xmlns:a16="http://schemas.microsoft.com/office/drawing/2014/main" id="{F22B7202-430D-7A55-BF79-06A181EB1075}"/>
              </a:ext>
            </a:extLst>
          </p:cNvPr>
          <p:cNvSpPr/>
          <p:nvPr/>
        </p:nvSpPr>
        <p:spPr>
          <a:xfrm>
            <a:off x="4636911" y="1977659"/>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808BE99-4724-12AA-7749-1216EAFC9B05}"/>
              </a:ext>
            </a:extLst>
          </p:cNvPr>
          <p:cNvSpPr/>
          <p:nvPr/>
        </p:nvSpPr>
        <p:spPr>
          <a:xfrm>
            <a:off x="6767688" y="1977659"/>
            <a:ext cx="1721556"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71FC3E-8AE1-0E7D-A5A2-DCC37ED0E1B0}"/>
              </a:ext>
            </a:extLst>
          </p:cNvPr>
          <p:cNvSpPr txBox="1"/>
          <p:nvPr/>
        </p:nvSpPr>
        <p:spPr>
          <a:xfrm>
            <a:off x="708379" y="1836506"/>
            <a:ext cx="3522132" cy="646331"/>
          </a:xfrm>
          <a:prstGeom prst="rect">
            <a:avLst/>
          </a:prstGeom>
          <a:noFill/>
        </p:spPr>
        <p:txBody>
          <a:bodyPr wrap="square" rtlCol="0">
            <a:spAutoFit/>
          </a:bodyPr>
          <a:lstStyle/>
          <a:p>
            <a:pPr algn="ctr"/>
            <a:r>
              <a:rPr lang="en-US" sz="3600" dirty="0"/>
              <a:t>{x</a:t>
            </a:r>
            <a:r>
              <a:rPr lang="en-US" sz="3600" baseline="-25000" dirty="0"/>
              <a:t>0</a:t>
            </a:r>
            <a:r>
              <a:rPr lang="en-US" sz="3600" dirty="0"/>
              <a:t>, x</a:t>
            </a:r>
            <a:r>
              <a:rPr lang="en-US" sz="3600" baseline="-25000" dirty="0"/>
              <a:t>1</a:t>
            </a:r>
            <a:r>
              <a:rPr lang="en-US" sz="3600" dirty="0"/>
              <a:t>, x</a:t>
            </a:r>
            <a:r>
              <a:rPr lang="en-US" sz="3600" baseline="-25000" dirty="0"/>
              <a:t>2</a:t>
            </a:r>
            <a:r>
              <a:rPr lang="en-US" sz="3600" dirty="0"/>
              <a:t> … </a:t>
            </a:r>
            <a:r>
              <a:rPr lang="en-US" sz="3600" dirty="0" err="1"/>
              <a:t>x</a:t>
            </a:r>
            <a:r>
              <a:rPr lang="en-US" sz="3600" baseline="-25000" dirty="0" err="1"/>
              <a:t>n</a:t>
            </a:r>
            <a:r>
              <a:rPr lang="en-US" sz="3600" dirty="0"/>
              <a:t>}</a:t>
            </a:r>
            <a:endParaRPr lang="en-US" dirty="0"/>
          </a:p>
        </p:txBody>
      </p:sp>
      <p:sp>
        <p:nvSpPr>
          <p:cNvPr id="17" name="TextBox 16">
            <a:extLst>
              <a:ext uri="{FF2B5EF4-FFF2-40B4-BE49-F238E27FC236}">
                <a16:creationId xmlns:a16="http://schemas.microsoft.com/office/drawing/2014/main" id="{7A0E84A2-1A4B-6CA8-A129-9BF3A152C3BB}"/>
              </a:ext>
            </a:extLst>
          </p:cNvPr>
          <p:cNvSpPr txBox="1"/>
          <p:nvPr/>
        </p:nvSpPr>
        <p:spPr>
          <a:xfrm>
            <a:off x="7278512" y="1907082"/>
            <a:ext cx="3522132" cy="646331"/>
          </a:xfrm>
          <a:prstGeom prst="rect">
            <a:avLst/>
          </a:prstGeom>
          <a:noFill/>
        </p:spPr>
        <p:txBody>
          <a:bodyPr wrap="square" rtlCol="0">
            <a:spAutoFit/>
          </a:bodyPr>
          <a:lstStyle/>
          <a:p>
            <a:pPr algn="ctr"/>
            <a:r>
              <a:rPr lang="en-US" sz="3600" dirty="0"/>
              <a:t>{</a:t>
            </a:r>
            <a:r>
              <a:rPr lang="en-US" sz="3600" dirty="0" err="1"/>
              <a:t>y</a:t>
            </a:r>
            <a:r>
              <a:rPr lang="en-US" sz="3600" baseline="-25000" dirty="0" err="1"/>
              <a:t>n</a:t>
            </a:r>
            <a:r>
              <a:rPr lang="en-US" sz="3600" dirty="0"/>
              <a:t>}</a:t>
            </a:r>
            <a:endParaRPr lang="en-US" dirty="0"/>
          </a:p>
        </p:txBody>
      </p:sp>
      <p:cxnSp>
        <p:nvCxnSpPr>
          <p:cNvPr id="11" name="Straight Arrow Connector 10">
            <a:extLst>
              <a:ext uri="{FF2B5EF4-FFF2-40B4-BE49-F238E27FC236}">
                <a16:creationId xmlns:a16="http://schemas.microsoft.com/office/drawing/2014/main" id="{901BA0B4-45FA-92EB-4BA4-93FBA31F9228}"/>
              </a:ext>
            </a:extLst>
          </p:cNvPr>
          <p:cNvCxnSpPr/>
          <p:nvPr/>
        </p:nvCxnSpPr>
        <p:spPr>
          <a:xfrm flipV="1">
            <a:off x="1343378"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501CDA6-5FB9-7415-A58B-289849A462A4}"/>
              </a:ext>
            </a:extLst>
          </p:cNvPr>
          <p:cNvCxnSpPr/>
          <p:nvPr/>
        </p:nvCxnSpPr>
        <p:spPr>
          <a:xfrm flipV="1">
            <a:off x="1947334"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B89577-7A2F-0BA6-2697-D0FF65C9D731}"/>
              </a:ext>
            </a:extLst>
          </p:cNvPr>
          <p:cNvCxnSpPr/>
          <p:nvPr/>
        </p:nvCxnSpPr>
        <p:spPr>
          <a:xfrm flipV="1">
            <a:off x="2528711"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86C3163-4864-F6EA-1EA2-D6574D8790EE}"/>
              </a:ext>
            </a:extLst>
          </p:cNvPr>
          <p:cNvCxnSpPr/>
          <p:nvPr/>
        </p:nvCxnSpPr>
        <p:spPr>
          <a:xfrm flipV="1">
            <a:off x="3392311"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72B746F-2953-D112-80A9-C582F0D3AA5C}"/>
              </a:ext>
            </a:extLst>
          </p:cNvPr>
          <p:cNvSpPr txBox="1"/>
          <p:nvPr/>
        </p:nvSpPr>
        <p:spPr>
          <a:xfrm>
            <a:off x="718245" y="3105834"/>
            <a:ext cx="4309532" cy="646331"/>
          </a:xfrm>
          <a:prstGeom prst="rect">
            <a:avLst/>
          </a:prstGeom>
          <a:noFill/>
        </p:spPr>
        <p:txBody>
          <a:bodyPr wrap="square" rtlCol="0">
            <a:spAutoFit/>
          </a:bodyPr>
          <a:lstStyle/>
          <a:p>
            <a:r>
              <a:rPr lang="en-US" dirty="0"/>
              <a:t>We </a:t>
            </a:r>
            <a:r>
              <a:rPr lang="en-US" b="1" i="1" dirty="0"/>
              <a:t>perturb</a:t>
            </a:r>
            <a:r>
              <a:rPr lang="en-US" dirty="0"/>
              <a:t> each one of the inputs, run the model, and take note of the outcome.</a:t>
            </a:r>
          </a:p>
        </p:txBody>
      </p:sp>
      <p:pic>
        <p:nvPicPr>
          <p:cNvPr id="25" name="Picture 24">
            <a:extLst>
              <a:ext uri="{FF2B5EF4-FFF2-40B4-BE49-F238E27FC236}">
                <a16:creationId xmlns:a16="http://schemas.microsoft.com/office/drawing/2014/main" id="{EE58F338-1E6B-DFB4-8BE1-D035BB2798B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710287" y="3368324"/>
            <a:ext cx="2544220" cy="1742029"/>
          </a:xfrm>
          <a:prstGeom prst="rect">
            <a:avLst/>
          </a:prstGeom>
        </p:spPr>
      </p:pic>
      <p:sp>
        <p:nvSpPr>
          <p:cNvPr id="26" name="Arrow: Right 25">
            <a:extLst>
              <a:ext uri="{FF2B5EF4-FFF2-40B4-BE49-F238E27FC236}">
                <a16:creationId xmlns:a16="http://schemas.microsoft.com/office/drawing/2014/main" id="{FB4BDE38-8FA0-002D-5E5C-AAA2A511A232}"/>
              </a:ext>
            </a:extLst>
          </p:cNvPr>
          <p:cNvSpPr/>
          <p:nvPr/>
        </p:nvSpPr>
        <p:spPr>
          <a:xfrm>
            <a:off x="4796354" y="4101056"/>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9840F59C-9B17-F626-DC35-90BD88FC95E3}"/>
              </a:ext>
            </a:extLst>
          </p:cNvPr>
          <p:cNvSpPr/>
          <p:nvPr/>
        </p:nvSpPr>
        <p:spPr>
          <a:xfrm>
            <a:off x="6927130" y="4101056"/>
            <a:ext cx="168346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40D04E3-1E34-0A22-3514-40F6D7D3F0A8}"/>
              </a:ext>
            </a:extLst>
          </p:cNvPr>
          <p:cNvSpPr txBox="1"/>
          <p:nvPr/>
        </p:nvSpPr>
        <p:spPr>
          <a:xfrm>
            <a:off x="867822" y="3959903"/>
            <a:ext cx="3522132" cy="646331"/>
          </a:xfrm>
          <a:prstGeom prst="rect">
            <a:avLst/>
          </a:prstGeom>
          <a:noFill/>
        </p:spPr>
        <p:txBody>
          <a:bodyPr wrap="square" rtlCol="0">
            <a:spAutoFit/>
          </a:bodyPr>
          <a:lstStyle/>
          <a:p>
            <a:pPr algn="ctr"/>
            <a:r>
              <a:rPr lang="en-US" sz="3600" dirty="0"/>
              <a:t>{x</a:t>
            </a:r>
            <a:r>
              <a:rPr lang="en-US" sz="3600" baseline="-25000" dirty="0"/>
              <a:t>i</a:t>
            </a:r>
            <a:r>
              <a:rPr lang="en-US" sz="3600" dirty="0"/>
              <a:t>, </a:t>
            </a:r>
            <a:r>
              <a:rPr lang="en-US" sz="3600" dirty="0" err="1"/>
              <a:t>x</a:t>
            </a:r>
            <a:r>
              <a:rPr lang="en-US" sz="3600" baseline="-25000" dirty="0" err="1"/>
              <a:t>j</a:t>
            </a:r>
            <a:r>
              <a:rPr lang="en-US" sz="3600" dirty="0"/>
              <a:t>} + </a:t>
            </a:r>
            <a:r>
              <a:rPr lang="el-GR" sz="3600" dirty="0">
                <a:latin typeface="Segoe UI" panose="020B0502040204020203" pitchFamily="34" charset="0"/>
                <a:cs typeface="Segoe UI" panose="020B0502040204020203" pitchFamily="34" charset="0"/>
              </a:rPr>
              <a:t>Ε</a:t>
            </a:r>
            <a:endParaRPr lang="en-US" dirty="0"/>
          </a:p>
        </p:txBody>
      </p:sp>
      <p:sp>
        <p:nvSpPr>
          <p:cNvPr id="29" name="TextBox 28">
            <a:extLst>
              <a:ext uri="{FF2B5EF4-FFF2-40B4-BE49-F238E27FC236}">
                <a16:creationId xmlns:a16="http://schemas.microsoft.com/office/drawing/2014/main" id="{8ECD457A-AF78-4536-F076-A417D8EEA736}"/>
              </a:ext>
            </a:extLst>
          </p:cNvPr>
          <p:cNvSpPr txBox="1"/>
          <p:nvPr/>
        </p:nvSpPr>
        <p:spPr>
          <a:xfrm>
            <a:off x="7437955" y="4030479"/>
            <a:ext cx="3522132" cy="646331"/>
          </a:xfrm>
          <a:prstGeom prst="rect">
            <a:avLst/>
          </a:prstGeom>
          <a:noFill/>
        </p:spPr>
        <p:txBody>
          <a:bodyPr wrap="square" rtlCol="0">
            <a:spAutoFit/>
          </a:bodyPr>
          <a:lstStyle/>
          <a:p>
            <a:pPr algn="ctr"/>
            <a:r>
              <a:rPr lang="en-US" sz="3600" dirty="0"/>
              <a:t>{</a:t>
            </a:r>
            <a:r>
              <a:rPr lang="en-US" sz="3600" dirty="0" err="1"/>
              <a:t>y</a:t>
            </a:r>
            <a:r>
              <a:rPr lang="en-US" sz="3600" baseline="-25000" dirty="0" err="1"/>
              <a:t>n</a:t>
            </a:r>
            <a:r>
              <a:rPr lang="en-US" sz="3600" dirty="0"/>
              <a:t>}</a:t>
            </a:r>
            <a:endParaRPr lang="en-US" dirty="0"/>
          </a:p>
        </p:txBody>
      </p:sp>
      <p:sp>
        <p:nvSpPr>
          <p:cNvPr id="30" name="TextBox 29">
            <a:extLst>
              <a:ext uri="{FF2B5EF4-FFF2-40B4-BE49-F238E27FC236}">
                <a16:creationId xmlns:a16="http://schemas.microsoft.com/office/drawing/2014/main" id="{F97FE57B-264D-9E00-E77C-1AF197C4789E}"/>
              </a:ext>
            </a:extLst>
          </p:cNvPr>
          <p:cNvSpPr txBox="1"/>
          <p:nvPr/>
        </p:nvSpPr>
        <p:spPr>
          <a:xfrm>
            <a:off x="781755" y="4716977"/>
            <a:ext cx="3852331" cy="1200329"/>
          </a:xfrm>
          <a:prstGeom prst="rect">
            <a:avLst/>
          </a:prstGeom>
          <a:noFill/>
        </p:spPr>
        <p:txBody>
          <a:bodyPr wrap="square" rtlCol="0">
            <a:spAutoFit/>
          </a:bodyPr>
          <a:lstStyle/>
          <a:p>
            <a:r>
              <a:rPr lang="en-US" dirty="0"/>
              <a:t>We choose the most important inputs to create a new model. The new model </a:t>
            </a:r>
            <a:r>
              <a:rPr lang="en-US"/>
              <a:t>is simpler and has an </a:t>
            </a:r>
            <a:r>
              <a:rPr lang="en-US" dirty="0"/>
              <a:t>acceptable level </a:t>
            </a:r>
            <a:r>
              <a:rPr lang="en-US"/>
              <a:t>of error.</a:t>
            </a:r>
            <a:endParaRPr lang="en-US" dirty="0"/>
          </a:p>
        </p:txBody>
      </p:sp>
    </p:spTree>
    <p:extLst>
      <p:ext uri="{BB962C8B-B14F-4D97-AF65-F5344CB8AC3E}">
        <p14:creationId xmlns:p14="http://schemas.microsoft.com/office/powerpoint/2010/main" val="177292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7" grpId="0" animBg="1"/>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32B1C-3B34-8D6E-C75C-99CC587845AD}"/>
              </a:ext>
            </a:extLst>
          </p:cNvPr>
          <p:cNvSpPr>
            <a:spLocks noGrp="1"/>
          </p:cNvSpPr>
          <p:nvPr>
            <p:ph type="title"/>
          </p:nvPr>
        </p:nvSpPr>
        <p:spPr>
          <a:xfrm>
            <a:off x="572493" y="238539"/>
            <a:ext cx="11018520" cy="1434415"/>
          </a:xfrm>
        </p:spPr>
        <p:txBody>
          <a:bodyPr anchor="b">
            <a:normAutofit/>
          </a:bodyPr>
          <a:lstStyle/>
          <a:p>
            <a:r>
              <a:rPr lang="en-US" sz="5400" dirty="0"/>
              <a:t>Another explanation…</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287A92-593C-E74B-1C1F-02A94EDF3164}"/>
              </a:ext>
            </a:extLst>
          </p:cNvPr>
          <p:cNvSpPr>
            <a:spLocks noGrp="1"/>
          </p:cNvSpPr>
          <p:nvPr>
            <p:ph idx="1"/>
          </p:nvPr>
        </p:nvSpPr>
        <p:spPr>
          <a:xfrm>
            <a:off x="572493" y="2071316"/>
            <a:ext cx="6713552" cy="4119172"/>
          </a:xfrm>
        </p:spPr>
        <p:txBody>
          <a:bodyPr anchor="t">
            <a:normAutofit/>
          </a:bodyPr>
          <a:lstStyle/>
          <a:p>
            <a:r>
              <a:rPr lang="en-US" sz="2200" dirty="0"/>
              <a:t>Some outcomes of LIME increase our trust in the model, and some decrease our trust.</a:t>
            </a:r>
          </a:p>
          <a:p>
            <a:r>
              <a:rPr lang="en-US" sz="2200" dirty="0"/>
              <a:t>For example – if the presence of “snow” key factor in image recognition that attempts to discerns between a Husky dog, and a arctic wolf then we should not trust it, even if the accuracy is high.</a:t>
            </a:r>
          </a:p>
          <a:p>
            <a:r>
              <a:rPr lang="en-US" sz="2200" dirty="0"/>
              <a:t>Again, this approach is </a:t>
            </a:r>
            <a:r>
              <a:rPr lang="en-US" sz="2200" b="1" dirty="0"/>
              <a:t>model agnostic</a:t>
            </a:r>
            <a:r>
              <a:rPr lang="en-US" sz="2200" dirty="0"/>
              <a:t>.  It works for any / all AI models. </a:t>
            </a:r>
          </a:p>
        </p:txBody>
      </p:sp>
      <p:pic>
        <p:nvPicPr>
          <p:cNvPr id="6" name="Picture 5">
            <a:extLst>
              <a:ext uri="{FF2B5EF4-FFF2-40B4-BE49-F238E27FC236}">
                <a16:creationId xmlns:a16="http://schemas.microsoft.com/office/drawing/2014/main" id="{C8C8DB45-BFC6-BAA8-609B-5182F260460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057" r="16484" b="-3"/>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EA70ACE7-8BB8-7DAB-8071-CF84024B5CDD}"/>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16</a:t>
            </a:fld>
            <a:endParaRPr lang="en-US" sz="1800"/>
          </a:p>
        </p:txBody>
      </p:sp>
    </p:spTree>
    <p:extLst>
      <p:ext uri="{BB962C8B-B14F-4D97-AF65-F5344CB8AC3E}">
        <p14:creationId xmlns:p14="http://schemas.microsoft.com/office/powerpoint/2010/main" val="96437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0E8CD-EE9B-8AAA-76CC-58FE4591CC80}"/>
              </a:ext>
            </a:extLst>
          </p:cNvPr>
          <p:cNvSpPr>
            <a:spLocks noGrp="1"/>
          </p:cNvSpPr>
          <p:nvPr>
            <p:ph type="title"/>
          </p:nvPr>
        </p:nvSpPr>
        <p:spPr>
          <a:xfrm>
            <a:off x="686834" y="1153572"/>
            <a:ext cx="3200400" cy="4461163"/>
          </a:xfrm>
        </p:spPr>
        <p:txBody>
          <a:bodyPr>
            <a:normAutofit/>
          </a:bodyPr>
          <a:lstStyle/>
          <a:p>
            <a:r>
              <a:rPr lang="en-US">
                <a:solidFill>
                  <a:srgbClr val="FFFFFF"/>
                </a:solidFill>
              </a:rPr>
              <a:t>Let’s review</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82BE327-76C3-EFB0-DE5C-5938E3EA929E}"/>
              </a:ext>
            </a:extLst>
          </p:cNvPr>
          <p:cNvSpPr>
            <a:spLocks noGrp="1"/>
          </p:cNvSpPr>
          <p:nvPr>
            <p:ph idx="1"/>
          </p:nvPr>
        </p:nvSpPr>
        <p:spPr>
          <a:xfrm>
            <a:off x="4447308" y="591344"/>
            <a:ext cx="6906491" cy="5585619"/>
          </a:xfrm>
        </p:spPr>
        <p:txBody>
          <a:bodyPr anchor="ctr">
            <a:normAutofit/>
          </a:bodyPr>
          <a:lstStyle/>
          <a:p>
            <a:r>
              <a:rPr lang="en-US" sz="2400" dirty="0"/>
              <a:t>There are the broad categories of machine learning:</a:t>
            </a:r>
          </a:p>
          <a:p>
            <a:pPr lvl="1"/>
            <a:r>
              <a:rPr lang="en-US" sz="2000" dirty="0"/>
              <a:t>Supervised</a:t>
            </a:r>
          </a:p>
          <a:p>
            <a:pPr lvl="1"/>
            <a:r>
              <a:rPr lang="en-US" sz="2000" dirty="0"/>
              <a:t>Unsupervised</a:t>
            </a:r>
          </a:p>
          <a:p>
            <a:pPr lvl="1"/>
            <a:r>
              <a:rPr lang="en-US" sz="2000" dirty="0"/>
              <a:t>Semi-Supervised</a:t>
            </a:r>
          </a:p>
          <a:p>
            <a:pPr lvl="1"/>
            <a:r>
              <a:rPr lang="en-US" sz="2000" dirty="0"/>
              <a:t>Reinforcement</a:t>
            </a:r>
          </a:p>
          <a:p>
            <a:r>
              <a:rPr lang="en-US" sz="2400" dirty="0"/>
              <a:t>The three main steps of machine learning are …</a:t>
            </a:r>
          </a:p>
          <a:p>
            <a:r>
              <a:rPr lang="en-US" sz="2400" dirty="0"/>
              <a:t>Why is “data cleaning” important?</a:t>
            </a:r>
          </a:p>
          <a:p>
            <a:r>
              <a:rPr lang="en-US" sz="2400" dirty="0"/>
              <a:t>Interpretability is mostly a concern with … classic/simple AI, ML or DL?</a:t>
            </a:r>
          </a:p>
          <a:p>
            <a:r>
              <a:rPr lang="en-US" sz="2400" dirty="0"/>
              <a:t>Interpretability is important because …</a:t>
            </a:r>
          </a:p>
          <a:p>
            <a:r>
              <a:rPr lang="en-US" sz="2400" dirty="0"/>
              <a:t>A well known, one-size-fits-all approach to interpretability is ….</a:t>
            </a:r>
          </a:p>
          <a:p>
            <a:pPr lvl="1"/>
            <a:endParaRPr lang="en-US" sz="2000" dirty="0"/>
          </a:p>
          <a:p>
            <a:pPr lvl="1"/>
            <a:endParaRPr lang="en-US" sz="2000" dirty="0"/>
          </a:p>
        </p:txBody>
      </p:sp>
      <p:sp>
        <p:nvSpPr>
          <p:cNvPr id="4" name="Slide Number Placeholder 3">
            <a:extLst>
              <a:ext uri="{FF2B5EF4-FFF2-40B4-BE49-F238E27FC236}">
                <a16:creationId xmlns:a16="http://schemas.microsoft.com/office/drawing/2014/main" id="{DB2EBB20-B52A-7078-934E-046A7ECE7E41}"/>
              </a:ext>
            </a:extLst>
          </p:cNvPr>
          <p:cNvSpPr>
            <a:spLocks noGrp="1"/>
          </p:cNvSpPr>
          <p:nvPr>
            <p:ph type="sldNum" sz="quarter" idx="12"/>
          </p:nvPr>
        </p:nvSpPr>
        <p:spPr>
          <a:xfrm>
            <a:off x="9541564" y="6356350"/>
            <a:ext cx="1812235"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17</a:t>
            </a:fld>
            <a:endParaRPr lang="en-US" sz="1800"/>
          </a:p>
        </p:txBody>
      </p:sp>
    </p:spTree>
    <p:extLst>
      <p:ext uri="{BB962C8B-B14F-4D97-AF65-F5344CB8AC3E}">
        <p14:creationId xmlns:p14="http://schemas.microsoft.com/office/powerpoint/2010/main" val="339522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2154-832E-AABE-1881-EC14A707BE89}"/>
              </a:ext>
            </a:extLst>
          </p:cNvPr>
          <p:cNvSpPr>
            <a:spLocks noGrp="1"/>
          </p:cNvSpPr>
          <p:nvPr>
            <p:ph type="title"/>
          </p:nvPr>
        </p:nvSpPr>
        <p:spPr/>
        <p:txBody>
          <a:bodyPr/>
          <a:lstStyle/>
          <a:p>
            <a:r>
              <a:rPr lang="en-US" dirty="0"/>
              <a:t>Where are we?</a:t>
            </a:r>
          </a:p>
        </p:txBody>
      </p:sp>
      <p:sp>
        <p:nvSpPr>
          <p:cNvPr id="4" name="Slide Number Placeholder 3">
            <a:extLst>
              <a:ext uri="{FF2B5EF4-FFF2-40B4-BE49-F238E27FC236}">
                <a16:creationId xmlns:a16="http://schemas.microsoft.com/office/drawing/2014/main" id="{1FC69768-ECCD-242B-F7F9-BCBF18A39F72}"/>
              </a:ext>
            </a:extLst>
          </p:cNvPr>
          <p:cNvSpPr>
            <a:spLocks noGrp="1"/>
          </p:cNvSpPr>
          <p:nvPr>
            <p:ph type="sldNum" sz="quarter" idx="12"/>
          </p:nvPr>
        </p:nvSpPr>
        <p:spPr/>
        <p:txBody>
          <a:bodyPr/>
          <a:lstStyle/>
          <a:p>
            <a:fld id="{4C487655-AABA-4CA8-8EDF-7F823A468B89}" type="slidenum">
              <a:rPr lang="en-US" smtClean="0"/>
              <a:t>2</a:t>
            </a:fld>
            <a:endParaRPr lang="en-US" dirty="0"/>
          </a:p>
        </p:txBody>
      </p:sp>
      <p:graphicFrame>
        <p:nvGraphicFramePr>
          <p:cNvPr id="6" name="Diagram 5">
            <a:extLst>
              <a:ext uri="{FF2B5EF4-FFF2-40B4-BE49-F238E27FC236}">
                <a16:creationId xmlns:a16="http://schemas.microsoft.com/office/drawing/2014/main" id="{7A3AFC8D-8521-9FEF-C070-AD4D9432D6C1}"/>
              </a:ext>
            </a:extLst>
          </p:cNvPr>
          <p:cNvGraphicFramePr/>
          <p:nvPr>
            <p:extLst>
              <p:ext uri="{D42A27DB-BD31-4B8C-83A1-F6EECF244321}">
                <p14:modId xmlns:p14="http://schemas.microsoft.com/office/powerpoint/2010/main" val="2835549875"/>
              </p:ext>
            </p:extLst>
          </p:nvPr>
        </p:nvGraphicFramePr>
        <p:xfrm>
          <a:off x="2067823" y="1551580"/>
          <a:ext cx="6819641" cy="4122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a:extLst>
              <a:ext uri="{FF2B5EF4-FFF2-40B4-BE49-F238E27FC236}">
                <a16:creationId xmlns:a16="http://schemas.microsoft.com/office/drawing/2014/main" id="{DAAC2020-7EF3-754A-8C79-4C7063B5C135}"/>
              </a:ext>
            </a:extLst>
          </p:cNvPr>
          <p:cNvCxnSpPr>
            <a:cxnSpLocks/>
          </p:cNvCxnSpPr>
          <p:nvPr/>
        </p:nvCxnSpPr>
        <p:spPr>
          <a:xfrm flipH="1">
            <a:off x="6175022" y="1645051"/>
            <a:ext cx="1681354" cy="1639861"/>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5C8D8427-30C1-7007-7E4D-E9E6626ADA63}"/>
              </a:ext>
            </a:extLst>
          </p:cNvPr>
          <p:cNvSpPr txBox="1"/>
          <p:nvPr/>
        </p:nvSpPr>
        <p:spPr>
          <a:xfrm>
            <a:off x="7987002" y="587712"/>
            <a:ext cx="3479284" cy="1815882"/>
          </a:xfrm>
          <a:prstGeom prst="rect">
            <a:avLst/>
          </a:prstGeom>
          <a:noFill/>
        </p:spPr>
        <p:txBody>
          <a:bodyPr wrap="square" rtlCol="0">
            <a:spAutoFit/>
          </a:bodyPr>
          <a:lstStyle/>
          <a:p>
            <a:r>
              <a:rPr lang="en-US" sz="2800" dirty="0">
                <a:solidFill>
                  <a:schemeClr val="accent2"/>
                </a:solidFill>
              </a:rPr>
              <a:t>There is </a:t>
            </a:r>
            <a:r>
              <a:rPr lang="en-US" sz="2800" b="1" i="1" dirty="0">
                <a:solidFill>
                  <a:schemeClr val="accent2"/>
                </a:solidFill>
              </a:rPr>
              <a:t>another </a:t>
            </a:r>
            <a:r>
              <a:rPr lang="en-US" sz="2800" dirty="0">
                <a:solidFill>
                  <a:schemeClr val="accent2"/>
                </a:solidFill>
              </a:rPr>
              <a:t>kind of ML that we have not yet discussed. (Topic #2)</a:t>
            </a:r>
            <a:endParaRPr lang="en-US" b="1" i="1" dirty="0">
              <a:solidFill>
                <a:schemeClr val="accent2"/>
              </a:solidFill>
            </a:endParaRPr>
          </a:p>
        </p:txBody>
      </p:sp>
      <p:sp>
        <p:nvSpPr>
          <p:cNvPr id="3" name="TextBox 2">
            <a:extLst>
              <a:ext uri="{FF2B5EF4-FFF2-40B4-BE49-F238E27FC236}">
                <a16:creationId xmlns:a16="http://schemas.microsoft.com/office/drawing/2014/main" id="{4BC403AD-5DDF-B234-2894-F645F1577C8E}"/>
              </a:ext>
            </a:extLst>
          </p:cNvPr>
          <p:cNvSpPr txBox="1"/>
          <p:nvPr/>
        </p:nvSpPr>
        <p:spPr>
          <a:xfrm>
            <a:off x="7987002" y="2900134"/>
            <a:ext cx="3843754" cy="2246769"/>
          </a:xfrm>
          <a:prstGeom prst="rect">
            <a:avLst/>
          </a:prstGeom>
          <a:noFill/>
        </p:spPr>
        <p:txBody>
          <a:bodyPr wrap="square" rtlCol="0">
            <a:spAutoFit/>
          </a:bodyPr>
          <a:lstStyle/>
          <a:p>
            <a:r>
              <a:rPr lang="en-US" sz="2800" dirty="0">
                <a:solidFill>
                  <a:schemeClr val="accent2"/>
                </a:solidFill>
              </a:rPr>
              <a:t>DL has a problem with something called “Interpretability”.  How to solve that?</a:t>
            </a:r>
            <a:br>
              <a:rPr lang="en-US" sz="2800" dirty="0">
                <a:solidFill>
                  <a:schemeClr val="accent2"/>
                </a:solidFill>
              </a:rPr>
            </a:br>
            <a:r>
              <a:rPr lang="en-US" sz="2800" dirty="0">
                <a:solidFill>
                  <a:schemeClr val="accent2"/>
                </a:solidFill>
              </a:rPr>
              <a:t>(Topic #3)</a:t>
            </a:r>
            <a:endParaRPr lang="en-US" b="1" i="1" dirty="0">
              <a:solidFill>
                <a:schemeClr val="accent2"/>
              </a:solidFill>
            </a:endParaRPr>
          </a:p>
        </p:txBody>
      </p:sp>
      <p:cxnSp>
        <p:nvCxnSpPr>
          <p:cNvPr id="5" name="Straight Arrow Connector 4">
            <a:extLst>
              <a:ext uri="{FF2B5EF4-FFF2-40B4-BE49-F238E27FC236}">
                <a16:creationId xmlns:a16="http://schemas.microsoft.com/office/drawing/2014/main" id="{DB695F1E-FD11-101F-56F9-A682E8EBF710}"/>
              </a:ext>
            </a:extLst>
          </p:cNvPr>
          <p:cNvCxnSpPr>
            <a:cxnSpLocks/>
          </p:cNvCxnSpPr>
          <p:nvPr/>
        </p:nvCxnSpPr>
        <p:spPr>
          <a:xfrm flipH="1">
            <a:off x="5975854" y="3142201"/>
            <a:ext cx="2011148" cy="171700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1" name="Left Brace 10">
            <a:extLst>
              <a:ext uri="{FF2B5EF4-FFF2-40B4-BE49-F238E27FC236}">
                <a16:creationId xmlns:a16="http://schemas.microsoft.com/office/drawing/2014/main" id="{12BF053D-02BC-E317-6371-798BA206AEEC}"/>
              </a:ext>
            </a:extLst>
          </p:cNvPr>
          <p:cNvSpPr/>
          <p:nvPr/>
        </p:nvSpPr>
        <p:spPr>
          <a:xfrm>
            <a:off x="2675467" y="2585156"/>
            <a:ext cx="721565" cy="2980266"/>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674805B3-DC35-6410-1CBA-3DD56161A643}"/>
              </a:ext>
            </a:extLst>
          </p:cNvPr>
          <p:cNvSpPr txBox="1"/>
          <p:nvPr/>
        </p:nvSpPr>
        <p:spPr>
          <a:xfrm>
            <a:off x="400753" y="2896139"/>
            <a:ext cx="2410180" cy="1815882"/>
          </a:xfrm>
          <a:prstGeom prst="rect">
            <a:avLst/>
          </a:prstGeom>
          <a:noFill/>
        </p:spPr>
        <p:txBody>
          <a:bodyPr wrap="square" rtlCol="0">
            <a:spAutoFit/>
          </a:bodyPr>
          <a:lstStyle/>
          <a:p>
            <a:r>
              <a:rPr lang="en-US" sz="2800" dirty="0">
                <a:solidFill>
                  <a:schemeClr val="accent2"/>
                </a:solidFill>
              </a:rPr>
              <a:t>What are the steps to a ML project</a:t>
            </a:r>
            <a:br>
              <a:rPr lang="en-US" sz="2800" dirty="0">
                <a:solidFill>
                  <a:schemeClr val="accent2"/>
                </a:solidFill>
              </a:rPr>
            </a:br>
            <a:r>
              <a:rPr lang="en-US" sz="2800" dirty="0">
                <a:solidFill>
                  <a:schemeClr val="accent2"/>
                </a:solidFill>
              </a:rPr>
              <a:t>(Topic #1)</a:t>
            </a:r>
            <a:endParaRPr lang="en-US" b="1" i="1" dirty="0">
              <a:solidFill>
                <a:schemeClr val="accent2"/>
              </a:solidFill>
            </a:endParaRPr>
          </a:p>
        </p:txBody>
      </p:sp>
    </p:spTree>
    <p:extLst>
      <p:ext uri="{BB962C8B-B14F-4D97-AF65-F5344CB8AC3E}">
        <p14:creationId xmlns:p14="http://schemas.microsoft.com/office/powerpoint/2010/main" val="215462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Agenda</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11324038" cy="4119172"/>
          </a:xfrm>
        </p:spPr>
        <p:txBody>
          <a:bodyPr anchor="t">
            <a:normAutofit/>
          </a:bodyPr>
          <a:lstStyle/>
          <a:p>
            <a:r>
              <a:rPr lang="en-US" sz="3200" dirty="0"/>
              <a:t>A quick overview of steps in the process of Machine Learning</a:t>
            </a:r>
          </a:p>
          <a:p>
            <a:r>
              <a:rPr lang="en-US" sz="3200" dirty="0"/>
              <a:t>Define Reinforcement Learning</a:t>
            </a:r>
          </a:p>
          <a:p>
            <a:r>
              <a:rPr lang="en-US" sz="3200" dirty="0"/>
              <a:t>Discuss: What is Interpretability and why is it important?</a:t>
            </a:r>
          </a:p>
          <a:p>
            <a:r>
              <a:rPr lang="en-US" sz="3200" dirty="0"/>
              <a:t>Introduce LIME as way to address the Interpretability problem</a:t>
            </a:r>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3</a:t>
            </a:fld>
            <a:endParaRPr lang="en-US"/>
          </a:p>
        </p:txBody>
      </p:sp>
    </p:spTree>
    <p:extLst>
      <p:ext uri="{BB962C8B-B14F-4D97-AF65-F5344CB8AC3E}">
        <p14:creationId xmlns:p14="http://schemas.microsoft.com/office/powerpoint/2010/main" val="106661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Machine Learning steps</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1968505"/>
            <a:ext cx="11324038" cy="4119172"/>
          </a:xfrm>
        </p:spPr>
        <p:txBody>
          <a:bodyPr anchor="t">
            <a:normAutofit/>
          </a:bodyPr>
          <a:lstStyle/>
          <a:p>
            <a:pPr marL="514350" indent="-514350">
              <a:buFont typeface="+mj-lt"/>
              <a:buAutoNum type="arabicPeriod"/>
            </a:pPr>
            <a:r>
              <a:rPr lang="en-US" sz="3200" dirty="0"/>
              <a:t>Data Collection</a:t>
            </a:r>
          </a:p>
          <a:p>
            <a:pPr marL="514350" indent="-514350">
              <a:buFont typeface="+mj-lt"/>
              <a:buAutoNum type="arabicPeriod"/>
            </a:pPr>
            <a:r>
              <a:rPr lang="en-US" sz="3200" dirty="0"/>
              <a:t>Data Cleaning</a:t>
            </a:r>
          </a:p>
          <a:p>
            <a:pPr marL="514350" indent="-514350">
              <a:buFont typeface="+mj-lt"/>
              <a:buAutoNum type="arabicPeriod"/>
            </a:pPr>
            <a:r>
              <a:rPr lang="en-US" sz="3200" dirty="0"/>
              <a:t>Model Training</a:t>
            </a:r>
            <a:endParaRPr lang="en-US" sz="28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4</a:t>
            </a:fld>
            <a:endParaRPr lang="en-US"/>
          </a:p>
        </p:txBody>
      </p:sp>
      <p:sp>
        <p:nvSpPr>
          <p:cNvPr id="5" name="Right Brace 4">
            <a:extLst>
              <a:ext uri="{FF2B5EF4-FFF2-40B4-BE49-F238E27FC236}">
                <a16:creationId xmlns:a16="http://schemas.microsoft.com/office/drawing/2014/main" id="{93A2AB1A-F47F-5170-023C-6D569A50B9BD}"/>
              </a:ext>
            </a:extLst>
          </p:cNvPr>
          <p:cNvSpPr/>
          <p:nvPr/>
        </p:nvSpPr>
        <p:spPr>
          <a:xfrm>
            <a:off x="3638939" y="1941627"/>
            <a:ext cx="681135" cy="187657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8E0B8E61-8B74-C15B-4877-7DAE741BBB65}"/>
              </a:ext>
            </a:extLst>
          </p:cNvPr>
          <p:cNvSpPr txBox="1"/>
          <p:nvPr/>
        </p:nvSpPr>
        <p:spPr>
          <a:xfrm>
            <a:off x="4320074" y="1995383"/>
            <a:ext cx="7033726" cy="4524315"/>
          </a:xfrm>
          <a:prstGeom prst="rect">
            <a:avLst/>
          </a:prstGeom>
          <a:noFill/>
        </p:spPr>
        <p:txBody>
          <a:bodyPr wrap="square" rtlCol="0">
            <a:spAutoFit/>
          </a:bodyPr>
          <a:lstStyle/>
          <a:p>
            <a:r>
              <a:rPr lang="en-US" dirty="0"/>
              <a:t>For example:</a:t>
            </a:r>
            <a:br>
              <a:rPr lang="en-US" dirty="0"/>
            </a:br>
            <a:r>
              <a:rPr lang="en-US" dirty="0"/>
              <a:t>The “GPT” in ChatGPT is short for Generative </a:t>
            </a:r>
            <a:r>
              <a:rPr lang="en-US" b="1" i="1" dirty="0"/>
              <a:t>Pretrained</a:t>
            </a:r>
            <a:r>
              <a:rPr lang="en-US" dirty="0"/>
              <a:t> Transformer.   The </a:t>
            </a:r>
            <a:r>
              <a:rPr lang="en-US" b="1" i="1" dirty="0"/>
              <a:t>training</a:t>
            </a:r>
            <a:r>
              <a:rPr lang="en-US" dirty="0"/>
              <a:t> of the model has already been done. </a:t>
            </a:r>
          </a:p>
          <a:p>
            <a:endParaRPr lang="en-US" dirty="0"/>
          </a:p>
          <a:p>
            <a:r>
              <a:rPr lang="en-US" dirty="0"/>
              <a:t>The extensive training and quality of the underlying data is what makes ChatGPT so powerful.</a:t>
            </a:r>
          </a:p>
          <a:p>
            <a:endParaRPr lang="en-US" dirty="0"/>
          </a:p>
          <a:p>
            <a:r>
              <a:rPr lang="en-US" dirty="0"/>
              <a:t>Training GPT-3, one of the largest models of its kind, was a significant computational task. It was estimated that it would take 355 years to train GPT-3 on a single NVIDIA Tesla V100 GPU. </a:t>
            </a:r>
          </a:p>
          <a:p>
            <a:endParaRPr lang="en-US" dirty="0"/>
          </a:p>
          <a:p>
            <a:r>
              <a:rPr lang="en-US" dirty="0"/>
              <a:t>By using (massive) parallel computing on a large number of GPUs, the actual training was  a little over a month. </a:t>
            </a:r>
          </a:p>
          <a:p>
            <a:endParaRPr lang="en-US" dirty="0"/>
          </a:p>
          <a:p>
            <a:r>
              <a:rPr lang="en-US" dirty="0"/>
              <a:t>Microsoft built a supercomputer with 10,000 V100 GPUs exclusively for OpenAI.</a:t>
            </a:r>
          </a:p>
        </p:txBody>
      </p:sp>
    </p:spTree>
    <p:extLst>
      <p:ext uri="{BB962C8B-B14F-4D97-AF65-F5344CB8AC3E}">
        <p14:creationId xmlns:p14="http://schemas.microsoft.com/office/powerpoint/2010/main" val="49114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1 – Data Collection</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6713552" cy="4119172"/>
          </a:xfrm>
        </p:spPr>
        <p:txBody>
          <a:bodyPr anchor="t">
            <a:normAutofit/>
          </a:bodyPr>
          <a:lstStyle/>
          <a:p>
            <a:pPr marL="0" indent="0">
              <a:buNone/>
            </a:pPr>
            <a:r>
              <a:rPr lang="en-US" sz="3200" dirty="0"/>
              <a:t>Data collection is a systematic process of gathering observations or measurements. The process involves identifying:</a:t>
            </a:r>
          </a:p>
          <a:p>
            <a:pPr marL="514350" indent="-514350">
              <a:buAutoNum type="arabicParenR"/>
            </a:pPr>
            <a:r>
              <a:rPr lang="en-US" sz="3200" dirty="0"/>
              <a:t>the data types</a:t>
            </a:r>
          </a:p>
          <a:p>
            <a:pPr marL="514350" indent="-514350">
              <a:buAutoNum type="arabicParenR"/>
            </a:pPr>
            <a:r>
              <a:rPr lang="en-US" sz="3200" dirty="0"/>
              <a:t>the sources of data</a:t>
            </a:r>
          </a:p>
          <a:p>
            <a:pPr marL="514350" indent="-514350">
              <a:buAutoNum type="arabicParenR"/>
            </a:pPr>
            <a:r>
              <a:rPr lang="en-US" sz="3200" dirty="0"/>
              <a:t>the methods used to collect it.  </a:t>
            </a:r>
          </a:p>
        </p:txBody>
      </p:sp>
      <p:pic>
        <p:nvPicPr>
          <p:cNvPr id="6" name="Picture 5">
            <a:extLst>
              <a:ext uri="{FF2B5EF4-FFF2-40B4-BE49-F238E27FC236}">
                <a16:creationId xmlns:a16="http://schemas.microsoft.com/office/drawing/2014/main" id="{CA49130B-062E-0785-21FC-0FA45792ECC1}"/>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0" r="3692" b="-3"/>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5</a:t>
            </a:fld>
            <a:endParaRPr lang="en-US" sz="1800"/>
          </a:p>
        </p:txBody>
      </p:sp>
    </p:spTree>
    <p:extLst>
      <p:ext uri="{BB962C8B-B14F-4D97-AF65-F5344CB8AC3E}">
        <p14:creationId xmlns:p14="http://schemas.microsoft.com/office/powerpoint/2010/main" val="290028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762000" y="761998"/>
            <a:ext cx="5334000" cy="841024"/>
          </a:xfrm>
        </p:spPr>
        <p:txBody>
          <a:bodyPr anchor="ctr">
            <a:normAutofit/>
          </a:bodyPr>
          <a:lstStyle/>
          <a:p>
            <a:r>
              <a:rPr lang="en-US" sz="4000" dirty="0"/>
              <a:t>2– Data Cleaning</a:t>
            </a:r>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761994" y="1490133"/>
            <a:ext cx="5334006" cy="4749948"/>
          </a:xfrm>
        </p:spPr>
        <p:txBody>
          <a:bodyPr anchor="ctr">
            <a:normAutofit lnSpcReduction="10000"/>
          </a:bodyPr>
          <a:lstStyle/>
          <a:p>
            <a:pPr marL="0" indent="0">
              <a:buNone/>
            </a:pPr>
            <a:r>
              <a:rPr lang="en-US" sz="2000" dirty="0"/>
              <a:t>Data cleaning, also known as “data cleansing” or “data scrubbing”, is the process of fixing or removing incorrect, corrupted, incorrectly formatted, duplicate, or incomplete data within a dataset. </a:t>
            </a:r>
          </a:p>
          <a:p>
            <a:pPr marL="457200" indent="-457200">
              <a:buFont typeface="+mj-lt"/>
              <a:buAutoNum type="arabicPeriod"/>
            </a:pPr>
            <a:r>
              <a:rPr lang="en-US" sz="2000" b="1" dirty="0"/>
              <a:t>When combining multiple data sources, there are many opportunities for data to be duplicated or mislabeled. If data is incorrect, outcomes and algorithms are unreliable, even though they may look correct. </a:t>
            </a:r>
          </a:p>
          <a:p>
            <a:pPr marL="457200" indent="-457200">
              <a:buFont typeface="+mj-lt"/>
              <a:buAutoNum type="arabicPeriod"/>
            </a:pPr>
            <a:r>
              <a:rPr lang="en-US" sz="2000" b="1" dirty="0"/>
              <a:t>The necessary steps will vary from dataset to dataset, and industry to industry.</a:t>
            </a:r>
          </a:p>
          <a:p>
            <a:pPr marL="457200" indent="-457200">
              <a:buFont typeface="+mj-lt"/>
              <a:buAutoNum type="arabicPeriod"/>
            </a:pPr>
            <a:r>
              <a:rPr lang="en-US" sz="2000" b="1" dirty="0"/>
              <a:t>In the workplace, it is important to document and standardize your data cleansing process wherever possible.</a:t>
            </a:r>
          </a:p>
        </p:txBody>
      </p:sp>
      <p:sp>
        <p:nvSpPr>
          <p:cNvPr id="40" name="Rectangle 39">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3BC44DD2-5AD5-D692-7F57-CA0B08827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607878" y="1168931"/>
            <a:ext cx="3758045" cy="4517593"/>
          </a:xfrm>
          <a:prstGeom prst="rect">
            <a:avLst/>
          </a:prstGeom>
        </p:spPr>
      </p:pic>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732520" y="6356350"/>
            <a:ext cx="3199387" cy="365125"/>
          </a:xfrm>
        </p:spPr>
        <p:txBody>
          <a:bodyPr>
            <a:normAutofit/>
          </a:bodyPr>
          <a:lstStyle/>
          <a:p>
            <a:pPr>
              <a:lnSpc>
                <a:spcPct val="90000"/>
              </a:lnSpc>
              <a:spcAft>
                <a:spcPts val="600"/>
              </a:spcAft>
            </a:pPr>
            <a:fld id="{4C487655-AABA-4CA8-8EDF-7F823A468B89}" type="slidenum">
              <a:rPr lang="en-US" sz="1800">
                <a:solidFill>
                  <a:schemeClr val="tx1"/>
                </a:solidFill>
              </a:rPr>
              <a:pPr>
                <a:lnSpc>
                  <a:spcPct val="90000"/>
                </a:lnSpc>
                <a:spcAft>
                  <a:spcPts val="600"/>
                </a:spcAft>
              </a:pPr>
              <a:t>6</a:t>
            </a:fld>
            <a:endParaRPr lang="en-US" sz="1800">
              <a:solidFill>
                <a:schemeClr val="tx1"/>
              </a:solidFill>
            </a:endParaRPr>
          </a:p>
        </p:txBody>
      </p:sp>
    </p:spTree>
    <p:extLst>
      <p:ext uri="{BB962C8B-B14F-4D97-AF65-F5344CB8AC3E}">
        <p14:creationId xmlns:p14="http://schemas.microsoft.com/office/powerpoint/2010/main" val="132559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297762" y="329184"/>
            <a:ext cx="6251110" cy="1783080"/>
          </a:xfrm>
        </p:spPr>
        <p:txBody>
          <a:bodyPr anchor="b">
            <a:normAutofit/>
          </a:bodyPr>
          <a:lstStyle/>
          <a:p>
            <a:r>
              <a:rPr lang="en-US" sz="5400" dirty="0"/>
              <a:t>3 – Model Training</a:t>
            </a:r>
          </a:p>
        </p:txBody>
      </p:sp>
      <p:pic>
        <p:nvPicPr>
          <p:cNvPr id="6" name="Picture 5" descr="A person walking on a runway&#10;&#10;Description automatically generated">
            <a:extLst>
              <a:ext uri="{FF2B5EF4-FFF2-40B4-BE49-F238E27FC236}">
                <a16:creationId xmlns:a16="http://schemas.microsoft.com/office/drawing/2014/main" id="{416A1490-1941-7C3D-E689-EEDA437104F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067" r="2160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297762" y="2706624"/>
            <a:ext cx="6251110" cy="3483864"/>
          </a:xfrm>
        </p:spPr>
        <p:txBody>
          <a:bodyPr>
            <a:normAutofit fontScale="92500"/>
          </a:bodyPr>
          <a:lstStyle/>
          <a:p>
            <a:pPr marL="0" indent="0">
              <a:buNone/>
            </a:pPr>
            <a:r>
              <a:rPr lang="en-US" sz="2400" dirty="0"/>
              <a:t>Model training is a process in machine learning where an algorithm learns from a given dataset. </a:t>
            </a:r>
          </a:p>
          <a:p>
            <a:pPr marL="0" indent="0">
              <a:buNone/>
            </a:pPr>
            <a:r>
              <a:rPr lang="en-US" sz="2400" dirty="0"/>
              <a:t>Model training can be supervised or unsupervised.</a:t>
            </a:r>
          </a:p>
          <a:p>
            <a:pPr marL="0" indent="0">
              <a:buNone/>
            </a:pPr>
            <a:r>
              <a:rPr lang="en-US" sz="2400" dirty="0"/>
              <a:t>In </a:t>
            </a:r>
            <a:r>
              <a:rPr lang="en-US" sz="2400" b="1" i="1" dirty="0"/>
              <a:t>supervised</a:t>
            </a:r>
            <a:r>
              <a:rPr lang="en-US" sz="2400" dirty="0"/>
              <a:t> learning, the training data contains both the input and output values. Each set of data that has the inputs </a:t>
            </a:r>
            <a:r>
              <a:rPr lang="en-US" sz="2400" b="1" i="1" dirty="0"/>
              <a:t>and the expected output</a:t>
            </a:r>
            <a:r>
              <a:rPr lang="en-US" sz="2400" dirty="0"/>
              <a:t> is called a supervisory signal. </a:t>
            </a:r>
          </a:p>
          <a:p>
            <a:pPr marL="0" indent="0">
              <a:buNone/>
            </a:pPr>
            <a:r>
              <a:rPr lang="en-US" sz="2400" dirty="0"/>
              <a:t>In </a:t>
            </a:r>
            <a:r>
              <a:rPr lang="en-US" sz="2400" b="1" i="1" dirty="0"/>
              <a:t>unsupervised</a:t>
            </a:r>
            <a:r>
              <a:rPr lang="en-US" sz="2400" dirty="0"/>
              <a:t> learning, the goal is to determine previously unknown patterns in the data. </a:t>
            </a:r>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7</a:t>
            </a:fld>
            <a:endParaRPr lang="en-US" sz="1800"/>
          </a:p>
        </p:txBody>
      </p:sp>
    </p:spTree>
    <p:extLst>
      <p:ext uri="{BB962C8B-B14F-4D97-AF65-F5344CB8AC3E}">
        <p14:creationId xmlns:p14="http://schemas.microsoft.com/office/powerpoint/2010/main" val="158686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Definition – Reinforcement Learning</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11324038" cy="4119172"/>
          </a:xfrm>
        </p:spPr>
        <p:txBody>
          <a:bodyPr anchor="t">
            <a:normAutofit/>
          </a:bodyPr>
          <a:lstStyle/>
          <a:p>
            <a:r>
              <a:rPr lang="en-US" sz="3200" dirty="0"/>
              <a:t>Reinforcement Learning – </a:t>
            </a:r>
            <a:r>
              <a:rPr lang="en-US" sz="3200" b="1" i="1" dirty="0"/>
              <a:t>Technically</a:t>
            </a:r>
            <a:r>
              <a:rPr lang="en-US" sz="3200" dirty="0"/>
              <a:t> this is a </a:t>
            </a:r>
            <a:r>
              <a:rPr lang="en-US" sz="3200" b="1" i="1" dirty="0"/>
              <a:t>third </a:t>
            </a:r>
            <a:r>
              <a:rPr lang="en-US" sz="3200" dirty="0"/>
              <a:t>kind of machine learning.</a:t>
            </a:r>
          </a:p>
          <a:p>
            <a:r>
              <a:rPr lang="en-US" sz="3200" dirty="0"/>
              <a:t>“Reinforcement Learning” has both a unique terminology and a distinctive focus / application.  </a:t>
            </a:r>
          </a:p>
          <a:p>
            <a:pPr lvl="1"/>
            <a:r>
              <a:rPr lang="en-US" sz="2800" dirty="0"/>
              <a:t>Terminology: It is described in terms of an “</a:t>
            </a:r>
            <a:r>
              <a:rPr lang="en-US" sz="2800" b="1" dirty="0"/>
              <a:t>Agent</a:t>
            </a:r>
            <a:r>
              <a:rPr lang="en-US" sz="2800" dirty="0"/>
              <a:t>”, “</a:t>
            </a:r>
            <a:r>
              <a:rPr lang="en-US" sz="2800" b="1" dirty="0"/>
              <a:t>Environment</a:t>
            </a:r>
            <a:r>
              <a:rPr lang="en-US" sz="2800" dirty="0"/>
              <a:t>”, “</a:t>
            </a:r>
            <a:r>
              <a:rPr lang="en-US" sz="2800" b="1" dirty="0"/>
              <a:t>Reward</a:t>
            </a:r>
            <a:r>
              <a:rPr lang="en-US" sz="2800" dirty="0"/>
              <a:t>”  and “</a:t>
            </a:r>
            <a:r>
              <a:rPr lang="en-US" sz="2800" b="1" dirty="0"/>
              <a:t>Policy</a:t>
            </a:r>
            <a:r>
              <a:rPr lang="en-US" sz="2800" dirty="0"/>
              <a:t>”. </a:t>
            </a:r>
          </a:p>
          <a:p>
            <a:pPr lvl="1"/>
            <a:r>
              <a:rPr lang="en-US" sz="2800" dirty="0"/>
              <a:t> Application: Typically, robotics and/or agents that interact with the physical world.</a:t>
            </a:r>
          </a:p>
          <a:p>
            <a:pPr lvl="1"/>
            <a:r>
              <a:rPr lang="en-US" sz="2800" dirty="0"/>
              <a:t>Video: </a:t>
            </a:r>
            <a:r>
              <a:rPr lang="en-US" sz="2800" dirty="0">
                <a:hlinkClick r:id="rId2"/>
              </a:rPr>
              <a:t>https://youtu.be/G7ZPWR28TJE?si=g6a-AMww4ynwXtDw</a:t>
            </a:r>
            <a:r>
              <a:rPr lang="en-US" sz="2800" dirty="0"/>
              <a:t> </a:t>
            </a:r>
          </a:p>
          <a:p>
            <a:pPr lvl="1"/>
            <a:endParaRPr lang="en-US" sz="2800" dirty="0"/>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8</a:t>
            </a:fld>
            <a:endParaRPr lang="en-US"/>
          </a:p>
        </p:txBody>
      </p:sp>
    </p:spTree>
    <p:extLst>
      <p:ext uri="{BB962C8B-B14F-4D97-AF65-F5344CB8AC3E}">
        <p14:creationId xmlns:p14="http://schemas.microsoft.com/office/powerpoint/2010/main" val="328643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23604F-73C3-4C23-D1C7-921808785050}"/>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Changing gears now…</a:t>
            </a:r>
          </a:p>
        </p:txBody>
      </p:sp>
      <p:pic>
        <p:nvPicPr>
          <p:cNvPr id="6" name="Picture 5" descr="Stack of machine gears focusing on one gear">
            <a:extLst>
              <a:ext uri="{FF2B5EF4-FFF2-40B4-BE49-F238E27FC236}">
                <a16:creationId xmlns:a16="http://schemas.microsoft.com/office/drawing/2014/main" id="{256495CD-731C-6BC3-B736-7280C88EE9E9}"/>
              </a:ext>
            </a:extLst>
          </p:cNvPr>
          <p:cNvPicPr>
            <a:picLocks noChangeAspect="1"/>
          </p:cNvPicPr>
          <p:nvPr/>
        </p:nvPicPr>
        <p:blipFill rotWithShape="1">
          <a:blip r:embed="rId2"/>
          <a:srcRect l="29007" r="2566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9BF79D9-2A1C-BBFC-9B9B-33C9CF786B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C487655-AABA-4CA8-8EDF-7F823A468B89}" type="slidenum">
              <a:rPr lang="en-US" sz="1200">
                <a:solidFill>
                  <a:prstClr val="black">
                    <a:tint val="75000"/>
                  </a:prstClr>
                </a:solidFill>
                <a:latin typeface="Calibri" panose="020F0502020204030204"/>
              </a:rPr>
              <a:pPr>
                <a:spcAft>
                  <a:spcPts val="600"/>
                </a:spcAft>
                <a:defRPr/>
              </a:pPr>
              <a:t>9</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494658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10168</TotalTime>
  <Words>1326</Words>
  <Application>Microsoft Office PowerPoint</Application>
  <PresentationFormat>Widescreen</PresentationFormat>
  <Paragraphs>127</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Corbel</vt:lpstr>
      <vt:lpstr>Segoe UI</vt:lpstr>
      <vt:lpstr>Office Theme</vt:lpstr>
      <vt:lpstr>Reinforcement Learning and Interpretability</vt:lpstr>
      <vt:lpstr>Where are we?</vt:lpstr>
      <vt:lpstr>Agenda</vt:lpstr>
      <vt:lpstr>Machine Learning steps</vt:lpstr>
      <vt:lpstr>1 – Data Collection</vt:lpstr>
      <vt:lpstr>2– Data Cleaning</vt:lpstr>
      <vt:lpstr>3 – Model Training</vt:lpstr>
      <vt:lpstr>Definition – Reinforcement Learning</vt:lpstr>
      <vt:lpstr>Changing gears now…</vt:lpstr>
      <vt:lpstr>The Interpretability problem</vt:lpstr>
      <vt:lpstr>LIME</vt:lpstr>
      <vt:lpstr>LIME</vt:lpstr>
      <vt:lpstr>LIME</vt:lpstr>
      <vt:lpstr>A simple illustration</vt:lpstr>
      <vt:lpstr>A simple illustration (continued)</vt:lpstr>
      <vt:lpstr>Another explanation…</vt:lpstr>
      <vt:lpstr>Let’s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294</cp:revision>
  <dcterms:created xsi:type="dcterms:W3CDTF">2022-06-30T13:55:29Z</dcterms:created>
  <dcterms:modified xsi:type="dcterms:W3CDTF">2025-09-10T02:22:40Z</dcterms:modified>
</cp:coreProperties>
</file>