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645" r:id="rId3"/>
    <p:sldId id="673" r:id="rId4"/>
    <p:sldId id="680" r:id="rId5"/>
    <p:sldId id="681" r:id="rId6"/>
    <p:sldId id="671" r:id="rId7"/>
    <p:sldId id="672" r:id="rId8"/>
    <p:sldId id="689" r:id="rId9"/>
    <p:sldId id="690" r:id="rId10"/>
    <p:sldId id="688" r:id="rId11"/>
    <p:sldId id="674" r:id="rId12"/>
    <p:sldId id="675" r:id="rId13"/>
    <p:sldId id="677" r:id="rId14"/>
    <p:sldId id="679" r:id="rId15"/>
    <p:sldId id="682" r:id="rId16"/>
    <p:sldId id="683" r:id="rId17"/>
    <p:sldId id="684" r:id="rId18"/>
    <p:sldId id="257" r:id="rId19"/>
    <p:sldId id="685" r:id="rId20"/>
    <p:sldId id="678" r:id="rId21"/>
    <p:sldId id="6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82353" autoAdjust="0"/>
  </p:normalViewPr>
  <p:slideViewPr>
    <p:cSldViewPr snapToGrid="0">
      <p:cViewPr varScale="1">
        <p:scale>
          <a:sx n="68" d="100"/>
          <a:sy n="68" d="100"/>
        </p:scale>
        <p:origin x="1186" y="5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2/11/2025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F1F1F"/>
                </a:solidFill>
                <a:effectLst/>
                <a:latin typeface="Google Sans"/>
              </a:rPr>
              <a:t>NIST is the </a:t>
            </a:r>
            <a:r>
              <a:rPr lang="en-US" b="0" i="0" dirty="0">
                <a:solidFill>
                  <a:srgbClr val="040C28"/>
                </a:solidFill>
                <a:effectLst/>
                <a:latin typeface="Google Sans"/>
              </a:rPr>
              <a:t>National Institute of Standards and Technology</a:t>
            </a:r>
            <a:r>
              <a:rPr lang="en-US" b="0" i="0" dirty="0">
                <a:solidFill>
                  <a:srgbClr val="1F1F1F"/>
                </a:solidFill>
                <a:effectLst/>
                <a:latin typeface="Google Sans"/>
              </a:rPr>
              <a:t> at the U.S. Department of Commerce. The NIST Cybersecurity Framework helps businesses of all sizes better understand, manage, and reduce their cybersecurity risk and protect their networks and data. The Framework is voluntary.</a:t>
            </a:r>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2</a:t>
            </a:fld>
            <a:endParaRPr lang="en-US" dirty="0"/>
          </a:p>
        </p:txBody>
      </p:sp>
    </p:spTree>
    <p:extLst>
      <p:ext uri="{BB962C8B-B14F-4D97-AF65-F5344CB8AC3E}">
        <p14:creationId xmlns:p14="http://schemas.microsoft.com/office/powerpoint/2010/main" val="210688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real-world example – sadly  from research into fetal alcohol syndrome.  In some communities, a beer every night is not considered “drinking” while medically it most certainly is!</a:t>
            </a:r>
          </a:p>
        </p:txBody>
      </p:sp>
      <p:sp>
        <p:nvSpPr>
          <p:cNvPr id="4" name="Slide Number Placeholder 3"/>
          <p:cNvSpPr>
            <a:spLocks noGrp="1"/>
          </p:cNvSpPr>
          <p:nvPr>
            <p:ph type="sldNum" sz="quarter" idx="5"/>
          </p:nvPr>
        </p:nvSpPr>
        <p:spPr/>
        <p:txBody>
          <a:bodyPr/>
          <a:lstStyle/>
          <a:p>
            <a:fld id="{9192091F-6CD8-46B7-96F0-0D064BD5D0C2}" type="slidenum">
              <a:rPr lang="en-US" smtClean="0"/>
              <a:t>9</a:t>
            </a:fld>
            <a:endParaRPr lang="en-US" dirty="0"/>
          </a:p>
        </p:txBody>
      </p:sp>
    </p:spTree>
    <p:extLst>
      <p:ext uri="{BB962C8B-B14F-4D97-AF65-F5344CB8AC3E}">
        <p14:creationId xmlns:p14="http://schemas.microsoft.com/office/powerpoint/2010/main" val="1904671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 Can we ever completely eliminate bias?</a:t>
            </a:r>
          </a:p>
          <a:p>
            <a:r>
              <a:rPr lang="en-US" dirty="0"/>
              <a:t>DISCUSS – What kinds of bias might we have in our flipped </a:t>
            </a:r>
            <a:r>
              <a:rPr lang="en-US"/>
              <a:t>classroom data set.</a:t>
            </a:r>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21</a:t>
            </a:fld>
            <a:endParaRPr lang="en-US" dirty="0"/>
          </a:p>
        </p:txBody>
      </p:sp>
    </p:spTree>
    <p:extLst>
      <p:ext uri="{BB962C8B-B14F-4D97-AF65-F5344CB8AC3E}">
        <p14:creationId xmlns:p14="http://schemas.microsoft.com/office/powerpoint/2010/main" val="2228864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2/11/2025</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2/11/2025</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2/11/2025</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2/11/2025</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2/11/2025</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2/11/2025</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2/11/2025</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2/11/2025</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2/11/2025</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2/11/2025</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2/11/2025</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2/11/2025</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800">
                <a:solidFill>
                  <a:schemeClr val="tx1">
                    <a:tint val="75000"/>
                  </a:schemeClr>
                </a:solidFill>
              </a:defRPr>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hyperlink" Target="https://community.mis.temple.edu/jshafer"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glass-lemonade-drink-fresh-305398/"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en/glass-lemonade-drink-fresh-305398/"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freepngimg.com/png/27231-toolbox-picture"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nist.gov/publications/towards-standard-identifying-and-managing-bias-artificial-intelligenc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19B3-EF15-89E8-C1F0-C8B933E9CAC8}"/>
              </a:ext>
            </a:extLst>
          </p:cNvPr>
          <p:cNvSpPr>
            <a:spLocks noGrp="1"/>
          </p:cNvSpPr>
          <p:nvPr>
            <p:ph type="ctrTitle"/>
          </p:nvPr>
        </p:nvSpPr>
        <p:spPr>
          <a:xfrm>
            <a:off x="5851233" y="1403184"/>
            <a:ext cx="6034823" cy="1554505"/>
          </a:xfrm>
        </p:spPr>
        <p:txBody>
          <a:bodyPr>
            <a:normAutofit/>
          </a:bodyPr>
          <a:lstStyle/>
          <a:p>
            <a:r>
              <a:rPr lang="en-US" dirty="0">
                <a:latin typeface="Segoe UI" panose="020B0502040204020203" pitchFamily="34" charset="0"/>
                <a:ea typeface="Tahoma" panose="020B0604030504040204" pitchFamily="34" charset="0"/>
                <a:cs typeface="Segoe UI" panose="020B0502040204020203" pitchFamily="34" charset="0"/>
              </a:rPr>
              <a:t>Managing Bias</a:t>
            </a:r>
          </a:p>
        </p:txBody>
      </p:sp>
      <p:sp>
        <p:nvSpPr>
          <p:cNvPr id="3" name="Subtitle 2">
            <a:extLst>
              <a:ext uri="{FF2B5EF4-FFF2-40B4-BE49-F238E27FC236}">
                <a16:creationId xmlns:a16="http://schemas.microsoft.com/office/drawing/2014/main" id="{071FC15D-C8AA-1066-06DE-10EA5ACD2E81}"/>
              </a:ext>
            </a:extLst>
          </p:cNvPr>
          <p:cNvSpPr>
            <a:spLocks noGrp="1"/>
          </p:cNvSpPr>
          <p:nvPr>
            <p:ph type="subTitle" idx="1"/>
          </p:nvPr>
        </p:nvSpPr>
        <p:spPr>
          <a:xfrm>
            <a:off x="6849137" y="4304581"/>
            <a:ext cx="5036920" cy="2553420"/>
          </a:xfrm>
        </p:spPr>
        <p:txBody>
          <a:bodyPr>
            <a:normAutofit/>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2"/>
              </a:rPr>
              <a:t>https://community.mis.temple.edu/jshafer</a:t>
            </a:r>
            <a:r>
              <a:rPr lang="sv-SE" sz="2000" dirty="0">
                <a:latin typeface="Segoe UI" panose="020B0502040204020203" pitchFamily="34" charset="0"/>
                <a:cs typeface="Segoe UI" panose="020B0502040204020203" pitchFamily="34" charset="0"/>
              </a:rPr>
              <a:t> </a:t>
            </a:r>
          </a:p>
          <a:p>
            <a:pPr algn="r"/>
            <a:endParaRPr lang="sv-SE" sz="2000" dirty="0">
              <a:latin typeface="Segoe UI" panose="020B0502040204020203" pitchFamily="34" charset="0"/>
              <a:cs typeface="Segoe UI" panose="020B0502040204020203" pitchFamily="34" charset="0"/>
            </a:endParaRP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a:latin typeface="+mj-lt"/>
                <a:ea typeface="Tahoma" panose="020B0604030504040204" pitchFamily="34" charset="0"/>
                <a:cs typeface="Segoe UI" panose="020B0502040204020203" pitchFamily="34" charset="0"/>
              </a:rPr>
              <a:t>MIS3536: Info Sys Innovation with AI</a:t>
            </a:r>
            <a:endParaRPr lang="en-US" sz="4000" dirty="0">
              <a:latin typeface="+mj-lt"/>
              <a:ea typeface="Tahoma" panose="020B0604030504040204" pitchFamily="34" charset="0"/>
              <a:cs typeface="Segoe UI" panose="020B0502040204020203" pitchFamily="34" charset="0"/>
            </a:endParaRPr>
          </a:p>
        </p:txBody>
      </p:sp>
      <p:sp>
        <p:nvSpPr>
          <p:cNvPr id="7" name="TextBox 6">
            <a:extLst>
              <a:ext uri="{FF2B5EF4-FFF2-40B4-BE49-F238E27FC236}">
                <a16:creationId xmlns:a16="http://schemas.microsoft.com/office/drawing/2014/main" id="{962BF4CA-20AD-7B77-3525-D45E1C263E05}"/>
              </a:ext>
            </a:extLst>
          </p:cNvPr>
          <p:cNvSpPr txBox="1"/>
          <p:nvPr/>
        </p:nvSpPr>
        <p:spPr>
          <a:xfrm>
            <a:off x="305943" y="6131434"/>
            <a:ext cx="5805577" cy="230832"/>
          </a:xfrm>
          <a:prstGeom prst="rect">
            <a:avLst/>
          </a:prstGeom>
          <a:noFill/>
        </p:spPr>
        <p:txBody>
          <a:bodyPr wrap="square" rtlCol="0">
            <a:spAutoFit/>
          </a:bodyPr>
          <a:lstStyle/>
          <a:p>
            <a:pPr algn="ctr"/>
            <a:r>
              <a:rPr lang="en-US" sz="900" dirty="0"/>
              <a:t>Unless otherwise indicated, all decorative images are by Unknown Author and licensed under </a:t>
            </a:r>
            <a:r>
              <a:rPr lang="en-US" sz="900" dirty="0">
                <a:hlinkClick r:id="rId3" tooltip="https://creativecommons.org/licenses/by-nc/3.0/"/>
              </a:rPr>
              <a:t>CC BY-NC</a:t>
            </a:r>
            <a:endParaRPr lang="en-US" sz="900" dirty="0"/>
          </a:p>
        </p:txBody>
      </p:sp>
      <p:pic>
        <p:nvPicPr>
          <p:cNvPr id="6" name="Picture 5" descr="A blue light bulb with a brain inside">
            <a:extLst>
              <a:ext uri="{FF2B5EF4-FFF2-40B4-BE49-F238E27FC236}">
                <a16:creationId xmlns:a16="http://schemas.microsoft.com/office/drawing/2014/main" id="{A36D6498-511E-A47E-A31E-A870F7805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27" y="1403184"/>
            <a:ext cx="5285007" cy="4688174"/>
          </a:xfrm>
          <a:prstGeom prst="rect">
            <a:avLst/>
          </a:prstGeom>
        </p:spPr>
      </p:pic>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6A14F-BCB7-C6E7-5B6A-EF2F27591A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F7C4C6-0C4A-F69B-B2F5-8CDFB0B58203}"/>
              </a:ext>
            </a:extLst>
          </p:cNvPr>
          <p:cNvSpPr>
            <a:spLocks noGrp="1"/>
          </p:cNvSpPr>
          <p:nvPr>
            <p:ph type="title"/>
          </p:nvPr>
        </p:nvSpPr>
        <p:spPr/>
        <p:txBody>
          <a:bodyPr/>
          <a:lstStyle/>
          <a:p>
            <a:r>
              <a:rPr lang="en-US" dirty="0"/>
              <a:t>Side Note!</a:t>
            </a:r>
          </a:p>
        </p:txBody>
      </p:sp>
      <p:sp>
        <p:nvSpPr>
          <p:cNvPr id="3" name="Content Placeholder 2">
            <a:extLst>
              <a:ext uri="{FF2B5EF4-FFF2-40B4-BE49-F238E27FC236}">
                <a16:creationId xmlns:a16="http://schemas.microsoft.com/office/drawing/2014/main" id="{89875E4A-DAC2-DC6B-3DCC-7A6F871AC52C}"/>
              </a:ext>
            </a:extLst>
          </p:cNvPr>
          <p:cNvSpPr>
            <a:spLocks noGrp="1"/>
          </p:cNvSpPr>
          <p:nvPr>
            <p:ph idx="1"/>
          </p:nvPr>
        </p:nvSpPr>
        <p:spPr>
          <a:xfrm>
            <a:off x="838200" y="1430514"/>
            <a:ext cx="6668911" cy="4351338"/>
          </a:xfrm>
        </p:spPr>
        <p:txBody>
          <a:bodyPr>
            <a:normAutofit fontScale="92500" lnSpcReduction="20000"/>
          </a:bodyPr>
          <a:lstStyle/>
          <a:p>
            <a:r>
              <a:rPr lang="en-US" dirty="0"/>
              <a:t>The word “bias” is used in a variety of ways.  (How frustrating!)</a:t>
            </a:r>
          </a:p>
          <a:p>
            <a:r>
              <a:rPr lang="en-US" dirty="0"/>
              <a:t>In mathematics, the </a:t>
            </a:r>
            <a:r>
              <a:rPr lang="en-US" i="1" dirty="0"/>
              <a:t>bias</a:t>
            </a:r>
            <a:r>
              <a:rPr lang="en-US" dirty="0"/>
              <a:t> term in a linear equation is the y-intercept.</a:t>
            </a:r>
          </a:p>
          <a:p>
            <a:r>
              <a:rPr lang="en-US" dirty="0"/>
              <a:t>The other term … the slope… would be a coefficient.</a:t>
            </a:r>
          </a:p>
          <a:p>
            <a:r>
              <a:rPr lang="en-US" dirty="0"/>
              <a:t>In more complex models (e.g., neural networks), you can have a separate </a:t>
            </a:r>
            <a:r>
              <a:rPr lang="en-US" i="1" dirty="0"/>
              <a:t>bias</a:t>
            </a:r>
            <a:r>
              <a:rPr lang="en-US" dirty="0"/>
              <a:t> term for each </a:t>
            </a:r>
            <a:r>
              <a:rPr lang="en-US" i="1" dirty="0"/>
              <a:t>neuron</a:t>
            </a:r>
            <a:r>
              <a:rPr lang="en-US" dirty="0"/>
              <a:t> (or each output node), but the concept is similar: a bias term is an additive constant that shifts the model output.</a:t>
            </a:r>
          </a:p>
          <a:p>
            <a:r>
              <a:rPr lang="en-US" dirty="0"/>
              <a:t>This is </a:t>
            </a:r>
            <a:r>
              <a:rPr lang="en-US" b="1" i="1" dirty="0"/>
              <a:t>not</a:t>
            </a:r>
            <a:r>
              <a:rPr lang="en-US" dirty="0"/>
              <a:t> the bias we are talking about today!</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4355C02-F583-E1B8-C8F2-5B2A9567CF2B}"/>
              </a:ext>
            </a:extLst>
          </p:cNvPr>
          <p:cNvSpPr>
            <a:spLocks noGrp="1"/>
          </p:cNvSpPr>
          <p:nvPr>
            <p:ph type="sldNum" sz="quarter" idx="12"/>
          </p:nvPr>
        </p:nvSpPr>
        <p:spPr/>
        <p:txBody>
          <a:bodyPr/>
          <a:lstStyle/>
          <a:p>
            <a:fld id="{4C487655-AABA-4CA8-8EDF-7F823A468B89}" type="slidenum">
              <a:rPr lang="en-US" smtClean="0"/>
              <a:t>10</a:t>
            </a:fld>
            <a:endParaRPr lang="en-US" dirty="0"/>
          </a:p>
        </p:txBody>
      </p:sp>
      <p:pic>
        <p:nvPicPr>
          <p:cNvPr id="7" name="Picture 6">
            <a:extLst>
              <a:ext uri="{FF2B5EF4-FFF2-40B4-BE49-F238E27FC236}">
                <a16:creationId xmlns:a16="http://schemas.microsoft.com/office/drawing/2014/main" id="{500FEFC2-C19A-283D-C98B-3A9B216A8428}"/>
              </a:ext>
            </a:extLst>
          </p:cNvPr>
          <p:cNvPicPr>
            <a:picLocks noChangeAspect="1"/>
          </p:cNvPicPr>
          <p:nvPr/>
        </p:nvPicPr>
        <p:blipFill>
          <a:blip r:embed="rId2"/>
          <a:srcRect r="25487" b="29869"/>
          <a:stretch/>
        </p:blipFill>
        <p:spPr>
          <a:xfrm>
            <a:off x="7507111" y="1586708"/>
            <a:ext cx="4323646" cy="4046448"/>
          </a:xfrm>
          <a:prstGeom prst="rect">
            <a:avLst/>
          </a:prstGeom>
        </p:spPr>
      </p:pic>
    </p:spTree>
    <p:extLst>
      <p:ext uri="{BB962C8B-B14F-4D97-AF65-F5344CB8AC3E}">
        <p14:creationId xmlns:p14="http://schemas.microsoft.com/office/powerpoint/2010/main" val="270954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9FA5C-BC4D-8449-4F4D-3F8AD564F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9B7923-AF6A-9872-7071-7904B7AEBD9F}"/>
              </a:ext>
            </a:extLst>
          </p:cNvPr>
          <p:cNvSpPr>
            <a:spLocks noGrp="1"/>
          </p:cNvSpPr>
          <p:nvPr>
            <p:ph type="title"/>
          </p:nvPr>
        </p:nvSpPr>
        <p:spPr/>
        <p:txBody>
          <a:bodyPr/>
          <a:lstStyle/>
          <a:p>
            <a:r>
              <a:rPr lang="en-US" dirty="0"/>
              <a:t>(2) Human bias:</a:t>
            </a:r>
          </a:p>
        </p:txBody>
      </p:sp>
      <p:sp>
        <p:nvSpPr>
          <p:cNvPr id="3" name="Content Placeholder 2">
            <a:extLst>
              <a:ext uri="{FF2B5EF4-FFF2-40B4-BE49-F238E27FC236}">
                <a16:creationId xmlns:a16="http://schemas.microsoft.com/office/drawing/2014/main" id="{B071B901-3436-B6DC-1733-83FF005497DB}"/>
              </a:ext>
            </a:extLst>
          </p:cNvPr>
          <p:cNvSpPr>
            <a:spLocks noGrp="1"/>
          </p:cNvSpPr>
          <p:nvPr>
            <p:ph idx="1"/>
          </p:nvPr>
        </p:nvSpPr>
        <p:spPr>
          <a:xfrm>
            <a:off x="838200" y="1441803"/>
            <a:ext cx="10515600" cy="4351338"/>
          </a:xfrm>
        </p:spPr>
        <p:txBody>
          <a:bodyPr/>
          <a:lstStyle/>
          <a:p>
            <a:r>
              <a:rPr lang="en-US" dirty="0"/>
              <a:t>“Human biases reflect systematic errors in human thought. Biases are a fundamental part of the human mind.”  We all have them. </a:t>
            </a:r>
          </a:p>
          <a:p>
            <a:r>
              <a:rPr lang="en-US" dirty="0"/>
              <a:t>“There is an entire field of study centered around biases and heuristics in thinking, decision-making, and behavioral economics.”  (Three examples follow on the next slide.)</a:t>
            </a:r>
            <a:endParaRPr lang="en-US" b="1" i="1" dirty="0"/>
          </a:p>
          <a:p>
            <a:r>
              <a:rPr lang="en-US" dirty="0"/>
              <a:t>“These biases are omnipresent in the institutions, groups, and individual decision-making processes across the AI lifecycle, and in the use of AI applications once deployed.”</a:t>
            </a:r>
            <a:endParaRPr lang="en-US" b="1" i="1" dirty="0"/>
          </a:p>
        </p:txBody>
      </p:sp>
      <p:sp>
        <p:nvSpPr>
          <p:cNvPr id="4" name="Slide Number Placeholder 3">
            <a:extLst>
              <a:ext uri="{FF2B5EF4-FFF2-40B4-BE49-F238E27FC236}">
                <a16:creationId xmlns:a16="http://schemas.microsoft.com/office/drawing/2014/main" id="{13A4D41B-AF88-94FD-88C4-8959364840B2}"/>
              </a:ext>
            </a:extLst>
          </p:cNvPr>
          <p:cNvSpPr>
            <a:spLocks noGrp="1"/>
          </p:cNvSpPr>
          <p:nvPr>
            <p:ph type="sldNum" sz="quarter" idx="12"/>
          </p:nvPr>
        </p:nvSpPr>
        <p:spPr/>
        <p:txBody>
          <a:bodyPr/>
          <a:lstStyle/>
          <a:p>
            <a:fld id="{4C487655-AABA-4CA8-8EDF-7F823A468B89}" type="slidenum">
              <a:rPr lang="en-US" smtClean="0"/>
              <a:t>11</a:t>
            </a:fld>
            <a:endParaRPr lang="en-US" dirty="0"/>
          </a:p>
        </p:txBody>
      </p:sp>
    </p:spTree>
    <p:extLst>
      <p:ext uri="{BB962C8B-B14F-4D97-AF65-F5344CB8AC3E}">
        <p14:creationId xmlns:p14="http://schemas.microsoft.com/office/powerpoint/2010/main" val="2870934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70465-AF8F-65DB-E54A-C65CA9BE2DC6}"/>
              </a:ext>
            </a:extLst>
          </p:cNvPr>
          <p:cNvSpPr>
            <a:spLocks noGrp="1"/>
          </p:cNvSpPr>
          <p:nvPr>
            <p:ph type="title"/>
          </p:nvPr>
        </p:nvSpPr>
        <p:spPr/>
        <p:txBody>
          <a:bodyPr/>
          <a:lstStyle/>
          <a:p>
            <a:r>
              <a:rPr lang="en-US" dirty="0"/>
              <a:t>Examples of human bias (subcategories!)</a:t>
            </a:r>
          </a:p>
        </p:txBody>
      </p:sp>
      <p:sp>
        <p:nvSpPr>
          <p:cNvPr id="3" name="Content Placeholder 2">
            <a:extLst>
              <a:ext uri="{FF2B5EF4-FFF2-40B4-BE49-F238E27FC236}">
                <a16:creationId xmlns:a16="http://schemas.microsoft.com/office/drawing/2014/main" id="{E2336228-DDD8-9116-D7AD-66D880F95FA6}"/>
              </a:ext>
            </a:extLst>
          </p:cNvPr>
          <p:cNvSpPr>
            <a:spLocks noGrp="1"/>
          </p:cNvSpPr>
          <p:nvPr>
            <p:ph idx="1"/>
          </p:nvPr>
        </p:nvSpPr>
        <p:spPr/>
        <p:txBody>
          <a:bodyPr>
            <a:normAutofit fontScale="92500" lnSpcReduction="10000"/>
          </a:bodyPr>
          <a:lstStyle/>
          <a:p>
            <a:r>
              <a:rPr lang="en-US" b="1" i="1" dirty="0">
                <a:solidFill>
                  <a:srgbClr val="374151"/>
                </a:solidFill>
                <a:effectLst/>
                <a:latin typeface="Söhne"/>
              </a:rPr>
              <a:t>Confirmation </a:t>
            </a:r>
            <a:r>
              <a:rPr lang="en-US" b="1" i="1" dirty="0">
                <a:solidFill>
                  <a:srgbClr val="374151"/>
                </a:solidFill>
                <a:latin typeface="Söhne"/>
              </a:rPr>
              <a:t>B</a:t>
            </a:r>
            <a:r>
              <a:rPr lang="en-US" b="1" i="1" dirty="0">
                <a:solidFill>
                  <a:srgbClr val="374151"/>
                </a:solidFill>
                <a:effectLst/>
                <a:latin typeface="Söhne"/>
              </a:rPr>
              <a:t>ias: </a:t>
            </a:r>
            <a:r>
              <a:rPr lang="en-US" b="0" i="0" dirty="0">
                <a:solidFill>
                  <a:srgbClr val="374151"/>
                </a:solidFill>
                <a:effectLst/>
                <a:latin typeface="Söhne"/>
              </a:rPr>
              <a:t>Individuals tend to seek out information that confirms their existing beliefs or hypotheses while ignoring or dismissing evidence that contradicts those beliefs.</a:t>
            </a:r>
          </a:p>
          <a:p>
            <a:r>
              <a:rPr lang="en-US" b="1" i="1" dirty="0"/>
              <a:t>Anchoring Bias: </a:t>
            </a:r>
            <a:r>
              <a:rPr lang="en-US" b="0" i="0" dirty="0">
                <a:solidFill>
                  <a:srgbClr val="374151"/>
                </a:solidFill>
                <a:effectLst/>
                <a:latin typeface="Söhne"/>
              </a:rPr>
              <a:t>An example of anchoring bias is when a person's judgment is influenced by an initial piece of information, called the "anchor," even if it's arbitrary or irrelevant to the decision at hand.</a:t>
            </a:r>
          </a:p>
          <a:p>
            <a:r>
              <a:rPr lang="en-US" b="1" i="1" dirty="0">
                <a:solidFill>
                  <a:srgbClr val="374151"/>
                </a:solidFill>
                <a:latin typeface="Söhne"/>
              </a:rPr>
              <a:t>Social Desirability Bias: </a:t>
            </a:r>
            <a:r>
              <a:rPr lang="en-US" dirty="0">
                <a:solidFill>
                  <a:srgbClr val="374151"/>
                </a:solidFill>
                <a:latin typeface="Söhne"/>
              </a:rPr>
              <a:t>Individuals tend to answer questions in a way that they believe will be viewed favorably by others. This often leads respondents to overreport behaviors that are considered socially acceptable and underreport behaviors that are not.</a:t>
            </a:r>
          </a:p>
          <a:p>
            <a:r>
              <a:rPr lang="en-US" dirty="0">
                <a:solidFill>
                  <a:srgbClr val="374151"/>
                </a:solidFill>
                <a:latin typeface="Söhne"/>
              </a:rPr>
              <a:t>There are many, many, more..</a:t>
            </a:r>
            <a:endParaRPr lang="en-US" dirty="0"/>
          </a:p>
        </p:txBody>
      </p:sp>
      <p:sp>
        <p:nvSpPr>
          <p:cNvPr id="4" name="Slide Number Placeholder 3">
            <a:extLst>
              <a:ext uri="{FF2B5EF4-FFF2-40B4-BE49-F238E27FC236}">
                <a16:creationId xmlns:a16="http://schemas.microsoft.com/office/drawing/2014/main" id="{F8DF8CF3-27DF-B9EF-E7BD-FA2913E337F4}"/>
              </a:ext>
            </a:extLst>
          </p:cNvPr>
          <p:cNvSpPr>
            <a:spLocks noGrp="1"/>
          </p:cNvSpPr>
          <p:nvPr>
            <p:ph type="sldNum" sz="quarter" idx="12"/>
          </p:nvPr>
        </p:nvSpPr>
        <p:spPr/>
        <p:txBody>
          <a:bodyPr/>
          <a:lstStyle/>
          <a:p>
            <a:fld id="{4C487655-AABA-4CA8-8EDF-7F823A468B89}" type="slidenum">
              <a:rPr lang="en-US" smtClean="0"/>
              <a:t>12</a:t>
            </a:fld>
            <a:endParaRPr lang="en-US" dirty="0"/>
          </a:p>
        </p:txBody>
      </p:sp>
    </p:spTree>
    <p:extLst>
      <p:ext uri="{BB962C8B-B14F-4D97-AF65-F5344CB8AC3E}">
        <p14:creationId xmlns:p14="http://schemas.microsoft.com/office/powerpoint/2010/main" val="774482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DE302-5E17-ABB1-E7DB-F2ADC6EF4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959FD-C82D-8DCE-36AF-DF7C0E93E39A}"/>
              </a:ext>
            </a:extLst>
          </p:cNvPr>
          <p:cNvSpPr>
            <a:spLocks noGrp="1"/>
          </p:cNvSpPr>
          <p:nvPr>
            <p:ph type="title"/>
          </p:nvPr>
        </p:nvSpPr>
        <p:spPr>
          <a:xfrm>
            <a:off x="838200" y="365126"/>
            <a:ext cx="10515600" cy="699734"/>
          </a:xfrm>
        </p:spPr>
        <p:txBody>
          <a:bodyPr/>
          <a:lstStyle/>
          <a:p>
            <a:r>
              <a:rPr lang="en-US" dirty="0"/>
              <a:t>Systemic bias:</a:t>
            </a:r>
          </a:p>
        </p:txBody>
      </p:sp>
      <p:sp>
        <p:nvSpPr>
          <p:cNvPr id="3" name="Content Placeholder 2">
            <a:extLst>
              <a:ext uri="{FF2B5EF4-FFF2-40B4-BE49-F238E27FC236}">
                <a16:creationId xmlns:a16="http://schemas.microsoft.com/office/drawing/2014/main" id="{E5F8A2F8-184B-123A-139E-6BD047C4FD6B}"/>
              </a:ext>
            </a:extLst>
          </p:cNvPr>
          <p:cNvSpPr>
            <a:spLocks noGrp="1"/>
          </p:cNvSpPr>
          <p:nvPr>
            <p:ph idx="1"/>
          </p:nvPr>
        </p:nvSpPr>
        <p:spPr>
          <a:xfrm>
            <a:off x="838200" y="1064860"/>
            <a:ext cx="10515600" cy="5132740"/>
          </a:xfrm>
        </p:spPr>
        <p:txBody>
          <a:bodyPr>
            <a:normAutofit/>
          </a:bodyPr>
          <a:lstStyle/>
          <a:p>
            <a:r>
              <a:rPr lang="en-US" dirty="0"/>
              <a:t>“Systemic biases result from procedures and practices of institutions that operate in ways which result in certain social groups being advantaged or favored and others being disadvantaged or devalued.” </a:t>
            </a:r>
          </a:p>
          <a:p>
            <a:r>
              <a:rPr lang="en-US" dirty="0"/>
              <a:t>“This need not be the result of any conscious prejudice or discrimination but rather of the majority following existing rules or norms.” </a:t>
            </a:r>
          </a:p>
          <a:p>
            <a:r>
              <a:rPr lang="en-US" dirty="0"/>
              <a:t>“Institutional racism and sexism are the most common examples.” </a:t>
            </a:r>
          </a:p>
          <a:p>
            <a:r>
              <a:rPr lang="en-US" dirty="0"/>
              <a:t>“Systemic bias is also referred to as institutional or historical bias. These biases are present in the datasets used in AI, and the institutional norms, practices, and processes across the AI lifecycle and in broader culture and society.”</a:t>
            </a:r>
            <a:endParaRPr lang="en-US" b="1" i="1" dirty="0"/>
          </a:p>
        </p:txBody>
      </p:sp>
      <p:sp>
        <p:nvSpPr>
          <p:cNvPr id="4" name="Slide Number Placeholder 3">
            <a:extLst>
              <a:ext uri="{FF2B5EF4-FFF2-40B4-BE49-F238E27FC236}">
                <a16:creationId xmlns:a16="http://schemas.microsoft.com/office/drawing/2014/main" id="{1A37835A-1CAA-F05B-20B0-93A276D54350}"/>
              </a:ext>
            </a:extLst>
          </p:cNvPr>
          <p:cNvSpPr>
            <a:spLocks noGrp="1"/>
          </p:cNvSpPr>
          <p:nvPr>
            <p:ph type="sldNum" sz="quarter" idx="12"/>
          </p:nvPr>
        </p:nvSpPr>
        <p:spPr/>
        <p:txBody>
          <a:bodyPr/>
          <a:lstStyle/>
          <a:p>
            <a:fld id="{4C487655-AABA-4CA8-8EDF-7F823A468B89}" type="slidenum">
              <a:rPr lang="en-US" smtClean="0"/>
              <a:t>13</a:t>
            </a:fld>
            <a:endParaRPr lang="en-US" dirty="0"/>
          </a:p>
        </p:txBody>
      </p:sp>
    </p:spTree>
    <p:extLst>
      <p:ext uri="{BB962C8B-B14F-4D97-AF65-F5344CB8AC3E}">
        <p14:creationId xmlns:p14="http://schemas.microsoft.com/office/powerpoint/2010/main" val="3039805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380DB-1079-E1BD-F02E-21B8CEC799C0}"/>
              </a:ext>
            </a:extLst>
          </p:cNvPr>
          <p:cNvSpPr>
            <a:spLocks noGrp="1"/>
          </p:cNvSpPr>
          <p:nvPr>
            <p:ph type="title"/>
          </p:nvPr>
        </p:nvSpPr>
        <p:spPr>
          <a:xfrm>
            <a:off x="630935" y="639520"/>
            <a:ext cx="4110397" cy="1719072"/>
          </a:xfrm>
        </p:spPr>
        <p:txBody>
          <a:bodyPr anchor="b">
            <a:normAutofit/>
          </a:bodyPr>
          <a:lstStyle/>
          <a:p>
            <a:r>
              <a:rPr lang="en-US" sz="4600" dirty="0"/>
              <a:t>The updated AI life cycle</a:t>
            </a:r>
          </a:p>
        </p:txBody>
      </p:sp>
      <p:sp>
        <p:nvSpPr>
          <p:cNvPr id="2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0E72A6E9-8424-E754-842D-48027A42527F}"/>
              </a:ext>
            </a:extLst>
          </p:cNvPr>
          <p:cNvSpPr>
            <a:spLocks noGrp="1"/>
          </p:cNvSpPr>
          <p:nvPr>
            <p:ph idx="1"/>
          </p:nvPr>
        </p:nvSpPr>
        <p:spPr>
          <a:xfrm>
            <a:off x="630935" y="2807208"/>
            <a:ext cx="5600739" cy="3410712"/>
          </a:xfrm>
        </p:spPr>
        <p:txBody>
          <a:bodyPr anchor="t">
            <a:normAutofit fontScale="92500" lnSpcReduction="10000"/>
          </a:bodyPr>
          <a:lstStyle/>
          <a:p>
            <a:r>
              <a:rPr lang="en-US" sz="2400" dirty="0"/>
              <a:t>Needs to be an iterative, multi-stakeholder approach.</a:t>
            </a:r>
          </a:p>
          <a:p>
            <a:r>
              <a:rPr lang="en-US" sz="2400" b="0" i="0" dirty="0">
                <a:effectLst/>
                <a:latin typeface="Söhne"/>
              </a:rPr>
              <a:t>Pre-design stage: initial planning, problem framing, and decision-making.</a:t>
            </a:r>
          </a:p>
          <a:p>
            <a:r>
              <a:rPr lang="en-US" sz="2400" dirty="0"/>
              <a:t>Design and Development stage: choosing the correct model (or building / training a new one) and pre-defining limits before deployment.</a:t>
            </a:r>
          </a:p>
          <a:p>
            <a:r>
              <a:rPr lang="en-US" sz="2400" dirty="0"/>
              <a:t>Deployment stage: </a:t>
            </a:r>
            <a:r>
              <a:rPr lang="en-US" sz="2400" b="0" i="0" dirty="0">
                <a:effectLst/>
                <a:latin typeface="Söhne"/>
              </a:rPr>
              <a:t>requiring continuous monitoring and reassessment </a:t>
            </a:r>
            <a:endParaRPr lang="en-US" sz="2400" dirty="0"/>
          </a:p>
          <a:p>
            <a:endParaRPr lang="en-US" sz="1500" dirty="0"/>
          </a:p>
        </p:txBody>
      </p:sp>
      <p:pic>
        <p:nvPicPr>
          <p:cNvPr id="8" name="Picture 7">
            <a:extLst>
              <a:ext uri="{FF2B5EF4-FFF2-40B4-BE49-F238E27FC236}">
                <a16:creationId xmlns:a16="http://schemas.microsoft.com/office/drawing/2014/main" id="{A54918C0-EFE4-5956-0B97-CB28211AB33F}"/>
              </a:ext>
            </a:extLst>
          </p:cNvPr>
          <p:cNvPicPr>
            <a:picLocks noChangeAspect="1"/>
          </p:cNvPicPr>
          <p:nvPr/>
        </p:nvPicPr>
        <p:blipFill>
          <a:blip r:embed="rId2"/>
          <a:stretch>
            <a:fillRect/>
          </a:stretch>
        </p:blipFill>
        <p:spPr>
          <a:xfrm>
            <a:off x="6231675" y="1328928"/>
            <a:ext cx="5122125" cy="4200144"/>
          </a:xfrm>
          <a:prstGeom prst="rect">
            <a:avLst/>
          </a:prstGeom>
        </p:spPr>
      </p:pic>
      <p:sp>
        <p:nvSpPr>
          <p:cNvPr id="4" name="Slide Number Placeholder 3">
            <a:extLst>
              <a:ext uri="{FF2B5EF4-FFF2-40B4-BE49-F238E27FC236}">
                <a16:creationId xmlns:a16="http://schemas.microsoft.com/office/drawing/2014/main" id="{F609895C-6184-9A8A-836B-030602BF9A40}"/>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14</a:t>
            </a:fld>
            <a:endParaRPr lang="en-US" sz="1800"/>
          </a:p>
        </p:txBody>
      </p:sp>
    </p:spTree>
    <p:extLst>
      <p:ext uri="{BB962C8B-B14F-4D97-AF65-F5344CB8AC3E}">
        <p14:creationId xmlns:p14="http://schemas.microsoft.com/office/powerpoint/2010/main" val="126501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244D1-F3EA-54C4-6C28-C6065FAA970F}"/>
              </a:ext>
            </a:extLst>
          </p:cNvPr>
          <p:cNvSpPr>
            <a:spLocks noGrp="1"/>
          </p:cNvSpPr>
          <p:nvPr>
            <p:ph type="title"/>
          </p:nvPr>
        </p:nvSpPr>
        <p:spPr/>
        <p:txBody>
          <a:bodyPr/>
          <a:lstStyle/>
          <a:p>
            <a:r>
              <a:rPr lang="en-US" dirty="0"/>
              <a:t>6 Practical Recommendations</a:t>
            </a:r>
          </a:p>
        </p:txBody>
      </p:sp>
      <p:sp>
        <p:nvSpPr>
          <p:cNvPr id="3" name="Content Placeholder 2">
            <a:extLst>
              <a:ext uri="{FF2B5EF4-FFF2-40B4-BE49-F238E27FC236}">
                <a16:creationId xmlns:a16="http://schemas.microsoft.com/office/drawing/2014/main" id="{07E42C05-E459-0E3B-BE91-976FA742FDF6}"/>
              </a:ext>
            </a:extLst>
          </p:cNvPr>
          <p:cNvSpPr>
            <a:spLocks noGrp="1"/>
          </p:cNvSpPr>
          <p:nvPr>
            <p:ph idx="1"/>
          </p:nvPr>
        </p:nvSpPr>
        <p:spPr>
          <a:xfrm>
            <a:off x="838200" y="1467556"/>
            <a:ext cx="10515600" cy="4709407"/>
          </a:xfrm>
        </p:spPr>
        <p:txBody>
          <a:bodyPr>
            <a:normAutofit lnSpcReduction="10000"/>
          </a:bodyPr>
          <a:lstStyle/>
          <a:p>
            <a:pPr marL="342900" marR="0" lvl="0" indent="-342900">
              <a:lnSpc>
                <a:spcPct val="115000"/>
              </a:lnSpc>
              <a:spcBef>
                <a:spcPts val="720"/>
              </a:spcBef>
              <a:spcAft>
                <a:spcPts val="360"/>
              </a:spcAft>
              <a:buFont typeface="+mj-lt"/>
              <a:buAutoNum type="arabicPeriod"/>
            </a:pPr>
            <a:r>
              <a:rPr lang="en-US" sz="2400" b="1" dirty="0">
                <a:solidFill>
                  <a:srgbClr val="000000"/>
                </a:solidFill>
                <a:effectLst/>
                <a:latin typeface="Segoe UI" panose="020B0502040204020203" pitchFamily="34" charset="0"/>
                <a:ea typeface="Segoe UI" panose="020B0502040204020203" pitchFamily="34" charset="0"/>
              </a:rPr>
              <a:t>Establish and apply criteria for data quality and representativeness</a:t>
            </a:r>
            <a:r>
              <a:rPr lang="en-US" sz="2400" dirty="0">
                <a:solidFill>
                  <a:srgbClr val="000000"/>
                </a:solidFill>
                <a:effectLst/>
                <a:latin typeface="Segoe UI" panose="020B0502040204020203" pitchFamily="34" charset="0"/>
                <a:ea typeface="Segoe UI" panose="020B0502040204020203" pitchFamily="34" charset="0"/>
              </a:rPr>
              <a:t>, ensuring that the data used to train, test, and validate the AI system reflects the diversity and characteristics of the target population and domain.</a:t>
            </a:r>
          </a:p>
          <a:p>
            <a:pPr marL="342900" marR="0" lvl="0" indent="-342900">
              <a:lnSpc>
                <a:spcPct val="115000"/>
              </a:lnSpc>
              <a:spcBef>
                <a:spcPts val="720"/>
              </a:spcBef>
              <a:spcAft>
                <a:spcPts val="360"/>
              </a:spcAft>
              <a:buFont typeface="+mj-lt"/>
              <a:buAutoNum type="arabicPeriod"/>
            </a:pPr>
            <a:r>
              <a:rPr lang="en-US" sz="2400" b="1" dirty="0">
                <a:solidFill>
                  <a:srgbClr val="000000"/>
                </a:solidFill>
                <a:effectLst/>
                <a:latin typeface="Segoe UI" panose="020B0502040204020203" pitchFamily="34" charset="0"/>
                <a:ea typeface="Segoe UI" panose="020B0502040204020203" pitchFamily="34" charset="0"/>
              </a:rPr>
              <a:t>Conduct testing, evaluation, verification, and validation (TEVV)</a:t>
            </a:r>
            <a:r>
              <a:rPr lang="en-US" sz="2400" dirty="0">
                <a:solidFill>
                  <a:srgbClr val="000000"/>
                </a:solidFill>
                <a:effectLst/>
                <a:latin typeface="Segoe UI" panose="020B0502040204020203" pitchFamily="34" charset="0"/>
                <a:ea typeface="Segoe UI" panose="020B0502040204020203" pitchFamily="34" charset="0"/>
              </a:rPr>
              <a:t> of the AI system throughout its lifecycle, using appropriate methods and metrics to measure and mitigate AI bias and ensure performance, reliability, and safety.</a:t>
            </a:r>
          </a:p>
          <a:p>
            <a:pPr marL="342900" marR="0" lvl="0" indent="-342900">
              <a:lnSpc>
                <a:spcPct val="115000"/>
              </a:lnSpc>
              <a:spcBef>
                <a:spcPts val="720"/>
              </a:spcBef>
              <a:spcAft>
                <a:spcPts val="360"/>
              </a:spcAft>
              <a:buFont typeface="+mj-lt"/>
              <a:buAutoNum type="arabicPeriod"/>
            </a:pPr>
            <a:r>
              <a:rPr lang="en-US" sz="2400" b="1" dirty="0">
                <a:solidFill>
                  <a:srgbClr val="000000"/>
                </a:solidFill>
                <a:effectLst/>
                <a:latin typeface="Segoe UI" panose="020B0502040204020203" pitchFamily="34" charset="0"/>
                <a:ea typeface="Segoe UI" panose="020B0502040204020203" pitchFamily="34" charset="0"/>
              </a:rPr>
              <a:t>Involve human experts and users in the design, development, and deployment of the AI system</a:t>
            </a:r>
            <a:r>
              <a:rPr lang="en-US" sz="2400" dirty="0">
                <a:solidFill>
                  <a:srgbClr val="000000"/>
                </a:solidFill>
                <a:effectLst/>
                <a:latin typeface="Segoe UI" panose="020B0502040204020203" pitchFamily="34" charset="0"/>
                <a:ea typeface="Segoe UI" panose="020B0502040204020203" pitchFamily="34" charset="0"/>
              </a:rPr>
              <a:t>, applying human-centered principles and practices to ensure usability, accessibility, and accountability.</a:t>
            </a:r>
          </a:p>
        </p:txBody>
      </p:sp>
      <p:sp>
        <p:nvSpPr>
          <p:cNvPr id="4" name="Slide Number Placeholder 3">
            <a:extLst>
              <a:ext uri="{FF2B5EF4-FFF2-40B4-BE49-F238E27FC236}">
                <a16:creationId xmlns:a16="http://schemas.microsoft.com/office/drawing/2014/main" id="{F590782F-AF58-832F-3CF5-B067B9E7D65A}"/>
              </a:ext>
            </a:extLst>
          </p:cNvPr>
          <p:cNvSpPr>
            <a:spLocks noGrp="1"/>
          </p:cNvSpPr>
          <p:nvPr>
            <p:ph type="sldNum" sz="quarter" idx="12"/>
          </p:nvPr>
        </p:nvSpPr>
        <p:spPr/>
        <p:txBody>
          <a:bodyPr/>
          <a:lstStyle/>
          <a:p>
            <a:fld id="{4C487655-AABA-4CA8-8EDF-7F823A468B89}" type="slidenum">
              <a:rPr lang="en-US" smtClean="0"/>
              <a:t>15</a:t>
            </a:fld>
            <a:endParaRPr lang="en-US" dirty="0"/>
          </a:p>
        </p:txBody>
      </p:sp>
    </p:spTree>
    <p:extLst>
      <p:ext uri="{BB962C8B-B14F-4D97-AF65-F5344CB8AC3E}">
        <p14:creationId xmlns:p14="http://schemas.microsoft.com/office/powerpoint/2010/main" val="1284214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FFA5A-53B6-266F-7F0D-5EBAA3394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66F0A-8806-66BA-7487-9167A9B18C1B}"/>
              </a:ext>
            </a:extLst>
          </p:cNvPr>
          <p:cNvSpPr>
            <a:spLocks noGrp="1"/>
          </p:cNvSpPr>
          <p:nvPr>
            <p:ph type="title"/>
          </p:nvPr>
        </p:nvSpPr>
        <p:spPr/>
        <p:txBody>
          <a:bodyPr/>
          <a:lstStyle/>
          <a:p>
            <a:r>
              <a:rPr lang="en-US" dirty="0"/>
              <a:t>Practical Recommendations </a:t>
            </a:r>
            <a:r>
              <a:rPr lang="en-US" sz="2000" dirty="0"/>
              <a:t>(continued)</a:t>
            </a:r>
            <a:endParaRPr lang="en-US" dirty="0"/>
          </a:p>
        </p:txBody>
      </p:sp>
      <p:sp>
        <p:nvSpPr>
          <p:cNvPr id="3" name="Content Placeholder 2">
            <a:extLst>
              <a:ext uri="{FF2B5EF4-FFF2-40B4-BE49-F238E27FC236}">
                <a16:creationId xmlns:a16="http://schemas.microsoft.com/office/drawing/2014/main" id="{328CBC78-BCBA-D491-BDCC-43B7CE99F5A6}"/>
              </a:ext>
            </a:extLst>
          </p:cNvPr>
          <p:cNvSpPr>
            <a:spLocks noGrp="1"/>
          </p:cNvSpPr>
          <p:nvPr>
            <p:ph idx="1"/>
          </p:nvPr>
        </p:nvSpPr>
        <p:spPr>
          <a:xfrm>
            <a:off x="838200" y="1501422"/>
            <a:ext cx="10515600" cy="4675541"/>
          </a:xfrm>
        </p:spPr>
        <p:txBody>
          <a:bodyPr>
            <a:normAutofit/>
          </a:bodyPr>
          <a:lstStyle/>
          <a:p>
            <a:pPr marL="342900" marR="0" lvl="0" indent="-342900">
              <a:lnSpc>
                <a:spcPct val="115000"/>
              </a:lnSpc>
              <a:spcBef>
                <a:spcPts val="720"/>
              </a:spcBef>
              <a:spcAft>
                <a:spcPts val="360"/>
              </a:spcAft>
              <a:buFont typeface="+mj-lt"/>
              <a:buAutoNum type="arabicPeriod" startAt="4"/>
            </a:pPr>
            <a:r>
              <a:rPr lang="en-US" sz="2400" b="1" dirty="0">
                <a:solidFill>
                  <a:srgbClr val="000000"/>
                </a:solidFill>
                <a:effectLst/>
                <a:latin typeface="Segoe UI" panose="020B0502040204020203" pitchFamily="34" charset="0"/>
                <a:ea typeface="Segoe UI" panose="020B0502040204020203" pitchFamily="34" charset="0"/>
              </a:rPr>
              <a:t>Provide transparency and explainability of the AI system</a:t>
            </a:r>
            <a:r>
              <a:rPr lang="en-US" sz="2400" dirty="0">
                <a:solidFill>
                  <a:srgbClr val="000000"/>
                </a:solidFill>
                <a:effectLst/>
                <a:latin typeface="Segoe UI" panose="020B0502040204020203" pitchFamily="34" charset="0"/>
                <a:ea typeface="Segoe UI" panose="020B0502040204020203" pitchFamily="34" charset="0"/>
              </a:rPr>
              <a:t>, disclosing the relevant information about its purpose, functionality, limitations, and potential biases to the users and other stakeholders.</a:t>
            </a:r>
          </a:p>
          <a:p>
            <a:pPr marL="342900" marR="0" lvl="0" indent="-342900">
              <a:lnSpc>
                <a:spcPct val="115000"/>
              </a:lnSpc>
              <a:spcBef>
                <a:spcPts val="720"/>
              </a:spcBef>
              <a:spcAft>
                <a:spcPts val="360"/>
              </a:spcAft>
              <a:buFont typeface="+mj-lt"/>
              <a:buAutoNum type="arabicPeriod" startAt="4"/>
            </a:pPr>
            <a:r>
              <a:rPr lang="en-US" sz="2400" b="1" dirty="0">
                <a:solidFill>
                  <a:srgbClr val="000000"/>
                </a:solidFill>
                <a:effectLst/>
                <a:latin typeface="Segoe UI" panose="020B0502040204020203" pitchFamily="34" charset="0"/>
                <a:ea typeface="Segoe UI" panose="020B0502040204020203" pitchFamily="34" charset="0"/>
              </a:rPr>
              <a:t>Enable user feedback and redress mechanisms</a:t>
            </a:r>
            <a:r>
              <a:rPr lang="en-US" sz="2400" dirty="0">
                <a:solidFill>
                  <a:srgbClr val="000000"/>
                </a:solidFill>
                <a:effectLst/>
                <a:latin typeface="Segoe UI" panose="020B0502040204020203" pitchFamily="34" charset="0"/>
                <a:ea typeface="Segoe UI" panose="020B0502040204020203" pitchFamily="34" charset="0"/>
              </a:rPr>
              <a:t>, allowing the users to report, correct, or challenge the AI system's outputs or decisions, and providing remedies for any harms or grievances caused by AI bias.</a:t>
            </a:r>
          </a:p>
          <a:p>
            <a:pPr marL="342900" marR="0" lvl="0" indent="-342900">
              <a:lnSpc>
                <a:spcPct val="115000"/>
              </a:lnSpc>
              <a:spcBef>
                <a:spcPts val="720"/>
              </a:spcBef>
              <a:spcAft>
                <a:spcPts val="360"/>
              </a:spcAft>
              <a:buFont typeface="+mj-lt"/>
              <a:buAutoNum type="arabicPeriod" startAt="4"/>
            </a:pPr>
            <a:r>
              <a:rPr lang="en-US" sz="2400" b="1" dirty="0">
                <a:solidFill>
                  <a:srgbClr val="000000"/>
                </a:solidFill>
                <a:effectLst/>
                <a:latin typeface="Segoe UI" panose="020B0502040204020203" pitchFamily="34" charset="0"/>
                <a:ea typeface="Segoe UI" panose="020B0502040204020203" pitchFamily="34" charset="0"/>
              </a:rPr>
              <a:t>Establish and implement governance policies and procedures</a:t>
            </a:r>
            <a:r>
              <a:rPr lang="en-US" sz="2400" dirty="0">
                <a:solidFill>
                  <a:srgbClr val="000000"/>
                </a:solidFill>
                <a:effectLst/>
                <a:latin typeface="Segoe UI" panose="020B0502040204020203" pitchFamily="34" charset="0"/>
                <a:ea typeface="Segoe UI" panose="020B0502040204020203" pitchFamily="34" charset="0"/>
              </a:rPr>
              <a:t> for the AI system, defining the roles and responsibilities of the developers, operators, and overseers, and ensuring compliance with ethical and legal standards.</a:t>
            </a:r>
          </a:p>
        </p:txBody>
      </p:sp>
      <p:sp>
        <p:nvSpPr>
          <p:cNvPr id="4" name="Slide Number Placeholder 3">
            <a:extLst>
              <a:ext uri="{FF2B5EF4-FFF2-40B4-BE49-F238E27FC236}">
                <a16:creationId xmlns:a16="http://schemas.microsoft.com/office/drawing/2014/main" id="{C188CD85-E889-076E-D13E-1133BA5713C4}"/>
              </a:ext>
            </a:extLst>
          </p:cNvPr>
          <p:cNvSpPr>
            <a:spLocks noGrp="1"/>
          </p:cNvSpPr>
          <p:nvPr>
            <p:ph type="sldNum" sz="quarter" idx="12"/>
          </p:nvPr>
        </p:nvSpPr>
        <p:spPr/>
        <p:txBody>
          <a:bodyPr/>
          <a:lstStyle/>
          <a:p>
            <a:fld id="{4C487655-AABA-4CA8-8EDF-7F823A468B89}" type="slidenum">
              <a:rPr lang="en-US" smtClean="0"/>
              <a:t>16</a:t>
            </a:fld>
            <a:endParaRPr lang="en-US" dirty="0"/>
          </a:p>
        </p:txBody>
      </p:sp>
    </p:spTree>
    <p:extLst>
      <p:ext uri="{BB962C8B-B14F-4D97-AF65-F5344CB8AC3E}">
        <p14:creationId xmlns:p14="http://schemas.microsoft.com/office/powerpoint/2010/main" val="1212797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4A3E3-F21F-2D9A-C7AE-7808927B2752}"/>
              </a:ext>
            </a:extLst>
          </p:cNvPr>
          <p:cNvSpPr>
            <a:spLocks noGrp="1"/>
          </p:cNvSpPr>
          <p:nvPr>
            <p:ph type="title"/>
          </p:nvPr>
        </p:nvSpPr>
        <p:spPr/>
        <p:txBody>
          <a:bodyPr/>
          <a:lstStyle/>
          <a:p>
            <a:r>
              <a:rPr lang="en-US" dirty="0"/>
              <a:t>Discussion – where does this fit into our roadmap?</a:t>
            </a:r>
          </a:p>
        </p:txBody>
      </p:sp>
      <p:sp>
        <p:nvSpPr>
          <p:cNvPr id="4" name="Slide Number Placeholder 3">
            <a:extLst>
              <a:ext uri="{FF2B5EF4-FFF2-40B4-BE49-F238E27FC236}">
                <a16:creationId xmlns:a16="http://schemas.microsoft.com/office/drawing/2014/main" id="{76CDFFE0-1EFD-939D-3776-8C832C243277}"/>
              </a:ext>
            </a:extLst>
          </p:cNvPr>
          <p:cNvSpPr>
            <a:spLocks noGrp="1"/>
          </p:cNvSpPr>
          <p:nvPr>
            <p:ph type="sldNum" sz="quarter" idx="12"/>
          </p:nvPr>
        </p:nvSpPr>
        <p:spPr/>
        <p:txBody>
          <a:bodyPr/>
          <a:lstStyle/>
          <a:p>
            <a:fld id="{4C487655-AABA-4CA8-8EDF-7F823A468B89}" type="slidenum">
              <a:rPr lang="en-US" smtClean="0"/>
              <a:t>17</a:t>
            </a:fld>
            <a:endParaRPr lang="en-US" dirty="0"/>
          </a:p>
        </p:txBody>
      </p:sp>
    </p:spTree>
    <p:extLst>
      <p:ext uri="{BB962C8B-B14F-4D97-AF65-F5344CB8AC3E}">
        <p14:creationId xmlns:p14="http://schemas.microsoft.com/office/powerpoint/2010/main" val="3337060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26E8A1C7-507C-5719-04EF-66B88A5118BE}"/>
              </a:ext>
            </a:extLst>
          </p:cNvPr>
          <p:cNvSpPr txBox="1">
            <a:spLocks noGrp="1"/>
          </p:cNvSpPr>
          <p:nvPr>
            <p:ph type="title" idx="4294967295"/>
          </p:nvPr>
        </p:nvSpPr>
        <p:spPr>
          <a:xfrm>
            <a:off x="1524000" y="211322"/>
            <a:ext cx="9144000" cy="6730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“Shafer’s Roadmap”</a:t>
            </a:r>
            <a:br>
              <a:rPr kumimoji="0" lang="en-US" sz="2800" b="0" i="0" u="none" strike="noStrike" kern="1200" cap="none" spc="0" normalizeH="0" baseline="0" noProof="0" dirty="0">
                <a:ln>
                  <a:noFill/>
                </a:ln>
                <a:solidFill>
                  <a:schemeClr val="tx1"/>
                </a:solidFill>
                <a:effectLst/>
                <a:uLnTx/>
                <a:uFillTx/>
                <a:latin typeface="+mj-lt"/>
                <a:ea typeface="+mj-ea"/>
                <a:cs typeface="+mj-cs"/>
              </a:rPr>
            </a:br>
            <a:r>
              <a:rPr kumimoji="0" lang="en-US" sz="2800" b="0" i="1" u="none" strike="noStrike" kern="1200" cap="none" spc="0" normalizeH="0" baseline="0" noProof="0" dirty="0">
                <a:ln>
                  <a:noFill/>
                </a:ln>
                <a:solidFill>
                  <a:schemeClr val="tx1"/>
                </a:solidFill>
                <a:effectLst/>
                <a:uLnTx/>
                <a:uFillTx/>
                <a:latin typeface="+mj-lt"/>
                <a:ea typeface="+mj-ea"/>
                <a:cs typeface="+mj-cs"/>
              </a:rPr>
              <a:t>Semi-Supervised</a:t>
            </a:r>
            <a:r>
              <a:rPr kumimoji="0" lang="en-US" sz="2800" b="0" i="0" u="none" strike="noStrike" kern="1200" cap="none" spc="0" normalizeH="0" baseline="0" noProof="0" dirty="0">
                <a:ln>
                  <a:noFill/>
                </a:ln>
                <a:solidFill>
                  <a:schemeClr val="tx1"/>
                </a:solidFill>
                <a:effectLst/>
                <a:uLnTx/>
                <a:uFillTx/>
                <a:latin typeface="+mj-lt"/>
                <a:ea typeface="+mj-ea"/>
                <a:cs typeface="+mj-cs"/>
              </a:rPr>
              <a:t> Machine Learning</a:t>
            </a:r>
          </a:p>
        </p:txBody>
      </p:sp>
      <p:sp>
        <p:nvSpPr>
          <p:cNvPr id="4" name="Oval 3" descr="Start">
            <a:extLst>
              <a:ext uri="{FF2B5EF4-FFF2-40B4-BE49-F238E27FC236}">
                <a16:creationId xmlns:a16="http://schemas.microsoft.com/office/drawing/2014/main" id="{025B941F-9C88-7E9F-BD2D-E739E9708D9B}"/>
              </a:ext>
            </a:extLst>
          </p:cNvPr>
          <p:cNvSpPr/>
          <p:nvPr/>
        </p:nvSpPr>
        <p:spPr>
          <a:xfrm>
            <a:off x="453701" y="2737758"/>
            <a:ext cx="467698" cy="462643"/>
          </a:xfrm>
          <a:prstGeom prst="ellipse">
            <a:avLst/>
          </a:prstGeom>
          <a:solidFill>
            <a:schemeClr val="accent6"/>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4F530B8-6DEC-B5DB-911F-EAE2E6EE3AF3}"/>
              </a:ext>
            </a:extLst>
          </p:cNvPr>
          <p:cNvSpPr txBox="1"/>
          <p:nvPr/>
        </p:nvSpPr>
        <p:spPr>
          <a:xfrm>
            <a:off x="3269610" y="1247775"/>
            <a:ext cx="3426465" cy="369332"/>
          </a:xfrm>
          <a:prstGeom prst="rect">
            <a:avLst/>
          </a:prstGeom>
          <a:noFill/>
        </p:spPr>
        <p:txBody>
          <a:bodyPr wrap="square" rtlCol="0">
            <a:spAutoFit/>
          </a:bodyPr>
          <a:lstStyle/>
          <a:p>
            <a:r>
              <a:rPr lang="en-US" dirty="0"/>
              <a:t>The “official” 3 steps of M.L.</a:t>
            </a:r>
          </a:p>
        </p:txBody>
      </p:sp>
      <p:sp>
        <p:nvSpPr>
          <p:cNvPr id="5" name="Rectangle 4">
            <a:extLst>
              <a:ext uri="{FF2B5EF4-FFF2-40B4-BE49-F238E27FC236}">
                <a16:creationId xmlns:a16="http://schemas.microsoft.com/office/drawing/2014/main" id="{DDDCEBDA-5F4A-1370-6E7B-E4A8A2191203}"/>
              </a:ext>
            </a:extLst>
          </p:cNvPr>
          <p:cNvSpPr/>
          <p:nvPr/>
        </p:nvSpPr>
        <p:spPr>
          <a:xfrm>
            <a:off x="1739389" y="2276668"/>
            <a:ext cx="1530221" cy="1436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br>
              <a:rPr lang="en-US" dirty="0"/>
            </a:br>
            <a:r>
              <a:rPr lang="en-US" dirty="0"/>
              <a:t>Data</a:t>
            </a:r>
            <a:br>
              <a:rPr lang="en-US" dirty="0"/>
            </a:br>
            <a:r>
              <a:rPr lang="en-US" dirty="0"/>
              <a:t>Collection</a:t>
            </a:r>
          </a:p>
        </p:txBody>
      </p:sp>
      <p:sp>
        <p:nvSpPr>
          <p:cNvPr id="6" name="Rectangle 5">
            <a:extLst>
              <a:ext uri="{FF2B5EF4-FFF2-40B4-BE49-F238E27FC236}">
                <a16:creationId xmlns:a16="http://schemas.microsoft.com/office/drawing/2014/main" id="{52755C88-F39A-24AD-A161-4094667A7404}"/>
              </a:ext>
            </a:extLst>
          </p:cNvPr>
          <p:cNvSpPr/>
          <p:nvPr/>
        </p:nvSpPr>
        <p:spPr>
          <a:xfrm>
            <a:off x="4087600" y="2276668"/>
            <a:ext cx="1530221" cy="1436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r>
              <a:rPr lang="en-US" dirty="0"/>
              <a:t>Data</a:t>
            </a:r>
            <a:br>
              <a:rPr lang="en-US" dirty="0"/>
            </a:br>
            <a:r>
              <a:rPr lang="en-US" dirty="0"/>
              <a:t>Cleaning</a:t>
            </a:r>
          </a:p>
        </p:txBody>
      </p:sp>
      <p:sp>
        <p:nvSpPr>
          <p:cNvPr id="38" name="TextBox 37">
            <a:extLst>
              <a:ext uri="{FF2B5EF4-FFF2-40B4-BE49-F238E27FC236}">
                <a16:creationId xmlns:a16="http://schemas.microsoft.com/office/drawing/2014/main" id="{D1D591DB-4C74-6F9E-B9EC-70D84C6A3AA0}"/>
              </a:ext>
              <a:ext uri="{C183D7F6-B498-43B3-948B-1728B52AA6E4}">
                <adec:decorative xmlns:adec="http://schemas.microsoft.com/office/drawing/2017/decorative" val="0"/>
              </a:ext>
            </a:extLst>
          </p:cNvPr>
          <p:cNvSpPr txBox="1"/>
          <p:nvPr/>
        </p:nvSpPr>
        <p:spPr>
          <a:xfrm>
            <a:off x="3952900" y="4050913"/>
            <a:ext cx="1809747"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Documentation</a:t>
            </a:r>
          </a:p>
          <a:p>
            <a:pPr marL="285750" indent="-285750">
              <a:buFont typeface="Arial" panose="020B0604020202020204" pitchFamily="34" charset="0"/>
              <a:buChar char="•"/>
            </a:pPr>
            <a:r>
              <a:rPr lang="en-US" sz="1600" dirty="0"/>
              <a:t>Consistency</a:t>
            </a:r>
          </a:p>
          <a:p>
            <a:pPr marL="285750" indent="-285750">
              <a:buFont typeface="Arial" panose="020B0604020202020204" pitchFamily="34" charset="0"/>
              <a:buChar char="•"/>
            </a:pPr>
            <a:r>
              <a:rPr lang="en-US" sz="1600" dirty="0"/>
              <a:t>Dimension Reduction</a:t>
            </a:r>
          </a:p>
        </p:txBody>
      </p:sp>
      <p:sp>
        <p:nvSpPr>
          <p:cNvPr id="7" name="Rectangle 6">
            <a:extLst>
              <a:ext uri="{FF2B5EF4-FFF2-40B4-BE49-F238E27FC236}">
                <a16:creationId xmlns:a16="http://schemas.microsoft.com/office/drawing/2014/main" id="{34D6F06A-6AC3-D7A3-924D-CB4ABBF433A5}"/>
              </a:ext>
            </a:extLst>
          </p:cNvPr>
          <p:cNvSpPr/>
          <p:nvPr/>
        </p:nvSpPr>
        <p:spPr>
          <a:xfrm>
            <a:off x="6435811" y="2276668"/>
            <a:ext cx="1530221" cy="1436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br>
              <a:rPr lang="en-US" dirty="0"/>
            </a:br>
            <a:r>
              <a:rPr lang="en-US" dirty="0"/>
              <a:t>Model Training</a:t>
            </a:r>
          </a:p>
        </p:txBody>
      </p:sp>
      <p:sp>
        <p:nvSpPr>
          <p:cNvPr id="37" name="TextBox 36">
            <a:extLst>
              <a:ext uri="{FF2B5EF4-FFF2-40B4-BE49-F238E27FC236}">
                <a16:creationId xmlns:a16="http://schemas.microsoft.com/office/drawing/2014/main" id="{B30E2BD9-E61E-322F-CC74-839FFED6A378}"/>
              </a:ext>
              <a:ext uri="{C183D7F6-B498-43B3-948B-1728B52AA6E4}">
                <adec:decorative xmlns:adec="http://schemas.microsoft.com/office/drawing/2017/decorative" val="0"/>
              </a:ext>
            </a:extLst>
          </p:cNvPr>
          <p:cNvSpPr txBox="1"/>
          <p:nvPr/>
        </p:nvSpPr>
        <p:spPr>
          <a:xfrm>
            <a:off x="6419290" y="4057258"/>
            <a:ext cx="1679489"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Supervised</a:t>
            </a:r>
          </a:p>
          <a:p>
            <a:pPr marL="285750" indent="-285750">
              <a:buFont typeface="Arial" panose="020B0604020202020204" pitchFamily="34" charset="0"/>
              <a:buChar char="•"/>
            </a:pPr>
            <a:r>
              <a:rPr lang="en-US" sz="1600" dirty="0"/>
              <a:t>Unsupervised</a:t>
            </a:r>
          </a:p>
        </p:txBody>
      </p:sp>
      <p:pic>
        <p:nvPicPr>
          <p:cNvPr id="10" name="Picture 9" descr="A glass with a straw and a slice of lemon&#10;">
            <a:extLst>
              <a:ext uri="{FF2B5EF4-FFF2-40B4-BE49-F238E27FC236}">
                <a16:creationId xmlns:a16="http://schemas.microsoft.com/office/drawing/2014/main" id="{2A1E0F5E-7066-631D-1949-A1646F9A9AC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84022" y="2276667"/>
            <a:ext cx="1532710" cy="1436916"/>
          </a:xfrm>
          <a:prstGeom prst="rect">
            <a:avLst/>
          </a:prstGeom>
        </p:spPr>
      </p:pic>
      <p:sp>
        <p:nvSpPr>
          <p:cNvPr id="11" name="Rectangle 10">
            <a:extLst>
              <a:ext uri="{FF2B5EF4-FFF2-40B4-BE49-F238E27FC236}">
                <a16:creationId xmlns:a16="http://schemas.microsoft.com/office/drawing/2014/main" id="{7C56EEA6-2B80-B5BE-08E7-0F5BDC0B8771}"/>
              </a:ext>
            </a:extLst>
          </p:cNvPr>
          <p:cNvSpPr/>
          <p:nvPr/>
        </p:nvSpPr>
        <p:spPr>
          <a:xfrm>
            <a:off x="8784022" y="3713583"/>
            <a:ext cx="1532710" cy="3436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Evaluation</a:t>
            </a:r>
          </a:p>
        </p:txBody>
      </p:sp>
      <p:sp>
        <p:nvSpPr>
          <p:cNvPr id="39" name="TextBox 38">
            <a:extLst>
              <a:ext uri="{FF2B5EF4-FFF2-40B4-BE49-F238E27FC236}">
                <a16:creationId xmlns:a16="http://schemas.microsoft.com/office/drawing/2014/main" id="{2BCF662D-7297-12EA-BF8D-2F777FE67A83}"/>
              </a:ext>
            </a:extLst>
          </p:cNvPr>
          <p:cNvSpPr txBox="1"/>
          <p:nvPr/>
        </p:nvSpPr>
        <p:spPr>
          <a:xfrm>
            <a:off x="8629650" y="4074408"/>
            <a:ext cx="1679489"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L.I.M.E.</a:t>
            </a:r>
          </a:p>
          <a:p>
            <a:pPr marL="285750" indent="-285750">
              <a:buFont typeface="Arial" panose="020B0604020202020204" pitchFamily="34" charset="0"/>
              <a:buChar char="•"/>
            </a:pPr>
            <a:r>
              <a:rPr lang="en-US" sz="1600" dirty="0"/>
              <a:t>Visualization</a:t>
            </a:r>
          </a:p>
          <a:p>
            <a:pPr marL="285750" indent="-285750">
              <a:buFont typeface="Arial" panose="020B0604020202020204" pitchFamily="34" charset="0"/>
              <a:buChar char="•"/>
            </a:pPr>
            <a:r>
              <a:rPr lang="en-US" sz="1600" dirty="0"/>
              <a:t>Dimension Reduction</a:t>
            </a:r>
          </a:p>
        </p:txBody>
      </p:sp>
      <p:sp>
        <p:nvSpPr>
          <p:cNvPr id="12" name="Oval 11" descr="End">
            <a:extLst>
              <a:ext uri="{FF2B5EF4-FFF2-40B4-BE49-F238E27FC236}">
                <a16:creationId xmlns:a16="http://schemas.microsoft.com/office/drawing/2014/main" id="{755F2D4D-4924-52E9-6BD7-FB1277DC9874}"/>
              </a:ext>
            </a:extLst>
          </p:cNvPr>
          <p:cNvSpPr/>
          <p:nvPr/>
        </p:nvSpPr>
        <p:spPr>
          <a:xfrm>
            <a:off x="11134724" y="2737758"/>
            <a:ext cx="450201" cy="462643"/>
          </a:xfrm>
          <a:prstGeom prst="ellipse">
            <a:avLst/>
          </a:prstGeom>
          <a:solidFill>
            <a:srgbClr val="FF0000"/>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057E8701-AB1C-F955-FAFB-802927C53BCF}"/>
              </a:ext>
              <a:ext uri="{C183D7F6-B498-43B3-948B-1728B52AA6E4}">
                <adec:decorative xmlns:adec="http://schemas.microsoft.com/office/drawing/2017/decorative" val="1"/>
              </a:ext>
            </a:extLst>
          </p:cNvPr>
          <p:cNvCxnSpPr/>
          <p:nvPr/>
        </p:nvCxnSpPr>
        <p:spPr>
          <a:xfrm>
            <a:off x="3409950" y="2989683"/>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0512744-92D9-74FF-FA36-0BA863818CF1}"/>
              </a:ext>
              <a:ext uri="{C183D7F6-B498-43B3-948B-1728B52AA6E4}">
                <adec:decorative xmlns:adec="http://schemas.microsoft.com/office/drawing/2017/decorative" val="1"/>
              </a:ext>
            </a:extLst>
          </p:cNvPr>
          <p:cNvCxnSpPr/>
          <p:nvPr/>
        </p:nvCxnSpPr>
        <p:spPr>
          <a:xfrm>
            <a:off x="5743575" y="2652033"/>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7636E8-FE38-0787-DF36-FA9FFC05F3C8}"/>
              </a:ext>
              <a:ext uri="{C183D7F6-B498-43B3-948B-1728B52AA6E4}">
                <adec:decorative xmlns:adec="http://schemas.microsoft.com/office/drawing/2017/decorative" val="1"/>
              </a:ext>
            </a:extLst>
          </p:cNvPr>
          <p:cNvCxnSpPr/>
          <p:nvPr/>
        </p:nvCxnSpPr>
        <p:spPr>
          <a:xfrm>
            <a:off x="8115300" y="3003291"/>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BBACF6-1FD9-A652-9EBD-D8E992D1611A}"/>
              </a:ext>
              <a:ext uri="{C183D7F6-B498-43B3-948B-1728B52AA6E4}">
                <adec:decorative xmlns:adec="http://schemas.microsoft.com/office/drawing/2017/decorative" val="1"/>
              </a:ext>
            </a:extLst>
          </p:cNvPr>
          <p:cNvCxnSpPr>
            <a:cxnSpLocks/>
          </p:cNvCxnSpPr>
          <p:nvPr/>
        </p:nvCxnSpPr>
        <p:spPr>
          <a:xfrm flipH="1">
            <a:off x="5734050" y="3200401"/>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AED1FB8-FBD8-E873-57F7-AC38FCDD16FE}"/>
              </a:ext>
              <a:ext uri="{C183D7F6-B498-43B3-948B-1728B52AA6E4}">
                <adec:decorative xmlns:adec="http://schemas.microsoft.com/office/drawing/2017/decorative" val="1"/>
              </a:ext>
            </a:extLst>
          </p:cNvPr>
          <p:cNvCxnSpPr/>
          <p:nvPr/>
        </p:nvCxnSpPr>
        <p:spPr>
          <a:xfrm>
            <a:off x="10391775" y="2989683"/>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D440D19-A586-9DC0-C19A-B2305118C44E}"/>
              </a:ext>
              <a:ext uri="{C183D7F6-B498-43B3-948B-1728B52AA6E4}">
                <adec:decorative xmlns:adec="http://schemas.microsoft.com/office/drawing/2017/decorative" val="1"/>
              </a:ext>
            </a:extLst>
          </p:cNvPr>
          <p:cNvCxnSpPr>
            <a:cxnSpLocks/>
          </p:cNvCxnSpPr>
          <p:nvPr/>
        </p:nvCxnSpPr>
        <p:spPr>
          <a:xfrm>
            <a:off x="9534102" y="5278806"/>
            <a:ext cx="0" cy="457200"/>
          </a:xfrm>
          <a:prstGeom prst="straightConnector1">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87E3B09-95E8-E6C9-0244-9323E73D5110}"/>
              </a:ext>
              <a:ext uri="{C183D7F6-B498-43B3-948B-1728B52AA6E4}">
                <adec:decorative xmlns:adec="http://schemas.microsoft.com/office/drawing/2017/decorative" val="1"/>
              </a:ext>
            </a:extLst>
          </p:cNvPr>
          <p:cNvCxnSpPr>
            <a:cxnSpLocks/>
          </p:cNvCxnSpPr>
          <p:nvPr/>
        </p:nvCxnSpPr>
        <p:spPr>
          <a:xfrm flipV="1">
            <a:off x="4610100" y="5112093"/>
            <a:ext cx="0" cy="62067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6" name="Left Brace 35">
            <a:extLst>
              <a:ext uri="{FF2B5EF4-FFF2-40B4-BE49-F238E27FC236}">
                <a16:creationId xmlns:a16="http://schemas.microsoft.com/office/drawing/2014/main" id="{08E474B8-1F50-A1EA-1DED-86BD26034540}"/>
              </a:ext>
              <a:ext uri="{C183D7F6-B498-43B3-948B-1728B52AA6E4}">
                <adec:decorative xmlns:adec="http://schemas.microsoft.com/office/drawing/2017/decorative" val="1"/>
              </a:ext>
            </a:extLst>
          </p:cNvPr>
          <p:cNvSpPr/>
          <p:nvPr/>
        </p:nvSpPr>
        <p:spPr>
          <a:xfrm rot="5400000">
            <a:off x="4619603" y="-1188448"/>
            <a:ext cx="466213" cy="629971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AD0ABA41-00B6-861A-7668-B30EEAB060B3}"/>
              </a:ext>
              <a:ext uri="{C183D7F6-B498-43B3-948B-1728B52AA6E4}">
                <adec:decorative xmlns:adec="http://schemas.microsoft.com/office/drawing/2017/decorative" val="1"/>
              </a:ext>
            </a:extLst>
          </p:cNvPr>
          <p:cNvCxnSpPr/>
          <p:nvPr/>
        </p:nvCxnSpPr>
        <p:spPr>
          <a:xfrm>
            <a:off x="1066800" y="2977437"/>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23E29F-2B43-2FB6-B508-028871080288}"/>
              </a:ext>
              <a:ext uri="{C183D7F6-B498-43B3-948B-1728B52AA6E4}">
                <adec:decorative xmlns:adec="http://schemas.microsoft.com/office/drawing/2017/decorative" val="1"/>
              </a:ext>
            </a:extLst>
          </p:cNvPr>
          <p:cNvCxnSpPr>
            <a:cxnSpLocks/>
          </p:cNvCxnSpPr>
          <p:nvPr/>
        </p:nvCxnSpPr>
        <p:spPr>
          <a:xfrm>
            <a:off x="481012" y="1006947"/>
            <a:ext cx="11229975" cy="16809"/>
          </a:xfrm>
          <a:prstGeom prst="line">
            <a:avLst/>
          </a:prstGeom>
          <a:ln w="25400">
            <a:prstDash val="sysDash"/>
          </a:ln>
        </p:spPr>
        <p:style>
          <a:lnRef idx="1">
            <a:schemeClr val="accent2"/>
          </a:lnRef>
          <a:fillRef idx="0">
            <a:schemeClr val="accent2"/>
          </a:fillRef>
          <a:effectRef idx="0">
            <a:schemeClr val="accent2"/>
          </a:effectRef>
          <a:fontRef idx="minor">
            <a:schemeClr val="tx1"/>
          </a:fontRef>
        </p:style>
      </p:cxnSp>
      <p:cxnSp>
        <p:nvCxnSpPr>
          <p:cNvPr id="3" name="Straight Arrow Connector 2">
            <a:extLst>
              <a:ext uri="{FF2B5EF4-FFF2-40B4-BE49-F238E27FC236}">
                <a16:creationId xmlns:a16="http://schemas.microsoft.com/office/drawing/2014/main" id="{24C6D791-DA70-3046-AA05-DDD203703AC8}"/>
              </a:ext>
              <a:ext uri="{C183D7F6-B498-43B3-948B-1728B52AA6E4}">
                <adec:decorative xmlns:adec="http://schemas.microsoft.com/office/drawing/2017/decorative" val="1"/>
              </a:ext>
            </a:extLst>
          </p:cNvPr>
          <p:cNvCxnSpPr>
            <a:cxnSpLocks/>
          </p:cNvCxnSpPr>
          <p:nvPr/>
        </p:nvCxnSpPr>
        <p:spPr>
          <a:xfrm flipH="1">
            <a:off x="4578927" y="5732767"/>
            <a:ext cx="4982884" cy="0"/>
          </a:xfrm>
          <a:prstGeom prst="straightConnector1">
            <a:avLst/>
          </a:prstGeom>
          <a:ln w="508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241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26E8A1C7-507C-5719-04EF-66B88A5118BE}"/>
              </a:ext>
            </a:extLst>
          </p:cNvPr>
          <p:cNvSpPr txBox="1">
            <a:spLocks noGrp="1"/>
          </p:cNvSpPr>
          <p:nvPr>
            <p:ph type="title" idx="4294967295"/>
          </p:nvPr>
        </p:nvSpPr>
        <p:spPr>
          <a:xfrm>
            <a:off x="1524000" y="211322"/>
            <a:ext cx="9144000" cy="6730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“Shafer’s Roadmap”</a:t>
            </a:r>
            <a:br>
              <a:rPr kumimoji="0" lang="en-US" sz="2800" b="0" i="0" u="none" strike="noStrike" kern="1200" cap="none" spc="0" normalizeH="0" baseline="0" noProof="0" dirty="0">
                <a:ln>
                  <a:noFill/>
                </a:ln>
                <a:solidFill>
                  <a:schemeClr val="tx1"/>
                </a:solidFill>
                <a:effectLst/>
                <a:uLnTx/>
                <a:uFillTx/>
                <a:latin typeface="+mj-lt"/>
                <a:ea typeface="+mj-ea"/>
                <a:cs typeface="+mj-cs"/>
              </a:rPr>
            </a:br>
            <a:r>
              <a:rPr kumimoji="0" lang="en-US" sz="2800" b="0" i="1" u="none" strike="noStrike" kern="1200" cap="none" spc="0" normalizeH="0" baseline="0" noProof="0" dirty="0">
                <a:ln>
                  <a:noFill/>
                </a:ln>
                <a:solidFill>
                  <a:schemeClr val="tx1"/>
                </a:solidFill>
                <a:effectLst/>
                <a:uLnTx/>
                <a:uFillTx/>
                <a:latin typeface="+mj-lt"/>
                <a:ea typeface="+mj-ea"/>
                <a:cs typeface="+mj-cs"/>
              </a:rPr>
              <a:t>Semi-Supervised</a:t>
            </a:r>
            <a:r>
              <a:rPr kumimoji="0" lang="en-US" sz="2800" b="0" i="0" u="none" strike="noStrike" kern="1200" cap="none" spc="0" normalizeH="0" baseline="0" noProof="0" dirty="0">
                <a:ln>
                  <a:noFill/>
                </a:ln>
                <a:solidFill>
                  <a:schemeClr val="tx1"/>
                </a:solidFill>
                <a:effectLst/>
                <a:uLnTx/>
                <a:uFillTx/>
                <a:latin typeface="+mj-lt"/>
                <a:ea typeface="+mj-ea"/>
                <a:cs typeface="+mj-cs"/>
              </a:rPr>
              <a:t> Machine Learning v1.1</a:t>
            </a:r>
          </a:p>
        </p:txBody>
      </p:sp>
      <p:sp>
        <p:nvSpPr>
          <p:cNvPr id="4" name="Oval 3" descr="Start">
            <a:extLst>
              <a:ext uri="{FF2B5EF4-FFF2-40B4-BE49-F238E27FC236}">
                <a16:creationId xmlns:a16="http://schemas.microsoft.com/office/drawing/2014/main" id="{025B941F-9C88-7E9F-BD2D-E739E9708D9B}"/>
              </a:ext>
            </a:extLst>
          </p:cNvPr>
          <p:cNvSpPr/>
          <p:nvPr/>
        </p:nvSpPr>
        <p:spPr>
          <a:xfrm>
            <a:off x="453701" y="2737758"/>
            <a:ext cx="467698" cy="462643"/>
          </a:xfrm>
          <a:prstGeom prst="ellipse">
            <a:avLst/>
          </a:prstGeom>
          <a:solidFill>
            <a:schemeClr val="accent6"/>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4F530B8-6DEC-B5DB-911F-EAE2E6EE3AF3}"/>
              </a:ext>
            </a:extLst>
          </p:cNvPr>
          <p:cNvSpPr txBox="1"/>
          <p:nvPr/>
        </p:nvSpPr>
        <p:spPr>
          <a:xfrm>
            <a:off x="3269610" y="1247775"/>
            <a:ext cx="3426465" cy="369332"/>
          </a:xfrm>
          <a:prstGeom prst="rect">
            <a:avLst/>
          </a:prstGeom>
          <a:noFill/>
        </p:spPr>
        <p:txBody>
          <a:bodyPr wrap="square" rtlCol="0">
            <a:spAutoFit/>
          </a:bodyPr>
          <a:lstStyle/>
          <a:p>
            <a:r>
              <a:rPr lang="en-US" dirty="0"/>
              <a:t>The “official” 3 steps of M.L.</a:t>
            </a:r>
          </a:p>
        </p:txBody>
      </p:sp>
      <p:sp>
        <p:nvSpPr>
          <p:cNvPr id="5" name="Rectangle 4">
            <a:extLst>
              <a:ext uri="{FF2B5EF4-FFF2-40B4-BE49-F238E27FC236}">
                <a16:creationId xmlns:a16="http://schemas.microsoft.com/office/drawing/2014/main" id="{DDDCEBDA-5F4A-1370-6E7B-E4A8A2191203}"/>
              </a:ext>
            </a:extLst>
          </p:cNvPr>
          <p:cNvSpPr/>
          <p:nvPr/>
        </p:nvSpPr>
        <p:spPr>
          <a:xfrm>
            <a:off x="1739389" y="2276668"/>
            <a:ext cx="1530221" cy="1436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br>
              <a:rPr lang="en-US" dirty="0"/>
            </a:br>
            <a:r>
              <a:rPr lang="en-US" dirty="0"/>
              <a:t>Data</a:t>
            </a:r>
            <a:br>
              <a:rPr lang="en-US" dirty="0"/>
            </a:br>
            <a:r>
              <a:rPr lang="en-US" dirty="0"/>
              <a:t>Collection</a:t>
            </a:r>
          </a:p>
        </p:txBody>
      </p:sp>
      <p:sp>
        <p:nvSpPr>
          <p:cNvPr id="6" name="Rectangle 5">
            <a:extLst>
              <a:ext uri="{FF2B5EF4-FFF2-40B4-BE49-F238E27FC236}">
                <a16:creationId xmlns:a16="http://schemas.microsoft.com/office/drawing/2014/main" id="{52755C88-F39A-24AD-A161-4094667A7404}"/>
              </a:ext>
            </a:extLst>
          </p:cNvPr>
          <p:cNvSpPr/>
          <p:nvPr/>
        </p:nvSpPr>
        <p:spPr>
          <a:xfrm>
            <a:off x="4087600" y="2276668"/>
            <a:ext cx="1530221" cy="1436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r>
              <a:rPr lang="en-US" dirty="0"/>
              <a:t>Data</a:t>
            </a:r>
            <a:br>
              <a:rPr lang="en-US" dirty="0"/>
            </a:br>
            <a:r>
              <a:rPr lang="en-US" dirty="0"/>
              <a:t>Cleaning</a:t>
            </a:r>
          </a:p>
        </p:txBody>
      </p:sp>
      <p:sp>
        <p:nvSpPr>
          <p:cNvPr id="38" name="TextBox 37">
            <a:extLst>
              <a:ext uri="{FF2B5EF4-FFF2-40B4-BE49-F238E27FC236}">
                <a16:creationId xmlns:a16="http://schemas.microsoft.com/office/drawing/2014/main" id="{D1D591DB-4C74-6F9E-B9EC-70D84C6A3AA0}"/>
              </a:ext>
              <a:ext uri="{C183D7F6-B498-43B3-948B-1728B52AA6E4}">
                <adec:decorative xmlns:adec="http://schemas.microsoft.com/office/drawing/2017/decorative" val="0"/>
              </a:ext>
            </a:extLst>
          </p:cNvPr>
          <p:cNvSpPr txBox="1"/>
          <p:nvPr/>
        </p:nvSpPr>
        <p:spPr>
          <a:xfrm>
            <a:off x="3952900" y="4050913"/>
            <a:ext cx="1809747"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Documentation</a:t>
            </a:r>
          </a:p>
          <a:p>
            <a:pPr marL="285750" indent="-285750">
              <a:buFont typeface="Arial" panose="020B0604020202020204" pitchFamily="34" charset="0"/>
              <a:buChar char="•"/>
            </a:pPr>
            <a:r>
              <a:rPr lang="en-US" sz="1600" dirty="0"/>
              <a:t>Consistency</a:t>
            </a:r>
          </a:p>
          <a:p>
            <a:pPr marL="285750" indent="-285750">
              <a:buFont typeface="Arial" panose="020B0604020202020204" pitchFamily="34" charset="0"/>
              <a:buChar char="•"/>
            </a:pPr>
            <a:r>
              <a:rPr lang="en-US" sz="1600" dirty="0"/>
              <a:t>Dimension Reduction</a:t>
            </a:r>
          </a:p>
          <a:p>
            <a:pPr marL="285750" indent="-285750">
              <a:buFont typeface="Arial" panose="020B0604020202020204" pitchFamily="34" charset="0"/>
              <a:buChar char="•"/>
            </a:pPr>
            <a:r>
              <a:rPr lang="en-US" sz="1600" b="1" dirty="0"/>
              <a:t>Manage Bias</a:t>
            </a:r>
          </a:p>
        </p:txBody>
      </p:sp>
      <p:sp>
        <p:nvSpPr>
          <p:cNvPr id="7" name="Rectangle 6">
            <a:extLst>
              <a:ext uri="{FF2B5EF4-FFF2-40B4-BE49-F238E27FC236}">
                <a16:creationId xmlns:a16="http://schemas.microsoft.com/office/drawing/2014/main" id="{34D6F06A-6AC3-D7A3-924D-CB4ABBF433A5}"/>
              </a:ext>
            </a:extLst>
          </p:cNvPr>
          <p:cNvSpPr/>
          <p:nvPr/>
        </p:nvSpPr>
        <p:spPr>
          <a:xfrm>
            <a:off x="6435811" y="2276668"/>
            <a:ext cx="1530221" cy="1436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br>
              <a:rPr lang="en-US" dirty="0"/>
            </a:br>
            <a:r>
              <a:rPr lang="en-US" dirty="0"/>
              <a:t>Model Training</a:t>
            </a:r>
          </a:p>
        </p:txBody>
      </p:sp>
      <p:sp>
        <p:nvSpPr>
          <p:cNvPr id="37" name="TextBox 36">
            <a:extLst>
              <a:ext uri="{FF2B5EF4-FFF2-40B4-BE49-F238E27FC236}">
                <a16:creationId xmlns:a16="http://schemas.microsoft.com/office/drawing/2014/main" id="{B30E2BD9-E61E-322F-CC74-839FFED6A378}"/>
              </a:ext>
              <a:ext uri="{C183D7F6-B498-43B3-948B-1728B52AA6E4}">
                <adec:decorative xmlns:adec="http://schemas.microsoft.com/office/drawing/2017/decorative" val="0"/>
              </a:ext>
            </a:extLst>
          </p:cNvPr>
          <p:cNvSpPr txBox="1"/>
          <p:nvPr/>
        </p:nvSpPr>
        <p:spPr>
          <a:xfrm>
            <a:off x="6419290" y="4057258"/>
            <a:ext cx="1679489"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Supervised</a:t>
            </a:r>
          </a:p>
          <a:p>
            <a:pPr marL="285750" indent="-285750">
              <a:buFont typeface="Arial" panose="020B0604020202020204" pitchFamily="34" charset="0"/>
              <a:buChar char="•"/>
            </a:pPr>
            <a:r>
              <a:rPr lang="en-US" sz="1600" dirty="0"/>
              <a:t>Unsupervised</a:t>
            </a:r>
          </a:p>
          <a:p>
            <a:pPr marL="285750" indent="-285750">
              <a:buFont typeface="Arial" panose="020B0604020202020204" pitchFamily="34" charset="0"/>
              <a:buChar char="•"/>
            </a:pPr>
            <a:r>
              <a:rPr lang="en-US" sz="1600" b="1" dirty="0"/>
              <a:t>Manage Bias</a:t>
            </a:r>
          </a:p>
        </p:txBody>
      </p:sp>
      <p:pic>
        <p:nvPicPr>
          <p:cNvPr id="10" name="Picture 9" descr="A glass with a straw and a slice of lemon&#10;">
            <a:extLst>
              <a:ext uri="{FF2B5EF4-FFF2-40B4-BE49-F238E27FC236}">
                <a16:creationId xmlns:a16="http://schemas.microsoft.com/office/drawing/2014/main" id="{2A1E0F5E-7066-631D-1949-A1646F9A9AC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84022" y="2276667"/>
            <a:ext cx="1532710" cy="1436916"/>
          </a:xfrm>
          <a:prstGeom prst="rect">
            <a:avLst/>
          </a:prstGeom>
        </p:spPr>
      </p:pic>
      <p:sp>
        <p:nvSpPr>
          <p:cNvPr id="11" name="Rectangle 10">
            <a:extLst>
              <a:ext uri="{FF2B5EF4-FFF2-40B4-BE49-F238E27FC236}">
                <a16:creationId xmlns:a16="http://schemas.microsoft.com/office/drawing/2014/main" id="{7C56EEA6-2B80-B5BE-08E7-0F5BDC0B8771}"/>
              </a:ext>
            </a:extLst>
          </p:cNvPr>
          <p:cNvSpPr/>
          <p:nvPr/>
        </p:nvSpPr>
        <p:spPr>
          <a:xfrm>
            <a:off x="8784022" y="3713583"/>
            <a:ext cx="1532710" cy="3436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Evaluation</a:t>
            </a:r>
          </a:p>
        </p:txBody>
      </p:sp>
      <p:sp>
        <p:nvSpPr>
          <p:cNvPr id="39" name="TextBox 38">
            <a:extLst>
              <a:ext uri="{FF2B5EF4-FFF2-40B4-BE49-F238E27FC236}">
                <a16:creationId xmlns:a16="http://schemas.microsoft.com/office/drawing/2014/main" id="{2BCF662D-7297-12EA-BF8D-2F777FE67A83}"/>
              </a:ext>
            </a:extLst>
          </p:cNvPr>
          <p:cNvSpPr txBox="1"/>
          <p:nvPr/>
        </p:nvSpPr>
        <p:spPr>
          <a:xfrm>
            <a:off x="8629650" y="4074408"/>
            <a:ext cx="1679489"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L.I.M.E.</a:t>
            </a:r>
          </a:p>
          <a:p>
            <a:pPr marL="285750" indent="-285750">
              <a:buFont typeface="Arial" panose="020B0604020202020204" pitchFamily="34" charset="0"/>
              <a:buChar char="•"/>
            </a:pPr>
            <a:r>
              <a:rPr lang="en-US" sz="1600" dirty="0"/>
              <a:t>Visualization</a:t>
            </a:r>
          </a:p>
          <a:p>
            <a:pPr marL="285750" indent="-285750">
              <a:buFont typeface="Arial" panose="020B0604020202020204" pitchFamily="34" charset="0"/>
              <a:buChar char="•"/>
            </a:pPr>
            <a:r>
              <a:rPr lang="en-US" sz="1600" dirty="0"/>
              <a:t>Dimension Reduction</a:t>
            </a:r>
          </a:p>
          <a:p>
            <a:pPr marL="285750" indent="-285750">
              <a:buFont typeface="Arial" panose="020B0604020202020204" pitchFamily="34" charset="0"/>
              <a:buChar char="•"/>
            </a:pPr>
            <a:r>
              <a:rPr lang="en-US" sz="1600" b="1" dirty="0"/>
              <a:t>Manage Bias</a:t>
            </a:r>
          </a:p>
        </p:txBody>
      </p:sp>
      <p:sp>
        <p:nvSpPr>
          <p:cNvPr id="12" name="Oval 11" descr="End">
            <a:extLst>
              <a:ext uri="{FF2B5EF4-FFF2-40B4-BE49-F238E27FC236}">
                <a16:creationId xmlns:a16="http://schemas.microsoft.com/office/drawing/2014/main" id="{755F2D4D-4924-52E9-6BD7-FB1277DC9874}"/>
              </a:ext>
            </a:extLst>
          </p:cNvPr>
          <p:cNvSpPr/>
          <p:nvPr/>
        </p:nvSpPr>
        <p:spPr>
          <a:xfrm>
            <a:off x="11134724" y="2737758"/>
            <a:ext cx="450201" cy="462643"/>
          </a:xfrm>
          <a:prstGeom prst="ellipse">
            <a:avLst/>
          </a:prstGeom>
          <a:solidFill>
            <a:srgbClr val="FF0000"/>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057E8701-AB1C-F955-FAFB-802927C53BCF}"/>
              </a:ext>
              <a:ext uri="{C183D7F6-B498-43B3-948B-1728B52AA6E4}">
                <adec:decorative xmlns:adec="http://schemas.microsoft.com/office/drawing/2017/decorative" val="1"/>
              </a:ext>
            </a:extLst>
          </p:cNvPr>
          <p:cNvCxnSpPr/>
          <p:nvPr/>
        </p:nvCxnSpPr>
        <p:spPr>
          <a:xfrm>
            <a:off x="3409950" y="2989683"/>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0512744-92D9-74FF-FA36-0BA863818CF1}"/>
              </a:ext>
              <a:ext uri="{C183D7F6-B498-43B3-948B-1728B52AA6E4}">
                <adec:decorative xmlns:adec="http://schemas.microsoft.com/office/drawing/2017/decorative" val="1"/>
              </a:ext>
            </a:extLst>
          </p:cNvPr>
          <p:cNvCxnSpPr/>
          <p:nvPr/>
        </p:nvCxnSpPr>
        <p:spPr>
          <a:xfrm>
            <a:off x="5743575" y="2652033"/>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7636E8-FE38-0787-DF36-FA9FFC05F3C8}"/>
              </a:ext>
              <a:ext uri="{C183D7F6-B498-43B3-948B-1728B52AA6E4}">
                <adec:decorative xmlns:adec="http://schemas.microsoft.com/office/drawing/2017/decorative" val="1"/>
              </a:ext>
            </a:extLst>
          </p:cNvPr>
          <p:cNvCxnSpPr/>
          <p:nvPr/>
        </p:nvCxnSpPr>
        <p:spPr>
          <a:xfrm>
            <a:off x="8115300" y="3003291"/>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BBACF6-1FD9-A652-9EBD-D8E992D1611A}"/>
              </a:ext>
              <a:ext uri="{C183D7F6-B498-43B3-948B-1728B52AA6E4}">
                <adec:decorative xmlns:adec="http://schemas.microsoft.com/office/drawing/2017/decorative" val="1"/>
              </a:ext>
            </a:extLst>
          </p:cNvPr>
          <p:cNvCxnSpPr>
            <a:cxnSpLocks/>
          </p:cNvCxnSpPr>
          <p:nvPr/>
        </p:nvCxnSpPr>
        <p:spPr>
          <a:xfrm flipH="1">
            <a:off x="5734050" y="3200401"/>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AED1FB8-FBD8-E873-57F7-AC38FCDD16FE}"/>
              </a:ext>
              <a:ext uri="{C183D7F6-B498-43B3-948B-1728B52AA6E4}">
                <adec:decorative xmlns:adec="http://schemas.microsoft.com/office/drawing/2017/decorative" val="1"/>
              </a:ext>
            </a:extLst>
          </p:cNvPr>
          <p:cNvCxnSpPr/>
          <p:nvPr/>
        </p:nvCxnSpPr>
        <p:spPr>
          <a:xfrm>
            <a:off x="10391775" y="2989683"/>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D440D19-A586-9DC0-C19A-B2305118C44E}"/>
              </a:ext>
              <a:ext uri="{C183D7F6-B498-43B3-948B-1728B52AA6E4}">
                <adec:decorative xmlns:adec="http://schemas.microsoft.com/office/drawing/2017/decorative" val="1"/>
              </a:ext>
            </a:extLst>
          </p:cNvPr>
          <p:cNvCxnSpPr>
            <a:cxnSpLocks/>
          </p:cNvCxnSpPr>
          <p:nvPr/>
        </p:nvCxnSpPr>
        <p:spPr>
          <a:xfrm>
            <a:off x="9534102" y="5390837"/>
            <a:ext cx="0" cy="346026"/>
          </a:xfrm>
          <a:prstGeom prst="straightConnector1">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87E3B09-95E8-E6C9-0244-9323E73D5110}"/>
              </a:ext>
              <a:ext uri="{C183D7F6-B498-43B3-948B-1728B52AA6E4}">
                <adec:decorative xmlns:adec="http://schemas.microsoft.com/office/drawing/2017/decorative" val="1"/>
              </a:ext>
            </a:extLst>
          </p:cNvPr>
          <p:cNvCxnSpPr>
            <a:cxnSpLocks/>
          </p:cNvCxnSpPr>
          <p:nvPr/>
        </p:nvCxnSpPr>
        <p:spPr>
          <a:xfrm flipV="1">
            <a:off x="4610100" y="5295078"/>
            <a:ext cx="0" cy="41275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6" name="Left Brace 35">
            <a:extLst>
              <a:ext uri="{FF2B5EF4-FFF2-40B4-BE49-F238E27FC236}">
                <a16:creationId xmlns:a16="http://schemas.microsoft.com/office/drawing/2014/main" id="{08E474B8-1F50-A1EA-1DED-86BD26034540}"/>
              </a:ext>
              <a:ext uri="{C183D7F6-B498-43B3-948B-1728B52AA6E4}">
                <adec:decorative xmlns:adec="http://schemas.microsoft.com/office/drawing/2017/decorative" val="1"/>
              </a:ext>
            </a:extLst>
          </p:cNvPr>
          <p:cNvSpPr/>
          <p:nvPr/>
        </p:nvSpPr>
        <p:spPr>
          <a:xfrm rot="5400000">
            <a:off x="4619603" y="-1188448"/>
            <a:ext cx="466213" cy="629971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AD0ABA41-00B6-861A-7668-B30EEAB060B3}"/>
              </a:ext>
              <a:ext uri="{C183D7F6-B498-43B3-948B-1728B52AA6E4}">
                <adec:decorative xmlns:adec="http://schemas.microsoft.com/office/drawing/2017/decorative" val="1"/>
              </a:ext>
            </a:extLst>
          </p:cNvPr>
          <p:cNvCxnSpPr/>
          <p:nvPr/>
        </p:nvCxnSpPr>
        <p:spPr>
          <a:xfrm>
            <a:off x="1066800" y="2977437"/>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23E29F-2B43-2FB6-B508-028871080288}"/>
              </a:ext>
              <a:ext uri="{C183D7F6-B498-43B3-948B-1728B52AA6E4}">
                <adec:decorative xmlns:adec="http://schemas.microsoft.com/office/drawing/2017/decorative" val="1"/>
              </a:ext>
            </a:extLst>
          </p:cNvPr>
          <p:cNvCxnSpPr>
            <a:cxnSpLocks/>
          </p:cNvCxnSpPr>
          <p:nvPr/>
        </p:nvCxnSpPr>
        <p:spPr>
          <a:xfrm>
            <a:off x="481012" y="1006947"/>
            <a:ext cx="11229975" cy="16809"/>
          </a:xfrm>
          <a:prstGeom prst="line">
            <a:avLst/>
          </a:prstGeom>
          <a:ln w="25400">
            <a:prstDash val="sysDash"/>
          </a:ln>
        </p:spPr>
        <p:style>
          <a:lnRef idx="1">
            <a:schemeClr val="accent2"/>
          </a:lnRef>
          <a:fillRef idx="0">
            <a:schemeClr val="accent2"/>
          </a:fillRef>
          <a:effectRef idx="0">
            <a:schemeClr val="accent2"/>
          </a:effectRef>
          <a:fontRef idx="minor">
            <a:schemeClr val="tx1"/>
          </a:fontRef>
        </p:style>
      </p:cxnSp>
      <p:cxnSp>
        <p:nvCxnSpPr>
          <p:cNvPr id="3" name="Straight Arrow Connector 2">
            <a:extLst>
              <a:ext uri="{FF2B5EF4-FFF2-40B4-BE49-F238E27FC236}">
                <a16:creationId xmlns:a16="http://schemas.microsoft.com/office/drawing/2014/main" id="{24C6D791-DA70-3046-AA05-DDD203703AC8}"/>
              </a:ext>
              <a:ext uri="{C183D7F6-B498-43B3-948B-1728B52AA6E4}">
                <adec:decorative xmlns:adec="http://schemas.microsoft.com/office/drawing/2017/decorative" val="1"/>
              </a:ext>
            </a:extLst>
          </p:cNvPr>
          <p:cNvCxnSpPr>
            <a:cxnSpLocks/>
          </p:cNvCxnSpPr>
          <p:nvPr/>
        </p:nvCxnSpPr>
        <p:spPr>
          <a:xfrm flipH="1">
            <a:off x="4578927" y="5732767"/>
            <a:ext cx="4982884" cy="0"/>
          </a:xfrm>
          <a:prstGeom prst="straightConnector1">
            <a:avLst/>
          </a:prstGeom>
          <a:ln w="50800">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F13783B-C034-36EE-864D-FB9F107B8F1A}"/>
              </a:ext>
              <a:ext uri="{C183D7F6-B498-43B3-948B-1728B52AA6E4}">
                <adec:decorative xmlns:adec="http://schemas.microsoft.com/office/drawing/2017/decorative" val="0"/>
              </a:ext>
            </a:extLst>
          </p:cNvPr>
          <p:cNvSpPr txBox="1"/>
          <p:nvPr/>
        </p:nvSpPr>
        <p:spPr>
          <a:xfrm>
            <a:off x="1702854" y="4050913"/>
            <a:ext cx="1809747" cy="338554"/>
          </a:xfrm>
          <a:prstGeom prst="rect">
            <a:avLst/>
          </a:prstGeom>
          <a:noFill/>
        </p:spPr>
        <p:txBody>
          <a:bodyPr wrap="square" rtlCol="0">
            <a:spAutoFit/>
          </a:bodyPr>
          <a:lstStyle/>
          <a:p>
            <a:pPr marL="285750" indent="-285750">
              <a:buFont typeface="Arial" panose="020B0604020202020204" pitchFamily="34" charset="0"/>
              <a:buChar char="•"/>
            </a:pPr>
            <a:r>
              <a:rPr lang="en-US" sz="1600" b="1" dirty="0"/>
              <a:t>Manage Bias</a:t>
            </a:r>
          </a:p>
        </p:txBody>
      </p:sp>
    </p:spTree>
    <p:extLst>
      <p:ext uri="{BB962C8B-B14F-4D97-AF65-F5344CB8AC3E}">
        <p14:creationId xmlns:p14="http://schemas.microsoft.com/office/powerpoint/2010/main" val="3317332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Agenda</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2071316"/>
            <a:ext cx="11324038" cy="4119172"/>
          </a:xfrm>
        </p:spPr>
        <p:txBody>
          <a:bodyPr anchor="t">
            <a:normAutofit/>
          </a:bodyPr>
          <a:lstStyle/>
          <a:p>
            <a:r>
              <a:rPr lang="en-US" sz="3200" dirty="0"/>
              <a:t>My primary source of information for this lecture</a:t>
            </a:r>
          </a:p>
          <a:p>
            <a:r>
              <a:rPr lang="en-US" sz="3200" dirty="0"/>
              <a:t>Thinking about bias</a:t>
            </a:r>
          </a:p>
          <a:p>
            <a:r>
              <a:rPr lang="en-US" sz="3200" dirty="0"/>
              <a:t>Where does this fit in our roadmap?</a:t>
            </a:r>
          </a:p>
          <a:p>
            <a:r>
              <a:rPr lang="en-US" sz="3200" dirty="0"/>
              <a:t>Talk about technique</a:t>
            </a:r>
          </a:p>
          <a:p>
            <a:pPr marL="0" indent="0">
              <a:buNone/>
            </a:pPr>
            <a:endParaRPr lang="en-US" sz="32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2</a:t>
            </a:fld>
            <a:endParaRPr lang="en-US"/>
          </a:p>
        </p:txBody>
      </p:sp>
    </p:spTree>
    <p:extLst>
      <p:ext uri="{BB962C8B-B14F-4D97-AF65-F5344CB8AC3E}">
        <p14:creationId xmlns:p14="http://schemas.microsoft.com/office/powerpoint/2010/main" val="1066611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CA76-36F0-A344-40E2-2EF91784A722}"/>
              </a:ext>
            </a:extLst>
          </p:cNvPr>
          <p:cNvSpPr>
            <a:spLocks noGrp="1"/>
          </p:cNvSpPr>
          <p:nvPr>
            <p:ph type="title"/>
          </p:nvPr>
        </p:nvSpPr>
        <p:spPr/>
        <p:txBody>
          <a:bodyPr/>
          <a:lstStyle/>
          <a:p>
            <a:r>
              <a:rPr lang="en-US" dirty="0"/>
              <a:t>An informal form of bias to guard against:</a:t>
            </a:r>
          </a:p>
        </p:txBody>
      </p:sp>
      <p:sp>
        <p:nvSpPr>
          <p:cNvPr id="3" name="Content Placeholder 2">
            <a:extLst>
              <a:ext uri="{FF2B5EF4-FFF2-40B4-BE49-F238E27FC236}">
                <a16:creationId xmlns:a16="http://schemas.microsoft.com/office/drawing/2014/main" id="{B8EE12E6-9F59-05FE-3440-C905D8FB3EDD}"/>
              </a:ext>
            </a:extLst>
          </p:cNvPr>
          <p:cNvSpPr>
            <a:spLocks noGrp="1"/>
          </p:cNvSpPr>
          <p:nvPr>
            <p:ph idx="1"/>
          </p:nvPr>
        </p:nvSpPr>
        <p:spPr>
          <a:xfrm>
            <a:off x="838200" y="1475669"/>
            <a:ext cx="10515600" cy="4351338"/>
          </a:xfrm>
        </p:spPr>
        <p:txBody>
          <a:bodyPr>
            <a:normAutofit lnSpcReduction="10000"/>
          </a:bodyPr>
          <a:lstStyle/>
          <a:p>
            <a:r>
              <a:rPr lang="en-US" b="1" i="0" dirty="0">
                <a:solidFill>
                  <a:srgbClr val="374151"/>
                </a:solidFill>
                <a:effectLst/>
                <a:latin typeface="Söhne"/>
              </a:rPr>
              <a:t>Techno solutionism</a:t>
            </a:r>
            <a:r>
              <a:rPr lang="en-US" b="0" i="0" dirty="0">
                <a:solidFill>
                  <a:srgbClr val="374151"/>
                </a:solidFill>
                <a:effectLst/>
                <a:latin typeface="Söhne"/>
              </a:rPr>
              <a:t> is the belief that technology can solve complex social, political, and economic problems without considering broader societal implications or addressing underlying structural issues.</a:t>
            </a:r>
          </a:p>
          <a:p>
            <a:r>
              <a:rPr lang="en-US" b="0" i="0" dirty="0">
                <a:solidFill>
                  <a:srgbClr val="374151"/>
                </a:solidFill>
                <a:effectLst/>
                <a:latin typeface="Söhne"/>
              </a:rPr>
              <a:t>It often involves a simplistic faith in technological solutions as panaceas for all problems, overlooking the complexities of human behavior, power dynamics, and systemic inequalities.</a:t>
            </a:r>
          </a:p>
          <a:p>
            <a:r>
              <a:rPr lang="en-US" b="1" i="0" dirty="0">
                <a:solidFill>
                  <a:srgbClr val="374151"/>
                </a:solidFill>
                <a:effectLst/>
                <a:latin typeface="Söhne"/>
              </a:rPr>
              <a:t>Techno solutionism</a:t>
            </a:r>
            <a:r>
              <a:rPr lang="en-US" b="0" i="0" dirty="0">
                <a:solidFill>
                  <a:srgbClr val="374151"/>
                </a:solidFill>
                <a:effectLst/>
                <a:latin typeface="Söhne"/>
              </a:rPr>
              <a:t> can lead to the over-reliance on technology to address social issues without adequately considering ethical, cultural, or unintended consequences.</a:t>
            </a:r>
          </a:p>
          <a:p>
            <a:r>
              <a:rPr lang="en-US" dirty="0">
                <a:solidFill>
                  <a:srgbClr val="374151"/>
                </a:solidFill>
                <a:latin typeface="Söhne"/>
              </a:rPr>
              <a:t>It’s not “bias” in the traditional sense … but it is a *form* of bias.  That is, you won’t find it in a psychology textbook!</a:t>
            </a:r>
          </a:p>
        </p:txBody>
      </p:sp>
      <p:sp>
        <p:nvSpPr>
          <p:cNvPr id="4" name="Slide Number Placeholder 3">
            <a:extLst>
              <a:ext uri="{FF2B5EF4-FFF2-40B4-BE49-F238E27FC236}">
                <a16:creationId xmlns:a16="http://schemas.microsoft.com/office/drawing/2014/main" id="{45528F4F-9231-E3D4-6D14-3125380E5E12}"/>
              </a:ext>
            </a:extLst>
          </p:cNvPr>
          <p:cNvSpPr>
            <a:spLocks noGrp="1"/>
          </p:cNvSpPr>
          <p:nvPr>
            <p:ph type="sldNum" sz="quarter" idx="12"/>
          </p:nvPr>
        </p:nvSpPr>
        <p:spPr/>
        <p:txBody>
          <a:bodyPr/>
          <a:lstStyle/>
          <a:p>
            <a:fld id="{4C487655-AABA-4CA8-8EDF-7F823A468B89}" type="slidenum">
              <a:rPr lang="en-US" smtClean="0"/>
              <a:t>20</a:t>
            </a:fld>
            <a:endParaRPr lang="en-US" dirty="0"/>
          </a:p>
        </p:txBody>
      </p:sp>
    </p:spTree>
    <p:extLst>
      <p:ext uri="{BB962C8B-B14F-4D97-AF65-F5344CB8AC3E}">
        <p14:creationId xmlns:p14="http://schemas.microsoft.com/office/powerpoint/2010/main" val="3581328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394BA1-444D-D152-0F71-86DD11590DDD}"/>
              </a:ext>
            </a:extLst>
          </p:cNvPr>
          <p:cNvSpPr>
            <a:spLocks noGrp="1"/>
          </p:cNvSpPr>
          <p:nvPr>
            <p:ph type="title"/>
          </p:nvPr>
        </p:nvSpPr>
        <p:spPr>
          <a:xfrm>
            <a:off x="5297762" y="329184"/>
            <a:ext cx="6251110" cy="1783080"/>
          </a:xfrm>
        </p:spPr>
        <p:txBody>
          <a:bodyPr anchor="b">
            <a:normAutofit/>
          </a:bodyPr>
          <a:lstStyle/>
          <a:p>
            <a:r>
              <a:rPr lang="en-US" sz="5400"/>
              <a:t>What could we do now?</a:t>
            </a:r>
          </a:p>
        </p:txBody>
      </p:sp>
      <p:pic>
        <p:nvPicPr>
          <p:cNvPr id="6" name="Picture 5" descr="A tool box full of tools&#10;&#10;Description automatically generated">
            <a:extLst>
              <a:ext uri="{FF2B5EF4-FFF2-40B4-BE49-F238E27FC236}">
                <a16:creationId xmlns:a16="http://schemas.microsoft.com/office/drawing/2014/main" id="{4748B091-ED15-170D-7B8A-410002A9FA6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952" r="23567"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8B8DD4-B578-EFE1-8A28-2C39652DDEEB}"/>
              </a:ext>
            </a:extLst>
          </p:cNvPr>
          <p:cNvSpPr>
            <a:spLocks noGrp="1"/>
          </p:cNvSpPr>
          <p:nvPr>
            <p:ph idx="1"/>
          </p:nvPr>
        </p:nvSpPr>
        <p:spPr>
          <a:xfrm>
            <a:off x="5297762" y="2706624"/>
            <a:ext cx="6251110" cy="3483864"/>
          </a:xfrm>
        </p:spPr>
        <p:txBody>
          <a:bodyPr>
            <a:normAutofit/>
          </a:bodyPr>
          <a:lstStyle/>
          <a:p>
            <a:r>
              <a:rPr lang="en-US" sz="3600" dirty="0"/>
              <a:t>Using only the models and techniques we have seen so far, could we attempt to detect bias?</a:t>
            </a:r>
          </a:p>
          <a:p>
            <a:r>
              <a:rPr lang="en-US" sz="3600" dirty="0"/>
              <a:t>How?</a:t>
            </a:r>
          </a:p>
        </p:txBody>
      </p:sp>
      <p:sp>
        <p:nvSpPr>
          <p:cNvPr id="4" name="Slide Number Placeholder 3">
            <a:extLst>
              <a:ext uri="{FF2B5EF4-FFF2-40B4-BE49-F238E27FC236}">
                <a16:creationId xmlns:a16="http://schemas.microsoft.com/office/drawing/2014/main" id="{5220CB41-B209-41CA-3AB2-141C7125EA86}"/>
              </a:ext>
            </a:extLst>
          </p:cNvPr>
          <p:cNvSpPr>
            <a:spLocks noGrp="1"/>
          </p:cNvSpPr>
          <p:nvPr>
            <p:ph type="sldNum" sz="quarter" idx="12"/>
          </p:nvPr>
        </p:nvSpPr>
        <p:spPr>
          <a:xfrm>
            <a:off x="10052978" y="6356350"/>
            <a:ext cx="1300821"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21</a:t>
            </a:fld>
            <a:endParaRPr lang="en-US" sz="1800"/>
          </a:p>
        </p:txBody>
      </p:sp>
    </p:spTree>
    <p:extLst>
      <p:ext uri="{BB962C8B-B14F-4D97-AF65-F5344CB8AC3E}">
        <p14:creationId xmlns:p14="http://schemas.microsoft.com/office/powerpoint/2010/main" val="382830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F1498-F17E-E552-992F-EC496D93BA74}"/>
              </a:ext>
            </a:extLst>
          </p:cNvPr>
          <p:cNvSpPr>
            <a:spLocks noGrp="1"/>
          </p:cNvSpPr>
          <p:nvPr>
            <p:ph type="title"/>
          </p:nvPr>
        </p:nvSpPr>
        <p:spPr/>
        <p:txBody>
          <a:bodyPr/>
          <a:lstStyle/>
          <a:p>
            <a:r>
              <a:rPr lang="en-US" dirty="0"/>
              <a:t>Today’s lecture is brought to you by…</a:t>
            </a:r>
          </a:p>
        </p:txBody>
      </p:sp>
      <p:sp>
        <p:nvSpPr>
          <p:cNvPr id="3" name="Content Placeholder 2">
            <a:extLst>
              <a:ext uri="{FF2B5EF4-FFF2-40B4-BE49-F238E27FC236}">
                <a16:creationId xmlns:a16="http://schemas.microsoft.com/office/drawing/2014/main" id="{403AA590-B90F-03B7-3F8F-7B71F18F7463}"/>
              </a:ext>
            </a:extLst>
          </p:cNvPr>
          <p:cNvSpPr>
            <a:spLocks noGrp="1"/>
          </p:cNvSpPr>
          <p:nvPr>
            <p:ph idx="1"/>
          </p:nvPr>
        </p:nvSpPr>
        <p:spPr>
          <a:xfrm>
            <a:off x="838200" y="1365956"/>
            <a:ext cx="10515600" cy="4811007"/>
          </a:xfrm>
        </p:spPr>
        <p:txBody>
          <a:bodyPr/>
          <a:lstStyle/>
          <a:p>
            <a:r>
              <a:rPr lang="en-US" dirty="0"/>
              <a:t>NIST special publication 1270</a:t>
            </a:r>
            <a:br>
              <a:rPr lang="en-US" dirty="0"/>
            </a:br>
            <a:br>
              <a:rPr lang="en-US" dirty="0"/>
            </a:br>
            <a:r>
              <a:rPr lang="en-US" i="1" dirty="0"/>
              <a:t>Towards a Standard for Identifying and Managing Bias in Artificial Intelligence</a:t>
            </a:r>
            <a:br>
              <a:rPr lang="en-US" i="1" dirty="0"/>
            </a:br>
            <a:endParaRPr lang="en-US" i="1" dirty="0"/>
          </a:p>
          <a:p>
            <a:r>
              <a:rPr lang="en-US" dirty="0"/>
              <a:t>Published in March of 2022 (Pre ChatGPT3.5)</a:t>
            </a:r>
          </a:p>
          <a:p>
            <a:r>
              <a:rPr lang="en-US" dirty="0"/>
              <a:t>NIST is short for National Institute of Standards and Technology (which is under the U.S. Department of Commerce)</a:t>
            </a:r>
          </a:p>
          <a:p>
            <a:r>
              <a:rPr lang="en-US" dirty="0"/>
              <a:t>You can read the whole thing </a:t>
            </a:r>
            <a:r>
              <a:rPr lang="en-US" dirty="0">
                <a:hlinkClick r:id="rId2"/>
              </a:rPr>
              <a:t>here</a:t>
            </a:r>
            <a:r>
              <a:rPr lang="en-US" dirty="0"/>
              <a:t>.</a:t>
            </a:r>
          </a:p>
        </p:txBody>
      </p:sp>
      <p:sp>
        <p:nvSpPr>
          <p:cNvPr id="4" name="Slide Number Placeholder 3">
            <a:extLst>
              <a:ext uri="{FF2B5EF4-FFF2-40B4-BE49-F238E27FC236}">
                <a16:creationId xmlns:a16="http://schemas.microsoft.com/office/drawing/2014/main" id="{8C6EDB2F-FBA3-2E80-400B-1CF54DA6C3DC}"/>
              </a:ext>
            </a:extLst>
          </p:cNvPr>
          <p:cNvSpPr>
            <a:spLocks noGrp="1"/>
          </p:cNvSpPr>
          <p:nvPr>
            <p:ph type="sldNum" sz="quarter" idx="12"/>
          </p:nvPr>
        </p:nvSpPr>
        <p:spPr/>
        <p:txBody>
          <a:bodyPr/>
          <a:lstStyle/>
          <a:p>
            <a:fld id="{4C487655-AABA-4CA8-8EDF-7F823A468B89}" type="slidenum">
              <a:rPr lang="en-US" smtClean="0"/>
              <a:t>3</a:t>
            </a:fld>
            <a:endParaRPr lang="en-US" dirty="0"/>
          </a:p>
        </p:txBody>
      </p:sp>
    </p:spTree>
    <p:extLst>
      <p:ext uri="{BB962C8B-B14F-4D97-AF65-F5344CB8AC3E}">
        <p14:creationId xmlns:p14="http://schemas.microsoft.com/office/powerpoint/2010/main" val="2079153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A6301-E437-B363-EA44-26159E7C4AD3}"/>
              </a:ext>
            </a:extLst>
          </p:cNvPr>
          <p:cNvSpPr>
            <a:spLocks noGrp="1"/>
          </p:cNvSpPr>
          <p:nvPr>
            <p:ph type="title"/>
          </p:nvPr>
        </p:nvSpPr>
        <p:spPr/>
        <p:txBody>
          <a:bodyPr/>
          <a:lstStyle/>
          <a:p>
            <a:r>
              <a:rPr lang="en-US" dirty="0"/>
              <a:t>Why bias in AI is important</a:t>
            </a:r>
          </a:p>
        </p:txBody>
      </p:sp>
      <p:sp>
        <p:nvSpPr>
          <p:cNvPr id="3" name="Content Placeholder 2">
            <a:extLst>
              <a:ext uri="{FF2B5EF4-FFF2-40B4-BE49-F238E27FC236}">
                <a16:creationId xmlns:a16="http://schemas.microsoft.com/office/drawing/2014/main" id="{331E3BD1-F351-6135-A6B9-6C7B7DC1D658}"/>
              </a:ext>
            </a:extLst>
          </p:cNvPr>
          <p:cNvSpPr>
            <a:spLocks noGrp="1"/>
          </p:cNvSpPr>
          <p:nvPr>
            <p:ph idx="1"/>
          </p:nvPr>
        </p:nvSpPr>
        <p:spPr/>
        <p:txBody>
          <a:bodyPr/>
          <a:lstStyle/>
          <a:p>
            <a:r>
              <a:rPr lang="en-US" dirty="0"/>
              <a:t>Consumers are using AI and are being influenced by AI already</a:t>
            </a:r>
          </a:p>
          <a:p>
            <a:r>
              <a:rPr lang="en-US" dirty="0"/>
              <a:t>AI has influence over many facets of life, large and small.</a:t>
            </a:r>
          </a:p>
          <a:p>
            <a:r>
              <a:rPr lang="en-US" dirty="0"/>
              <a:t>For example:</a:t>
            </a:r>
          </a:p>
          <a:p>
            <a:pPr lvl="1"/>
            <a:r>
              <a:rPr lang="en-US" dirty="0"/>
              <a:t>Where will I go to college? Will my application be accepted?</a:t>
            </a:r>
          </a:p>
          <a:p>
            <a:pPr lvl="1"/>
            <a:r>
              <a:rPr lang="en-US" dirty="0"/>
              <a:t>Will my mortgage application be accepted?</a:t>
            </a:r>
          </a:p>
          <a:p>
            <a:pPr lvl="1"/>
            <a:r>
              <a:rPr lang="en-US" dirty="0"/>
              <a:t>Will I be get a job interview?</a:t>
            </a:r>
          </a:p>
          <a:p>
            <a:pPr lvl="1"/>
            <a:r>
              <a:rPr lang="en-US" dirty="0"/>
              <a:t>What video will I watch next?</a:t>
            </a:r>
          </a:p>
          <a:p>
            <a:pPr lvl="1"/>
            <a:r>
              <a:rPr lang="en-US" dirty="0"/>
              <a:t> eHarmony? Match.com?</a:t>
            </a:r>
          </a:p>
          <a:p>
            <a:pPr lvl="1"/>
            <a:r>
              <a:rPr lang="en-US" dirty="0"/>
              <a:t>What medication will I be prescribed?</a:t>
            </a:r>
          </a:p>
        </p:txBody>
      </p:sp>
      <p:sp>
        <p:nvSpPr>
          <p:cNvPr id="4" name="Slide Number Placeholder 3">
            <a:extLst>
              <a:ext uri="{FF2B5EF4-FFF2-40B4-BE49-F238E27FC236}">
                <a16:creationId xmlns:a16="http://schemas.microsoft.com/office/drawing/2014/main" id="{4D8C2513-97BF-6CF2-52C2-4332729B8079}"/>
              </a:ext>
            </a:extLst>
          </p:cNvPr>
          <p:cNvSpPr>
            <a:spLocks noGrp="1"/>
          </p:cNvSpPr>
          <p:nvPr>
            <p:ph type="sldNum" sz="quarter" idx="12"/>
          </p:nvPr>
        </p:nvSpPr>
        <p:spPr/>
        <p:txBody>
          <a:bodyPr/>
          <a:lstStyle/>
          <a:p>
            <a:fld id="{4C487655-AABA-4CA8-8EDF-7F823A468B89}" type="slidenum">
              <a:rPr lang="en-US" smtClean="0"/>
              <a:t>4</a:t>
            </a:fld>
            <a:endParaRPr lang="en-US" dirty="0"/>
          </a:p>
        </p:txBody>
      </p:sp>
    </p:spTree>
    <p:extLst>
      <p:ext uri="{BB962C8B-B14F-4D97-AF65-F5344CB8AC3E}">
        <p14:creationId xmlns:p14="http://schemas.microsoft.com/office/powerpoint/2010/main" val="125644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88ED8-93B7-C3D1-C3C1-A4E1F0CC2BF5}"/>
              </a:ext>
            </a:extLst>
          </p:cNvPr>
          <p:cNvSpPr>
            <a:spLocks noGrp="1"/>
          </p:cNvSpPr>
          <p:nvPr>
            <p:ph type="title"/>
          </p:nvPr>
        </p:nvSpPr>
        <p:spPr/>
        <p:txBody>
          <a:bodyPr/>
          <a:lstStyle/>
          <a:p>
            <a:r>
              <a:rPr lang="en-US" dirty="0"/>
              <a:t>Another reason bias is important…</a:t>
            </a:r>
          </a:p>
        </p:txBody>
      </p:sp>
      <p:sp>
        <p:nvSpPr>
          <p:cNvPr id="3" name="Content Placeholder 2">
            <a:extLst>
              <a:ext uri="{FF2B5EF4-FFF2-40B4-BE49-F238E27FC236}">
                <a16:creationId xmlns:a16="http://schemas.microsoft.com/office/drawing/2014/main" id="{CB768077-9C12-6108-B2E6-911DDF736650}"/>
              </a:ext>
            </a:extLst>
          </p:cNvPr>
          <p:cNvSpPr>
            <a:spLocks noGrp="1"/>
          </p:cNvSpPr>
          <p:nvPr>
            <p:ph idx="1"/>
          </p:nvPr>
        </p:nvSpPr>
        <p:spPr>
          <a:xfrm>
            <a:off x="838199" y="1399822"/>
            <a:ext cx="10732911" cy="4777141"/>
          </a:xfrm>
        </p:spPr>
        <p:txBody>
          <a:bodyPr>
            <a:normAutofit/>
          </a:bodyPr>
          <a:lstStyle/>
          <a:p>
            <a:pPr>
              <a:spcAft>
                <a:spcPts val="600"/>
              </a:spcAft>
            </a:pPr>
            <a:r>
              <a:rPr lang="en-US" dirty="0"/>
              <a:t>There are laws and regulation in the U.S. (and elsewhere!) addressing discrimination and fairness, especially in the areas of consumer finance, housing, and employment.</a:t>
            </a:r>
          </a:p>
          <a:p>
            <a:pPr>
              <a:spcAft>
                <a:spcPts val="600"/>
              </a:spcAft>
            </a:pPr>
            <a:r>
              <a:rPr lang="en-US" dirty="0"/>
              <a:t>Breaking the law is a bad (and costly) thing.</a:t>
            </a:r>
          </a:p>
          <a:p>
            <a:pPr>
              <a:spcAft>
                <a:spcPts val="600"/>
              </a:spcAft>
            </a:pPr>
            <a:r>
              <a:rPr lang="en-US" dirty="0">
                <a:solidFill>
                  <a:srgbClr val="374151"/>
                </a:solidFill>
                <a:latin typeface="Söhne"/>
              </a:rPr>
              <a:t>T</a:t>
            </a:r>
            <a:r>
              <a:rPr lang="en-US" b="0" i="0" dirty="0">
                <a:solidFill>
                  <a:srgbClr val="374151"/>
                </a:solidFill>
                <a:effectLst/>
                <a:latin typeface="Söhne"/>
              </a:rPr>
              <a:t>here is no consistent, universal or standardized method used by regulators and courts to assess or measure unacceptable bias across all areas.</a:t>
            </a:r>
          </a:p>
          <a:p>
            <a:pPr>
              <a:spcAft>
                <a:spcPts val="600"/>
              </a:spcAft>
            </a:pPr>
            <a:r>
              <a:rPr lang="en-US" dirty="0">
                <a:solidFill>
                  <a:srgbClr val="374151"/>
                </a:solidFill>
                <a:latin typeface="Söhne"/>
              </a:rPr>
              <a:t>Sometimes courts will use statistical tests to evaluate evidence of disparate impact.</a:t>
            </a:r>
            <a:endParaRPr lang="en-US" dirty="0"/>
          </a:p>
        </p:txBody>
      </p:sp>
      <p:sp>
        <p:nvSpPr>
          <p:cNvPr id="4" name="Slide Number Placeholder 3">
            <a:extLst>
              <a:ext uri="{FF2B5EF4-FFF2-40B4-BE49-F238E27FC236}">
                <a16:creationId xmlns:a16="http://schemas.microsoft.com/office/drawing/2014/main" id="{17E9FC2B-A104-8624-8700-98D5B1B61991}"/>
              </a:ext>
            </a:extLst>
          </p:cNvPr>
          <p:cNvSpPr>
            <a:spLocks noGrp="1"/>
          </p:cNvSpPr>
          <p:nvPr>
            <p:ph type="sldNum" sz="quarter" idx="12"/>
          </p:nvPr>
        </p:nvSpPr>
        <p:spPr/>
        <p:txBody>
          <a:bodyPr/>
          <a:lstStyle/>
          <a:p>
            <a:fld id="{4C487655-AABA-4CA8-8EDF-7F823A468B89}" type="slidenum">
              <a:rPr lang="en-US" smtClean="0"/>
              <a:t>5</a:t>
            </a:fld>
            <a:endParaRPr lang="en-US" dirty="0"/>
          </a:p>
        </p:txBody>
      </p:sp>
    </p:spTree>
    <p:extLst>
      <p:ext uri="{BB962C8B-B14F-4D97-AF65-F5344CB8AC3E}">
        <p14:creationId xmlns:p14="http://schemas.microsoft.com/office/powerpoint/2010/main" val="3106341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3DFDDF-FC3B-073F-C29A-C7182034925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There are different kinds of bias</a:t>
            </a:r>
          </a:p>
        </p:txBody>
      </p:sp>
      <p:pic>
        <p:nvPicPr>
          <p:cNvPr id="6" name="Picture 5">
            <a:extLst>
              <a:ext uri="{FF2B5EF4-FFF2-40B4-BE49-F238E27FC236}">
                <a16:creationId xmlns:a16="http://schemas.microsoft.com/office/drawing/2014/main" id="{B6B789EF-521C-43EE-2D46-31872D80F828}"/>
              </a:ext>
            </a:extLst>
          </p:cNvPr>
          <p:cNvPicPr>
            <a:picLocks noChangeAspect="1"/>
          </p:cNvPicPr>
          <p:nvPr/>
        </p:nvPicPr>
        <p:blipFill>
          <a:blip r:embed="rId2"/>
          <a:stretch>
            <a:fillRect/>
          </a:stretch>
        </p:blipFill>
        <p:spPr>
          <a:xfrm>
            <a:off x="5297182" y="643466"/>
            <a:ext cx="5740968" cy="5568739"/>
          </a:xfrm>
          <a:prstGeom prst="rect">
            <a:avLst/>
          </a:prstGeom>
        </p:spPr>
      </p:pic>
      <p:sp>
        <p:nvSpPr>
          <p:cNvPr id="4" name="Slide Number Placeholder 3">
            <a:extLst>
              <a:ext uri="{FF2B5EF4-FFF2-40B4-BE49-F238E27FC236}">
                <a16:creationId xmlns:a16="http://schemas.microsoft.com/office/drawing/2014/main" id="{6EA3C5F2-9842-8E62-933D-D914F070442B}"/>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4C487655-AABA-4CA8-8EDF-7F823A468B89}" type="slidenum">
              <a:rPr lang="en-US" sz="1200">
                <a:solidFill>
                  <a:schemeClr val="tx1">
                    <a:alpha val="80000"/>
                  </a:schemeClr>
                </a:solidFill>
              </a:rPr>
              <a:pPr>
                <a:spcAft>
                  <a:spcPts val="600"/>
                </a:spcAft>
              </a:pPr>
              <a:t>6</a:t>
            </a:fld>
            <a:endParaRPr lang="en-US" sz="1200">
              <a:solidFill>
                <a:schemeClr val="tx1">
                  <a:alpha val="80000"/>
                </a:schemeClr>
              </a:solidFill>
            </a:endParaRPr>
          </a:p>
        </p:txBody>
      </p:sp>
    </p:spTree>
    <p:extLst>
      <p:ext uri="{BB962C8B-B14F-4D97-AF65-F5344CB8AC3E}">
        <p14:creationId xmlns:p14="http://schemas.microsoft.com/office/powerpoint/2010/main" val="2706477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AE20-7E79-7319-E6A5-647C3499A5FF}"/>
              </a:ext>
            </a:extLst>
          </p:cNvPr>
          <p:cNvSpPr>
            <a:spLocks noGrp="1"/>
          </p:cNvSpPr>
          <p:nvPr>
            <p:ph type="title"/>
          </p:nvPr>
        </p:nvSpPr>
        <p:spPr/>
        <p:txBody>
          <a:bodyPr/>
          <a:lstStyle/>
          <a:p>
            <a:r>
              <a:rPr lang="en-US" dirty="0"/>
              <a:t>(1) Statistical/computational bias:</a:t>
            </a:r>
          </a:p>
        </p:txBody>
      </p:sp>
      <p:sp>
        <p:nvSpPr>
          <p:cNvPr id="3" name="Content Placeholder 2">
            <a:extLst>
              <a:ext uri="{FF2B5EF4-FFF2-40B4-BE49-F238E27FC236}">
                <a16:creationId xmlns:a16="http://schemas.microsoft.com/office/drawing/2014/main" id="{7A903C1C-FBE8-0B6A-DA35-ADB890DC272A}"/>
              </a:ext>
            </a:extLst>
          </p:cNvPr>
          <p:cNvSpPr>
            <a:spLocks noGrp="1"/>
          </p:cNvSpPr>
          <p:nvPr>
            <p:ph idx="1"/>
          </p:nvPr>
        </p:nvSpPr>
        <p:spPr/>
        <p:txBody>
          <a:bodyPr/>
          <a:lstStyle/>
          <a:p>
            <a:pPr>
              <a:spcAft>
                <a:spcPts val="600"/>
              </a:spcAft>
            </a:pPr>
            <a:r>
              <a:rPr lang="en-US" dirty="0"/>
              <a:t>“Statistical and computational biases stem from errors that result when the sample is not representative of the population. </a:t>
            </a:r>
          </a:p>
          <a:p>
            <a:pPr>
              <a:spcAft>
                <a:spcPts val="600"/>
              </a:spcAft>
            </a:pPr>
            <a:r>
              <a:rPr lang="en-US" dirty="0"/>
              <a:t>“These biases … </a:t>
            </a:r>
            <a:r>
              <a:rPr lang="en-US" b="1" i="1" dirty="0"/>
              <a:t>can occur in the absence of prejudice, partiality, or discriminatory intent.”</a:t>
            </a:r>
          </a:p>
          <a:p>
            <a:pPr>
              <a:spcAft>
                <a:spcPts val="600"/>
              </a:spcAft>
            </a:pPr>
            <a:r>
              <a:rPr lang="en-US" dirty="0"/>
              <a:t>Notice that this is the “tip of the iceberg” bias.  It’s relatively easy to discover and conclusively determine.</a:t>
            </a:r>
          </a:p>
        </p:txBody>
      </p:sp>
      <p:sp>
        <p:nvSpPr>
          <p:cNvPr id="4" name="Slide Number Placeholder 3">
            <a:extLst>
              <a:ext uri="{FF2B5EF4-FFF2-40B4-BE49-F238E27FC236}">
                <a16:creationId xmlns:a16="http://schemas.microsoft.com/office/drawing/2014/main" id="{12BF4F40-0619-0D0E-E97E-32C9D16DF072}"/>
              </a:ext>
            </a:extLst>
          </p:cNvPr>
          <p:cNvSpPr>
            <a:spLocks noGrp="1"/>
          </p:cNvSpPr>
          <p:nvPr>
            <p:ph type="sldNum" sz="quarter" idx="12"/>
          </p:nvPr>
        </p:nvSpPr>
        <p:spPr/>
        <p:txBody>
          <a:bodyPr/>
          <a:lstStyle/>
          <a:p>
            <a:fld id="{4C487655-AABA-4CA8-8EDF-7F823A468B89}" type="slidenum">
              <a:rPr lang="en-US" smtClean="0"/>
              <a:t>7</a:t>
            </a:fld>
            <a:endParaRPr lang="en-US" dirty="0"/>
          </a:p>
        </p:txBody>
      </p:sp>
    </p:spTree>
    <p:extLst>
      <p:ext uri="{BB962C8B-B14F-4D97-AF65-F5344CB8AC3E}">
        <p14:creationId xmlns:p14="http://schemas.microsoft.com/office/powerpoint/2010/main" val="2999620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1BF43-250F-4AE7-A5E0-3C99908D6532}"/>
              </a:ext>
            </a:extLst>
          </p:cNvPr>
          <p:cNvSpPr>
            <a:spLocks noGrp="1"/>
          </p:cNvSpPr>
          <p:nvPr>
            <p:ph type="title"/>
          </p:nvPr>
        </p:nvSpPr>
        <p:spPr/>
        <p:txBody>
          <a:bodyPr/>
          <a:lstStyle/>
          <a:p>
            <a:r>
              <a:rPr lang="en-US" dirty="0"/>
              <a:t>An Example of Statistical Bias</a:t>
            </a:r>
          </a:p>
        </p:txBody>
      </p:sp>
      <p:sp>
        <p:nvSpPr>
          <p:cNvPr id="3" name="Slide Number Placeholder 2">
            <a:extLst>
              <a:ext uri="{FF2B5EF4-FFF2-40B4-BE49-F238E27FC236}">
                <a16:creationId xmlns:a16="http://schemas.microsoft.com/office/drawing/2014/main" id="{4C6FAF90-1BB8-654C-314C-482A0F808364}"/>
              </a:ext>
            </a:extLst>
          </p:cNvPr>
          <p:cNvSpPr>
            <a:spLocks noGrp="1"/>
          </p:cNvSpPr>
          <p:nvPr>
            <p:ph type="sldNum" sz="quarter" idx="12"/>
          </p:nvPr>
        </p:nvSpPr>
        <p:spPr/>
        <p:txBody>
          <a:bodyPr/>
          <a:lstStyle/>
          <a:p>
            <a:fld id="{4C487655-AABA-4CA8-8EDF-7F823A468B89}" type="slidenum">
              <a:rPr lang="en-US" smtClean="0"/>
              <a:t>8</a:t>
            </a:fld>
            <a:endParaRPr lang="en-US" dirty="0"/>
          </a:p>
        </p:txBody>
      </p:sp>
      <p:sp>
        <p:nvSpPr>
          <p:cNvPr id="5" name="TextBox 4">
            <a:extLst>
              <a:ext uri="{FF2B5EF4-FFF2-40B4-BE49-F238E27FC236}">
                <a16:creationId xmlns:a16="http://schemas.microsoft.com/office/drawing/2014/main" id="{2009FAD9-7DF3-03D2-5211-A7A404496486}"/>
              </a:ext>
            </a:extLst>
          </p:cNvPr>
          <p:cNvSpPr txBox="1"/>
          <p:nvPr/>
        </p:nvSpPr>
        <p:spPr>
          <a:xfrm>
            <a:off x="838200" y="1690688"/>
            <a:ext cx="9683043" cy="2677656"/>
          </a:xfrm>
          <a:prstGeom prst="rect">
            <a:avLst/>
          </a:prstGeom>
          <a:noFill/>
        </p:spPr>
        <p:txBody>
          <a:bodyPr wrap="square" rtlCol="0">
            <a:spAutoFit/>
          </a:bodyPr>
          <a:lstStyle/>
          <a:p>
            <a:r>
              <a:rPr lang="en-US" sz="2800" b="1" i="1" dirty="0">
                <a:solidFill>
                  <a:srgbClr val="374151"/>
                </a:solidFill>
                <a:latin typeface="Söhne"/>
              </a:rPr>
              <a:t>Sampling</a:t>
            </a:r>
            <a:r>
              <a:rPr lang="en-US" sz="2800" b="1" i="1" dirty="0">
                <a:solidFill>
                  <a:srgbClr val="374151"/>
                </a:solidFill>
                <a:effectLst/>
                <a:latin typeface="Söhne"/>
              </a:rPr>
              <a:t> </a:t>
            </a:r>
            <a:r>
              <a:rPr lang="en-US" sz="2800" b="1" i="1" dirty="0">
                <a:solidFill>
                  <a:srgbClr val="374151"/>
                </a:solidFill>
                <a:latin typeface="Söhne"/>
              </a:rPr>
              <a:t>B</a:t>
            </a:r>
            <a:r>
              <a:rPr lang="en-US" sz="2800" b="1" i="1" dirty="0">
                <a:solidFill>
                  <a:srgbClr val="374151"/>
                </a:solidFill>
                <a:effectLst/>
                <a:latin typeface="Söhne"/>
              </a:rPr>
              <a:t>ias: </a:t>
            </a:r>
            <a:r>
              <a:rPr lang="en-US" sz="2800" dirty="0">
                <a:solidFill>
                  <a:srgbClr val="374151"/>
                </a:solidFill>
                <a:effectLst/>
                <a:latin typeface="Söhne"/>
              </a:rPr>
              <a:t>Inferential statistics depend on the notion that, given a sufficiently large random sample, useful inferences can be made about </a:t>
            </a:r>
            <a:r>
              <a:rPr lang="en-US" sz="2800" dirty="0">
                <a:solidFill>
                  <a:srgbClr val="374151"/>
                </a:solidFill>
                <a:latin typeface="Söhne"/>
              </a:rPr>
              <a:t>a whole population.  When the sampling is bad, the inferences are biased towards the sample, and not representative of the whole population.  A “bad” sample is either too small or not random.  </a:t>
            </a:r>
          </a:p>
        </p:txBody>
      </p:sp>
    </p:spTree>
    <p:extLst>
      <p:ext uri="{BB962C8B-B14F-4D97-AF65-F5344CB8AC3E}">
        <p14:creationId xmlns:p14="http://schemas.microsoft.com/office/powerpoint/2010/main" val="924341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2791E-EBCB-69CE-5EF9-8BEACDE62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445F87-91D8-C042-2C92-50D7B4C98F01}"/>
              </a:ext>
            </a:extLst>
          </p:cNvPr>
          <p:cNvSpPr>
            <a:spLocks noGrp="1"/>
          </p:cNvSpPr>
          <p:nvPr>
            <p:ph type="title"/>
          </p:nvPr>
        </p:nvSpPr>
        <p:spPr/>
        <p:txBody>
          <a:bodyPr/>
          <a:lstStyle/>
          <a:p>
            <a:r>
              <a:rPr lang="en-US" i="1" dirty="0"/>
              <a:t>Another</a:t>
            </a:r>
            <a:r>
              <a:rPr lang="en-US" dirty="0"/>
              <a:t> Example of Statistical Bias</a:t>
            </a:r>
          </a:p>
        </p:txBody>
      </p:sp>
      <p:sp>
        <p:nvSpPr>
          <p:cNvPr id="3" name="Slide Number Placeholder 2">
            <a:extLst>
              <a:ext uri="{FF2B5EF4-FFF2-40B4-BE49-F238E27FC236}">
                <a16:creationId xmlns:a16="http://schemas.microsoft.com/office/drawing/2014/main" id="{7332DF2C-9479-E9AB-49F6-949FBE5026A6}"/>
              </a:ext>
            </a:extLst>
          </p:cNvPr>
          <p:cNvSpPr>
            <a:spLocks noGrp="1"/>
          </p:cNvSpPr>
          <p:nvPr>
            <p:ph type="sldNum" sz="quarter" idx="12"/>
          </p:nvPr>
        </p:nvSpPr>
        <p:spPr/>
        <p:txBody>
          <a:bodyPr/>
          <a:lstStyle/>
          <a:p>
            <a:fld id="{4C487655-AABA-4CA8-8EDF-7F823A468B89}" type="slidenum">
              <a:rPr lang="en-US" smtClean="0"/>
              <a:t>9</a:t>
            </a:fld>
            <a:endParaRPr lang="en-US" dirty="0"/>
          </a:p>
        </p:txBody>
      </p:sp>
      <p:sp>
        <p:nvSpPr>
          <p:cNvPr id="4" name="TextBox 3">
            <a:extLst>
              <a:ext uri="{FF2B5EF4-FFF2-40B4-BE49-F238E27FC236}">
                <a16:creationId xmlns:a16="http://schemas.microsoft.com/office/drawing/2014/main" id="{AA06ED0B-AA01-4DCC-D2F8-893BF0161F26}"/>
              </a:ext>
            </a:extLst>
          </p:cNvPr>
          <p:cNvSpPr txBox="1"/>
          <p:nvPr/>
        </p:nvSpPr>
        <p:spPr>
          <a:xfrm>
            <a:off x="6366934" y="1656591"/>
            <a:ext cx="4941710" cy="3785652"/>
          </a:xfrm>
          <a:prstGeom prst="rect">
            <a:avLst/>
          </a:prstGeom>
          <a:solidFill>
            <a:schemeClr val="accent1">
              <a:lumMod val="20000"/>
              <a:lumOff val="80000"/>
            </a:schemeClr>
          </a:solidFill>
          <a:ln>
            <a:solidFill>
              <a:schemeClr val="accent1"/>
            </a:solidFill>
          </a:ln>
        </p:spPr>
        <p:txBody>
          <a:bodyPr wrap="square" rtlCol="0">
            <a:spAutoFit/>
          </a:bodyPr>
          <a:lstStyle/>
          <a:p>
            <a:r>
              <a:rPr lang="en-US" sz="2400" dirty="0">
                <a:solidFill>
                  <a:srgbClr val="374151"/>
                </a:solidFill>
                <a:latin typeface="Söhne"/>
              </a:rPr>
              <a:t>For example, a survey instrument about cancer that includes questions about smoking, but not other tobacco products, could introduce measurement bias.</a:t>
            </a:r>
          </a:p>
          <a:p>
            <a:endParaRPr lang="en-US" sz="2400" dirty="0">
              <a:solidFill>
                <a:srgbClr val="374151"/>
              </a:solidFill>
              <a:latin typeface="Söhne"/>
            </a:endParaRPr>
          </a:p>
          <a:p>
            <a:r>
              <a:rPr lang="en-US" sz="2400" dirty="0">
                <a:solidFill>
                  <a:srgbClr val="374151"/>
                </a:solidFill>
                <a:latin typeface="Söhne"/>
              </a:rPr>
              <a:t>The presence of cancer would be incorrectly attributed to other survey questions, when in fact it should be attributed to chewing tobacco.</a:t>
            </a:r>
            <a:endParaRPr lang="en-US" sz="2400" dirty="0"/>
          </a:p>
        </p:txBody>
      </p:sp>
      <p:sp>
        <p:nvSpPr>
          <p:cNvPr id="6" name="TextBox 5">
            <a:extLst>
              <a:ext uri="{FF2B5EF4-FFF2-40B4-BE49-F238E27FC236}">
                <a16:creationId xmlns:a16="http://schemas.microsoft.com/office/drawing/2014/main" id="{F4E9BF46-F3EF-ADBD-78CB-5418ADC38B7A}"/>
              </a:ext>
            </a:extLst>
          </p:cNvPr>
          <p:cNvSpPr txBox="1"/>
          <p:nvPr/>
        </p:nvSpPr>
        <p:spPr>
          <a:xfrm>
            <a:off x="838200" y="1576695"/>
            <a:ext cx="5483578" cy="3108543"/>
          </a:xfrm>
          <a:prstGeom prst="rect">
            <a:avLst/>
          </a:prstGeom>
          <a:noFill/>
        </p:spPr>
        <p:txBody>
          <a:bodyPr wrap="square" rtlCol="0">
            <a:spAutoFit/>
          </a:bodyPr>
          <a:lstStyle/>
          <a:p>
            <a:r>
              <a:rPr lang="en-US" sz="2800" b="1" i="1" dirty="0">
                <a:solidFill>
                  <a:srgbClr val="374151"/>
                </a:solidFill>
                <a:latin typeface="Söhne"/>
              </a:rPr>
              <a:t>Measurement Bias:</a:t>
            </a:r>
            <a:r>
              <a:rPr lang="en-US" sz="2800" dirty="0">
                <a:solidFill>
                  <a:srgbClr val="374151"/>
                </a:solidFill>
                <a:latin typeface="Söhne"/>
              </a:rPr>
              <a:t> In the case of measurement bias, the problem is not with the sample, but rather the instrument used to measure the sample.  The “instrument” could be anything from a device (like a thermostat or sensor) to a survey.  </a:t>
            </a:r>
            <a:endParaRPr lang="en-US" sz="2400" b="0" i="0" dirty="0">
              <a:solidFill>
                <a:srgbClr val="374151"/>
              </a:solidFill>
              <a:effectLst/>
              <a:latin typeface="Söhne"/>
            </a:endParaRPr>
          </a:p>
        </p:txBody>
      </p:sp>
    </p:spTree>
    <p:extLst>
      <p:ext uri="{BB962C8B-B14F-4D97-AF65-F5344CB8AC3E}">
        <p14:creationId xmlns:p14="http://schemas.microsoft.com/office/powerpoint/2010/main" val="28094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10768</TotalTime>
  <Words>1660</Words>
  <Application>Microsoft Office PowerPoint</Application>
  <PresentationFormat>Widescreen</PresentationFormat>
  <Paragraphs>147</Paragraphs>
  <Slides>21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Corbel</vt:lpstr>
      <vt:lpstr>Google Sans</vt:lpstr>
      <vt:lpstr>Segoe UI</vt:lpstr>
      <vt:lpstr>Söhne</vt:lpstr>
      <vt:lpstr>Office Theme</vt:lpstr>
      <vt:lpstr>Managing Bias</vt:lpstr>
      <vt:lpstr>Agenda</vt:lpstr>
      <vt:lpstr>Today’s lecture is brought to you by…</vt:lpstr>
      <vt:lpstr>Why bias in AI is important</vt:lpstr>
      <vt:lpstr>Another reason bias is important…</vt:lpstr>
      <vt:lpstr>There are different kinds of bias</vt:lpstr>
      <vt:lpstr>(1) Statistical/computational bias:</vt:lpstr>
      <vt:lpstr>An Example of Statistical Bias</vt:lpstr>
      <vt:lpstr>Another Example of Statistical Bias</vt:lpstr>
      <vt:lpstr>Side Note!</vt:lpstr>
      <vt:lpstr>(2) Human bias:</vt:lpstr>
      <vt:lpstr>Examples of human bias (subcategories!)</vt:lpstr>
      <vt:lpstr>Systemic bias:</vt:lpstr>
      <vt:lpstr>The updated AI life cycle</vt:lpstr>
      <vt:lpstr>6 Practical Recommendations</vt:lpstr>
      <vt:lpstr>Practical Recommendations (continued)</vt:lpstr>
      <vt:lpstr>Discussion – where does this fit into our roadmap?</vt:lpstr>
      <vt:lpstr>“Shafer’s Roadmap” Semi-Supervised Machine Learning</vt:lpstr>
      <vt:lpstr>“Shafer’s Roadmap” Semi-Supervised Machine Learning v1.1</vt:lpstr>
      <vt:lpstr>An informal form of bias to guard against:</vt:lpstr>
      <vt:lpstr>What could we do 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326</cp:revision>
  <dcterms:created xsi:type="dcterms:W3CDTF">2022-06-30T13:55:29Z</dcterms:created>
  <dcterms:modified xsi:type="dcterms:W3CDTF">2025-02-12T03:24:38Z</dcterms:modified>
</cp:coreProperties>
</file>