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645" r:id="rId3"/>
    <p:sldId id="672" r:id="rId4"/>
    <p:sldId id="673" r:id="rId5"/>
    <p:sldId id="681" r:id="rId6"/>
    <p:sldId id="676" r:id="rId7"/>
    <p:sldId id="677" r:id="rId8"/>
    <p:sldId id="648" r:id="rId9"/>
    <p:sldId id="682" r:id="rId10"/>
    <p:sldId id="683" r:id="rId11"/>
    <p:sldId id="678" r:id="rId12"/>
    <p:sldId id="680" r:id="rId13"/>
    <p:sldId id="6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82353" autoAdjust="0"/>
  </p:normalViewPr>
  <p:slideViewPr>
    <p:cSldViewPr snapToGrid="0">
      <p:cViewPr varScale="1">
        <p:scale>
          <a:sx n="64" d="100"/>
          <a:sy n="64" d="100"/>
        </p:scale>
        <p:origin x="1210" y="72"/>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9/17/2025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ptimumsportsperformance.com/blog/neural-networks-its-regression-all-the-way-down/#:~:text=Making%20Predictions%20%E2%80%94%20It%E2%80%99s%20linear,regression%20all%20the%20way%20dow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optimumsportsperformance.com/blog/neural-networks-its-regression-all-the-way-down/#:~:text=Making%20Predictions%20%E2%80%94%20It%E2%80%99s%20linear,regression%20all%20the%20way%20dow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tephenvbrown.com/blog/posts/ols-deep-learning/#:~:text=1,the%20weights%20and%20biases%20to"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stephenvbrown.com/blog/posts/ols-deep-learning/#:~:text=3,direction%20that%20minimizes%20the%20loss" TargetMode="External"/><Relationship Id="rId5" Type="http://schemas.openxmlformats.org/officeDocument/2006/relationships/hyperlink" Target="https://www.stephenvbrown.com/blog/posts/ols-deep-learning/#:~:text=1,the%20weights%20and%20biases%20to" TargetMode="External"/><Relationship Id="rId4" Type="http://schemas.openxmlformats.org/officeDocument/2006/relationships/hyperlink" Target="https://www.stephenvbrown.com/blog/posts/ols-deep-learning/#:~:text=3,direction%20that%20minimizes%20the%20los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 house price formula above illustrates this: each feature contributes via its coefficient, and adding more features just adds more terms to the sum. The key point is that linear regression easily generalizes to any number of input dimensions – it’s not just for two-variable plots.</a:t>
            </a:r>
          </a:p>
        </p:txBody>
      </p:sp>
      <p:sp>
        <p:nvSpPr>
          <p:cNvPr id="4" name="Slide Number Placeholder 3"/>
          <p:cNvSpPr>
            <a:spLocks noGrp="1"/>
          </p:cNvSpPr>
          <p:nvPr>
            <p:ph type="sldNum" sz="quarter" idx="5"/>
          </p:nvPr>
        </p:nvSpPr>
        <p:spPr/>
        <p:txBody>
          <a:bodyPr/>
          <a:lstStyle/>
          <a:p>
            <a:fld id="{9192091F-6CD8-46B7-96F0-0D064BD5D0C2}" type="slidenum">
              <a:rPr lang="en-US" smtClean="0"/>
              <a:t>6</a:t>
            </a:fld>
            <a:endParaRPr lang="en-US" dirty="0"/>
          </a:p>
        </p:txBody>
      </p:sp>
    </p:spTree>
    <p:extLst>
      <p:ext uri="{BB962C8B-B14F-4D97-AF65-F5344CB8AC3E}">
        <p14:creationId xmlns:p14="http://schemas.microsoft.com/office/powerpoint/2010/main" val="170260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draw a direct analogy between a linear regression model and a very simple </a:t>
                </a:r>
                <a:r>
                  <a:rPr lang="en-US" sz="1200" b="1" kern="1200" dirty="0">
                    <a:solidFill>
                      <a:schemeClr val="tx1"/>
                    </a:solidFill>
                    <a:effectLst/>
                    <a:latin typeface="+mn-lt"/>
                    <a:ea typeface="+mn-ea"/>
                    <a:cs typeface="+mn-cs"/>
                  </a:rPr>
                  <a:t>neural network</a:t>
                </a:r>
                <a:r>
                  <a:rPr lang="en-US" sz="1200" kern="1200" dirty="0">
                    <a:solidFill>
                      <a:schemeClr val="tx1"/>
                    </a:solidFill>
                    <a:effectLst/>
                    <a:latin typeface="+mn-lt"/>
                    <a:ea typeface="+mn-ea"/>
                    <a:cs typeface="+mn-cs"/>
                  </a:rPr>
                  <a:t> (one without any hidden layers). In regression, we have a set of </a:t>
                </a:r>
                <a:r>
                  <a:rPr lang="en-US" sz="1200" b="1" kern="1200" dirty="0">
                    <a:solidFill>
                      <a:schemeClr val="tx1"/>
                    </a:solidFill>
                    <a:effectLst/>
                    <a:latin typeface="+mn-lt"/>
                    <a:ea typeface="+mn-ea"/>
                    <a:cs typeface="+mn-cs"/>
                  </a:rPr>
                  <a:t>coefficients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1</m:t>
                        </m:r>
                      </m:sub>
                    </m:sSub>
                    <m:r>
                      <a:rPr lang="en-US" sz="1200"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2</m:t>
                        </m:r>
                      </m:sub>
                    </m:sSub>
                    <m:r>
                      <a:rPr lang="en-US" sz="1200"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that multiply each input – in a neural network these play the role of </a:t>
                </a:r>
                <a:r>
                  <a:rPr lang="en-US" sz="1200" b="1" kern="1200" dirty="0">
                    <a:solidFill>
                      <a:schemeClr val="tx1"/>
                    </a:solidFill>
                    <a:effectLst/>
                    <a:latin typeface="+mn-lt"/>
                    <a:ea typeface="+mn-ea"/>
                    <a:cs typeface="+mn-cs"/>
                  </a:rPr>
                  <a:t>weights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1</m:t>
                        </m:r>
                      </m:sub>
                    </m:sSub>
                    <m:r>
                      <a:rPr lang="en-US" sz="1200"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𝑤</m:t>
                        </m:r>
                      </m:e>
                      <m:sub>
                        <m:r>
                          <a:rPr lang="en-US" sz="1200" i="1" kern="1200">
                            <a:solidFill>
                              <a:schemeClr val="tx1"/>
                            </a:solidFill>
                            <a:effectLst/>
                            <a:latin typeface="Cambria Math" panose="02040503050406030204" pitchFamily="18" charset="0"/>
                            <a:ea typeface="+mn-ea"/>
                            <a:cs typeface="+mn-cs"/>
                          </a:rPr>
                          <m:t>2</m:t>
                        </m:r>
                      </m:sub>
                    </m:sSub>
                    <m:r>
                      <a:rPr lang="en-US" sz="1200"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on each connection</a:t>
                </a:r>
                <a:r>
                  <a:rPr lang="en-US" sz="1200" kern="1200" dirty="0">
                    <a:solidFill>
                      <a:schemeClr val="tx1"/>
                    </a:solidFill>
                    <a:effectLst/>
                    <a:latin typeface="+mn-lt"/>
                    <a:ea typeface="+mn-ea"/>
                    <a:cs typeface="+mn-cs"/>
                    <a:hlinkClick r:id="rId3"/>
                  </a:rPr>
                  <a:t>[4]</a:t>
                </a:r>
                <a:r>
                  <a:rPr lang="en-US" sz="1200" kern="1200" dirty="0">
                    <a:solidFill>
                      <a:schemeClr val="tx1"/>
                    </a:solidFill>
                    <a:effectLst/>
                    <a:latin typeface="+mn-lt"/>
                    <a:ea typeface="+mn-ea"/>
                    <a:cs typeface="+mn-cs"/>
                  </a:rPr>
                  <a:t>. The regression’s </a:t>
                </a:r>
                <a:r>
                  <a:rPr lang="en-US" sz="1200" b="1" kern="1200" dirty="0">
                    <a:solidFill>
                      <a:schemeClr val="tx1"/>
                    </a:solidFill>
                    <a:effectLst/>
                    <a:latin typeface="+mn-lt"/>
                    <a:ea typeface="+mn-ea"/>
                    <a:cs typeface="+mn-cs"/>
                  </a:rPr>
                  <a:t>intercept</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is analogous to the network’s </a:t>
                </a:r>
                <a:r>
                  <a:rPr lang="en-US" sz="1200" b="1" kern="1200" dirty="0">
                    <a:solidFill>
                      <a:schemeClr val="tx1"/>
                    </a:solidFill>
                    <a:effectLst/>
                    <a:latin typeface="+mn-lt"/>
                    <a:ea typeface="+mn-ea"/>
                    <a:cs typeface="+mn-cs"/>
                  </a:rPr>
                  <a:t>bias</a:t>
                </a:r>
                <a:r>
                  <a:rPr lang="en-US" sz="1200" kern="1200" dirty="0">
                    <a:solidFill>
                      <a:schemeClr val="tx1"/>
                    </a:solidFill>
                    <a:effectLst/>
                    <a:latin typeface="+mn-lt"/>
                    <a:ea typeface="+mn-ea"/>
                    <a:cs typeface="+mn-cs"/>
                  </a:rPr>
                  <a:t> term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𝑏</m:t>
                    </m:r>
                  </m:oMath>
                </a14:m>
                <a:r>
                  <a:rPr lang="en-US" sz="1200" kern="1200" dirty="0">
                    <a:solidFill>
                      <a:schemeClr val="tx1"/>
                    </a:solidFill>
                    <a:effectLst/>
                    <a:latin typeface="+mn-lt"/>
                    <a:ea typeface="+mn-ea"/>
                    <a:cs typeface="+mn-cs"/>
                  </a:rPr>
                  <a:t> , which is added to the weighted inputs</a:t>
                </a:r>
                <a:r>
                  <a:rPr lang="en-US" sz="1200" kern="1200" dirty="0">
                    <a:solidFill>
                      <a:schemeClr val="tx1"/>
                    </a:solidFill>
                    <a:effectLst/>
                    <a:latin typeface="+mn-lt"/>
                    <a:ea typeface="+mn-ea"/>
                    <a:cs typeface="+mn-cs"/>
                    <a:hlinkClick r:id="rId3"/>
                  </a:rPr>
                  <a:t>[4]</a:t>
                </a:r>
                <a:r>
                  <a:rPr lang="en-US" sz="1200" kern="1200" dirty="0">
                    <a:solidFill>
                      <a:schemeClr val="tx1"/>
                    </a:solidFill>
                    <a:effectLst/>
                    <a:latin typeface="+mn-lt"/>
                    <a:ea typeface="+mn-ea"/>
                    <a:cs typeface="+mn-cs"/>
                  </a:rPr>
                  <a:t>. Essentially, a single neuron computes </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draw a direct analogy between a linear regression model and a very simple </a:t>
                </a:r>
                <a:r>
                  <a:rPr lang="en-US" sz="1200" b="1" kern="1200" dirty="0">
                    <a:solidFill>
                      <a:schemeClr val="tx1"/>
                    </a:solidFill>
                    <a:effectLst/>
                    <a:latin typeface="+mn-lt"/>
                    <a:ea typeface="+mn-ea"/>
                    <a:cs typeface="+mn-cs"/>
                  </a:rPr>
                  <a:t>neural network</a:t>
                </a:r>
                <a:r>
                  <a:rPr lang="en-US" sz="1200" kern="1200" dirty="0">
                    <a:solidFill>
                      <a:schemeClr val="tx1"/>
                    </a:solidFill>
                    <a:effectLst/>
                    <a:latin typeface="+mn-lt"/>
                    <a:ea typeface="+mn-ea"/>
                    <a:cs typeface="+mn-cs"/>
                  </a:rPr>
                  <a:t> (one without any hidden layers). In regression, we have a set of </a:t>
                </a:r>
                <a:r>
                  <a:rPr lang="en-US" sz="1200" b="1" kern="1200" dirty="0">
                    <a:solidFill>
                      <a:schemeClr val="tx1"/>
                    </a:solidFill>
                    <a:effectLst/>
                    <a:latin typeface="+mn-lt"/>
                    <a:ea typeface="+mn-ea"/>
                    <a:cs typeface="+mn-cs"/>
                  </a:rPr>
                  <a:t>coefficients</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𝛽_1,𝛽_2,…</a:t>
                </a:r>
                <a:r>
                  <a:rPr lang="en-US" sz="1200" kern="1200" dirty="0">
                    <a:solidFill>
                      <a:schemeClr val="tx1"/>
                    </a:solidFill>
                    <a:effectLst/>
                    <a:latin typeface="+mn-lt"/>
                    <a:ea typeface="+mn-ea"/>
                    <a:cs typeface="+mn-cs"/>
                  </a:rPr>
                  <a:t> that multiply each input – in a neural network these play the role of </a:t>
                </a:r>
                <a:r>
                  <a:rPr lang="en-US" sz="1200" b="1" kern="1200" dirty="0">
                    <a:solidFill>
                      <a:schemeClr val="tx1"/>
                    </a:solidFill>
                    <a:effectLst/>
                    <a:latin typeface="+mn-lt"/>
                    <a:ea typeface="+mn-ea"/>
                    <a:cs typeface="+mn-cs"/>
                  </a:rPr>
                  <a:t>weights</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𝑤_1,𝑤_2,…</a:t>
                </a:r>
                <a:r>
                  <a:rPr lang="en-US" sz="1200" kern="1200" dirty="0">
                    <a:solidFill>
                      <a:schemeClr val="tx1"/>
                    </a:solidFill>
                    <a:effectLst/>
                    <a:latin typeface="+mn-lt"/>
                    <a:ea typeface="+mn-ea"/>
                    <a:cs typeface="+mn-cs"/>
                  </a:rPr>
                  <a:t> on each connection</a:t>
                </a:r>
                <a:r>
                  <a:rPr lang="en-US" sz="1200" kern="1200" dirty="0">
                    <a:solidFill>
                      <a:schemeClr val="tx1"/>
                    </a:solidFill>
                    <a:effectLst/>
                    <a:latin typeface="+mn-lt"/>
                    <a:ea typeface="+mn-ea"/>
                    <a:cs typeface="+mn-cs"/>
                    <a:hlinkClick r:id="rId4"/>
                  </a:rPr>
                  <a:t>[4]</a:t>
                </a:r>
                <a:r>
                  <a:rPr lang="en-US" sz="1200" kern="1200" dirty="0">
                    <a:solidFill>
                      <a:schemeClr val="tx1"/>
                    </a:solidFill>
                    <a:effectLst/>
                    <a:latin typeface="+mn-lt"/>
                    <a:ea typeface="+mn-ea"/>
                    <a:cs typeface="+mn-cs"/>
                  </a:rPr>
                  <a:t>. The regression’s </a:t>
                </a:r>
                <a:r>
                  <a:rPr lang="en-US" sz="1200" b="1" kern="1200" dirty="0">
                    <a:solidFill>
                      <a:schemeClr val="tx1"/>
                    </a:solidFill>
                    <a:effectLst/>
                    <a:latin typeface="+mn-lt"/>
                    <a:ea typeface="+mn-ea"/>
                    <a:cs typeface="+mn-cs"/>
                  </a:rPr>
                  <a:t>intercept</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𝛽_0</a:t>
                </a:r>
                <a:r>
                  <a:rPr lang="en-US" sz="1200" kern="1200" dirty="0">
                    <a:solidFill>
                      <a:schemeClr val="tx1"/>
                    </a:solidFill>
                    <a:effectLst/>
                    <a:latin typeface="+mn-lt"/>
                    <a:ea typeface="+mn-ea"/>
                    <a:cs typeface="+mn-cs"/>
                  </a:rPr>
                  <a:t> is analogous to the network’s </a:t>
                </a:r>
                <a:r>
                  <a:rPr lang="en-US" sz="1200" b="1" kern="1200" dirty="0">
                    <a:solidFill>
                      <a:schemeClr val="tx1"/>
                    </a:solidFill>
                    <a:effectLst/>
                    <a:latin typeface="+mn-lt"/>
                    <a:ea typeface="+mn-ea"/>
                    <a:cs typeface="+mn-cs"/>
                  </a:rPr>
                  <a:t>bias</a:t>
                </a:r>
                <a:r>
                  <a:rPr lang="en-US" sz="1200" kern="1200" dirty="0">
                    <a:solidFill>
                      <a:schemeClr val="tx1"/>
                    </a:solidFill>
                    <a:effectLst/>
                    <a:latin typeface="+mn-lt"/>
                    <a:ea typeface="+mn-ea"/>
                    <a:cs typeface="+mn-cs"/>
                  </a:rPr>
                  <a:t> term </a:t>
                </a:r>
                <a:r>
                  <a:rPr lang="en-US" sz="1200" i="0" kern="1200">
                    <a:solidFill>
                      <a:schemeClr val="tx1"/>
                    </a:solidFill>
                    <a:effectLst/>
                    <a:latin typeface="+mn-lt"/>
                    <a:ea typeface="+mn-ea"/>
                    <a:cs typeface="+mn-cs"/>
                  </a:rPr>
                  <a:t>𝑏</a:t>
                </a:r>
                <a:r>
                  <a:rPr lang="en-US" sz="1200" kern="1200" dirty="0">
                    <a:solidFill>
                      <a:schemeClr val="tx1"/>
                    </a:solidFill>
                    <a:effectLst/>
                    <a:latin typeface="+mn-lt"/>
                    <a:ea typeface="+mn-ea"/>
                    <a:cs typeface="+mn-cs"/>
                  </a:rPr>
                  <a:t> , which is added to the weighted inputs</a:t>
                </a:r>
                <a:r>
                  <a:rPr lang="en-US" sz="1200" kern="1200" dirty="0">
                    <a:solidFill>
                      <a:schemeClr val="tx1"/>
                    </a:solidFill>
                    <a:effectLst/>
                    <a:latin typeface="+mn-lt"/>
                    <a:ea typeface="+mn-ea"/>
                    <a:cs typeface="+mn-cs"/>
                    <a:hlinkClick r:id="rId4"/>
                  </a:rPr>
                  <a:t>[4]</a:t>
                </a:r>
                <a:r>
                  <a:rPr lang="en-US" sz="1200" kern="1200" dirty="0">
                    <a:solidFill>
                      <a:schemeClr val="tx1"/>
                    </a:solidFill>
                    <a:effectLst/>
                    <a:latin typeface="+mn-lt"/>
                    <a:ea typeface="+mn-ea"/>
                    <a:cs typeface="+mn-cs"/>
                  </a:rPr>
                  <a:t>. Essentially, a single neuron computes </a:t>
                </a:r>
              </a:p>
              <a:p>
                <a:endParaRPr lang="en-US" dirty="0"/>
              </a:p>
            </p:txBody>
          </p:sp>
        </mc:Fallback>
      </mc:AlternateContent>
      <p:sp>
        <p:nvSpPr>
          <p:cNvPr id="4" name="Slide Number Placeholder 3"/>
          <p:cNvSpPr>
            <a:spLocks noGrp="1"/>
          </p:cNvSpPr>
          <p:nvPr>
            <p:ph type="sldNum" sz="quarter" idx="5"/>
          </p:nvPr>
        </p:nvSpPr>
        <p:spPr/>
        <p:txBody>
          <a:bodyPr/>
          <a:lstStyle/>
          <a:p>
            <a:fld id="{9192091F-6CD8-46B7-96F0-0D064BD5D0C2}" type="slidenum">
              <a:rPr lang="en-US" smtClean="0"/>
              <a:t>7</a:t>
            </a:fld>
            <a:endParaRPr lang="en-US" dirty="0"/>
          </a:p>
        </p:txBody>
      </p:sp>
    </p:spTree>
    <p:extLst>
      <p:ext uri="{BB962C8B-B14F-4D97-AF65-F5344CB8AC3E}">
        <p14:creationId xmlns:p14="http://schemas.microsoft.com/office/powerpoint/2010/main" val="170731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linear regression, we compute the best-fitting coefficients (analytically or via an optimization procedure) that minimize the errors. In neural networks, we start with random weights and iteratively adjust them (using algorithms like gradient descent/backpropagation) to minimize the loss</a:t>
                </a:r>
                <a:r>
                  <a:rPr lang="en-US" sz="1200" kern="1200" dirty="0">
                    <a:solidFill>
                      <a:schemeClr val="tx1"/>
                    </a:solidFill>
                    <a:effectLst/>
                    <a:latin typeface="+mn-lt"/>
                    <a:ea typeface="+mn-ea"/>
                    <a:cs typeface="+mn-cs"/>
                    <a:hlinkClick r:id="rId3"/>
                  </a:rPr>
                  <a:t>[7]</a:t>
                </a:r>
                <a:r>
                  <a:rPr lang="en-US" sz="1200" kern="1200" dirty="0">
                    <a:solidFill>
                      <a:schemeClr val="tx1"/>
                    </a:solidFill>
                    <a:effectLst/>
                    <a:latin typeface="+mn-lt"/>
                    <a:ea typeface="+mn-ea"/>
                    <a:cs typeface="+mn-cs"/>
                  </a:rPr>
                  <a:t>. The core principle is the same: the model has numbers it can tune, and those are tuned to make predictions as close to the true values as possible.</a:t>
                </a:r>
              </a:p>
              <a:p>
                <a:r>
                  <a:rPr lang="en-US" sz="1200" kern="1200" dirty="0">
                    <a:solidFill>
                      <a:schemeClr val="tx1"/>
                    </a:solidFill>
                    <a:effectLst/>
                    <a:latin typeface="+mn-lt"/>
                    <a:ea typeface="+mn-ea"/>
                    <a:cs typeface="+mn-cs"/>
                  </a:rPr>
                  <a:t>Furthermore, both methods explicitly aim to </a:t>
                </a:r>
                <a:r>
                  <a:rPr lang="en-US" sz="1200" b="1" kern="1200" dirty="0">
                    <a:solidFill>
                      <a:schemeClr val="tx1"/>
                    </a:solidFill>
                    <a:effectLst/>
                    <a:latin typeface="+mn-lt"/>
                    <a:ea typeface="+mn-ea"/>
                    <a:cs typeface="+mn-cs"/>
                  </a:rPr>
                  <a:t>minimize error</a:t>
                </a:r>
                <a:r>
                  <a:rPr lang="en-US" sz="1200" kern="1200" dirty="0">
                    <a:solidFill>
                      <a:schemeClr val="tx1"/>
                    </a:solidFill>
                    <a:effectLst/>
                    <a:latin typeface="+mn-lt"/>
                    <a:ea typeface="+mn-ea"/>
                    <a:cs typeface="+mn-cs"/>
                  </a:rPr>
                  <a:t>. In regression, the classic approach is to minimize the sum of squared residuals – that difference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r>
                      <a:rPr lang="en-US" sz="1200" i="1" kern="1200">
                        <a:solidFill>
                          <a:schemeClr val="tx1"/>
                        </a:solidFill>
                        <a:effectLst/>
                        <a:latin typeface="Cambria Math" panose="02040503050406030204" pitchFamily="18" charset="0"/>
                        <a:ea typeface="+mn-ea"/>
                        <a:cs typeface="+mn-cs"/>
                      </a:rPr>
                      <m:t>−</m:t>
                    </m:r>
                    <m:acc>
                      <m:accPr>
                        <m:chr m:val="̂"/>
                        <m:ctrlPr>
                          <a:rPr lang="en-US" sz="1200" i="1" kern="1200">
                            <a:solidFill>
                              <a:schemeClr val="tx1"/>
                            </a:solidFill>
                            <a:effectLst/>
                            <a:latin typeface="Cambria Math" panose="02040503050406030204" pitchFamily="18" charset="0"/>
                            <a:ea typeface="+mn-ea"/>
                            <a:cs typeface="+mn-cs"/>
                          </a:rPr>
                        </m:ctrlPr>
                      </m:accPr>
                      <m:e>
                        <m:r>
                          <a:rPr lang="en-US" sz="1200" i="1" kern="1200">
                            <a:solidFill>
                              <a:schemeClr val="tx1"/>
                            </a:solidFill>
                            <a:effectLst/>
                            <a:latin typeface="Cambria Math" panose="02040503050406030204" pitchFamily="18" charset="0"/>
                            <a:ea typeface="+mn-ea"/>
                            <a:cs typeface="+mn-cs"/>
                          </a:rPr>
                          <m:t>𝑦</m:t>
                        </m:r>
                      </m:e>
                    </m:acc>
                  </m:oMath>
                </a14:m>
                <a:r>
                  <a:rPr lang="en-US" sz="1200" kern="1200" dirty="0">
                    <a:solidFill>
                      <a:schemeClr val="tx1"/>
                    </a:solidFill>
                    <a:effectLst/>
                    <a:latin typeface="+mn-lt"/>
                    <a:ea typeface="+mn-ea"/>
                    <a:cs typeface="+mn-cs"/>
                  </a:rPr>
                  <a:t> (actual minus predicted) is what we call the error term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𝜖</m:t>
                    </m:r>
                  </m:oMath>
                </a14:m>
                <a:r>
                  <a:rPr lang="en-US" sz="1200" kern="1200" dirty="0">
                    <a:solidFill>
                      <a:schemeClr val="tx1"/>
                    </a:solidFill>
                    <a:effectLst/>
                    <a:latin typeface="+mn-lt"/>
                    <a:ea typeface="+mn-ea"/>
                    <a:cs typeface="+mn-cs"/>
                  </a:rPr>
                  <a:t> , and we find parameters that make those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𝜖</m:t>
                    </m:r>
                  </m:oMath>
                </a14:m>
                <a:r>
                  <a:rPr lang="en-US" sz="1200" kern="1200" dirty="0">
                    <a:solidFill>
                      <a:schemeClr val="tx1"/>
                    </a:solidFill>
                    <a:effectLst/>
                    <a:latin typeface="+mn-lt"/>
                    <a:ea typeface="+mn-ea"/>
                    <a:cs typeface="+mn-cs"/>
                  </a:rPr>
                  <a:t> as small as possible on average. Neural networks do something very analogous: define a </a:t>
                </a:r>
                <a:r>
                  <a:rPr lang="en-US" sz="1200" b="1" kern="1200" dirty="0">
                    <a:solidFill>
                      <a:schemeClr val="tx1"/>
                    </a:solidFill>
                    <a:effectLst/>
                    <a:latin typeface="+mn-lt"/>
                    <a:ea typeface="+mn-ea"/>
                    <a:cs typeface="+mn-cs"/>
                  </a:rPr>
                  <a:t>loss function</a:t>
                </a:r>
                <a:r>
                  <a:rPr lang="en-US" sz="1200" kern="1200" dirty="0">
                    <a:solidFill>
                      <a:schemeClr val="tx1"/>
                    </a:solidFill>
                    <a:effectLst/>
                    <a:latin typeface="+mn-lt"/>
                    <a:ea typeface="+mn-ea"/>
                    <a:cs typeface="+mn-cs"/>
                  </a:rPr>
                  <a:t> (like mean squared error, cross-entropy, etc.) that measures the discrepancy between predictions and truth, and then find weights/biases that minimize that loss</a:t>
                </a:r>
                <a:r>
                  <a:rPr lang="en-US" sz="1200" kern="1200" dirty="0">
                    <a:solidFill>
                      <a:schemeClr val="tx1"/>
                    </a:solidFill>
                    <a:effectLst/>
                    <a:latin typeface="+mn-lt"/>
                    <a:ea typeface="+mn-ea"/>
                    <a:cs typeface="+mn-cs"/>
                    <a:hlinkClick r:id="rId4"/>
                  </a:rPr>
                  <a:t>[6]</a:t>
                </a:r>
                <a:r>
                  <a:rPr lang="en-US" sz="1200" kern="1200" dirty="0">
                    <a:solidFill>
                      <a:schemeClr val="tx1"/>
                    </a:solidFill>
                    <a:effectLst/>
                    <a:latin typeface="+mn-lt"/>
                    <a:ea typeface="+mn-ea"/>
                    <a:cs typeface="+mn-cs"/>
                  </a:rPr>
                  <a:t>. So both are firmly grounded in the concept of empirical risk minimization – tweaking parameters to make errors as small as we can.</a:t>
                </a:r>
              </a:p>
              <a:p>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linear regression, we compute the best-fitting coefficients (analytically or via an optimization procedure) that minimize the errors. In neural networks, we start with random weights and iteratively adjust them (using algorithms like gradient descent/backpropagation) to minimize the loss</a:t>
                </a:r>
                <a:r>
                  <a:rPr lang="en-US" sz="1200" kern="1200" dirty="0">
                    <a:solidFill>
                      <a:schemeClr val="tx1"/>
                    </a:solidFill>
                    <a:effectLst/>
                    <a:latin typeface="+mn-lt"/>
                    <a:ea typeface="+mn-ea"/>
                    <a:cs typeface="+mn-cs"/>
                    <a:hlinkClick r:id="rId5"/>
                  </a:rPr>
                  <a:t>[7]</a:t>
                </a:r>
                <a:r>
                  <a:rPr lang="en-US" sz="1200" kern="1200" dirty="0">
                    <a:solidFill>
                      <a:schemeClr val="tx1"/>
                    </a:solidFill>
                    <a:effectLst/>
                    <a:latin typeface="+mn-lt"/>
                    <a:ea typeface="+mn-ea"/>
                    <a:cs typeface="+mn-cs"/>
                  </a:rPr>
                  <a:t>. The core principle is the same: the model has numbers it can tune, and those are tuned to make predictions as close to the true values as possible.</a:t>
                </a:r>
              </a:p>
              <a:p>
                <a:r>
                  <a:rPr lang="en-US" sz="1200" kern="1200" dirty="0">
                    <a:solidFill>
                      <a:schemeClr val="tx1"/>
                    </a:solidFill>
                    <a:effectLst/>
                    <a:latin typeface="+mn-lt"/>
                    <a:ea typeface="+mn-ea"/>
                    <a:cs typeface="+mn-cs"/>
                  </a:rPr>
                  <a:t>Furthermore, both methods explicitly aim to </a:t>
                </a:r>
                <a:r>
                  <a:rPr lang="en-US" sz="1200" b="1" kern="1200" dirty="0">
                    <a:solidFill>
                      <a:schemeClr val="tx1"/>
                    </a:solidFill>
                    <a:effectLst/>
                    <a:latin typeface="+mn-lt"/>
                    <a:ea typeface="+mn-ea"/>
                    <a:cs typeface="+mn-cs"/>
                  </a:rPr>
                  <a:t>minimize error</a:t>
                </a:r>
                <a:r>
                  <a:rPr lang="en-US" sz="1200" kern="1200" dirty="0">
                    <a:solidFill>
                      <a:schemeClr val="tx1"/>
                    </a:solidFill>
                    <a:effectLst/>
                    <a:latin typeface="+mn-lt"/>
                    <a:ea typeface="+mn-ea"/>
                    <a:cs typeface="+mn-cs"/>
                  </a:rPr>
                  <a:t>. In regression, the classic approach is to minimize the sum of squared residuals – that difference </a:t>
                </a:r>
                <a:r>
                  <a:rPr lang="en-US" sz="1200" i="0" kern="1200">
                    <a:solidFill>
                      <a:schemeClr val="tx1"/>
                    </a:solidFill>
                    <a:effectLst/>
                    <a:latin typeface="+mn-lt"/>
                    <a:ea typeface="+mn-ea"/>
                    <a:cs typeface="+mn-cs"/>
                  </a:rPr>
                  <a:t>𝑦−𝑦 ̂</a:t>
                </a:r>
                <a:r>
                  <a:rPr lang="en-US" sz="1200" kern="1200" dirty="0">
                    <a:solidFill>
                      <a:schemeClr val="tx1"/>
                    </a:solidFill>
                    <a:effectLst/>
                    <a:latin typeface="+mn-lt"/>
                    <a:ea typeface="+mn-ea"/>
                    <a:cs typeface="+mn-cs"/>
                  </a:rPr>
                  <a:t> (actual minus predicted) is what we call the error term </a:t>
                </a:r>
                <a:r>
                  <a:rPr lang="en-US" sz="1200" i="0" kern="1200">
                    <a:solidFill>
                      <a:schemeClr val="tx1"/>
                    </a:solidFill>
                    <a:effectLst/>
                    <a:latin typeface="+mn-lt"/>
                    <a:ea typeface="+mn-ea"/>
                    <a:cs typeface="+mn-cs"/>
                  </a:rPr>
                  <a:t>𝜖</a:t>
                </a:r>
                <a:r>
                  <a:rPr lang="en-US" sz="1200" kern="1200" dirty="0">
                    <a:solidFill>
                      <a:schemeClr val="tx1"/>
                    </a:solidFill>
                    <a:effectLst/>
                    <a:latin typeface="+mn-lt"/>
                    <a:ea typeface="+mn-ea"/>
                    <a:cs typeface="+mn-cs"/>
                  </a:rPr>
                  <a:t> , and we find parameters that make those </a:t>
                </a:r>
                <a:r>
                  <a:rPr lang="en-US" sz="1200" i="0" kern="1200">
                    <a:solidFill>
                      <a:schemeClr val="tx1"/>
                    </a:solidFill>
                    <a:effectLst/>
                    <a:latin typeface="+mn-lt"/>
                    <a:ea typeface="+mn-ea"/>
                    <a:cs typeface="+mn-cs"/>
                  </a:rPr>
                  <a:t>𝜖</a:t>
                </a:r>
                <a:r>
                  <a:rPr lang="en-US" sz="1200" kern="1200" dirty="0">
                    <a:solidFill>
                      <a:schemeClr val="tx1"/>
                    </a:solidFill>
                    <a:effectLst/>
                    <a:latin typeface="+mn-lt"/>
                    <a:ea typeface="+mn-ea"/>
                    <a:cs typeface="+mn-cs"/>
                  </a:rPr>
                  <a:t> as small as possible on average. Neural networks do something very analogous: define a </a:t>
                </a:r>
                <a:r>
                  <a:rPr lang="en-US" sz="1200" b="1" kern="1200" dirty="0">
                    <a:solidFill>
                      <a:schemeClr val="tx1"/>
                    </a:solidFill>
                    <a:effectLst/>
                    <a:latin typeface="+mn-lt"/>
                    <a:ea typeface="+mn-ea"/>
                    <a:cs typeface="+mn-cs"/>
                  </a:rPr>
                  <a:t>loss function</a:t>
                </a:r>
                <a:r>
                  <a:rPr lang="en-US" sz="1200" kern="1200" dirty="0">
                    <a:solidFill>
                      <a:schemeClr val="tx1"/>
                    </a:solidFill>
                    <a:effectLst/>
                    <a:latin typeface="+mn-lt"/>
                    <a:ea typeface="+mn-ea"/>
                    <a:cs typeface="+mn-cs"/>
                  </a:rPr>
                  <a:t> (like mean squared error, cross-entropy, etc.) that measures the discrepancy between predictions and truth, and then find weights/biases that minimize that loss</a:t>
                </a:r>
                <a:r>
                  <a:rPr lang="en-US" sz="1200" kern="1200" dirty="0">
                    <a:solidFill>
                      <a:schemeClr val="tx1"/>
                    </a:solidFill>
                    <a:effectLst/>
                    <a:latin typeface="+mn-lt"/>
                    <a:ea typeface="+mn-ea"/>
                    <a:cs typeface="+mn-cs"/>
                    <a:hlinkClick r:id="rId6"/>
                  </a:rPr>
                  <a:t>[6]</a:t>
                </a:r>
                <a:r>
                  <a:rPr lang="en-US" sz="1200" kern="1200" dirty="0">
                    <a:solidFill>
                      <a:schemeClr val="tx1"/>
                    </a:solidFill>
                    <a:effectLst/>
                    <a:latin typeface="+mn-lt"/>
                    <a:ea typeface="+mn-ea"/>
                    <a:cs typeface="+mn-cs"/>
                  </a:rPr>
                  <a:t>. So both are firmly grounded in the concept of empirical risk minimization – tweaking parameters to make errors as small as we can.</a:t>
                </a:r>
              </a:p>
              <a:p>
                <a:endParaRPr lang="en-US" dirty="0"/>
              </a:p>
            </p:txBody>
          </p:sp>
        </mc:Fallback>
      </mc:AlternateContent>
      <p:sp>
        <p:nvSpPr>
          <p:cNvPr id="4" name="Slide Number Placeholder 3"/>
          <p:cNvSpPr>
            <a:spLocks noGrp="1"/>
          </p:cNvSpPr>
          <p:nvPr>
            <p:ph type="sldNum" sz="quarter" idx="5"/>
          </p:nvPr>
        </p:nvSpPr>
        <p:spPr/>
        <p:txBody>
          <a:bodyPr/>
          <a:lstStyle/>
          <a:p>
            <a:fld id="{9192091F-6CD8-46B7-96F0-0D064BD5D0C2}" type="slidenum">
              <a:rPr lang="en-US" smtClean="0"/>
              <a:t>11</a:t>
            </a:fld>
            <a:endParaRPr lang="en-US" dirty="0"/>
          </a:p>
        </p:txBody>
      </p:sp>
    </p:spTree>
    <p:extLst>
      <p:ext uri="{BB962C8B-B14F-4D97-AF65-F5344CB8AC3E}">
        <p14:creationId xmlns:p14="http://schemas.microsoft.com/office/powerpoint/2010/main" val="408452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D9DB-A982-E4E3-5B7E-BBA012F75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53274-53FA-746E-FA32-AFA37F6D3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4F062-5A1E-B65E-2BAD-00A649D692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1DCF2C-9EB3-3DD3-AC42-0E62B31A1E64}"/>
              </a:ext>
            </a:extLst>
          </p:cNvPr>
          <p:cNvSpPr>
            <a:spLocks noGrp="1"/>
          </p:cNvSpPr>
          <p:nvPr>
            <p:ph type="sldNum" sz="quarter" idx="5"/>
          </p:nvPr>
        </p:nvSpPr>
        <p:spPr/>
        <p:txBody>
          <a:bodyPr/>
          <a:lstStyle/>
          <a:p>
            <a:fld id="{9192091F-6CD8-46B7-96F0-0D064BD5D0C2}" type="slidenum">
              <a:rPr lang="en-US" smtClean="0"/>
              <a:t>12</a:t>
            </a:fld>
            <a:endParaRPr lang="en-US" dirty="0"/>
          </a:p>
        </p:txBody>
      </p:sp>
    </p:spTree>
    <p:extLst>
      <p:ext uri="{BB962C8B-B14F-4D97-AF65-F5344CB8AC3E}">
        <p14:creationId xmlns:p14="http://schemas.microsoft.com/office/powerpoint/2010/main" val="94561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9/17/2025</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9/17/2025</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9/17/2025</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9/17/2025</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9/17/2025</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9/17/2025</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9/17/2025</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9/17/2025</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9/17/2025</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9/17/2025</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9/17/2025</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9/17/2025</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thplanet.com/education/algebra-1/visualizing-linear-functions/the-slope-intercept-form-of-a-linear-equa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svgsilh.com/fr/image/296808.html" TargetMode="Externa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log.christianperone.com/tag/scikit-learn/"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5851233" y="1403184"/>
            <a:ext cx="6034823" cy="2553420"/>
          </a:xfrm>
        </p:spPr>
        <p:txBody>
          <a:bodyPr>
            <a:noAutofit/>
          </a:bodyPr>
          <a:lstStyle/>
          <a:p>
            <a:r>
              <a:rPr lang="en-US" sz="4000" dirty="0">
                <a:latin typeface="Segoe UI" panose="020B0502040204020203" pitchFamily="34" charset="0"/>
                <a:ea typeface="Tahoma" panose="020B0604030504040204" pitchFamily="34" charset="0"/>
                <a:cs typeface="Segoe UI" panose="020B0502040204020203" pitchFamily="34" charset="0"/>
              </a:rPr>
              <a:t>Linear Regression vs Neural Networks: A Conceptual Comparison</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pPr algn="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MIS3536: Info Sys Innovation with AI</a:t>
            </a:r>
            <a:endParaRPr lang="en-US" sz="4000" dirty="0">
              <a:latin typeface="+mj-lt"/>
              <a:ea typeface="Tahoma" panose="020B060403050404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1436A-EF6A-13D0-1E9B-13456EA4209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One neuron, one linear equation </a:t>
            </a:r>
          </a:p>
        </p:txBody>
      </p:sp>
      <p:pic>
        <p:nvPicPr>
          <p:cNvPr id="6" name="Picture 5" descr="A diagram of a function&#10;&#10;AI-generated content may be incorrect.">
            <a:extLst>
              <a:ext uri="{FF2B5EF4-FFF2-40B4-BE49-F238E27FC236}">
                <a16:creationId xmlns:a16="http://schemas.microsoft.com/office/drawing/2014/main" id="{DAC69D97-8BEA-D733-5D35-B18AFADE5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16" y="1164777"/>
            <a:ext cx="6780700" cy="4526117"/>
          </a:xfrm>
          <a:prstGeom prst="rect">
            <a:avLst/>
          </a:prstGeom>
        </p:spPr>
      </p:pic>
      <p:sp>
        <p:nvSpPr>
          <p:cNvPr id="4" name="Slide Number Placeholder 3">
            <a:extLst>
              <a:ext uri="{FF2B5EF4-FFF2-40B4-BE49-F238E27FC236}">
                <a16:creationId xmlns:a16="http://schemas.microsoft.com/office/drawing/2014/main" id="{73AC07E8-7803-5454-D2B3-1370208E2C84}"/>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4C487655-AABA-4CA8-8EDF-7F823A468B89}" type="slidenum">
              <a:rPr lang="en-US" sz="1200">
                <a:solidFill>
                  <a:schemeClr val="tx1">
                    <a:alpha val="80000"/>
                  </a:schemeClr>
                </a:solidFill>
              </a:rPr>
              <a:pPr>
                <a:spcAft>
                  <a:spcPts val="600"/>
                </a:spcAft>
              </a:pPr>
              <a:t>10</a:t>
            </a:fld>
            <a:endParaRPr lang="en-US" sz="1200">
              <a:solidFill>
                <a:schemeClr val="tx1">
                  <a:alpha val="80000"/>
                </a:schemeClr>
              </a:solidFill>
            </a:endParaRPr>
          </a:p>
        </p:txBody>
      </p:sp>
      <p:sp>
        <p:nvSpPr>
          <p:cNvPr id="7" name="Oval 6">
            <a:extLst>
              <a:ext uri="{FF2B5EF4-FFF2-40B4-BE49-F238E27FC236}">
                <a16:creationId xmlns:a16="http://schemas.microsoft.com/office/drawing/2014/main" id="{92EF5C56-DB0A-738A-D0BF-EA9E77618BC0}"/>
              </a:ext>
            </a:extLst>
          </p:cNvPr>
          <p:cNvSpPr/>
          <p:nvPr/>
        </p:nvSpPr>
        <p:spPr>
          <a:xfrm>
            <a:off x="5366084" y="1070811"/>
            <a:ext cx="3416970" cy="3443712"/>
          </a:xfrm>
          <a:prstGeom prst="ellipse">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67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FD7250-4752-6CE7-523C-AFB43F0242D3}"/>
            </a:ext>
          </a:extLst>
        </p:cNvPr>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DAECC4F-EC1C-BDC7-F791-5CA12E9C7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7FC60A-221C-DE4D-7E99-2EEF921EDE86}"/>
              </a:ext>
            </a:extLst>
          </p:cNvPr>
          <p:cNvSpPr>
            <a:spLocks noGrp="1"/>
          </p:cNvSpPr>
          <p:nvPr>
            <p:ph type="title"/>
          </p:nvPr>
        </p:nvSpPr>
        <p:spPr>
          <a:xfrm>
            <a:off x="572493" y="238539"/>
            <a:ext cx="11018520" cy="1434415"/>
          </a:xfrm>
        </p:spPr>
        <p:txBody>
          <a:bodyPr anchor="b">
            <a:normAutofit fontScale="90000"/>
          </a:bodyPr>
          <a:lstStyle/>
          <a:p>
            <a:r>
              <a:rPr lang="en-US" sz="5400" dirty="0"/>
              <a:t>Where the Metaphor Breaks: Differences</a:t>
            </a:r>
          </a:p>
        </p:txBody>
      </p:sp>
      <p:sp>
        <p:nvSpPr>
          <p:cNvPr id="15" name="sketchy line">
            <a:extLst>
              <a:ext uri="{FF2B5EF4-FFF2-40B4-BE49-F238E27FC236}">
                <a16:creationId xmlns:a16="http://schemas.microsoft.com/office/drawing/2014/main" id="{9B781319-C3C1-BB98-5CF3-71B6FC913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B6DBC8-1AAA-19E7-D563-276252BFC623}"/>
              </a:ext>
            </a:extLst>
          </p:cNvPr>
          <p:cNvSpPr>
            <a:spLocks noGrp="1"/>
          </p:cNvSpPr>
          <p:nvPr>
            <p:ph idx="1"/>
          </p:nvPr>
        </p:nvSpPr>
        <p:spPr>
          <a:xfrm>
            <a:off x="572493" y="1847088"/>
            <a:ext cx="11324038" cy="4343400"/>
          </a:xfrm>
        </p:spPr>
        <p:txBody>
          <a:bodyPr anchor="t">
            <a:normAutofit/>
          </a:bodyPr>
          <a:lstStyle/>
          <a:p>
            <a:r>
              <a:rPr lang="en-US" sz="3200" b="1" dirty="0"/>
              <a:t>Complexity: </a:t>
            </a:r>
            <a:r>
              <a:rPr lang="en-US" sz="3200" dirty="0"/>
              <a:t>Again, </a:t>
            </a:r>
            <a:r>
              <a:rPr lang="en-US" sz="2800" b="1" i="1" dirty="0"/>
              <a:t>single</a:t>
            </a:r>
            <a:r>
              <a:rPr lang="en-US" sz="2800" dirty="0"/>
              <a:t> neural network’s neuron is performing linear regression.  A neural network is made up of </a:t>
            </a:r>
            <a:r>
              <a:rPr lang="en-US" sz="2800" b="1" i="1" dirty="0"/>
              <a:t>millions</a:t>
            </a:r>
            <a:r>
              <a:rPr lang="en-US" sz="2800" dirty="0"/>
              <a:t> of neurons, spread over multiple </a:t>
            </a:r>
            <a:r>
              <a:rPr lang="en-US" sz="2800" b="1" i="1" dirty="0"/>
              <a:t>layers</a:t>
            </a:r>
            <a:r>
              <a:rPr lang="en-US" sz="2800" dirty="0"/>
              <a:t>.</a:t>
            </a:r>
          </a:p>
          <a:p>
            <a:r>
              <a:rPr lang="en-US" sz="2800" b="1" dirty="0"/>
              <a:t>Determinism</a:t>
            </a:r>
            <a:r>
              <a:rPr lang="en-US" sz="2800" dirty="0"/>
              <a:t>: Solving a linear regression (with the least squares method) yields a unique, deterministic solution – there’s a direct formula for the best-fit line. </a:t>
            </a:r>
          </a:p>
          <a:p>
            <a:pPr lvl="1"/>
            <a:r>
              <a:rPr lang="en-US" dirty="0"/>
              <a:t>Training a neural network is typically a process that depends on random initialization and can yield slightly different results each run. </a:t>
            </a:r>
          </a:p>
          <a:p>
            <a:pPr lvl="1"/>
            <a:r>
              <a:rPr lang="en-US" dirty="0"/>
              <a:t>The neural network’s learning might converge to a good solution, but it’s not guaranteed to be consistent.</a:t>
            </a:r>
          </a:p>
        </p:txBody>
      </p:sp>
      <p:sp>
        <p:nvSpPr>
          <p:cNvPr id="4" name="Slide Number Placeholder 3">
            <a:extLst>
              <a:ext uri="{FF2B5EF4-FFF2-40B4-BE49-F238E27FC236}">
                <a16:creationId xmlns:a16="http://schemas.microsoft.com/office/drawing/2014/main" id="{5F0EFBFC-B42C-9D64-DEE0-D7803F8AD0BF}"/>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11</a:t>
            </a:fld>
            <a:endParaRPr lang="en-US"/>
          </a:p>
        </p:txBody>
      </p:sp>
    </p:spTree>
    <p:extLst>
      <p:ext uri="{BB962C8B-B14F-4D97-AF65-F5344CB8AC3E}">
        <p14:creationId xmlns:p14="http://schemas.microsoft.com/office/powerpoint/2010/main" val="207762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938EA-CF91-9098-521A-697F6694CCE8}"/>
            </a:ext>
          </a:extLst>
        </p:cNvPr>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FA3684F-08A4-91C5-015C-4899B71EB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388DF-3F54-E425-ABF1-996C7ED2F1E9}"/>
              </a:ext>
            </a:extLst>
          </p:cNvPr>
          <p:cNvSpPr>
            <a:spLocks noGrp="1"/>
          </p:cNvSpPr>
          <p:nvPr>
            <p:ph type="title"/>
          </p:nvPr>
        </p:nvSpPr>
        <p:spPr>
          <a:xfrm>
            <a:off x="572493" y="238539"/>
            <a:ext cx="11018520" cy="1434415"/>
          </a:xfrm>
        </p:spPr>
        <p:txBody>
          <a:bodyPr anchor="b">
            <a:normAutofit fontScale="90000"/>
          </a:bodyPr>
          <a:lstStyle/>
          <a:p>
            <a:r>
              <a:rPr lang="en-US" sz="5300" dirty="0"/>
              <a:t>Where the Metaphor Breaks: Differences</a:t>
            </a:r>
            <a:r>
              <a:rPr lang="en-US" sz="5400" dirty="0"/>
              <a:t> </a:t>
            </a:r>
            <a:r>
              <a:rPr lang="en-US" sz="2000" dirty="0"/>
              <a:t>(2)</a:t>
            </a:r>
            <a:endParaRPr lang="en-US" sz="5400" dirty="0"/>
          </a:p>
        </p:txBody>
      </p:sp>
      <p:sp>
        <p:nvSpPr>
          <p:cNvPr id="15" name="sketchy line">
            <a:extLst>
              <a:ext uri="{FF2B5EF4-FFF2-40B4-BE49-F238E27FC236}">
                <a16:creationId xmlns:a16="http://schemas.microsoft.com/office/drawing/2014/main" id="{F3E02EA3-9362-E4E4-9778-0314AD183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54EA7B-9BD4-F0C4-F61D-114A490ACA1B}"/>
                  </a:ext>
                </a:extLst>
              </p:cNvPr>
              <p:cNvSpPr>
                <a:spLocks noGrp="1"/>
              </p:cNvSpPr>
              <p:nvPr>
                <p:ph idx="1"/>
              </p:nvPr>
            </p:nvSpPr>
            <p:spPr>
              <a:xfrm>
                <a:off x="572493" y="1847088"/>
                <a:ext cx="11324038" cy="4343400"/>
              </a:xfrm>
            </p:spPr>
            <p:txBody>
              <a:bodyPr anchor="t">
                <a:normAutofit/>
              </a:bodyPr>
              <a:lstStyle/>
              <a:p>
                <a:r>
                  <a:rPr lang="en-US" b="1" dirty="0"/>
                  <a:t>Interpretability:</a:t>
                </a:r>
                <a:r>
                  <a:rPr lang="en-US" dirty="0"/>
                  <a:t> Linear regression is relatively easy to interpret – each coefficient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𝛽</m:t>
                        </m:r>
                      </m:e>
                      <m:sub>
                        <m:r>
                          <a:rPr lang="ar-AE" i="1">
                            <a:latin typeface="Cambria Math" panose="02040503050406030204" pitchFamily="18" charset="0"/>
                          </a:rPr>
                          <m:t>𝑖</m:t>
                        </m:r>
                      </m:sub>
                    </m:sSub>
                  </m:oMath>
                </a14:m>
                <a:r>
                  <a:rPr lang="en-US" dirty="0"/>
                  <a:t>directly shows how much that feature influences the prediction. </a:t>
                </a:r>
              </a:p>
              <a:p>
                <a:r>
                  <a:rPr lang="en-US" dirty="0"/>
                  <a:t>Neural networks, especially deep ones, are often considered “</a:t>
                </a:r>
                <a:r>
                  <a:rPr lang="en-US" b="1" dirty="0"/>
                  <a:t>black boxes</a:t>
                </a:r>
                <a:r>
                  <a:rPr lang="en-US" dirty="0"/>
                  <a:t>.”</a:t>
                </a:r>
              </a:p>
              <a:p>
                <a:r>
                  <a:rPr lang="en-US" dirty="0"/>
                  <a:t>This is a conceptual difference: regression gives a transparent model, while neural nets trade some interpretability for greater modeling power.</a:t>
                </a:r>
              </a:p>
            </p:txBody>
          </p:sp>
        </mc:Choice>
        <mc:Fallback xmlns="">
          <p:sp>
            <p:nvSpPr>
              <p:cNvPr id="3" name="Content Placeholder 2">
                <a:extLst>
                  <a:ext uri="{FF2B5EF4-FFF2-40B4-BE49-F238E27FC236}">
                    <a16:creationId xmlns:a16="http://schemas.microsoft.com/office/drawing/2014/main" id="{5F54EA7B-9BD4-F0C4-F61D-114A490ACA1B}"/>
                  </a:ext>
                </a:extLst>
              </p:cNvPr>
              <p:cNvSpPr>
                <a:spLocks noGrp="1" noRot="1" noChangeAspect="1" noMove="1" noResize="1" noEditPoints="1" noAdjustHandles="1" noChangeArrowheads="1" noChangeShapeType="1" noTextEdit="1"/>
              </p:cNvSpPr>
              <p:nvPr>
                <p:ph idx="1"/>
              </p:nvPr>
            </p:nvSpPr>
            <p:spPr>
              <a:xfrm>
                <a:off x="572493" y="1847088"/>
                <a:ext cx="11324038" cy="4343400"/>
              </a:xfrm>
              <a:blipFill>
                <a:blip r:embed="rId3"/>
                <a:stretch>
                  <a:fillRect l="-969" t="-22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8800D16-8A51-59D3-ABB1-70023CFD2599}"/>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12</a:t>
            </a:fld>
            <a:endParaRPr lang="en-US"/>
          </a:p>
        </p:txBody>
      </p:sp>
    </p:spTree>
    <p:extLst>
      <p:ext uri="{BB962C8B-B14F-4D97-AF65-F5344CB8AC3E}">
        <p14:creationId xmlns:p14="http://schemas.microsoft.com/office/powerpoint/2010/main" val="307408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A2B4B-3CD7-EC30-4D7F-E57D23B78496}"/>
              </a:ext>
            </a:extLst>
          </p:cNvPr>
          <p:cNvSpPr>
            <a:spLocks noGrp="1"/>
          </p:cNvSpPr>
          <p:nvPr>
            <p:ph type="title"/>
          </p:nvPr>
        </p:nvSpPr>
        <p:spPr>
          <a:xfrm>
            <a:off x="890338" y="640080"/>
            <a:ext cx="3734014" cy="3566160"/>
          </a:xfrm>
        </p:spPr>
        <p:txBody>
          <a:bodyPr vert="horz" lIns="91440" tIns="45720" rIns="91440" bIns="45720" rtlCol="0" anchor="b">
            <a:noAutofit/>
          </a:bodyPr>
          <a:lstStyle/>
          <a:p>
            <a:r>
              <a:rPr lang="en-US" sz="4000" dirty="0"/>
              <a:t>This is just to plant a seed… we will look at Neural Networks more in the future!</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een seedling sprouting on the ground">
            <a:extLst>
              <a:ext uri="{FF2B5EF4-FFF2-40B4-BE49-F238E27FC236}">
                <a16:creationId xmlns:a16="http://schemas.microsoft.com/office/drawing/2014/main" id="{56B26266-B697-5D00-8DB6-C5E49FCB7E77}"/>
              </a:ext>
            </a:extLst>
          </p:cNvPr>
          <p:cNvPicPr>
            <a:picLocks noChangeAspect="1"/>
          </p:cNvPicPr>
          <p:nvPr/>
        </p:nvPicPr>
        <p:blipFill>
          <a:blip r:embed="rId2"/>
          <a:srcRect l="37812" r="-1"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7E058D0C-E701-955B-D029-3A775DCA987E}"/>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fld id="{4C487655-AABA-4CA8-8EDF-7F823A468B89}" type="slidenum">
              <a:rPr lang="en-US" sz="1200">
                <a:solidFill>
                  <a:srgbClr val="FFFFFF"/>
                </a:solidFill>
                <a:latin typeface="Calibri" panose="020F0502020204030204"/>
              </a:rPr>
              <a:pPr>
                <a:spcAft>
                  <a:spcPts val="600"/>
                </a:spcAft>
                <a:defRPr/>
              </a:pPr>
              <a:t>13</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68103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Why are we here?</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a:bodyPr>
          <a:lstStyle/>
          <a:p>
            <a:r>
              <a:rPr lang="en-US" sz="3200" dirty="0"/>
              <a:t>To demystify modern AI as much as possible</a:t>
            </a:r>
          </a:p>
          <a:p>
            <a:r>
              <a:rPr lang="en-US" sz="3200" dirty="0"/>
              <a:t>To understand AI, so that we can manage and apply AI to our future workplaces</a:t>
            </a:r>
          </a:p>
          <a:p>
            <a:r>
              <a:rPr lang="en-US" sz="3200" dirty="0"/>
              <a:t>Sometimes, the key to learning a new thing, is to tie it to something you already know</a:t>
            </a:r>
          </a:p>
          <a:p>
            <a:r>
              <a:rPr lang="en-US" sz="3200" dirty="0"/>
              <a:t>You’ve all had your share of math classes, so maybe this will help</a:t>
            </a:r>
          </a:p>
          <a:p>
            <a:endParaRPr lang="en-US" sz="3200" dirty="0"/>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2</a:t>
            </a:fld>
            <a:endParaRPr lang="en-US"/>
          </a:p>
        </p:txBody>
      </p:sp>
    </p:spTree>
    <p:extLst>
      <p:ext uri="{BB962C8B-B14F-4D97-AF65-F5344CB8AC3E}">
        <p14:creationId xmlns:p14="http://schemas.microsoft.com/office/powerpoint/2010/main" val="106661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4FA9A1-25C3-F513-BFE5-480CC47D045C}"/>
            </a:ext>
          </a:extLst>
        </p:cNvPr>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F341251-1772-27BF-862F-1BBCEB990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54608-498B-2E6C-3CC2-85381FDD0A3A}"/>
              </a:ext>
            </a:extLst>
          </p:cNvPr>
          <p:cNvSpPr>
            <a:spLocks noGrp="1"/>
          </p:cNvSpPr>
          <p:nvPr>
            <p:ph type="title"/>
          </p:nvPr>
        </p:nvSpPr>
        <p:spPr>
          <a:xfrm>
            <a:off x="572493" y="238539"/>
            <a:ext cx="11018520" cy="1434415"/>
          </a:xfrm>
        </p:spPr>
        <p:txBody>
          <a:bodyPr anchor="b">
            <a:normAutofit/>
          </a:bodyPr>
          <a:lstStyle/>
          <a:p>
            <a:r>
              <a:rPr lang="en-US" sz="5400" dirty="0"/>
              <a:t>Disclaimer!</a:t>
            </a:r>
          </a:p>
        </p:txBody>
      </p:sp>
      <p:sp>
        <p:nvSpPr>
          <p:cNvPr id="15" name="sketchy line">
            <a:extLst>
              <a:ext uri="{FF2B5EF4-FFF2-40B4-BE49-F238E27FC236}">
                <a16:creationId xmlns:a16="http://schemas.microsoft.com/office/drawing/2014/main" id="{650C424A-0592-5C64-69ED-DB0A6DB76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646DB9-8026-D6B1-67D9-24EC5E5D1EC5}"/>
              </a:ext>
            </a:extLst>
          </p:cNvPr>
          <p:cNvSpPr>
            <a:spLocks noGrp="1"/>
          </p:cNvSpPr>
          <p:nvPr>
            <p:ph idx="1"/>
          </p:nvPr>
        </p:nvSpPr>
        <p:spPr>
          <a:xfrm>
            <a:off x="572493" y="2071316"/>
            <a:ext cx="11324038" cy="4119172"/>
          </a:xfrm>
        </p:spPr>
        <p:txBody>
          <a:bodyPr anchor="t">
            <a:normAutofit/>
          </a:bodyPr>
          <a:lstStyle/>
          <a:p>
            <a:r>
              <a:rPr lang="en-US" sz="3200" dirty="0"/>
              <a:t>I am not a mathematician</a:t>
            </a:r>
          </a:p>
          <a:p>
            <a:r>
              <a:rPr lang="en-US" sz="3200" dirty="0"/>
              <a:t>I am not a statistician</a:t>
            </a:r>
          </a:p>
          <a:p>
            <a:r>
              <a:rPr lang="en-US" sz="3200" dirty="0"/>
              <a:t>But, as is often the case, I know enough to be dangerous</a:t>
            </a:r>
          </a:p>
          <a:p>
            <a:pPr marL="0" indent="0">
              <a:buNone/>
            </a:pPr>
            <a:endParaRPr lang="en-US" sz="3200" dirty="0"/>
          </a:p>
        </p:txBody>
      </p:sp>
      <p:sp>
        <p:nvSpPr>
          <p:cNvPr id="4" name="Slide Number Placeholder 3">
            <a:extLst>
              <a:ext uri="{FF2B5EF4-FFF2-40B4-BE49-F238E27FC236}">
                <a16:creationId xmlns:a16="http://schemas.microsoft.com/office/drawing/2014/main" id="{8630059D-535A-4747-9593-B6413C52E891}"/>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3</a:t>
            </a:fld>
            <a:endParaRPr lang="en-US"/>
          </a:p>
        </p:txBody>
      </p:sp>
    </p:spTree>
    <p:extLst>
      <p:ext uri="{BB962C8B-B14F-4D97-AF65-F5344CB8AC3E}">
        <p14:creationId xmlns:p14="http://schemas.microsoft.com/office/powerpoint/2010/main" val="356689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5B8696-40E0-C127-081C-0052C5C3FF9D}"/>
              </a:ext>
            </a:extLst>
          </p:cNvPr>
          <p:cNvSpPr>
            <a:spLocks noGrp="1"/>
          </p:cNvSpPr>
          <p:nvPr>
            <p:ph type="title"/>
          </p:nvPr>
        </p:nvSpPr>
        <p:spPr>
          <a:xfrm>
            <a:off x="572493" y="238539"/>
            <a:ext cx="11018520" cy="1434415"/>
          </a:xfrm>
        </p:spPr>
        <p:txBody>
          <a:bodyPr anchor="b">
            <a:normAutofit/>
          </a:bodyPr>
          <a:lstStyle/>
          <a:p>
            <a:r>
              <a:rPr lang="en-US" sz="5400"/>
              <a:t>The simplest linear expression …</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B29F9B-69F1-8AF7-74ED-3B9EC105AC75}"/>
              </a:ext>
            </a:extLst>
          </p:cNvPr>
          <p:cNvSpPr>
            <a:spLocks noGrp="1"/>
          </p:cNvSpPr>
          <p:nvPr>
            <p:ph idx="1"/>
          </p:nvPr>
        </p:nvSpPr>
        <p:spPr>
          <a:xfrm>
            <a:off x="572493" y="2071316"/>
            <a:ext cx="6713552" cy="4119172"/>
          </a:xfrm>
        </p:spPr>
        <p:txBody>
          <a:bodyPr anchor="t">
            <a:normAutofit/>
          </a:bodyPr>
          <a:lstStyle/>
          <a:p>
            <a:r>
              <a:rPr lang="en-US" sz="3600" dirty="0"/>
              <a:t>A straight line, in 2 dimensions</a:t>
            </a:r>
          </a:p>
          <a:p>
            <a:r>
              <a:rPr lang="en-US" sz="3600" dirty="0"/>
              <a:t>y=</a:t>
            </a:r>
            <a:r>
              <a:rPr lang="el-GR" sz="3600" dirty="0"/>
              <a:t>β0​+β1​</a:t>
            </a:r>
            <a:r>
              <a:rPr lang="en-US" sz="3600" dirty="0"/>
              <a:t>x</a:t>
            </a:r>
          </a:p>
          <a:p>
            <a:r>
              <a:rPr lang="en-US" sz="3600" dirty="0"/>
              <a:t>y=b</a:t>
            </a:r>
            <a:r>
              <a:rPr lang="el-GR" sz="3600" dirty="0"/>
              <a:t>+</a:t>
            </a:r>
            <a:r>
              <a:rPr lang="en-US" sz="3600" dirty="0"/>
              <a:t>mx</a:t>
            </a:r>
          </a:p>
        </p:txBody>
      </p:sp>
      <p:pic>
        <p:nvPicPr>
          <p:cNvPr id="9" name="Picture 8" descr="A graph of a line with a point on the side&#10;&#10;AI-generated content may be incorrect.">
            <a:extLst>
              <a:ext uri="{FF2B5EF4-FFF2-40B4-BE49-F238E27FC236}">
                <a16:creationId xmlns:a16="http://schemas.microsoft.com/office/drawing/2014/main" id="{886E8DB7-2F65-D966-0F4A-2ED8692DCB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794"/>
          <a:stretch>
            <a:fillRect/>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7566031E-25B7-A9C4-5ADF-B0E8A161E145}"/>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4</a:t>
            </a:fld>
            <a:endParaRPr lang="en-US" sz="1800"/>
          </a:p>
        </p:txBody>
      </p:sp>
    </p:spTree>
    <p:extLst>
      <p:ext uri="{BB962C8B-B14F-4D97-AF65-F5344CB8AC3E}">
        <p14:creationId xmlns:p14="http://schemas.microsoft.com/office/powerpoint/2010/main" val="323869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528344-27A0-3475-2199-C0FB1E001A0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29E85-B7FD-0A9E-7D54-C6A881D2F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9DAD7-EC42-97C4-2F90-FDEB3A2FB5A5}"/>
              </a:ext>
            </a:extLst>
          </p:cNvPr>
          <p:cNvSpPr>
            <a:spLocks noGrp="1"/>
          </p:cNvSpPr>
          <p:nvPr>
            <p:ph type="title"/>
          </p:nvPr>
        </p:nvSpPr>
        <p:spPr>
          <a:xfrm>
            <a:off x="572493" y="238539"/>
            <a:ext cx="11018520" cy="1434415"/>
          </a:xfrm>
        </p:spPr>
        <p:txBody>
          <a:bodyPr anchor="b">
            <a:normAutofit/>
          </a:bodyPr>
          <a:lstStyle/>
          <a:p>
            <a:r>
              <a:rPr lang="en-US" sz="5400" dirty="0"/>
              <a:t>Adding another dimension</a:t>
            </a:r>
          </a:p>
        </p:txBody>
      </p:sp>
      <p:sp>
        <p:nvSpPr>
          <p:cNvPr id="17" name="sketchy line">
            <a:extLst>
              <a:ext uri="{FF2B5EF4-FFF2-40B4-BE49-F238E27FC236}">
                <a16:creationId xmlns:a16="http://schemas.microsoft.com/office/drawing/2014/main" id="{DAF46F40-4DF3-DB08-B95A-B43F864F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441715-7546-257D-3BEF-F47CC80F0014}"/>
                  </a:ext>
                </a:extLst>
              </p:cNvPr>
              <p:cNvSpPr>
                <a:spLocks noGrp="1"/>
              </p:cNvSpPr>
              <p:nvPr>
                <p:ph idx="1"/>
              </p:nvPr>
            </p:nvSpPr>
            <p:spPr>
              <a:xfrm>
                <a:off x="572493" y="2071316"/>
                <a:ext cx="8763418" cy="4119172"/>
              </a:xfrm>
            </p:spPr>
            <p:txBody>
              <a:bodyPr anchor="t">
                <a:normAutofit/>
              </a:bodyPr>
              <a:lstStyle/>
              <a:p>
                <a:r>
                  <a:rPr lang="en-US" sz="3600" dirty="0"/>
                  <a:t>Adding another variable, adds another dimension</a:t>
                </a:r>
              </a:p>
              <a:p>
                <a:r>
                  <a:rPr lang="en-US" sz="3600" dirty="0"/>
                  <a:t>y=</a:t>
                </a:r>
                <a:r>
                  <a:rPr lang="el-GR" sz="3600" dirty="0"/>
                  <a:t>β0​ +β1​</a:t>
                </a:r>
                <a:r>
                  <a:rPr lang="en-US" sz="3600" dirty="0"/>
                  <a:t>x1</a:t>
                </a:r>
                <a:r>
                  <a:rPr lang="el-GR" sz="3600" dirty="0"/>
                  <a:t> +β</a:t>
                </a:r>
                <a:r>
                  <a:rPr lang="en-US" sz="3600" dirty="0"/>
                  <a:t>2</a:t>
                </a:r>
                <a:r>
                  <a:rPr lang="el-GR" sz="3600" dirty="0"/>
                  <a:t>​</a:t>
                </a:r>
                <a:r>
                  <a:rPr lang="en-US" sz="3600" dirty="0"/>
                  <a:t>x2</a:t>
                </a:r>
              </a:p>
              <a:p>
                <a:r>
                  <a:rPr lang="en-US" sz="3600" dirty="0"/>
                  <a:t>We can’t draw beyond 3D, but the math extends to any number of features.</a:t>
                </a:r>
              </a:p>
              <a:p>
                <a14:m>
                  <m:oMath xmlns:m="http://schemas.openxmlformats.org/officeDocument/2006/math">
                    <m:r>
                      <a:rPr lang="en-US" sz="3600" i="1">
                        <a:latin typeface="Cambria Math" panose="02040503050406030204" pitchFamily="18" charset="0"/>
                      </a:rPr>
                      <m:t>𝑦</m:t>
                    </m:r>
                    <m:r>
                      <a:rPr lang="en-US" sz="360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𝛽</m:t>
                        </m:r>
                      </m:e>
                      <m:sub>
                        <m:r>
                          <a:rPr lang="en-US" sz="3600">
                            <a:latin typeface="Cambria Math" panose="02040503050406030204" pitchFamily="18" charset="0"/>
                          </a:rPr>
                          <m:t>0</m:t>
                        </m:r>
                      </m:sub>
                    </m:sSub>
                    <m:r>
                      <a:rPr lang="en-US" sz="360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𝛽</m:t>
                        </m:r>
                      </m:e>
                      <m:sub>
                        <m:r>
                          <a:rPr lang="en-US" sz="3600">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a:latin typeface="Cambria Math" panose="02040503050406030204" pitchFamily="18" charset="0"/>
                          </a:rPr>
                          <m:t>1</m:t>
                        </m:r>
                      </m:sub>
                    </m:sSub>
                    <m:r>
                      <a:rPr lang="en-US" sz="360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𝛽</m:t>
                        </m:r>
                      </m:e>
                      <m:sub>
                        <m:r>
                          <a:rPr lang="en-US" sz="3600">
                            <a:latin typeface="Cambria Math" panose="02040503050406030204" pitchFamily="18" charset="0"/>
                          </a:rPr>
                          <m:t>2</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a:latin typeface="Cambria Math" panose="02040503050406030204" pitchFamily="18" charset="0"/>
                          </a:rPr>
                          <m:t>2</m:t>
                        </m:r>
                      </m:sub>
                    </m:sSub>
                    <m:r>
                      <a:rPr lang="en-US" sz="360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𝛽</m:t>
                        </m:r>
                      </m:e>
                      <m:sub>
                        <m:r>
                          <a:rPr lang="en-US" sz="3600" i="1">
                            <a:latin typeface="Cambria Math" panose="02040503050406030204" pitchFamily="18" charset="0"/>
                          </a:rPr>
                          <m:t>𝑛</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𝑛</m:t>
                        </m:r>
                      </m:sub>
                    </m:sSub>
                    <m:r>
                      <a:rPr lang="en-US" sz="3600">
                        <a:latin typeface="Cambria Math" panose="02040503050406030204" pitchFamily="18" charset="0"/>
                      </a:rPr>
                      <m:t>+</m:t>
                    </m:r>
                    <m:r>
                      <a:rPr lang="en-US" sz="3600" i="1">
                        <a:latin typeface="Cambria Math" panose="02040503050406030204" pitchFamily="18" charset="0"/>
                      </a:rPr>
                      <m:t>𝜖</m:t>
                    </m:r>
                  </m:oMath>
                </a14:m>
                <a:endParaRPr lang="en-US" sz="3200" dirty="0"/>
              </a:p>
              <a:p>
                <a:endParaRPr lang="en-US" sz="3600" dirty="0"/>
              </a:p>
              <a:p>
                <a:endParaRPr lang="en-US" sz="3600" dirty="0"/>
              </a:p>
            </p:txBody>
          </p:sp>
        </mc:Choice>
        <mc:Fallback xmlns="">
          <p:sp>
            <p:nvSpPr>
              <p:cNvPr id="3" name="Content Placeholder 2">
                <a:extLst>
                  <a:ext uri="{FF2B5EF4-FFF2-40B4-BE49-F238E27FC236}">
                    <a16:creationId xmlns:a16="http://schemas.microsoft.com/office/drawing/2014/main" id="{52441715-7546-257D-3BEF-F47CC80F0014}"/>
                  </a:ext>
                </a:extLst>
              </p:cNvPr>
              <p:cNvSpPr>
                <a:spLocks noGrp="1" noRot="1" noChangeAspect="1" noMove="1" noResize="1" noEditPoints="1" noAdjustHandles="1" noChangeArrowheads="1" noChangeShapeType="1" noTextEdit="1"/>
              </p:cNvSpPr>
              <p:nvPr>
                <p:ph idx="1"/>
              </p:nvPr>
            </p:nvSpPr>
            <p:spPr>
              <a:xfrm>
                <a:off x="572493" y="2071316"/>
                <a:ext cx="8763418" cy="4119172"/>
              </a:xfrm>
              <a:blipFill>
                <a:blip r:embed="rId2"/>
                <a:stretch>
                  <a:fillRect l="-1949" t="-36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B768F1B-3244-C588-9745-AD25DDBE5748}"/>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5</a:t>
            </a:fld>
            <a:endParaRPr lang="en-US" sz="1800"/>
          </a:p>
        </p:txBody>
      </p:sp>
      <p:pic>
        <p:nvPicPr>
          <p:cNvPr id="6" name="Graphic 5">
            <a:extLst>
              <a:ext uri="{FF2B5EF4-FFF2-40B4-BE49-F238E27FC236}">
                <a16:creationId xmlns:a16="http://schemas.microsoft.com/office/drawing/2014/main" id="{03357412-20D8-79DB-F0CC-AEE45E80314E}"/>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683138" y="2783482"/>
            <a:ext cx="2450531" cy="1798778"/>
          </a:xfrm>
          <a:prstGeom prst="rect">
            <a:avLst/>
          </a:prstGeom>
        </p:spPr>
      </p:pic>
    </p:spTree>
    <p:extLst>
      <p:ext uri="{BB962C8B-B14F-4D97-AF65-F5344CB8AC3E}">
        <p14:creationId xmlns:p14="http://schemas.microsoft.com/office/powerpoint/2010/main" val="52326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C29AB0-F478-611A-211D-73E7145A621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D4632F-79E5-5118-9CAA-C8E24B4B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049F8-A85A-0B77-1846-2BE2A4222009}"/>
              </a:ext>
            </a:extLst>
          </p:cNvPr>
          <p:cNvSpPr>
            <a:spLocks noGrp="1"/>
          </p:cNvSpPr>
          <p:nvPr>
            <p:ph type="title"/>
          </p:nvPr>
        </p:nvSpPr>
        <p:spPr>
          <a:xfrm>
            <a:off x="630935" y="640080"/>
            <a:ext cx="10906309" cy="1481328"/>
          </a:xfrm>
        </p:spPr>
        <p:txBody>
          <a:bodyPr anchor="b">
            <a:normAutofit/>
          </a:bodyPr>
          <a:lstStyle/>
          <a:p>
            <a:r>
              <a:rPr lang="en-US" sz="5000" dirty="0"/>
              <a:t>More features = better predictions</a:t>
            </a:r>
          </a:p>
        </p:txBody>
      </p:sp>
      <p:sp>
        <p:nvSpPr>
          <p:cNvPr id="13" name="sketch line">
            <a:extLst>
              <a:ext uri="{FF2B5EF4-FFF2-40B4-BE49-F238E27FC236}">
                <a16:creationId xmlns:a16="http://schemas.microsoft.com/office/drawing/2014/main" id="{3A49B089-714C-1473-5981-C6192D3B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F939F6-218C-43D3-7574-CA6980D24AE2}"/>
                  </a:ext>
                </a:extLst>
              </p:cNvPr>
              <p:cNvSpPr>
                <a:spLocks noGrp="1"/>
              </p:cNvSpPr>
              <p:nvPr>
                <p:ph idx="1"/>
              </p:nvPr>
            </p:nvSpPr>
            <p:spPr>
              <a:xfrm>
                <a:off x="630935" y="2660904"/>
                <a:ext cx="10722865" cy="1805941"/>
              </a:xfrm>
            </p:spPr>
            <p:txBody>
              <a:bodyPr anchor="t">
                <a:normAutofit/>
              </a:bodyPr>
              <a:lstStyle/>
              <a:p>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a:latin typeface="Cambria Math" panose="02040503050406030204" pitchFamily="18" charset="0"/>
                          </a:rPr>
                          <m:t>0</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a:latin typeface="Cambria Math" panose="02040503050406030204" pitchFamily="18" charset="0"/>
                      </a:rPr>
                      <m:t>+</m:t>
                    </m:r>
                    <m:r>
                      <a:rPr lang="en-US" i="1">
                        <a:latin typeface="Cambria Math" panose="02040503050406030204" pitchFamily="18" charset="0"/>
                      </a:rPr>
                      <m:t>𝜖</m:t>
                    </m:r>
                  </m:oMath>
                </a14:m>
                <a:endParaRPr lang="en-US" sz="2200" dirty="0"/>
              </a:p>
              <a:p>
                <a:r>
                  <a:rPr lang="en-US" sz="2400" dirty="0"/>
                  <a:t>We can’t draw beyond 3D, but the math extends to any number of features.</a:t>
                </a:r>
              </a:p>
              <a:p>
                <a:r>
                  <a:rPr lang="en-US" sz="2400" dirty="0"/>
                  <a:t>Fun Fact: We call any generic n-dimensional space, a hyperplane.</a:t>
                </a:r>
              </a:p>
              <a:p>
                <a:endParaRPr lang="en-US" sz="2200" dirty="0"/>
              </a:p>
            </p:txBody>
          </p:sp>
        </mc:Choice>
        <mc:Fallback xmlns="">
          <p:sp>
            <p:nvSpPr>
              <p:cNvPr id="3" name="Content Placeholder 2">
                <a:extLst>
                  <a:ext uri="{FF2B5EF4-FFF2-40B4-BE49-F238E27FC236}">
                    <a16:creationId xmlns:a16="http://schemas.microsoft.com/office/drawing/2014/main" id="{4BF939F6-218C-43D3-7574-CA6980D24AE2}"/>
                  </a:ext>
                </a:extLst>
              </p:cNvPr>
              <p:cNvSpPr>
                <a:spLocks noGrp="1" noRot="1" noChangeAspect="1" noMove="1" noResize="1" noEditPoints="1" noAdjustHandles="1" noChangeArrowheads="1" noChangeShapeType="1" noTextEdit="1"/>
              </p:cNvSpPr>
              <p:nvPr>
                <p:ph idx="1"/>
              </p:nvPr>
            </p:nvSpPr>
            <p:spPr>
              <a:xfrm>
                <a:off x="630935" y="2660904"/>
                <a:ext cx="10722865" cy="1805941"/>
              </a:xfrm>
              <a:blipFill>
                <a:blip r:embed="rId3"/>
                <a:stretch>
                  <a:fillRect l="-7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150131C-67D4-A91D-2384-221F48823BF6}"/>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6</a:t>
            </a:fld>
            <a:endParaRPr lang="en-US" sz="180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344B74D9-5AF3-34C4-A033-5D6A150EDDA1}"/>
                  </a:ext>
                </a:extLst>
              </p:cNvPr>
              <p:cNvSpPr txBox="1">
                <a:spLocks/>
              </p:cNvSpPr>
              <p:nvPr/>
            </p:nvSpPr>
            <p:spPr>
              <a:xfrm>
                <a:off x="630934" y="4283963"/>
                <a:ext cx="10722865" cy="1805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Example:</a:t>
                </a:r>
                <a:r>
                  <a:rPr lang="en-US" sz="2400" dirty="0"/>
                  <a:t> Predicting house price from multiple factors. </a:t>
                </a:r>
                <a:br>
                  <a:rPr lang="en-US" sz="2400" dirty="0"/>
                </a:br>
                <a14:m>
                  <m:oMath xmlns:m="http://schemas.openxmlformats.org/officeDocument/2006/math">
                    <m:r>
                      <m:rPr>
                        <m:nor/>
                      </m:rPr>
                      <a:rPr lang="en-US" sz="2400" b="0"/>
                      <m:t>Price</m:t>
                    </m:r>
                    <m:r>
                      <a:rPr lang="en-US">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𝛽</m:t>
                        </m:r>
                      </m:e>
                      <m:sub>
                        <m:r>
                          <a:rPr lang="ar-AE">
                            <a:latin typeface="Cambria Math" panose="02040503050406030204" pitchFamily="18" charset="0"/>
                          </a:rPr>
                          <m:t>1</m:t>
                        </m:r>
                      </m:sub>
                    </m:sSub>
                    <m:d>
                      <m:dPr>
                        <m:ctrlPr>
                          <a:rPr lang="ar-AE" i="1">
                            <a:latin typeface="Cambria Math" panose="02040503050406030204" pitchFamily="18" charset="0"/>
                          </a:rPr>
                        </m:ctrlPr>
                      </m:dPr>
                      <m:e>
                        <m:r>
                          <m:rPr>
                            <m:nor/>
                          </m:rPr>
                          <a:rPr lang="en-US" i="1"/>
                          <m:t>Size</m:t>
                        </m:r>
                      </m:e>
                    </m:d>
                    <m:r>
                      <a:rPr lang="ar-AE">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𝛽</m:t>
                        </m:r>
                      </m:e>
                      <m:sub>
                        <m:r>
                          <a:rPr lang="ar-AE">
                            <a:latin typeface="Cambria Math" panose="02040503050406030204" pitchFamily="18" charset="0"/>
                          </a:rPr>
                          <m:t>2</m:t>
                        </m:r>
                      </m:sub>
                    </m:sSub>
                    <m:d>
                      <m:dPr>
                        <m:ctrlPr>
                          <a:rPr lang="ar-AE" i="1">
                            <a:latin typeface="Cambria Math" panose="02040503050406030204" pitchFamily="18" charset="0"/>
                          </a:rPr>
                        </m:ctrlPr>
                      </m:dPr>
                      <m:e>
                        <m:r>
                          <m:rPr>
                            <m:nor/>
                          </m:rPr>
                          <a:rPr lang="en-US" i="1"/>
                          <m:t>Bedrooms</m:t>
                        </m:r>
                      </m:e>
                    </m:d>
                    <m:r>
                      <a:rPr lang="ar-AE">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𝛽</m:t>
                        </m:r>
                      </m:e>
                      <m:sub>
                        <m:r>
                          <a:rPr lang="ar-AE">
                            <a:latin typeface="Cambria Math" panose="02040503050406030204" pitchFamily="18" charset="0"/>
                          </a:rPr>
                          <m:t>3</m:t>
                        </m:r>
                      </m:sub>
                    </m:sSub>
                    <m:d>
                      <m:dPr>
                        <m:ctrlPr>
                          <a:rPr lang="ar-AE" i="1">
                            <a:latin typeface="Cambria Math" panose="02040503050406030204" pitchFamily="18" charset="0"/>
                          </a:rPr>
                        </m:ctrlPr>
                      </m:dPr>
                      <m:e>
                        <m:r>
                          <m:rPr>
                            <m:nor/>
                          </m:rPr>
                          <a:rPr lang="en-US" i="1"/>
                          <m:t>Age</m:t>
                        </m:r>
                      </m:e>
                    </m:d>
                    <m:r>
                      <a:rPr lang="ar-AE">
                        <a:latin typeface="Cambria Math" panose="02040503050406030204" pitchFamily="18" charset="0"/>
                      </a:rPr>
                      <m:t>+</m:t>
                    </m:r>
                    <m:r>
                      <a:rPr lang="ar-AE" i="1">
                        <a:latin typeface="Cambria Math" panose="02040503050406030204" pitchFamily="18" charset="0"/>
                      </a:rPr>
                      <m:t>𝜖</m:t>
                    </m:r>
                  </m:oMath>
                </a14:m>
                <a:br>
                  <a:rPr lang="en-US" sz="2400" dirty="0"/>
                </a:br>
                <a:br>
                  <a:rPr lang="en-US" sz="2400" dirty="0"/>
                </a:br>
                <a:r>
                  <a:rPr lang="en-US" sz="2400" dirty="0"/>
                  <a:t>This linear model combines 3 features (Size, Bedrooms, Age) – a 3D hyperplane.</a:t>
                </a:r>
                <a:endParaRPr lang="en-US" sz="2200" dirty="0"/>
              </a:p>
            </p:txBody>
          </p:sp>
        </mc:Choice>
        <mc:Fallback xmlns="">
          <p:sp>
            <p:nvSpPr>
              <p:cNvPr id="5" name="Content Placeholder 2">
                <a:extLst>
                  <a:ext uri="{FF2B5EF4-FFF2-40B4-BE49-F238E27FC236}">
                    <a16:creationId xmlns:a16="http://schemas.microsoft.com/office/drawing/2014/main" id="{344B74D9-5AF3-34C4-A033-5D6A150EDDA1}"/>
                  </a:ext>
                </a:extLst>
              </p:cNvPr>
              <p:cNvSpPr txBox="1">
                <a:spLocks noRot="1" noChangeAspect="1" noMove="1" noResize="1" noEditPoints="1" noAdjustHandles="1" noChangeArrowheads="1" noChangeShapeType="1" noTextEdit="1"/>
              </p:cNvSpPr>
              <p:nvPr/>
            </p:nvSpPr>
            <p:spPr>
              <a:xfrm>
                <a:off x="630934" y="4283963"/>
                <a:ext cx="10722865" cy="1805941"/>
              </a:xfrm>
              <a:prstGeom prst="rect">
                <a:avLst/>
              </a:prstGeom>
              <a:blipFill>
                <a:blip r:embed="rId4"/>
                <a:stretch>
                  <a:fillRect l="-739" t="-4730"/>
                </a:stretch>
              </a:blipFill>
            </p:spPr>
            <p:txBody>
              <a:bodyPr/>
              <a:lstStyle/>
              <a:p>
                <a:r>
                  <a:rPr lang="en-US">
                    <a:noFill/>
                  </a:rPr>
                  <a:t> </a:t>
                </a:r>
              </a:p>
            </p:txBody>
          </p:sp>
        </mc:Fallback>
      </mc:AlternateContent>
    </p:spTree>
    <p:extLst>
      <p:ext uri="{BB962C8B-B14F-4D97-AF65-F5344CB8AC3E}">
        <p14:creationId xmlns:p14="http://schemas.microsoft.com/office/powerpoint/2010/main" val="4638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10821-E006-4C48-D025-28BE6982963C}"/>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100" dirty="0"/>
              <a:t>Comparing Terminology</a:t>
            </a:r>
            <a:endParaRPr lang="en-US" sz="51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8CEF83F-4101-0202-8A76-264EE58E25B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C487655-AABA-4CA8-8EDF-7F823A468B89}" type="slidenum">
              <a:rPr lang="en-US" sz="1200" smtClean="0"/>
              <a:pPr>
                <a:spcAft>
                  <a:spcPts val="600"/>
                </a:spcAft>
              </a:pPr>
              <a:t>7</a:t>
            </a:fld>
            <a:endParaRPr lang="en-US" sz="120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CF30C45C-2180-68BD-A3FF-B165C12A3F12}"/>
                  </a:ext>
                </a:extLst>
              </p:cNvPr>
              <p:cNvGraphicFramePr>
                <a:graphicFrameLocks noGrp="1"/>
              </p:cNvGraphicFramePr>
              <p:nvPr>
                <p:extLst>
                  <p:ext uri="{D42A27DB-BD31-4B8C-83A1-F6EECF244321}">
                    <p14:modId xmlns:p14="http://schemas.microsoft.com/office/powerpoint/2010/main" val="2275114582"/>
                  </p:ext>
                </p:extLst>
              </p:nvPr>
            </p:nvGraphicFramePr>
            <p:xfrm>
              <a:off x="4654296" y="1598584"/>
              <a:ext cx="7214617" cy="3633400"/>
            </p:xfrm>
            <a:graphic>
              <a:graphicData uri="http://schemas.openxmlformats.org/drawingml/2006/table">
                <a:tbl>
                  <a:tblPr firstRow="1" bandRow="1" bandCol="1">
                    <a:tableStyleId>{5C22544A-7EE6-4342-B048-85BDC9FD1C3A}</a:tableStyleId>
                  </a:tblPr>
                  <a:tblGrid>
                    <a:gridCol w="2671146">
                      <a:extLst>
                        <a:ext uri="{9D8B030D-6E8A-4147-A177-3AD203B41FA5}">
                          <a16:colId xmlns:a16="http://schemas.microsoft.com/office/drawing/2014/main" val="3348751726"/>
                        </a:ext>
                      </a:extLst>
                    </a:gridCol>
                    <a:gridCol w="4543471">
                      <a:extLst>
                        <a:ext uri="{9D8B030D-6E8A-4147-A177-3AD203B41FA5}">
                          <a16:colId xmlns:a16="http://schemas.microsoft.com/office/drawing/2014/main" val="1791036319"/>
                        </a:ext>
                      </a:extLst>
                    </a:gridCol>
                  </a:tblGrid>
                  <a:tr h="726680">
                    <a:tc>
                      <a:txBody>
                        <a:bodyPr/>
                        <a:lstStyle/>
                        <a:p>
                          <a:pPr>
                            <a:spcBef>
                              <a:spcPts val="180"/>
                            </a:spcBef>
                            <a:spcAft>
                              <a:spcPts val="180"/>
                            </a:spcAft>
                            <a:buNone/>
                          </a:pPr>
                          <a:r>
                            <a:rPr lang="en-US" sz="2200">
                              <a:effectLst/>
                            </a:rPr>
                            <a:t>Linear Regression Term</a:t>
                          </a:r>
                          <a:endParaRPr lang="en-US" sz="2200">
                            <a:effectLst/>
                            <a:latin typeface="Aptos" panose="020B0004020202020204" pitchFamily="34" charset="0"/>
                            <a:ea typeface="Aptos" panose="020B0004020202020204" pitchFamily="34" charset="0"/>
                            <a:cs typeface="Times New Roman" panose="02020603050405020304" pitchFamily="18" charset="0"/>
                          </a:endParaRPr>
                        </a:p>
                      </a:txBody>
                      <a:tcPr marL="123866" marR="123866" marT="0" marB="0" anchor="b"/>
                    </a:tc>
                    <a:tc>
                      <a:txBody>
                        <a:bodyPr/>
                        <a:lstStyle/>
                        <a:p>
                          <a:pPr>
                            <a:spcBef>
                              <a:spcPts val="180"/>
                            </a:spcBef>
                            <a:spcAft>
                              <a:spcPts val="180"/>
                            </a:spcAft>
                            <a:buNone/>
                          </a:pPr>
                          <a:r>
                            <a:rPr lang="en-US" sz="2200">
                              <a:effectLst/>
                            </a:rPr>
                            <a:t>Neural Network Term</a:t>
                          </a:r>
                          <a:endParaRPr lang="en-US" sz="2200">
                            <a:effectLst/>
                            <a:latin typeface="Aptos" panose="020B0004020202020204" pitchFamily="34" charset="0"/>
                            <a:ea typeface="Aptos" panose="020B0004020202020204" pitchFamily="34" charset="0"/>
                            <a:cs typeface="Times New Roman" panose="02020603050405020304" pitchFamily="18" charset="0"/>
                          </a:endParaRPr>
                        </a:p>
                      </a:txBody>
                      <a:tcPr marL="123866" marR="123866" marT="0" marB="0" anchor="b"/>
                    </a:tc>
                    <a:extLst>
                      <a:ext uri="{0D108BD9-81ED-4DB2-BD59-A6C34878D82A}">
                        <a16:rowId xmlns:a16="http://schemas.microsoft.com/office/drawing/2014/main" val="2079888923"/>
                      </a:ext>
                    </a:extLst>
                  </a:tr>
                  <a:tr h="726680">
                    <a:tc>
                      <a:txBody>
                        <a:bodyPr/>
                        <a:lstStyle/>
                        <a:p>
                          <a:pPr>
                            <a:spcBef>
                              <a:spcPts val="180"/>
                            </a:spcBef>
                            <a:spcAft>
                              <a:spcPts val="180"/>
                            </a:spcAft>
                            <a:buNone/>
                          </a:pPr>
                          <a:r>
                            <a:rPr lang="en-US" sz="2200">
                              <a:effectLst/>
                            </a:rPr>
                            <a:t>Coefficient (</a:t>
                          </a:r>
                          <a14:m>
                            <m:oMath xmlns:m="http://schemas.openxmlformats.org/officeDocument/2006/math">
                              <m:sSub>
                                <m:sSubPr>
                                  <m:ctrlPr>
                                    <a:rPr lang="en-US" sz="2200" i="1">
                                      <a:effectLst/>
                                      <a:latin typeface="Cambria Math" panose="02040503050406030204" pitchFamily="18" charset="0"/>
                                    </a:rPr>
                                  </m:ctrlPr>
                                </m:sSubPr>
                                <m:e>
                                  <m:r>
                                    <a:rPr lang="en-US" sz="2200">
                                      <a:effectLst/>
                                      <a:latin typeface="Cambria Math" panose="02040503050406030204" pitchFamily="18" charset="0"/>
                                    </a:rPr>
                                    <m:t>𝛽</m:t>
                                  </m:r>
                                </m:e>
                                <m:sub>
                                  <m:r>
                                    <a:rPr lang="en-US" sz="2200">
                                      <a:effectLst/>
                                      <a:latin typeface="Cambria Math" panose="02040503050406030204" pitchFamily="18" charset="0"/>
                                    </a:rPr>
                                    <m:t>𝑖</m:t>
                                  </m:r>
                                </m:sub>
                              </m:sSub>
                            </m:oMath>
                          </a14:m>
                          <a:r>
                            <a:rPr lang="en-US" sz="2200">
                              <a:effectLst/>
                            </a:rPr>
                            <a:t> )</a:t>
                          </a:r>
                          <a:endParaRPr lang="en-US" sz="2200">
                            <a:effectLst/>
                            <a:latin typeface="Aptos" panose="020B0004020202020204" pitchFamily="34" charset="0"/>
                            <a:ea typeface="Aptos" panose="020B0004020202020204" pitchFamily="34" charset="0"/>
                            <a:cs typeface="Times New Roman" panose="02020603050405020304" pitchFamily="18" charset="0"/>
                          </a:endParaRPr>
                        </a:p>
                      </a:txBody>
                      <a:tcPr marL="123866" marR="123866" marT="0" marB="0"/>
                    </a:tc>
                    <a:tc>
                      <a:txBody>
                        <a:bodyPr/>
                        <a:lstStyle/>
                        <a:p>
                          <a:pPr>
                            <a:spcBef>
                              <a:spcPts val="180"/>
                            </a:spcBef>
                            <a:spcAft>
                              <a:spcPts val="180"/>
                            </a:spcAft>
                            <a:buNone/>
                          </a:pPr>
                          <a:r>
                            <a:rPr lang="en-US" sz="2200" dirty="0">
                              <a:effectLst/>
                            </a:rPr>
                            <a:t>Weight (</a:t>
                          </a:r>
                          <a14:m>
                            <m:oMath xmlns:m="http://schemas.openxmlformats.org/officeDocument/2006/math">
                              <m:sSub>
                                <m:sSubPr>
                                  <m:ctrlPr>
                                    <a:rPr lang="en-US" sz="2200" i="1">
                                      <a:effectLst/>
                                      <a:latin typeface="Cambria Math" panose="02040503050406030204" pitchFamily="18" charset="0"/>
                                    </a:rPr>
                                  </m:ctrlPr>
                                </m:sSubPr>
                                <m:e>
                                  <m:r>
                                    <a:rPr lang="en-US" sz="2200">
                                      <a:effectLst/>
                                      <a:latin typeface="Cambria Math" panose="02040503050406030204" pitchFamily="18" charset="0"/>
                                    </a:rPr>
                                    <m:t>𝑤</m:t>
                                  </m:r>
                                </m:e>
                                <m:sub>
                                  <m:r>
                                    <a:rPr lang="en-US" sz="2200">
                                      <a:effectLst/>
                                      <a:latin typeface="Cambria Math" panose="02040503050406030204" pitchFamily="18" charset="0"/>
                                    </a:rPr>
                                    <m:t>𝑖</m:t>
                                  </m:r>
                                </m:sub>
                              </m:sSub>
                            </m:oMath>
                          </a14:m>
                          <a:r>
                            <a:rPr lang="en-US" sz="2200" dirty="0">
                              <a:effectLst/>
                            </a:rPr>
                            <a:t> ) – scales input features</a:t>
                          </a:r>
                          <a:endParaRPr lang="en-US" sz="2200" dirty="0">
                            <a:effectLst/>
                            <a:latin typeface="Aptos" panose="020B0004020202020204" pitchFamily="34" charset="0"/>
                            <a:ea typeface="Aptos" panose="020B0004020202020204" pitchFamily="34" charset="0"/>
                            <a:cs typeface="Times New Roman" panose="02020603050405020304" pitchFamily="18" charset="0"/>
                          </a:endParaRPr>
                        </a:p>
                      </a:txBody>
                      <a:tcPr marL="123866" marR="123866" marT="0" marB="0"/>
                    </a:tc>
                    <a:extLst>
                      <a:ext uri="{0D108BD9-81ED-4DB2-BD59-A6C34878D82A}">
                        <a16:rowId xmlns:a16="http://schemas.microsoft.com/office/drawing/2014/main" val="2788735847"/>
                      </a:ext>
                    </a:extLst>
                  </a:tr>
                  <a:tr h="726680">
                    <a:tc>
                      <a:txBody>
                        <a:bodyPr/>
                        <a:lstStyle/>
                        <a:p>
                          <a:pPr>
                            <a:spcBef>
                              <a:spcPts val="180"/>
                            </a:spcBef>
                            <a:spcAft>
                              <a:spcPts val="180"/>
                            </a:spcAft>
                            <a:buNone/>
                          </a:pPr>
                          <a:r>
                            <a:rPr lang="en-US" sz="2200" kern="1200" dirty="0">
                              <a:solidFill>
                                <a:schemeClr val="dk1"/>
                              </a:solidFill>
                              <a:effectLst/>
                              <a:latin typeface="+mn-lt"/>
                              <a:ea typeface="+mn-ea"/>
                              <a:cs typeface="+mn-cs"/>
                            </a:rPr>
                            <a:t>Intercept (</a:t>
                          </a:r>
                          <a14:m>
                            <m:oMath xmlns:m="http://schemas.openxmlformats.org/officeDocument/2006/math">
                              <m:sSub>
                                <m:sSubPr>
                                  <m:ctrlPr>
                                    <a:rPr lang="en-US" sz="2200" i="1" kern="1200">
                                      <a:solidFill>
                                        <a:schemeClr val="dk1"/>
                                      </a:solidFill>
                                      <a:effectLst/>
                                      <a:latin typeface="Cambria Math" panose="02040503050406030204" pitchFamily="18" charset="0"/>
                                      <a:ea typeface="+mn-ea"/>
                                      <a:cs typeface="+mn-cs"/>
                                    </a:rPr>
                                  </m:ctrlPr>
                                </m:sSubPr>
                                <m:e>
                                  <m:r>
                                    <a:rPr lang="en-US" sz="2200" kern="1200">
                                      <a:solidFill>
                                        <a:schemeClr val="dk1"/>
                                      </a:solidFill>
                                      <a:effectLst/>
                                      <a:latin typeface="Cambria Math" panose="02040503050406030204" pitchFamily="18" charset="0"/>
                                      <a:ea typeface="+mn-ea"/>
                                      <a:cs typeface="+mn-cs"/>
                                    </a:rPr>
                                    <m:t>𝛽</m:t>
                                  </m:r>
                                </m:e>
                                <m:sub>
                                  <m:r>
                                    <a:rPr lang="en-US" sz="2200" kern="1200">
                                      <a:solidFill>
                                        <a:schemeClr val="dk1"/>
                                      </a:solidFill>
                                      <a:effectLst/>
                                      <a:latin typeface="Cambria Math" panose="02040503050406030204" pitchFamily="18" charset="0"/>
                                      <a:ea typeface="+mn-ea"/>
                                      <a:cs typeface="+mn-cs"/>
                                    </a:rPr>
                                    <m:t>0</m:t>
                                  </m:r>
                                </m:sub>
                              </m:sSub>
                            </m:oMath>
                          </a14:m>
                          <a:r>
                            <a:rPr lang="en-US" sz="2200" kern="1200" dirty="0">
                              <a:solidFill>
                                <a:schemeClr val="dk1"/>
                              </a:solidFill>
                              <a:effectLst/>
                              <a:latin typeface="+mn-lt"/>
                              <a:ea typeface="+mn-ea"/>
                              <a:cs typeface="+mn-cs"/>
                            </a:rPr>
                            <a:t> )</a:t>
                          </a:r>
                        </a:p>
                      </a:txBody>
                      <a:tcPr marL="123866" marR="123866" marT="0" marB="0">
                        <a:solidFill>
                          <a:schemeClr val="accent5">
                            <a:lumMod val="20000"/>
                            <a:lumOff val="80000"/>
                          </a:schemeClr>
                        </a:solidFill>
                      </a:tcPr>
                    </a:tc>
                    <a:tc>
                      <a:txBody>
                        <a:bodyPr/>
                        <a:lstStyle/>
                        <a:p>
                          <a:pPr>
                            <a:spcBef>
                              <a:spcPts val="180"/>
                            </a:spcBef>
                            <a:spcAft>
                              <a:spcPts val="180"/>
                            </a:spcAft>
                            <a:buNone/>
                          </a:pPr>
                          <a:r>
                            <a:rPr lang="en-US" sz="2200" dirty="0">
                              <a:effectLst/>
                            </a:rPr>
                            <a:t>Bias (</a:t>
                          </a:r>
                          <a14:m>
                            <m:oMath xmlns:m="http://schemas.openxmlformats.org/officeDocument/2006/math">
                              <m:r>
                                <a:rPr lang="en-US" sz="2200">
                                  <a:effectLst/>
                                  <a:latin typeface="Cambria Math" panose="02040503050406030204" pitchFamily="18" charset="0"/>
                                </a:rPr>
                                <m:t>𝑏</m:t>
                              </m:r>
                            </m:oMath>
                          </a14:m>
                          <a:r>
                            <a:rPr lang="en-US" sz="2200" dirty="0">
                              <a:effectLst/>
                            </a:rPr>
                            <a:t> ) – constant added to the weighted sum</a:t>
                          </a:r>
                          <a:endParaRPr lang="en-US" sz="2200" dirty="0">
                            <a:effectLst/>
                            <a:latin typeface="Aptos" panose="020B0004020202020204" pitchFamily="34" charset="0"/>
                            <a:ea typeface="Aptos" panose="020B0004020202020204" pitchFamily="34" charset="0"/>
                            <a:cs typeface="Times New Roman" panose="02020603050405020304" pitchFamily="18" charset="0"/>
                          </a:endParaRPr>
                        </a:p>
                      </a:txBody>
                      <a:tcPr marL="123866" marR="123866" marT="0" marB="0">
                        <a:solidFill>
                          <a:schemeClr val="accent5">
                            <a:lumMod val="20000"/>
                            <a:lumOff val="80000"/>
                          </a:schemeClr>
                        </a:solidFill>
                      </a:tcPr>
                    </a:tc>
                    <a:extLst>
                      <a:ext uri="{0D108BD9-81ED-4DB2-BD59-A6C34878D82A}">
                        <a16:rowId xmlns:a16="http://schemas.microsoft.com/office/drawing/2014/main" val="123054403"/>
                      </a:ext>
                    </a:extLst>
                  </a:tr>
                  <a:tr h="726680">
                    <a:tc>
                      <a:txBody>
                        <a:bodyPr/>
                        <a:lstStyle/>
                        <a:p>
                          <a:pPr>
                            <a:spcBef>
                              <a:spcPts val="180"/>
                            </a:spcBef>
                            <a:spcAft>
                              <a:spcPts val="180"/>
                            </a:spcAft>
                            <a:buNone/>
                          </a:pPr>
                          <a:r>
                            <a:rPr lang="en-US" sz="2200">
                              <a:effectLst/>
                            </a:rPr>
                            <a:t>Error term (</a:t>
                          </a:r>
                          <a14:m>
                            <m:oMath xmlns:m="http://schemas.openxmlformats.org/officeDocument/2006/math">
                              <m:r>
                                <a:rPr lang="en-US" sz="2200">
                                  <a:effectLst/>
                                  <a:latin typeface="Cambria Math" panose="02040503050406030204" pitchFamily="18" charset="0"/>
                                </a:rPr>
                                <m:t>𝜖</m:t>
                              </m:r>
                            </m:oMath>
                          </a14:m>
                          <a:r>
                            <a:rPr lang="en-US" sz="2200">
                              <a:effectLst/>
                            </a:rPr>
                            <a:t> )</a:t>
                          </a:r>
                          <a:endParaRPr lang="en-US" sz="2200">
                            <a:effectLst/>
                            <a:latin typeface="Aptos" panose="020B0004020202020204" pitchFamily="34" charset="0"/>
                            <a:ea typeface="Aptos" panose="020B0004020202020204" pitchFamily="34" charset="0"/>
                            <a:cs typeface="Times New Roman" panose="02020603050405020304" pitchFamily="18" charset="0"/>
                          </a:endParaRPr>
                        </a:p>
                      </a:txBody>
                      <a:tcPr marL="123866" marR="123866" marT="0" marB="0"/>
                    </a:tc>
                    <a:tc>
                      <a:txBody>
                        <a:bodyPr/>
                        <a:lstStyle/>
                        <a:p>
                          <a:pPr>
                            <a:spcBef>
                              <a:spcPts val="180"/>
                            </a:spcBef>
                            <a:spcAft>
                              <a:spcPts val="180"/>
                            </a:spcAft>
                            <a:buNone/>
                          </a:pPr>
                          <a:r>
                            <a:rPr lang="en-US" sz="2200" dirty="0">
                              <a:effectLst/>
                            </a:rPr>
                            <a:t>Loss or error metric – measures prediction error</a:t>
                          </a:r>
                          <a:endParaRPr lang="en-US" sz="2200" dirty="0">
                            <a:effectLst/>
                            <a:latin typeface="Aptos" panose="020B0004020202020204" pitchFamily="34" charset="0"/>
                            <a:ea typeface="Aptos" panose="020B0004020202020204" pitchFamily="34" charset="0"/>
                            <a:cs typeface="Times New Roman" panose="02020603050405020304" pitchFamily="18" charset="0"/>
                          </a:endParaRPr>
                        </a:p>
                      </a:txBody>
                      <a:tcPr marL="123866" marR="123866" marT="0" marB="0"/>
                    </a:tc>
                    <a:extLst>
                      <a:ext uri="{0D108BD9-81ED-4DB2-BD59-A6C34878D82A}">
                        <a16:rowId xmlns:a16="http://schemas.microsoft.com/office/drawing/2014/main" val="1534551009"/>
                      </a:ext>
                    </a:extLst>
                  </a:tr>
                  <a:tr h="726680">
                    <a:tc>
                      <a:txBody>
                        <a:bodyPr/>
                        <a:lstStyle/>
                        <a:p>
                          <a:pPr marL="0" algn="l" defTabSz="914400" rtl="0" eaLnBrk="1" latinLnBrk="0" hangingPunct="1">
                            <a:spcBef>
                              <a:spcPts val="180"/>
                            </a:spcBef>
                            <a:spcAft>
                              <a:spcPts val="180"/>
                            </a:spcAft>
                            <a:buNone/>
                          </a:pPr>
                          <a:r>
                            <a:rPr lang="en-US" sz="2200" kern="1200">
                              <a:solidFill>
                                <a:schemeClr val="dk1"/>
                              </a:solidFill>
                              <a:effectLst/>
                              <a:latin typeface="+mn-lt"/>
                              <a:ea typeface="+mn-ea"/>
                              <a:cs typeface="+mn-cs"/>
                            </a:rPr>
                            <a:t>Model parameters (</a:t>
                          </a:r>
                          <a14:m>
                            <m:oMath xmlns:m="http://schemas.openxmlformats.org/officeDocument/2006/math">
                              <m:r>
                                <a:rPr lang="en-US" sz="2200" kern="1200">
                                  <a:solidFill>
                                    <a:schemeClr val="dk1"/>
                                  </a:solidFill>
                                  <a:effectLst/>
                                  <a:latin typeface="Cambria Math" panose="02040503050406030204" pitchFamily="18" charset="0"/>
                                  <a:ea typeface="+mn-ea"/>
                                  <a:cs typeface="+mn-cs"/>
                                </a:rPr>
                                <m:t>𝛽</m:t>
                              </m:r>
                            </m:oMath>
                          </a14:m>
                          <a:r>
                            <a:rPr lang="en-US" sz="2200" kern="1200">
                              <a:solidFill>
                                <a:schemeClr val="dk1"/>
                              </a:solidFill>
                              <a:effectLst/>
                              <a:latin typeface="+mn-lt"/>
                              <a:ea typeface="+mn-ea"/>
                              <a:cs typeface="+mn-cs"/>
                            </a:rPr>
                            <a:t> s)</a:t>
                          </a:r>
                        </a:p>
                      </a:txBody>
                      <a:tcPr marL="123866" marR="123866" marT="0" marB="0">
                        <a:solidFill>
                          <a:schemeClr val="accent5">
                            <a:lumMod val="20000"/>
                            <a:lumOff val="80000"/>
                          </a:schemeClr>
                        </a:solidFill>
                      </a:tcPr>
                    </a:tc>
                    <a:tc>
                      <a:txBody>
                        <a:bodyPr/>
                        <a:lstStyle/>
                        <a:p>
                          <a:pPr marL="0" algn="l" defTabSz="914400" rtl="0" eaLnBrk="1" latinLnBrk="0" hangingPunct="1">
                            <a:spcBef>
                              <a:spcPts val="180"/>
                            </a:spcBef>
                            <a:spcAft>
                              <a:spcPts val="180"/>
                            </a:spcAft>
                            <a:buNone/>
                          </a:pPr>
                          <a:r>
                            <a:rPr lang="en-US" sz="2200" kern="1200" dirty="0">
                              <a:solidFill>
                                <a:schemeClr val="dk1"/>
                              </a:solidFill>
                              <a:effectLst/>
                              <a:latin typeface="+mn-lt"/>
                              <a:ea typeface="+mn-ea"/>
                              <a:cs typeface="+mn-cs"/>
                            </a:rPr>
                            <a:t>Learnable parameters (weights &amp; biases) adjusted during training</a:t>
                          </a:r>
                        </a:p>
                      </a:txBody>
                      <a:tcPr marL="123866" marR="123866" marT="0" marB="0">
                        <a:solidFill>
                          <a:schemeClr val="accent5">
                            <a:lumMod val="20000"/>
                            <a:lumOff val="80000"/>
                          </a:schemeClr>
                        </a:solidFill>
                      </a:tcPr>
                    </a:tc>
                    <a:extLst>
                      <a:ext uri="{0D108BD9-81ED-4DB2-BD59-A6C34878D82A}">
                        <a16:rowId xmlns:a16="http://schemas.microsoft.com/office/drawing/2014/main" val="320201665"/>
                      </a:ext>
                    </a:extLst>
                  </a:tr>
                </a:tbl>
              </a:graphicData>
            </a:graphic>
          </p:graphicFrame>
        </mc:Choice>
        <mc:Fallback xmlns="">
          <p:graphicFrame>
            <p:nvGraphicFramePr>
              <p:cNvPr id="7" name="Table 6">
                <a:extLst>
                  <a:ext uri="{FF2B5EF4-FFF2-40B4-BE49-F238E27FC236}">
                    <a16:creationId xmlns:a16="http://schemas.microsoft.com/office/drawing/2014/main" id="{CF30C45C-2180-68BD-A3FF-B165C12A3F12}"/>
                  </a:ext>
                </a:extLst>
              </p:cNvPr>
              <p:cNvGraphicFramePr>
                <a:graphicFrameLocks noGrp="1"/>
              </p:cNvGraphicFramePr>
              <p:nvPr>
                <p:extLst>
                  <p:ext uri="{D42A27DB-BD31-4B8C-83A1-F6EECF244321}">
                    <p14:modId xmlns:p14="http://schemas.microsoft.com/office/powerpoint/2010/main" val="2275114582"/>
                  </p:ext>
                </p:extLst>
              </p:nvPr>
            </p:nvGraphicFramePr>
            <p:xfrm>
              <a:off x="4654296" y="1598584"/>
              <a:ext cx="7214617" cy="3633400"/>
            </p:xfrm>
            <a:graphic>
              <a:graphicData uri="http://schemas.openxmlformats.org/drawingml/2006/table">
                <a:tbl>
                  <a:tblPr firstRow="1" bandRow="1" bandCol="1">
                    <a:tableStyleId>{5C22544A-7EE6-4342-B048-85BDC9FD1C3A}</a:tableStyleId>
                  </a:tblPr>
                  <a:tblGrid>
                    <a:gridCol w="2671146">
                      <a:extLst>
                        <a:ext uri="{9D8B030D-6E8A-4147-A177-3AD203B41FA5}">
                          <a16:colId xmlns:a16="http://schemas.microsoft.com/office/drawing/2014/main" val="3348751726"/>
                        </a:ext>
                      </a:extLst>
                    </a:gridCol>
                    <a:gridCol w="4543471">
                      <a:extLst>
                        <a:ext uri="{9D8B030D-6E8A-4147-A177-3AD203B41FA5}">
                          <a16:colId xmlns:a16="http://schemas.microsoft.com/office/drawing/2014/main" val="1791036319"/>
                        </a:ext>
                      </a:extLst>
                    </a:gridCol>
                  </a:tblGrid>
                  <a:tr h="726680">
                    <a:tc>
                      <a:txBody>
                        <a:bodyPr/>
                        <a:lstStyle/>
                        <a:p>
                          <a:pPr>
                            <a:spcBef>
                              <a:spcPts val="180"/>
                            </a:spcBef>
                            <a:spcAft>
                              <a:spcPts val="180"/>
                            </a:spcAft>
                            <a:buNone/>
                          </a:pPr>
                          <a:r>
                            <a:rPr lang="en-US" sz="2200">
                              <a:effectLst/>
                            </a:rPr>
                            <a:t>Linear Regression Term</a:t>
                          </a:r>
                          <a:endParaRPr lang="en-US" sz="2200">
                            <a:effectLst/>
                            <a:latin typeface="Aptos" panose="020B0004020202020204" pitchFamily="34" charset="0"/>
                            <a:ea typeface="Aptos" panose="020B0004020202020204" pitchFamily="34" charset="0"/>
                            <a:cs typeface="Times New Roman" panose="02020603050405020304" pitchFamily="18" charset="0"/>
                          </a:endParaRPr>
                        </a:p>
                      </a:txBody>
                      <a:tcPr marL="123866" marR="123866" marT="0" marB="0" anchor="b"/>
                    </a:tc>
                    <a:tc>
                      <a:txBody>
                        <a:bodyPr/>
                        <a:lstStyle/>
                        <a:p>
                          <a:pPr>
                            <a:spcBef>
                              <a:spcPts val="180"/>
                            </a:spcBef>
                            <a:spcAft>
                              <a:spcPts val="180"/>
                            </a:spcAft>
                            <a:buNone/>
                          </a:pPr>
                          <a:r>
                            <a:rPr lang="en-US" sz="2200">
                              <a:effectLst/>
                            </a:rPr>
                            <a:t>Neural Network Term</a:t>
                          </a:r>
                          <a:endParaRPr lang="en-US" sz="2200">
                            <a:effectLst/>
                            <a:latin typeface="Aptos" panose="020B0004020202020204" pitchFamily="34" charset="0"/>
                            <a:ea typeface="Aptos" panose="020B0004020202020204" pitchFamily="34" charset="0"/>
                            <a:cs typeface="Times New Roman" panose="02020603050405020304" pitchFamily="18" charset="0"/>
                          </a:endParaRPr>
                        </a:p>
                      </a:txBody>
                      <a:tcPr marL="123866" marR="123866" marT="0" marB="0" anchor="b"/>
                    </a:tc>
                    <a:extLst>
                      <a:ext uri="{0D108BD9-81ED-4DB2-BD59-A6C34878D82A}">
                        <a16:rowId xmlns:a16="http://schemas.microsoft.com/office/drawing/2014/main" val="2079888923"/>
                      </a:ext>
                    </a:extLst>
                  </a:tr>
                  <a:tr h="726680">
                    <a:tc>
                      <a:txBody>
                        <a:bodyPr/>
                        <a:lstStyle/>
                        <a:p>
                          <a:endParaRPr lang="en-US"/>
                        </a:p>
                      </a:txBody>
                      <a:tcPr marL="123866" marR="123866" marT="0" marB="0">
                        <a:blipFill>
                          <a:blip r:embed="rId3"/>
                          <a:stretch>
                            <a:fillRect l="-228" t="-103333" r="-170843" b="-313333"/>
                          </a:stretch>
                        </a:blipFill>
                      </a:tcPr>
                    </a:tc>
                    <a:tc>
                      <a:txBody>
                        <a:bodyPr/>
                        <a:lstStyle/>
                        <a:p>
                          <a:endParaRPr lang="en-US"/>
                        </a:p>
                      </a:txBody>
                      <a:tcPr marL="123866" marR="123866" marT="0" marB="0">
                        <a:blipFill>
                          <a:blip r:embed="rId3"/>
                          <a:stretch>
                            <a:fillRect l="-58981" t="-103333" r="-536" b="-313333"/>
                          </a:stretch>
                        </a:blipFill>
                      </a:tcPr>
                    </a:tc>
                    <a:extLst>
                      <a:ext uri="{0D108BD9-81ED-4DB2-BD59-A6C34878D82A}">
                        <a16:rowId xmlns:a16="http://schemas.microsoft.com/office/drawing/2014/main" val="2788735847"/>
                      </a:ext>
                    </a:extLst>
                  </a:tr>
                  <a:tr h="726680">
                    <a:tc>
                      <a:txBody>
                        <a:bodyPr/>
                        <a:lstStyle/>
                        <a:p>
                          <a:endParaRPr lang="en-US"/>
                        </a:p>
                      </a:txBody>
                      <a:tcPr marL="123866" marR="123866" marT="0" marB="0">
                        <a:blipFill>
                          <a:blip r:embed="rId3"/>
                          <a:stretch>
                            <a:fillRect l="-228" t="-205042" r="-170843" b="-215966"/>
                          </a:stretch>
                        </a:blipFill>
                      </a:tcPr>
                    </a:tc>
                    <a:tc>
                      <a:txBody>
                        <a:bodyPr/>
                        <a:lstStyle/>
                        <a:p>
                          <a:endParaRPr lang="en-US"/>
                        </a:p>
                      </a:txBody>
                      <a:tcPr marL="123866" marR="123866" marT="0" marB="0">
                        <a:blipFill>
                          <a:blip r:embed="rId3"/>
                          <a:stretch>
                            <a:fillRect l="-58981" t="-205042" r="-536" b="-215966"/>
                          </a:stretch>
                        </a:blipFill>
                      </a:tcPr>
                    </a:tc>
                    <a:extLst>
                      <a:ext uri="{0D108BD9-81ED-4DB2-BD59-A6C34878D82A}">
                        <a16:rowId xmlns:a16="http://schemas.microsoft.com/office/drawing/2014/main" val="123054403"/>
                      </a:ext>
                    </a:extLst>
                  </a:tr>
                  <a:tr h="726680">
                    <a:tc>
                      <a:txBody>
                        <a:bodyPr/>
                        <a:lstStyle/>
                        <a:p>
                          <a:endParaRPr lang="en-US"/>
                        </a:p>
                      </a:txBody>
                      <a:tcPr marL="123866" marR="123866" marT="0" marB="0">
                        <a:blipFill>
                          <a:blip r:embed="rId3"/>
                          <a:stretch>
                            <a:fillRect l="-228" t="-302500" r="-170843" b="-114167"/>
                          </a:stretch>
                        </a:blipFill>
                      </a:tcPr>
                    </a:tc>
                    <a:tc>
                      <a:txBody>
                        <a:bodyPr/>
                        <a:lstStyle/>
                        <a:p>
                          <a:pPr>
                            <a:spcBef>
                              <a:spcPts val="180"/>
                            </a:spcBef>
                            <a:spcAft>
                              <a:spcPts val="180"/>
                            </a:spcAft>
                            <a:buNone/>
                          </a:pPr>
                          <a:r>
                            <a:rPr lang="en-US" sz="2200" dirty="0">
                              <a:effectLst/>
                            </a:rPr>
                            <a:t>Loss or error metric – measures prediction error</a:t>
                          </a:r>
                          <a:endParaRPr lang="en-US" sz="2200" dirty="0">
                            <a:effectLst/>
                            <a:latin typeface="Aptos" panose="020B0004020202020204" pitchFamily="34" charset="0"/>
                            <a:ea typeface="Aptos" panose="020B0004020202020204" pitchFamily="34" charset="0"/>
                            <a:cs typeface="Times New Roman" panose="02020603050405020304" pitchFamily="18" charset="0"/>
                          </a:endParaRPr>
                        </a:p>
                      </a:txBody>
                      <a:tcPr marL="123866" marR="123866" marT="0" marB="0"/>
                    </a:tc>
                    <a:extLst>
                      <a:ext uri="{0D108BD9-81ED-4DB2-BD59-A6C34878D82A}">
                        <a16:rowId xmlns:a16="http://schemas.microsoft.com/office/drawing/2014/main" val="1534551009"/>
                      </a:ext>
                    </a:extLst>
                  </a:tr>
                  <a:tr h="726680">
                    <a:tc>
                      <a:txBody>
                        <a:bodyPr/>
                        <a:lstStyle/>
                        <a:p>
                          <a:endParaRPr lang="en-US"/>
                        </a:p>
                      </a:txBody>
                      <a:tcPr marL="123866" marR="123866" marT="0" marB="0">
                        <a:blipFill>
                          <a:blip r:embed="rId3"/>
                          <a:stretch>
                            <a:fillRect l="-228" t="-405882" r="-170843" b="-15126"/>
                          </a:stretch>
                        </a:blipFill>
                      </a:tcPr>
                    </a:tc>
                    <a:tc>
                      <a:txBody>
                        <a:bodyPr/>
                        <a:lstStyle/>
                        <a:p>
                          <a:pPr marL="0" algn="l" defTabSz="914400" rtl="0" eaLnBrk="1" latinLnBrk="0" hangingPunct="1">
                            <a:spcBef>
                              <a:spcPts val="180"/>
                            </a:spcBef>
                            <a:spcAft>
                              <a:spcPts val="180"/>
                            </a:spcAft>
                            <a:buNone/>
                          </a:pPr>
                          <a:r>
                            <a:rPr lang="en-US" sz="2200" kern="1200" dirty="0">
                              <a:solidFill>
                                <a:schemeClr val="dk1"/>
                              </a:solidFill>
                              <a:effectLst/>
                              <a:latin typeface="+mn-lt"/>
                              <a:ea typeface="+mn-ea"/>
                              <a:cs typeface="+mn-cs"/>
                            </a:rPr>
                            <a:t>Learnable parameters (weights &amp; biases) adjusted during training</a:t>
                          </a:r>
                        </a:p>
                      </a:txBody>
                      <a:tcPr marL="123866" marR="123866" marT="0" marB="0">
                        <a:solidFill>
                          <a:schemeClr val="accent5">
                            <a:lumMod val="20000"/>
                            <a:lumOff val="80000"/>
                          </a:schemeClr>
                        </a:solidFill>
                      </a:tcPr>
                    </a:tc>
                    <a:extLst>
                      <a:ext uri="{0D108BD9-81ED-4DB2-BD59-A6C34878D82A}">
                        <a16:rowId xmlns:a16="http://schemas.microsoft.com/office/drawing/2014/main" val="320201665"/>
                      </a:ext>
                    </a:extLst>
                  </a:tr>
                </a:tbl>
              </a:graphicData>
            </a:graphic>
          </p:graphicFrame>
        </mc:Fallback>
      </mc:AlternateContent>
    </p:spTree>
    <p:extLst>
      <p:ext uri="{BB962C8B-B14F-4D97-AF65-F5344CB8AC3E}">
        <p14:creationId xmlns:p14="http://schemas.microsoft.com/office/powerpoint/2010/main" val="151513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fontScale="90000"/>
          </a:bodyPr>
          <a:lstStyle/>
          <a:p>
            <a:r>
              <a:rPr lang="en-US" sz="5400" dirty="0"/>
              <a:t>Where the Metaphor Holds: Similarities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1847088"/>
            <a:ext cx="11324038" cy="4343400"/>
          </a:xfrm>
        </p:spPr>
        <p:txBody>
          <a:bodyPr anchor="t">
            <a:normAutofit lnSpcReduction="10000"/>
          </a:bodyPr>
          <a:lstStyle/>
          <a:p>
            <a:r>
              <a:rPr lang="en-US" sz="3200" b="1" dirty="0"/>
              <a:t>Weighted Inputs + Bias: </a:t>
            </a:r>
            <a:r>
              <a:rPr lang="en-US" sz="3200" dirty="0"/>
              <a:t>Both a linear regression model and a neural network neuron calculate a weighted sum of inputs plus a bias term. </a:t>
            </a:r>
          </a:p>
          <a:p>
            <a:pPr lvl="1"/>
            <a:r>
              <a:rPr lang="en-US" sz="2800" dirty="0"/>
              <a:t>Essentially, a </a:t>
            </a:r>
            <a:r>
              <a:rPr lang="en-US" sz="2800" b="1" i="1" dirty="0"/>
              <a:t>single</a:t>
            </a:r>
            <a:r>
              <a:rPr lang="en-US" sz="2800" dirty="0"/>
              <a:t> neural network’s neuron is performing linear regression.</a:t>
            </a:r>
          </a:p>
          <a:p>
            <a:r>
              <a:rPr lang="en-US" sz="3200" b="1" dirty="0"/>
              <a:t>Supervised Learning: </a:t>
            </a:r>
            <a:r>
              <a:rPr lang="en-US" sz="3200" dirty="0"/>
              <a:t>Both are supervised learning techniques in that we feed in labeled examples (with known outputs) and the model “learns” to map inputs to outputs.</a:t>
            </a:r>
          </a:p>
          <a:p>
            <a:pPr lvl="1"/>
            <a:r>
              <a:rPr lang="en-US" sz="2800" dirty="0"/>
              <a:t>Whether it’s finding the best-fit line or adjusting network weights, the goal is to generalize from training data to make accurate predictions.</a:t>
            </a:r>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8</a:t>
            </a:fld>
            <a:endParaRPr lang="en-US"/>
          </a:p>
        </p:txBody>
      </p:sp>
    </p:spTree>
    <p:extLst>
      <p:ext uri="{BB962C8B-B14F-4D97-AF65-F5344CB8AC3E}">
        <p14:creationId xmlns:p14="http://schemas.microsoft.com/office/powerpoint/2010/main" val="255123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6FA6-C39F-EAFA-750A-4218451BA6A8}"/>
              </a:ext>
            </a:extLst>
          </p:cNvPr>
          <p:cNvSpPr>
            <a:spLocks noGrp="1"/>
          </p:cNvSpPr>
          <p:nvPr>
            <p:ph type="title"/>
          </p:nvPr>
        </p:nvSpPr>
        <p:spPr/>
        <p:txBody>
          <a:bodyPr/>
          <a:lstStyle/>
          <a:p>
            <a:r>
              <a:rPr lang="en-US" dirty="0"/>
              <a:t>Let’s look at some neurons…</a:t>
            </a:r>
          </a:p>
        </p:txBody>
      </p:sp>
      <p:pic>
        <p:nvPicPr>
          <p:cNvPr id="6" name="Content Placeholder 5" descr="A diagram of a network&#10;&#10;AI-generated content may be incorrect.">
            <a:extLst>
              <a:ext uri="{FF2B5EF4-FFF2-40B4-BE49-F238E27FC236}">
                <a16:creationId xmlns:a16="http://schemas.microsoft.com/office/drawing/2014/main" id="{F8151BE3-AB11-5954-C82A-A4D10CF14CA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62793" y="1944291"/>
            <a:ext cx="8477677" cy="4158456"/>
          </a:xfrm>
        </p:spPr>
      </p:pic>
      <p:sp>
        <p:nvSpPr>
          <p:cNvPr id="4" name="Slide Number Placeholder 3">
            <a:extLst>
              <a:ext uri="{FF2B5EF4-FFF2-40B4-BE49-F238E27FC236}">
                <a16:creationId xmlns:a16="http://schemas.microsoft.com/office/drawing/2014/main" id="{830A474C-1727-3C17-3134-07D8159BCC1C}"/>
              </a:ext>
            </a:extLst>
          </p:cNvPr>
          <p:cNvSpPr>
            <a:spLocks noGrp="1"/>
          </p:cNvSpPr>
          <p:nvPr>
            <p:ph type="sldNum" sz="quarter" idx="12"/>
          </p:nvPr>
        </p:nvSpPr>
        <p:spPr/>
        <p:txBody>
          <a:bodyPr/>
          <a:lstStyle/>
          <a:p>
            <a:fld id="{4C487655-AABA-4CA8-8EDF-7F823A468B89}" type="slidenum">
              <a:rPr lang="en-US" smtClean="0"/>
              <a:t>9</a:t>
            </a:fld>
            <a:endParaRPr lang="en-US" dirty="0"/>
          </a:p>
        </p:txBody>
      </p:sp>
      <p:sp>
        <p:nvSpPr>
          <p:cNvPr id="3" name="Oval 2">
            <a:extLst>
              <a:ext uri="{FF2B5EF4-FFF2-40B4-BE49-F238E27FC236}">
                <a16:creationId xmlns:a16="http://schemas.microsoft.com/office/drawing/2014/main" id="{B8F14088-BB7A-B896-E4C3-E86072270FC9}"/>
              </a:ext>
            </a:extLst>
          </p:cNvPr>
          <p:cNvSpPr/>
          <p:nvPr/>
        </p:nvSpPr>
        <p:spPr>
          <a:xfrm>
            <a:off x="4632159" y="2994819"/>
            <a:ext cx="685799" cy="68580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10278</TotalTime>
  <Words>1049</Words>
  <Application>Microsoft Office PowerPoint</Application>
  <PresentationFormat>Widescreen</PresentationFormat>
  <Paragraphs>79</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Cambria Math</vt:lpstr>
      <vt:lpstr>Corbel</vt:lpstr>
      <vt:lpstr>Segoe UI</vt:lpstr>
      <vt:lpstr>Office Theme</vt:lpstr>
      <vt:lpstr>Linear Regression vs Neural Networks: A Conceptual Comparison</vt:lpstr>
      <vt:lpstr>Why are we here?</vt:lpstr>
      <vt:lpstr>Disclaimer!</vt:lpstr>
      <vt:lpstr>The simplest linear expression …</vt:lpstr>
      <vt:lpstr>Adding another dimension</vt:lpstr>
      <vt:lpstr>More features = better predictions</vt:lpstr>
      <vt:lpstr>Comparing Terminology</vt:lpstr>
      <vt:lpstr>Where the Metaphor Holds: Similarities</vt:lpstr>
      <vt:lpstr>Let’s look at some neurons…</vt:lpstr>
      <vt:lpstr>One neuron, one linear equation </vt:lpstr>
      <vt:lpstr>Where the Metaphor Breaks: Differences</vt:lpstr>
      <vt:lpstr>Where the Metaphor Breaks: Differences (2)</vt:lpstr>
      <vt:lpstr>This is just to plant a seed… we will look at Neural Networks more in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304</cp:revision>
  <dcterms:created xsi:type="dcterms:W3CDTF">2022-06-30T13:55:29Z</dcterms:created>
  <dcterms:modified xsi:type="dcterms:W3CDTF">2025-09-17T16:42:47Z</dcterms:modified>
</cp:coreProperties>
</file>