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1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1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1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993" autoAdjust="0"/>
  </p:normalViewPr>
  <p:slideViewPr>
    <p:cSldViewPr snapToGrid="0" snapToObjects="1">
      <p:cViewPr varScale="1">
        <p:scale>
          <a:sx n="60" d="100"/>
          <a:sy n="60" d="100"/>
        </p:scale>
        <p:origin x="1450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43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This first lecture focuses on the visible imagination of AI.</a:t>
            </a:r>
          </a:p>
          <a:p>
            <a:r>
              <a:t>Part 2 will shift to AI’s inner imagination — how it mentally models and predicts the world.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Artists, teachers, and marketers now use AI images as brainstorming tools and creative accelerators.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These questions are vital.</a:t>
            </a:r>
          </a:p>
          <a:p>
            <a:r>
              <a:t>As AI creativity grows, so does our responsibility to use it wisely.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These are the names shaping the field.</a:t>
            </a:r>
          </a:p>
          <a:p>
            <a:r>
              <a:t>DALL·E and Midjourney for public creativity, Stable Diffusion for open-source innovation, Adobe for commercial integration.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The next step is not just static art — it’s living, moving, immersive visuals.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ABF00-5B16-FC49-3C57-331A9C328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819A8C-9D2C-CDB1-C2B2-849F1F9D88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5AAE2F-A3F4-8048-76B6-DD89AF791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9F4C0-16A8-CD73-6838-D174152E4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259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Generative AI doesn’t just analyze — it creates.</a:t>
            </a:r>
          </a:p>
          <a:p>
            <a:r>
              <a:t>Image generation has become one of the most accessible and fun applications of this new creative wave.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Imagine describing something you’ve never seen — and instantly getting a realistic picture of it.</a:t>
            </a:r>
          </a:p>
          <a:p>
            <a:r>
              <a:t>That’s what modern image generators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Diffusion is like reverse erosion — the AI cleans up random static until a picture emerges.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Noise predictor network, Latent encoder/decoder, Text encoder (understands prompts)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Noise Predictor Network</a:t>
            </a:r>
          </a:p>
          <a:p>
            <a:r>
              <a:rPr lang="en-US" dirty="0"/>
              <a:t>This is the </a:t>
            </a:r>
            <a:r>
              <a:rPr lang="en-US" i="1" dirty="0"/>
              <a:t>core</a:t>
            </a:r>
            <a:r>
              <a:rPr lang="en-US" dirty="0"/>
              <a:t> part of a diffusion model.</a:t>
            </a:r>
          </a:p>
          <a:p>
            <a:r>
              <a:rPr lang="en-US" dirty="0"/>
              <a:t>During training, the model is shown an image that has had </a:t>
            </a:r>
            <a:r>
              <a:rPr lang="en-US" b="1" dirty="0"/>
              <a:t>random noise added</a:t>
            </a:r>
            <a:r>
              <a:rPr lang="en-US" dirty="0"/>
              <a:t> to it many times.</a:t>
            </a:r>
          </a:p>
          <a:p>
            <a:r>
              <a:rPr lang="en-US" dirty="0"/>
              <a:t>The noise predictor’s job is to </a:t>
            </a:r>
            <a:r>
              <a:rPr lang="en-US" b="1" dirty="0"/>
              <a:t>guess what noise was added</a:t>
            </a:r>
            <a:r>
              <a:rPr lang="en-US" dirty="0"/>
              <a:t> at each step.</a:t>
            </a:r>
          </a:p>
          <a:p>
            <a:r>
              <a:rPr lang="en-US" dirty="0"/>
              <a:t>Over time, it learns how to </a:t>
            </a:r>
            <a:r>
              <a:rPr lang="en-US" b="1" dirty="0"/>
              <a:t>remove the noise</a:t>
            </a:r>
            <a:r>
              <a:rPr lang="en-US" dirty="0"/>
              <a:t> and recover the clean image.</a:t>
            </a:r>
          </a:p>
          <a:p>
            <a:r>
              <a:rPr lang="en-US" dirty="0"/>
              <a:t>When you generate a new image, the AI starts with random static and applies the same learned process in reverse — gradually removing noise to reveal a picture.</a:t>
            </a:r>
          </a:p>
          <a:p>
            <a:r>
              <a:rPr lang="en-US" dirty="0"/>
              <a:t>Think of it like a skilled photo restorer who can tell which specks and scratches don’t belong, and knows how to clean them away.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Latent Encoder / Decoder</a:t>
            </a:r>
          </a:p>
          <a:p>
            <a:r>
              <a:rPr lang="en-US" dirty="0"/>
              <a:t>These work as a </a:t>
            </a:r>
            <a:r>
              <a:rPr lang="en-US" b="1" dirty="0"/>
              <a:t>compression system</a:t>
            </a:r>
            <a:r>
              <a:rPr lang="en-US" dirty="0"/>
              <a:t> for images.</a:t>
            </a:r>
          </a:p>
          <a:p>
            <a:r>
              <a:rPr lang="en-US" dirty="0"/>
              <a:t>The </a:t>
            </a:r>
            <a:r>
              <a:rPr lang="en-US" b="1" dirty="0"/>
              <a:t>encoder</a:t>
            </a:r>
            <a:r>
              <a:rPr lang="en-US" dirty="0"/>
              <a:t> converts a large image into a smaller, efficient internal representation called a </a:t>
            </a:r>
            <a:r>
              <a:rPr lang="en-US" b="1" dirty="0"/>
              <a:t>latent space</a:t>
            </a:r>
            <a:r>
              <a:rPr lang="en-US" dirty="0"/>
              <a:t> (like compressing a .zip file).</a:t>
            </a:r>
          </a:p>
          <a:p>
            <a:r>
              <a:rPr lang="en-US" dirty="0"/>
              <a:t>The </a:t>
            </a:r>
            <a:r>
              <a:rPr lang="en-US" b="1" dirty="0"/>
              <a:t>decoder</a:t>
            </a:r>
            <a:r>
              <a:rPr lang="en-US" dirty="0"/>
              <a:t> does the opposite — it </a:t>
            </a:r>
            <a:r>
              <a:rPr lang="en-US" b="1" dirty="0"/>
              <a:t>reconstructs</a:t>
            </a:r>
            <a:r>
              <a:rPr lang="en-US" dirty="0"/>
              <a:t> a full image from that compact form.</a:t>
            </a:r>
          </a:p>
          <a:p>
            <a:r>
              <a:rPr lang="en-US" dirty="0"/>
              <a:t>Working in this “latent” form saves computation and helps the model focus on </a:t>
            </a:r>
            <a:r>
              <a:rPr lang="en-US" i="1" dirty="0"/>
              <a:t>meaningful patterns</a:t>
            </a:r>
            <a:r>
              <a:rPr lang="en-US" dirty="0"/>
              <a:t> (shapes, textures, color relationships) rather than every pixel.</a:t>
            </a:r>
          </a:p>
          <a:p>
            <a:r>
              <a:rPr lang="en-US" dirty="0"/>
              <a:t>Analogy: If you describe a photo to a friend, you don’t list every pixel — you summarize it. That summary is like the latent space.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Text Encoder</a:t>
            </a:r>
          </a:p>
          <a:p>
            <a:r>
              <a:rPr lang="en-US" dirty="0"/>
              <a:t>The text encoder translates your written prompt into a </a:t>
            </a:r>
            <a:r>
              <a:rPr lang="en-US" b="1" dirty="0"/>
              <a:t>numerical meaning</a:t>
            </a:r>
            <a:r>
              <a:rPr lang="en-US" dirty="0"/>
              <a:t> the AI can understand.</a:t>
            </a:r>
          </a:p>
          <a:p>
            <a:r>
              <a:rPr lang="en-US" dirty="0"/>
              <a:t>It breaks sentences like </a:t>
            </a:r>
            <a:r>
              <a:rPr lang="en-US" i="1" dirty="0"/>
              <a:t>“a red panda playing a saxophone on the moon”</a:t>
            </a:r>
            <a:r>
              <a:rPr lang="en-US" dirty="0"/>
              <a:t> into concepts — “animal: red panda,” “object: saxophone,” “setting: moon.”</a:t>
            </a:r>
          </a:p>
          <a:p>
            <a:r>
              <a:rPr lang="en-US" dirty="0"/>
              <a:t>It converts those ideas into vectors that guide the image-generation process.</a:t>
            </a:r>
          </a:p>
          <a:p>
            <a:r>
              <a:rPr lang="en-US" dirty="0"/>
              <a:t>The image model then aligns what it draws with those text meanings.</a:t>
            </a:r>
          </a:p>
          <a:p>
            <a:r>
              <a:rPr lang="en-US" dirty="0"/>
              <a:t>It’s like an interpreter that helps the AI “understand” your description and draw something that matches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16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Each denoising step is like an artist sketching, refining, and coloring until the image looks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/>
            </a:lvl1pPr>
          </a:lstStyle>
          <a:p>
            <a:r>
              <a:rPr lang="en-US" dirty="0"/>
              <a:t>Slide </a:t>
            </a:r>
            <a:fld id="{C1FF6DA9-008F-8B48-92A6-B65229847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hyperlink" Target="https://community.mis.temple.edu/jshafe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mini.google.com/" TargetMode="External"/><Relationship Id="rId5" Type="http://schemas.openxmlformats.org/officeDocument/2006/relationships/hyperlink" Target="https://www.youtube.com/watch?v=lfE-csUyPF4&amp;vl=en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19B3-EF15-89E8-C1F0-C8B933E9C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1233" y="1403184"/>
            <a:ext cx="6034823" cy="1554505"/>
          </a:xfrm>
        </p:spPr>
        <p:txBody>
          <a:bodyPr>
            <a:normAutofit/>
          </a:bodyPr>
          <a:lstStyle/>
          <a:p>
            <a:r>
              <a:rPr lang="en-US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AI “Imagination” Part 1</a:t>
            </a:r>
            <a:br>
              <a:rPr lang="en-US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</a:br>
            <a:r>
              <a:rPr lang="en-US" sz="36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(Image Generation)</a:t>
            </a:r>
            <a:endParaRPr lang="en-US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FC15D-C8AA-1066-06DE-10EA5ACD2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9137" y="4304581"/>
            <a:ext cx="5036920" cy="2553420"/>
          </a:xfrm>
        </p:spPr>
        <p:txBody>
          <a:bodyPr>
            <a:normAutofit/>
          </a:bodyPr>
          <a:lstStyle/>
          <a:p>
            <a:pPr algn="r"/>
            <a:r>
              <a:rPr lang="sv-SE" sz="2000" dirty="0">
                <a:latin typeface="Segoe UI" panose="020B0502040204020203" pitchFamily="34" charset="0"/>
                <a:cs typeface="Segoe UI" panose="020B0502040204020203" pitchFamily="34" charset="0"/>
              </a:rPr>
              <a:t>Jeremy Shafer</a:t>
            </a:r>
          </a:p>
          <a:p>
            <a:pPr algn="r"/>
            <a:r>
              <a:rPr lang="sv-SE" sz="2000" dirty="0">
                <a:latin typeface="Segoe UI" panose="020B0502040204020203" pitchFamily="34" charset="0"/>
                <a:cs typeface="Segoe UI" panose="020B0502040204020203" pitchFamily="34" charset="0"/>
              </a:rPr>
              <a:t>jeremy@temple.edu</a:t>
            </a:r>
          </a:p>
          <a:p>
            <a:pPr algn="r"/>
            <a:r>
              <a:rPr lang="sv-SE" sz="2000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https://community.mis.temple.edu/jshafer</a:t>
            </a:r>
            <a:r>
              <a:rPr lang="sv-SE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r"/>
            <a:endParaRPr lang="sv-SE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br>
              <a:rPr lang="sv-SE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sv-SE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sv-SE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8F0792-367D-9A34-82A1-183B7ADA0726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A32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+mj-lt"/>
                <a:ea typeface="Tahoma" panose="020B0604030504040204" pitchFamily="34" charset="0"/>
                <a:cs typeface="Segoe UI" panose="020B0502040204020203" pitchFamily="34" charset="0"/>
              </a:rPr>
              <a:t>   MIS3536: Info Sys Innovation with 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BF4CA-20AD-7B77-3525-D45E1C263E05}"/>
              </a:ext>
            </a:extLst>
          </p:cNvPr>
          <p:cNvSpPr txBox="1"/>
          <p:nvPr/>
        </p:nvSpPr>
        <p:spPr>
          <a:xfrm>
            <a:off x="305943" y="6131434"/>
            <a:ext cx="5805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Unless otherwise indicated, all decorative images are by Unknown Author and licensed under </a:t>
            </a:r>
            <a:r>
              <a:rPr lang="en-US" sz="900" dirty="0">
                <a:hlinkClick r:id="rId3" tooltip="https://creativecommons.org/licenses/by-nc/3.0/"/>
              </a:rPr>
              <a:t>CC BY-NC</a:t>
            </a:r>
            <a:endParaRPr lang="en-US" sz="900" dirty="0"/>
          </a:p>
        </p:txBody>
      </p:sp>
      <p:pic>
        <p:nvPicPr>
          <p:cNvPr id="6" name="Picture 5" descr="A blue light bulb with a brain inside">
            <a:extLst>
              <a:ext uri="{FF2B5EF4-FFF2-40B4-BE49-F238E27FC236}">
                <a16:creationId xmlns:a16="http://schemas.microsoft.com/office/drawing/2014/main" id="{A36D6498-511E-A47E-A31E-A870F7805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7" y="1403184"/>
            <a:ext cx="5285007" cy="468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3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 dirty="0"/>
              <a:t>AI Image Generation (after training)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40" y="2551176"/>
            <a:ext cx="4544762" cy="36029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Start with random noise</a:t>
            </a:r>
          </a:p>
          <a:p>
            <a:r>
              <a:rPr lang="en-US" dirty="0"/>
              <a:t>Apply the model repeatedly to remove noise</a:t>
            </a:r>
          </a:p>
          <a:p>
            <a:r>
              <a:rPr lang="en-US" dirty="0"/>
              <a:t>Each step reveals more structure</a:t>
            </a:r>
          </a:p>
          <a:p>
            <a:r>
              <a:rPr lang="en-US" dirty="0"/>
              <a:t>Text prompt guides what appears</a:t>
            </a:r>
          </a:p>
        </p:txBody>
      </p:sp>
      <p:pic>
        <p:nvPicPr>
          <p:cNvPr id="4" name="Picture 3" descr="199e546c-349d-4ffe-a267-4532a2c6d6a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748" y="1649525"/>
            <a:ext cx="5334160" cy="35605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FF1A6-92A0-AF95-80C1-5AB2B67B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 dirty="0"/>
              <a:t>Example: DALL·E’s Teddy Bears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40" y="2551176"/>
            <a:ext cx="4544762" cy="3602935"/>
          </a:xfrm>
        </p:spPr>
        <p:txBody>
          <a:bodyPr>
            <a:normAutofit/>
          </a:bodyPr>
          <a:lstStyle/>
          <a:p>
            <a:r>
              <a:rPr lang="en-US" sz="2400" dirty="0"/>
              <a:t>DALL-E is built into ChatGPT</a:t>
            </a:r>
          </a:p>
          <a:p>
            <a:r>
              <a:rPr lang="en-US" sz="2400" dirty="0"/>
              <a:t>Prompt: “Teddy bears working on AI research underwater with 1990s technology.”</a:t>
            </a:r>
          </a:p>
          <a:p>
            <a:r>
              <a:rPr lang="en-US" sz="2400" dirty="0"/>
              <a:t>AI creates an entirely new image</a:t>
            </a:r>
          </a:p>
        </p:txBody>
      </p:sp>
      <p:pic>
        <p:nvPicPr>
          <p:cNvPr id="4" name="Picture 3" descr="53dad64d-61ea-47a5-ae32-915bb10614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80" y="771753"/>
            <a:ext cx="5316095" cy="53160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A86C1-3CAF-A0CD-207F-159D0689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/>
              <a:t>Applications Today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40" y="2551176"/>
            <a:ext cx="5492656" cy="3602935"/>
          </a:xfrm>
        </p:spPr>
        <p:txBody>
          <a:bodyPr>
            <a:normAutofit/>
          </a:bodyPr>
          <a:lstStyle/>
          <a:p>
            <a:r>
              <a:rPr lang="en-US" sz="2800" dirty="0"/>
              <a:t>Digital art and illustration</a:t>
            </a:r>
          </a:p>
          <a:p>
            <a:r>
              <a:rPr lang="en-US" sz="2800" dirty="0"/>
              <a:t>Marketing and design</a:t>
            </a:r>
          </a:p>
          <a:p>
            <a:r>
              <a:rPr lang="en-US" sz="2800" dirty="0"/>
              <a:t>Concept art for games and film</a:t>
            </a:r>
          </a:p>
          <a:p>
            <a:r>
              <a:rPr lang="en-US" sz="2800" dirty="0"/>
              <a:t>Education and storytelling</a:t>
            </a:r>
          </a:p>
          <a:p>
            <a:r>
              <a:rPr lang="en-US" sz="2800" dirty="0"/>
              <a:t>Personal creativity and fun</a:t>
            </a:r>
          </a:p>
        </p:txBody>
      </p:sp>
      <p:pic>
        <p:nvPicPr>
          <p:cNvPr id="4" name="Picture 3" descr="158facd3-2bf0-4de0-bf1f-0ff0003ca1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81" y="771753"/>
            <a:ext cx="3548493" cy="53160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001BF-9E44-40E9-6BFE-45BB95FA3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Discussion: </a:t>
            </a:r>
            <a:r>
              <a:rPr dirty="0"/>
              <a:t>Ethical and Social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 problem of (human, computational or systemic) bias in AI-generated Art?</a:t>
            </a:r>
          </a:p>
          <a:p>
            <a:r>
              <a:rPr dirty="0"/>
              <a:t>Who owns AI-generated art</a:t>
            </a:r>
            <a:r>
              <a:rPr lang="en-US" dirty="0"/>
              <a:t>?</a:t>
            </a:r>
            <a:endParaRPr dirty="0"/>
          </a:p>
          <a:p>
            <a:r>
              <a:rPr dirty="0"/>
              <a:t>Should artists’ work be used for training?</a:t>
            </a:r>
            <a:r>
              <a:rPr lang="en-US" dirty="0"/>
              <a:t> How should they be compensated?</a:t>
            </a:r>
            <a:endParaRPr dirty="0"/>
          </a:p>
          <a:p>
            <a:r>
              <a:rPr dirty="0"/>
              <a:t>Can AI images spread misinformation?</a:t>
            </a:r>
          </a:p>
          <a:p>
            <a:r>
              <a:rPr dirty="0"/>
              <a:t>How do we credit or label AI content?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D8F69-0CFF-BFDA-BC58-E1C41EEB4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/>
              <a:t>Industry Leaders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40" y="1865376"/>
            <a:ext cx="5801520" cy="4288735"/>
          </a:xfrm>
        </p:spPr>
        <p:txBody>
          <a:bodyPr>
            <a:normAutofit/>
          </a:bodyPr>
          <a:lstStyle/>
          <a:p>
            <a:r>
              <a:rPr lang="en-US" sz="2400" dirty="0"/>
              <a:t>OpenAI – DALL·E 3</a:t>
            </a:r>
          </a:p>
          <a:p>
            <a:r>
              <a:rPr lang="en-US" sz="2400" dirty="0"/>
              <a:t>Stability AI – Stable Diffusion (Open Source, Competitor)</a:t>
            </a:r>
          </a:p>
          <a:p>
            <a:r>
              <a:rPr lang="en-US" sz="2400" dirty="0"/>
              <a:t>Midjourney – art-focused, community-based (Silicon Valley Start Up, Competitor)</a:t>
            </a:r>
          </a:p>
          <a:p>
            <a:r>
              <a:rPr lang="en-US" sz="2400" dirty="0"/>
              <a:t>Adobe – Firefly in Photoshop</a:t>
            </a:r>
          </a:p>
          <a:p>
            <a:r>
              <a:rPr lang="en-US" sz="2400" dirty="0"/>
              <a:t>Imagen – Google Competitor</a:t>
            </a:r>
          </a:p>
          <a:p>
            <a:r>
              <a:rPr lang="en-US" sz="2400" dirty="0"/>
              <a:t>Nano Banana – Google Competitor (New) </a:t>
            </a:r>
          </a:p>
        </p:txBody>
      </p:sp>
      <p:pic>
        <p:nvPicPr>
          <p:cNvPr id="4" name="Picture 3" descr="b68149cb-0156-467f-8e73-29d8bf37e9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81" y="771753"/>
            <a:ext cx="3548493" cy="53160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AF9C0-F14C-03A8-9BA1-001F1D4B9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/>
              <a:t>Future of AI Image Generation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40" y="2551176"/>
            <a:ext cx="5590192" cy="3602935"/>
          </a:xfrm>
        </p:spPr>
        <p:txBody>
          <a:bodyPr>
            <a:normAutofit/>
          </a:bodyPr>
          <a:lstStyle/>
          <a:p>
            <a:r>
              <a:rPr lang="en-US" sz="2800" dirty="0"/>
              <a:t>Toward video and 3D generation</a:t>
            </a:r>
          </a:p>
          <a:p>
            <a:r>
              <a:rPr lang="en-US" sz="2800" dirty="0"/>
              <a:t>Greater control and personalization (like Nano Banana)</a:t>
            </a:r>
          </a:p>
          <a:p>
            <a:r>
              <a:rPr lang="en-US" sz="2800" dirty="0"/>
              <a:t>Built-in ethical guardrails</a:t>
            </a:r>
          </a:p>
          <a:p>
            <a:r>
              <a:rPr lang="en-US" sz="2800" dirty="0"/>
              <a:t>Integration with virtual and augmented reality</a:t>
            </a:r>
          </a:p>
        </p:txBody>
      </p:sp>
      <p:pic>
        <p:nvPicPr>
          <p:cNvPr id="4" name="Picture 3" descr="b68149cb-0156-467f-8e73-29d8bf37e9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581" y="771753"/>
            <a:ext cx="3548493" cy="53160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F3257-FC27-F1DD-9E82-76FA26AA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 dirty="0"/>
              <a:t>Part 2: World Models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40" y="2551176"/>
            <a:ext cx="5171600" cy="3602935"/>
          </a:xfrm>
        </p:spPr>
        <p:txBody>
          <a:bodyPr>
            <a:normAutofit/>
          </a:bodyPr>
          <a:lstStyle/>
          <a:p>
            <a:r>
              <a:rPr lang="en-US" sz="2800" dirty="0"/>
              <a:t>So far: AI can “create” a static image… but that’s trickery and training</a:t>
            </a:r>
          </a:p>
          <a:p>
            <a:r>
              <a:rPr lang="en-US" sz="2800" dirty="0"/>
              <a:t>A (conceptual) world model can help an AI plan </a:t>
            </a:r>
          </a:p>
        </p:txBody>
      </p:sp>
      <p:pic>
        <p:nvPicPr>
          <p:cNvPr id="4" name="Picture 3" descr="6a27b4b9-e5ea-4438-8e98-aef6e8edfc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748" y="1649525"/>
            <a:ext cx="5334160" cy="35605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F9A2A-A7AA-9827-3081-D5F149C29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8BBA12-8533-8DD8-8ADC-F5A253443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3210F-738D-7EE7-ECC5-A6B397B4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4"/>
          <a:stretch>
            <a:fillRect/>
          </a:stretch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39F4B-BE4D-62C2-4ECF-058F6BAA20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67" r="13917"/>
          <a:stretch>
            <a:fillRect/>
          </a:stretch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B9B55-450A-6CCD-BBFD-A652B56A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US" sz="2800"/>
              <a:t>For Fun: Try it yourself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5C6C9-D630-7A51-42BF-454BEC095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r>
              <a:rPr lang="en-US" sz="1800">
                <a:hlinkClick r:id="rId5"/>
              </a:rPr>
              <a:t>Kevin Stratvert Video</a:t>
            </a:r>
            <a:endParaRPr lang="en-US" sz="1800"/>
          </a:p>
          <a:p>
            <a:r>
              <a:rPr lang="en-US" sz="1800">
                <a:hlinkClick r:id="rId6"/>
              </a:rPr>
              <a:t>https://gemini.google.com</a:t>
            </a:r>
            <a:r>
              <a:rPr lang="en-US" sz="180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8447A-CEE4-6619-F23C-F6FBECEB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00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What is AI image generation?</a:t>
            </a:r>
          </a:p>
          <a:p>
            <a:r>
              <a:t>How it’s built and trained</a:t>
            </a:r>
          </a:p>
          <a:p>
            <a:r>
              <a:t>How it works step-by-step</a:t>
            </a:r>
          </a:p>
          <a:p>
            <a:r>
              <a:t>Current uses and leaders</a:t>
            </a:r>
          </a:p>
          <a:p>
            <a:r>
              <a:t>Ethical and social questions</a:t>
            </a:r>
          </a:p>
          <a:p>
            <a:r>
              <a:t>Future directions</a:t>
            </a:r>
          </a:p>
          <a:p>
            <a:r>
              <a:t>Preview of Part 2: AI World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B5B82-E8D4-AF4D-4874-B32A7AA4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38265"/>
            <a:ext cx="5791199" cy="1401183"/>
          </a:xfrm>
        </p:spPr>
        <p:txBody>
          <a:bodyPr anchor="t">
            <a:normAutofit/>
          </a:bodyPr>
          <a:lstStyle/>
          <a:p>
            <a:r>
              <a:rPr lang="en-US" sz="3200"/>
              <a:t>The Idea of Generative AI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51176"/>
            <a:ext cx="5791199" cy="3602935"/>
          </a:xfrm>
        </p:spPr>
        <p:txBody>
          <a:bodyPr>
            <a:normAutofit/>
          </a:bodyPr>
          <a:lstStyle/>
          <a:p>
            <a:r>
              <a:rPr lang="en-US" sz="2400" dirty="0"/>
              <a:t>Generative AI: AIs that create new content</a:t>
            </a:r>
          </a:p>
          <a:p>
            <a:pPr lvl="1"/>
            <a:r>
              <a:rPr lang="en-US" sz="2000" dirty="0"/>
              <a:t>Compose text (ChatGPT)</a:t>
            </a:r>
          </a:p>
          <a:p>
            <a:pPr lvl="1"/>
            <a:r>
              <a:rPr lang="en-US" sz="2000" dirty="0"/>
              <a:t>Compose music</a:t>
            </a:r>
          </a:p>
          <a:p>
            <a:pPr lvl="1"/>
            <a:r>
              <a:rPr lang="en-US" sz="2000" dirty="0"/>
              <a:t>Generate images from text prompts</a:t>
            </a:r>
          </a:p>
          <a:p>
            <a:r>
              <a:rPr lang="en-US" sz="2400" dirty="0"/>
              <a:t>Image generation is what I am going to call “</a:t>
            </a:r>
            <a:r>
              <a:rPr lang="en-US" sz="2400" dirty="0" err="1"/>
              <a:t>Artiicilial</a:t>
            </a:r>
            <a:r>
              <a:rPr lang="en-US" sz="2400" dirty="0"/>
              <a:t> Imagination”</a:t>
            </a:r>
          </a:p>
          <a:p>
            <a:r>
              <a:rPr lang="en-US" sz="2400" dirty="0"/>
              <a:t>Image generation is one kind of Generative Ai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68149cb-0156-467f-8e73-29d8bf37e9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788" y="842824"/>
            <a:ext cx="3448997" cy="51670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93F89-425B-26CF-94F6-FFDE9CD58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38265"/>
            <a:ext cx="5791199" cy="1401183"/>
          </a:xfrm>
        </p:spPr>
        <p:txBody>
          <a:bodyPr anchor="t">
            <a:normAutofit/>
          </a:bodyPr>
          <a:lstStyle/>
          <a:p>
            <a:r>
              <a:rPr lang="en-US" sz="3200"/>
              <a:t>What Is AI Image Generation?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51176"/>
            <a:ext cx="5791199" cy="360293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AI that creates new images “from scratch” (we can debate that in a minute)</a:t>
            </a:r>
          </a:p>
          <a:p>
            <a:r>
              <a:rPr lang="en-US" sz="2800" dirty="0"/>
              <a:t>Often works from a text prompt (e.g., “a red panda playing a saxophone on the moon”)</a:t>
            </a:r>
          </a:p>
          <a:p>
            <a:r>
              <a:rPr lang="en-US" sz="2800" dirty="0"/>
              <a:t>Uses deep learning and huge image datasets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0a88ab1-a1a6-4d25-8c6e-4b651bc668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788" y="842824"/>
            <a:ext cx="3448997" cy="51670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50321-A167-BBED-7025-A891AD19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5"/>
            <a:ext cx="5601382" cy="1401183"/>
          </a:xfrm>
        </p:spPr>
        <p:txBody>
          <a:bodyPr anchor="t">
            <a:normAutofit/>
          </a:bodyPr>
          <a:lstStyle/>
          <a:p>
            <a:r>
              <a:rPr lang="en-US" sz="3200" dirty="0"/>
              <a:t>From Early Experiments to “Art”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40" y="2087614"/>
            <a:ext cx="5212240" cy="3602935"/>
          </a:xfrm>
        </p:spPr>
        <p:txBody>
          <a:bodyPr>
            <a:normAutofit/>
          </a:bodyPr>
          <a:lstStyle/>
          <a:p>
            <a:r>
              <a:rPr lang="en-US" sz="2400" dirty="0"/>
              <a:t>Early models: GANs (Generative </a:t>
            </a:r>
            <a:r>
              <a:rPr lang="en-US" sz="2400" b="1" i="1" dirty="0"/>
              <a:t>Adversarial Networks</a:t>
            </a:r>
            <a:r>
              <a:rPr lang="en-US" sz="2400" dirty="0"/>
              <a:t>)</a:t>
            </a:r>
          </a:p>
          <a:p>
            <a:r>
              <a:rPr lang="en-US" sz="2400" dirty="0"/>
              <a:t>Two AIs: one creates, one judges</a:t>
            </a:r>
          </a:p>
          <a:p>
            <a:r>
              <a:rPr lang="en-US" sz="2400" dirty="0"/>
              <a:t>Pushed each other to improve</a:t>
            </a:r>
          </a:p>
          <a:p>
            <a:r>
              <a:rPr lang="en-US" sz="2400" dirty="0"/>
              <a:t>Results were impressive but unstable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C239B-CA7D-9DCE-6C70-35069D9B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15619"/>
            <a:ext cx="5145272" cy="16734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D45BDD-760B-1510-5B46-8AB1270910EF}"/>
              </a:ext>
            </a:extLst>
          </p:cNvPr>
          <p:cNvSpPr txBox="1"/>
          <p:nvPr/>
        </p:nvSpPr>
        <p:spPr>
          <a:xfrm>
            <a:off x="1229931" y="4522981"/>
            <a:ext cx="9795354" cy="156966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br>
              <a:rPr lang="en-US" sz="2400" dirty="0"/>
            </a:br>
            <a:r>
              <a:rPr lang="en-US" sz="2400" dirty="0"/>
              <a:t>GANs were a big step. One AI tries to fake it, the other tries to spot the fake.</a:t>
            </a:r>
          </a:p>
          <a:p>
            <a:r>
              <a:rPr lang="en-US" sz="2400" dirty="0"/>
              <a:t>Over time, the faker gets very good — but this approach was hard to scale.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623B388-9202-AF66-3741-FEC534B64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/>
              <a:t>The Diffusion Revolution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256" y="1860572"/>
            <a:ext cx="4544762" cy="427718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Around 2021, a new method: Diffusion models</a:t>
            </a:r>
          </a:p>
          <a:p>
            <a:r>
              <a:rPr lang="en-US" sz="2400" dirty="0"/>
              <a:t>Process: Start with random noise</a:t>
            </a:r>
          </a:p>
          <a:p>
            <a:r>
              <a:rPr lang="en-US" sz="2400" dirty="0"/>
              <a:t>Gradually remove noise to reveal an image</a:t>
            </a:r>
          </a:p>
          <a:p>
            <a:r>
              <a:rPr lang="en-US" sz="2400" dirty="0"/>
              <a:t>Reliable, flexible, and capable of stunning detail</a:t>
            </a:r>
          </a:p>
          <a:p>
            <a:r>
              <a:rPr lang="en-US" sz="2400" dirty="0"/>
              <a:t>The diffusion generative process starts with “static” (a.k.a. “Gaussian noise”)</a:t>
            </a:r>
          </a:p>
        </p:txBody>
      </p:sp>
      <p:pic>
        <p:nvPicPr>
          <p:cNvPr id="4" name="Picture 3" descr="6a27b4b9-e5ea-4438-8e98-aef6e8edfc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748" y="1649525"/>
            <a:ext cx="5334160" cy="35605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095DA-8B5F-303B-DC84-9B4698055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anchor="t">
            <a:normAutofit/>
          </a:bodyPr>
          <a:lstStyle/>
          <a:p>
            <a:r>
              <a:rPr lang="en-US" sz="3200"/>
              <a:t>What Is Gaussian Noise?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462" y="1974978"/>
            <a:ext cx="4544762" cy="360293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“Noise” = random static (like TV snow)</a:t>
            </a:r>
          </a:p>
          <a:p>
            <a:r>
              <a:rPr lang="en-US" sz="2400" dirty="0"/>
              <a:t>“Gaussian” = small changes are common, big ones rare</a:t>
            </a:r>
          </a:p>
          <a:p>
            <a:r>
              <a:rPr lang="en-US" sz="2400" dirty="0"/>
              <a:t>Diffusion models add and remove this noise to learn how images are structured</a:t>
            </a:r>
          </a:p>
          <a:p>
            <a:r>
              <a:rPr lang="en-US" sz="2400" dirty="0"/>
              <a:t>After training, AI image generators try to un-randomize the static, step by step.</a:t>
            </a:r>
          </a:p>
        </p:txBody>
      </p:sp>
      <p:pic>
        <p:nvPicPr>
          <p:cNvPr id="4" name="Picture 3" descr="0090ce67-db41-4a07-acd6-ba82d9d2b95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80" y="771753"/>
            <a:ext cx="5316095" cy="53160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81D8B-4EC7-52F0-D82C-7A5CC557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How AI Image Generators Are Built</a:t>
            </a:r>
            <a:br>
              <a:rPr lang="en-US" dirty="0"/>
            </a:br>
            <a:r>
              <a:rPr lang="en-US" dirty="0"/>
              <a:t>(Model Training)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800" dirty="0"/>
              <a:t>Based on neural networks</a:t>
            </a:r>
          </a:p>
          <a:p>
            <a:r>
              <a:rPr sz="2800" dirty="0"/>
              <a:t>Trained on billions of image-text pairs</a:t>
            </a:r>
          </a:p>
          <a:p>
            <a:r>
              <a:rPr sz="2800" dirty="0"/>
              <a:t>Learn patterns like: “What does a dog look like?”, “What makes a sunset look warm?”</a:t>
            </a:r>
          </a:p>
          <a:p>
            <a:r>
              <a:rPr sz="2800" dirty="0"/>
              <a:t>Key components</a:t>
            </a:r>
            <a:r>
              <a:rPr lang="en-US" sz="2800" dirty="0"/>
              <a:t> for training</a:t>
            </a:r>
            <a:r>
              <a:rPr sz="2800" dirty="0"/>
              <a:t>: Noise predictor network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17280-4842-A50E-C8E9-B572C5E5BFEE}"/>
              </a:ext>
            </a:extLst>
          </p:cNvPr>
          <p:cNvSpPr txBox="1"/>
          <p:nvPr/>
        </p:nvSpPr>
        <p:spPr>
          <a:xfrm>
            <a:off x="1229931" y="4522981"/>
            <a:ext cx="9795354" cy="156966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br>
              <a:rPr lang="en-US" sz="2400" dirty="0"/>
            </a:br>
            <a:r>
              <a:rPr lang="en-US" sz="2400" dirty="0"/>
              <a:t>The network doesn’t </a:t>
            </a:r>
            <a:r>
              <a:rPr lang="en-US" sz="2400" b="1" i="1" dirty="0"/>
              <a:t>memorize</a:t>
            </a:r>
            <a:r>
              <a:rPr lang="en-US" sz="2400" dirty="0"/>
              <a:t> pictures. It learns </a:t>
            </a:r>
            <a:r>
              <a:rPr lang="en-US" sz="2400" b="1" i="1" dirty="0"/>
              <a:t>relationships</a:t>
            </a:r>
            <a:r>
              <a:rPr lang="en-US" sz="2400" dirty="0"/>
              <a:t> — colors, shapes, lighting, and words that go together.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23CA8-E46A-FA08-C767-13309E48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E96A9-CC68-13A3-9FFE-5A930D08C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Image Generators (training, simplified)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11F68-5AC9-C95B-29BB-29712AB5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39344-28FC-DB25-EDBD-8B20364BB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00484"/>
            <a:ext cx="11582400" cy="4493534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EB67BEFC-91A2-5FDC-631F-1899CD7DDF93}"/>
              </a:ext>
            </a:extLst>
          </p:cNvPr>
          <p:cNvSpPr/>
          <p:nvPr/>
        </p:nvSpPr>
        <p:spPr>
          <a:xfrm>
            <a:off x="4673600" y="5014733"/>
            <a:ext cx="736600" cy="77928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31AEB-9BAF-A79A-76BF-DA8E122219A2}"/>
              </a:ext>
            </a:extLst>
          </p:cNvPr>
          <p:cNvSpPr txBox="1"/>
          <p:nvPr/>
        </p:nvSpPr>
        <p:spPr>
          <a:xfrm>
            <a:off x="4165600" y="5892800"/>
            <a:ext cx="193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0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1282</Words>
  <Application>Microsoft Office PowerPoint</Application>
  <PresentationFormat>Widescreen</PresentationFormat>
  <Paragraphs>143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Segoe UI</vt:lpstr>
      <vt:lpstr>Office Theme</vt:lpstr>
      <vt:lpstr>AI “Imagination” Part 1 (Image Generation)</vt:lpstr>
      <vt:lpstr>Agenda</vt:lpstr>
      <vt:lpstr>The Idea of Generative AI</vt:lpstr>
      <vt:lpstr>What Is AI Image Generation?</vt:lpstr>
      <vt:lpstr>From Early Experiments to “Art”</vt:lpstr>
      <vt:lpstr>The Diffusion Revolution</vt:lpstr>
      <vt:lpstr>What Is Gaussian Noise?</vt:lpstr>
      <vt:lpstr>How AI Image Generators Are Built (Model Training)</vt:lpstr>
      <vt:lpstr>Modern Image Generators (training, simplified)</vt:lpstr>
      <vt:lpstr>AI Image Generation (after training)</vt:lpstr>
      <vt:lpstr>Example: DALL·E’s Teddy Bears</vt:lpstr>
      <vt:lpstr>Applications Today</vt:lpstr>
      <vt:lpstr>Future Discussion: Ethical and Social Questions</vt:lpstr>
      <vt:lpstr>Industry Leaders</vt:lpstr>
      <vt:lpstr>Future of AI Image Generation</vt:lpstr>
      <vt:lpstr>Part 2: World Models</vt:lpstr>
      <vt:lpstr>For Fun: Try it yourself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Jeremy Shafer</dc:creator>
  <cp:keywords/>
  <dc:description>generated using python-pptx</dc:description>
  <cp:lastModifiedBy>Jeremy J. Shafer</cp:lastModifiedBy>
  <cp:revision>12</cp:revision>
  <dcterms:created xsi:type="dcterms:W3CDTF">2013-01-27T09:14:16Z</dcterms:created>
  <dcterms:modified xsi:type="dcterms:W3CDTF">2025-10-15T16:45:25Z</dcterms:modified>
  <cp:category/>
</cp:coreProperties>
</file>