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6" r:id="rId3"/>
    <p:sldId id="694" r:id="rId4"/>
    <p:sldId id="709" r:id="rId5"/>
    <p:sldId id="710" r:id="rId6"/>
    <p:sldId id="711" r:id="rId7"/>
    <p:sldId id="712" r:id="rId8"/>
    <p:sldId id="713" r:id="rId9"/>
    <p:sldId id="656" r:id="rId10"/>
    <p:sldId id="70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43"/>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556A92-0684-1449-9D06-E4421FEC54AD}" type="datetimeFigureOut">
              <a:rPr lang="en-US" smtClean="0"/>
              <a:t>4/14/2025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E8DC5F-170A-B14A-B4F8-7D7CC9DD00DB}" type="slidenum">
              <a:rPr lang="en-US" smtClean="0"/>
              <a:t>‹#›</a:t>
            </a:fld>
            <a:endParaRPr lang="en-US"/>
          </a:p>
        </p:txBody>
      </p:sp>
    </p:spTree>
    <p:extLst>
      <p:ext uri="{BB962C8B-B14F-4D97-AF65-F5344CB8AC3E}">
        <p14:creationId xmlns:p14="http://schemas.microsoft.com/office/powerpoint/2010/main" val="1560390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630AB-6BAD-E09A-1B04-9037740036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F57D49-EB63-0E0C-D271-D89C9C12EE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CFB309-D270-D5DF-A1B5-FEAFA927CD1C}"/>
              </a:ext>
            </a:extLst>
          </p:cNvPr>
          <p:cNvSpPr>
            <a:spLocks noGrp="1"/>
          </p:cNvSpPr>
          <p:nvPr>
            <p:ph type="dt" sz="half" idx="10"/>
          </p:nvPr>
        </p:nvSpPr>
        <p:spPr/>
        <p:txBody>
          <a:bodyPr/>
          <a:lstStyle/>
          <a:p>
            <a:fld id="{A6849012-DA6D-499E-96C5-F0B39218BD38}" type="datetime1">
              <a:rPr lang="en-US" smtClean="0"/>
              <a:t>4/14/2025</a:t>
            </a:fld>
            <a:endParaRPr lang="en-US"/>
          </a:p>
        </p:txBody>
      </p:sp>
      <p:sp>
        <p:nvSpPr>
          <p:cNvPr id="5" name="Footer Placeholder 4">
            <a:extLst>
              <a:ext uri="{FF2B5EF4-FFF2-40B4-BE49-F238E27FC236}">
                <a16:creationId xmlns:a16="http://schemas.microsoft.com/office/drawing/2014/main" id="{CC025C07-F555-22F3-0116-6F8E0D5658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C3D22-E87E-6B6F-668A-101256CE3E24}"/>
              </a:ext>
            </a:extLst>
          </p:cNvPr>
          <p:cNvSpPr>
            <a:spLocks noGrp="1"/>
          </p:cNvSpPr>
          <p:nvPr>
            <p:ph type="sldNum" sz="quarter" idx="12"/>
          </p:nvPr>
        </p:nvSpPr>
        <p:spPr/>
        <p:txBody>
          <a:bodyPr/>
          <a:lstStyle>
            <a:lvl1pPr>
              <a:defRPr sz="3200" b="1"/>
            </a:lvl1pPr>
          </a:lstStyle>
          <a:p>
            <a:fld id="{BCD75678-9A6F-1841-A9A7-307B21386F4B}" type="slidenum">
              <a:rPr lang="en-US" smtClean="0"/>
              <a:pPr/>
              <a:t>‹#›</a:t>
            </a:fld>
            <a:endParaRPr lang="en-US" dirty="0"/>
          </a:p>
        </p:txBody>
      </p:sp>
    </p:spTree>
    <p:extLst>
      <p:ext uri="{BB962C8B-B14F-4D97-AF65-F5344CB8AC3E}">
        <p14:creationId xmlns:p14="http://schemas.microsoft.com/office/powerpoint/2010/main" val="837230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6BE9-58F7-DD57-B176-2110616DE4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0225EE-C4FC-50F6-D009-613B8B4527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83E5E7-3A32-B057-72A3-C32B8EE8C6A7}"/>
              </a:ext>
            </a:extLst>
          </p:cNvPr>
          <p:cNvSpPr>
            <a:spLocks noGrp="1"/>
          </p:cNvSpPr>
          <p:nvPr>
            <p:ph type="dt" sz="half" idx="10"/>
          </p:nvPr>
        </p:nvSpPr>
        <p:spPr/>
        <p:txBody>
          <a:bodyPr/>
          <a:lstStyle/>
          <a:p>
            <a:fld id="{A05A3CF8-54C0-419E-B284-1A20CE74F46A}" type="datetime1">
              <a:rPr lang="en-US" smtClean="0"/>
              <a:t>4/14/2025</a:t>
            </a:fld>
            <a:endParaRPr lang="en-US"/>
          </a:p>
        </p:txBody>
      </p:sp>
      <p:sp>
        <p:nvSpPr>
          <p:cNvPr id="5" name="Footer Placeholder 4">
            <a:extLst>
              <a:ext uri="{FF2B5EF4-FFF2-40B4-BE49-F238E27FC236}">
                <a16:creationId xmlns:a16="http://schemas.microsoft.com/office/drawing/2014/main" id="{D126BC04-48FB-1C06-30DF-8EC0D617CA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CD1C30-2E6B-464D-5F4E-D40520B169F6}"/>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3494239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7E6966-1042-00D6-62E7-3BEFD00EAC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8ED72B-EFB2-0D37-5FC3-E878EBE884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BE1813-0EB7-4C1E-ED55-B76CB4029253}"/>
              </a:ext>
            </a:extLst>
          </p:cNvPr>
          <p:cNvSpPr>
            <a:spLocks noGrp="1"/>
          </p:cNvSpPr>
          <p:nvPr>
            <p:ph type="dt" sz="half" idx="10"/>
          </p:nvPr>
        </p:nvSpPr>
        <p:spPr/>
        <p:txBody>
          <a:bodyPr/>
          <a:lstStyle/>
          <a:p>
            <a:fld id="{5CF958A4-B1AD-4C91-857B-11F64A4836B7}" type="datetime1">
              <a:rPr lang="en-US" smtClean="0"/>
              <a:t>4/14/2025</a:t>
            </a:fld>
            <a:endParaRPr lang="en-US"/>
          </a:p>
        </p:txBody>
      </p:sp>
      <p:sp>
        <p:nvSpPr>
          <p:cNvPr id="5" name="Footer Placeholder 4">
            <a:extLst>
              <a:ext uri="{FF2B5EF4-FFF2-40B4-BE49-F238E27FC236}">
                <a16:creationId xmlns:a16="http://schemas.microsoft.com/office/drawing/2014/main" id="{EEAEF3B7-2F29-E3E6-8359-F0D79FB2B7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16B71-BC6B-2F1C-7C93-D726A2EAFAFF}"/>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1217796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1957C-F0B4-086D-28C2-41C64611FE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6B98B02-A515-4DDF-A416-46CA6F3D4F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912110-62D5-4E0C-1D02-E540D203F8F3}"/>
              </a:ext>
            </a:extLst>
          </p:cNvPr>
          <p:cNvSpPr>
            <a:spLocks noGrp="1"/>
          </p:cNvSpPr>
          <p:nvPr>
            <p:ph type="dt" sz="half" idx="10"/>
          </p:nvPr>
        </p:nvSpPr>
        <p:spPr/>
        <p:txBody>
          <a:bodyPr/>
          <a:lstStyle/>
          <a:p>
            <a:fld id="{7E496A25-5E68-4463-AFFA-151EE8A5D810}" type="datetime1">
              <a:rPr lang="en-US" smtClean="0"/>
              <a:t>4/14/2025</a:t>
            </a:fld>
            <a:endParaRPr lang="en-US"/>
          </a:p>
        </p:txBody>
      </p:sp>
      <p:sp>
        <p:nvSpPr>
          <p:cNvPr id="5" name="Footer Placeholder 4">
            <a:extLst>
              <a:ext uri="{FF2B5EF4-FFF2-40B4-BE49-F238E27FC236}">
                <a16:creationId xmlns:a16="http://schemas.microsoft.com/office/drawing/2014/main" id="{BB45AC66-1253-2564-7084-5EBEE9B13E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04A31B-2247-CE79-89ED-AE78625EB952}"/>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1167615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FEAB3-05D6-3075-980C-88C381E894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CC5C4B-A30E-F73C-78D3-6B4FD29553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9A15F7-95C5-37ED-158D-7F1FD4B3A722}"/>
              </a:ext>
            </a:extLst>
          </p:cNvPr>
          <p:cNvSpPr>
            <a:spLocks noGrp="1"/>
          </p:cNvSpPr>
          <p:nvPr>
            <p:ph type="dt" sz="half" idx="10"/>
          </p:nvPr>
        </p:nvSpPr>
        <p:spPr/>
        <p:txBody>
          <a:bodyPr/>
          <a:lstStyle/>
          <a:p>
            <a:fld id="{D362E20C-64DA-42C6-83E7-6E2886B4311E}" type="datetime1">
              <a:rPr lang="en-US" smtClean="0"/>
              <a:t>4/14/2025</a:t>
            </a:fld>
            <a:endParaRPr lang="en-US"/>
          </a:p>
        </p:txBody>
      </p:sp>
      <p:sp>
        <p:nvSpPr>
          <p:cNvPr id="5" name="Footer Placeholder 4">
            <a:extLst>
              <a:ext uri="{FF2B5EF4-FFF2-40B4-BE49-F238E27FC236}">
                <a16:creationId xmlns:a16="http://schemas.microsoft.com/office/drawing/2014/main" id="{AB9F6A5A-FED6-EDD6-F2AE-841846B54E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23F272-D833-71D3-DA85-95FCCD0005D4}"/>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2284639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1E0B-E665-C9F5-841A-71F9D8B0E6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AE1744-579E-0048-5C6F-6D8F0D79EC1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1D2143-2DB5-99A1-014F-0678714F5F18}"/>
              </a:ext>
            </a:extLst>
          </p:cNvPr>
          <p:cNvSpPr>
            <a:spLocks noGrp="1"/>
          </p:cNvSpPr>
          <p:nvPr>
            <p:ph type="dt" sz="half" idx="10"/>
          </p:nvPr>
        </p:nvSpPr>
        <p:spPr/>
        <p:txBody>
          <a:bodyPr/>
          <a:lstStyle/>
          <a:p>
            <a:fld id="{4C8DF975-5382-4EF4-8031-F54B534D2793}" type="datetime1">
              <a:rPr lang="en-US" smtClean="0"/>
              <a:t>4/14/2025</a:t>
            </a:fld>
            <a:endParaRPr lang="en-US"/>
          </a:p>
        </p:txBody>
      </p:sp>
      <p:sp>
        <p:nvSpPr>
          <p:cNvPr id="5" name="Footer Placeholder 4">
            <a:extLst>
              <a:ext uri="{FF2B5EF4-FFF2-40B4-BE49-F238E27FC236}">
                <a16:creationId xmlns:a16="http://schemas.microsoft.com/office/drawing/2014/main" id="{04706A0D-92F4-01CB-C346-58B94DC63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5AE50D-E1FB-08E0-6862-5B3B25DACE4D}"/>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2220683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87C48-F45D-7129-2A03-56F244899C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8701E5-16CA-DAFA-250F-2F2601C6D2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DB10C3-0399-4817-15A9-FC60396A0B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EE1850-33D7-7C4C-552D-E8EB5FE5F0FF}"/>
              </a:ext>
            </a:extLst>
          </p:cNvPr>
          <p:cNvSpPr>
            <a:spLocks noGrp="1"/>
          </p:cNvSpPr>
          <p:nvPr>
            <p:ph type="dt" sz="half" idx="10"/>
          </p:nvPr>
        </p:nvSpPr>
        <p:spPr/>
        <p:txBody>
          <a:bodyPr/>
          <a:lstStyle/>
          <a:p>
            <a:fld id="{2A83FD6E-CA31-4044-BB98-86F890EFE9B3}" type="datetime1">
              <a:rPr lang="en-US" smtClean="0"/>
              <a:t>4/14/2025</a:t>
            </a:fld>
            <a:endParaRPr lang="en-US"/>
          </a:p>
        </p:txBody>
      </p:sp>
      <p:sp>
        <p:nvSpPr>
          <p:cNvPr id="6" name="Footer Placeholder 5">
            <a:extLst>
              <a:ext uri="{FF2B5EF4-FFF2-40B4-BE49-F238E27FC236}">
                <a16:creationId xmlns:a16="http://schemas.microsoft.com/office/drawing/2014/main" id="{3CB4165A-9C87-E7AF-3B94-CE0096BF4E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283429-3554-6F8E-2049-B960A9B6BA6C}"/>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31263484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28DEF-C2BC-C520-13A4-F29FA04DD8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155A18-6CF8-A409-A76A-AE0F19920F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9DB580-AB30-F62D-8EE8-5E551AEBC5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076AAF1-BFEA-18AE-B055-8C2B171DB4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8732A8-C58B-C650-0E89-4151CE30B9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57EF1D-AC9D-C4E2-41B7-BEBF20733BBE}"/>
              </a:ext>
            </a:extLst>
          </p:cNvPr>
          <p:cNvSpPr>
            <a:spLocks noGrp="1"/>
          </p:cNvSpPr>
          <p:nvPr>
            <p:ph type="dt" sz="half" idx="10"/>
          </p:nvPr>
        </p:nvSpPr>
        <p:spPr/>
        <p:txBody>
          <a:bodyPr/>
          <a:lstStyle/>
          <a:p>
            <a:fld id="{2377B8E3-B670-41A1-8FF9-B0E55CBB6ED9}" type="datetime1">
              <a:rPr lang="en-US" smtClean="0"/>
              <a:t>4/14/2025</a:t>
            </a:fld>
            <a:endParaRPr lang="en-US"/>
          </a:p>
        </p:txBody>
      </p:sp>
      <p:sp>
        <p:nvSpPr>
          <p:cNvPr id="8" name="Footer Placeholder 7">
            <a:extLst>
              <a:ext uri="{FF2B5EF4-FFF2-40B4-BE49-F238E27FC236}">
                <a16:creationId xmlns:a16="http://schemas.microsoft.com/office/drawing/2014/main" id="{6D39ACDA-86E5-06F8-B0B5-BA6B4C0C60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3EEAE5-BC77-73C1-B6B5-7C96A44D8B0C}"/>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33084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5C038-321D-7FB5-D9A7-B136B31DBF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6E2CE5-9E69-EEB3-F657-B664EB925668}"/>
              </a:ext>
            </a:extLst>
          </p:cNvPr>
          <p:cNvSpPr>
            <a:spLocks noGrp="1"/>
          </p:cNvSpPr>
          <p:nvPr>
            <p:ph type="dt" sz="half" idx="10"/>
          </p:nvPr>
        </p:nvSpPr>
        <p:spPr/>
        <p:txBody>
          <a:bodyPr/>
          <a:lstStyle/>
          <a:p>
            <a:fld id="{BF7C8205-3115-444B-9ED1-828AB1287A3A}" type="datetime1">
              <a:rPr lang="en-US" smtClean="0"/>
              <a:t>4/14/2025</a:t>
            </a:fld>
            <a:endParaRPr lang="en-US"/>
          </a:p>
        </p:txBody>
      </p:sp>
      <p:sp>
        <p:nvSpPr>
          <p:cNvPr id="4" name="Footer Placeholder 3">
            <a:extLst>
              <a:ext uri="{FF2B5EF4-FFF2-40B4-BE49-F238E27FC236}">
                <a16:creationId xmlns:a16="http://schemas.microsoft.com/office/drawing/2014/main" id="{DB7929DB-536B-B043-73C5-DB21519EC1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E3E3EB-04FF-6B70-FBB2-42557B90CEF3}"/>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1692251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EEE2B5-8041-731E-31C3-CFF7858D7CA5}"/>
              </a:ext>
            </a:extLst>
          </p:cNvPr>
          <p:cNvSpPr>
            <a:spLocks noGrp="1"/>
          </p:cNvSpPr>
          <p:nvPr>
            <p:ph type="dt" sz="half" idx="10"/>
          </p:nvPr>
        </p:nvSpPr>
        <p:spPr/>
        <p:txBody>
          <a:bodyPr/>
          <a:lstStyle/>
          <a:p>
            <a:fld id="{287F8CC5-2FA7-4BB6-8F55-BD69D47311E6}" type="datetime1">
              <a:rPr lang="en-US" smtClean="0"/>
              <a:t>4/14/2025</a:t>
            </a:fld>
            <a:endParaRPr lang="en-US"/>
          </a:p>
        </p:txBody>
      </p:sp>
      <p:sp>
        <p:nvSpPr>
          <p:cNvPr id="3" name="Footer Placeholder 2">
            <a:extLst>
              <a:ext uri="{FF2B5EF4-FFF2-40B4-BE49-F238E27FC236}">
                <a16:creationId xmlns:a16="http://schemas.microsoft.com/office/drawing/2014/main" id="{F10629A8-79E6-6D65-F6B2-5B10FACEBB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CA923F-A853-512C-C76A-6C6EC71B698B}"/>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485601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CAA56-37F4-DFA9-98B4-45234F1F4C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4C8ACB-3BBF-C8DF-9622-7C82CF8F2E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EAAB07-35A7-3E44-76E6-F9D47801E4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5032FE-EAD1-9979-141B-73D52AF8D14C}"/>
              </a:ext>
            </a:extLst>
          </p:cNvPr>
          <p:cNvSpPr>
            <a:spLocks noGrp="1"/>
          </p:cNvSpPr>
          <p:nvPr>
            <p:ph type="dt" sz="half" idx="10"/>
          </p:nvPr>
        </p:nvSpPr>
        <p:spPr/>
        <p:txBody>
          <a:bodyPr/>
          <a:lstStyle/>
          <a:p>
            <a:fld id="{6B309F41-92E2-481D-B524-A72239C9214C}" type="datetime1">
              <a:rPr lang="en-US" smtClean="0"/>
              <a:t>4/14/2025</a:t>
            </a:fld>
            <a:endParaRPr lang="en-US"/>
          </a:p>
        </p:txBody>
      </p:sp>
      <p:sp>
        <p:nvSpPr>
          <p:cNvPr id="6" name="Footer Placeholder 5">
            <a:extLst>
              <a:ext uri="{FF2B5EF4-FFF2-40B4-BE49-F238E27FC236}">
                <a16:creationId xmlns:a16="http://schemas.microsoft.com/office/drawing/2014/main" id="{50CCCC21-8F7D-46C8-6712-AAE9995A6C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13A286-D0AB-4B55-D1C9-EE79E299B551}"/>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169261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FCEDB-C317-10CC-AC61-FAD0600770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990C3-E39E-8CF8-AD4C-2BC76A14BE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9126C0-26E8-35F7-0DB0-409E339EC1BE}"/>
              </a:ext>
            </a:extLst>
          </p:cNvPr>
          <p:cNvSpPr>
            <a:spLocks noGrp="1"/>
          </p:cNvSpPr>
          <p:nvPr>
            <p:ph type="dt" sz="half" idx="10"/>
          </p:nvPr>
        </p:nvSpPr>
        <p:spPr/>
        <p:txBody>
          <a:bodyPr/>
          <a:lstStyle/>
          <a:p>
            <a:fld id="{7D1CCC53-965D-4EF0-9C2C-6A0A3D53B65F}" type="datetime1">
              <a:rPr lang="en-US" smtClean="0"/>
              <a:t>4/14/2025</a:t>
            </a:fld>
            <a:endParaRPr lang="en-US"/>
          </a:p>
        </p:txBody>
      </p:sp>
      <p:sp>
        <p:nvSpPr>
          <p:cNvPr id="5" name="Footer Placeholder 4">
            <a:extLst>
              <a:ext uri="{FF2B5EF4-FFF2-40B4-BE49-F238E27FC236}">
                <a16:creationId xmlns:a16="http://schemas.microsoft.com/office/drawing/2014/main" id="{55AE5064-FA1A-4F98-327E-9919BF6DFD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0A6DAD-9726-D6F7-26BF-9841D4D8875D}"/>
              </a:ext>
            </a:extLst>
          </p:cNvPr>
          <p:cNvSpPr>
            <a:spLocks noGrp="1"/>
          </p:cNvSpPr>
          <p:nvPr>
            <p:ph type="sldNum" sz="quarter" idx="12"/>
          </p:nvPr>
        </p:nvSpPr>
        <p:spPr/>
        <p:txBody>
          <a:bodyPr/>
          <a:lstStyle>
            <a:lvl1pPr>
              <a:defRPr sz="3200" b="1"/>
            </a:lvl1pPr>
          </a:lstStyle>
          <a:p>
            <a:r>
              <a:rPr lang="en-US" dirty="0"/>
              <a:t>Slide </a:t>
            </a:r>
            <a:fld id="{BCD75678-9A6F-1841-A9A7-307B21386F4B}" type="slidenum">
              <a:rPr lang="en-US" smtClean="0"/>
              <a:pPr/>
              <a:t>‹#›</a:t>
            </a:fld>
            <a:endParaRPr lang="en-US" dirty="0"/>
          </a:p>
        </p:txBody>
      </p:sp>
    </p:spTree>
    <p:extLst>
      <p:ext uri="{BB962C8B-B14F-4D97-AF65-F5344CB8AC3E}">
        <p14:creationId xmlns:p14="http://schemas.microsoft.com/office/powerpoint/2010/main" val="14672208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A34F-2092-0CAA-8825-62043B1B98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7F9442-CE36-107C-EC86-CF0EA7E58B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A26753-7C64-9A15-AE91-1182681FFD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197D3B-C758-1AEB-F0C2-B8146CFAB587}"/>
              </a:ext>
            </a:extLst>
          </p:cNvPr>
          <p:cNvSpPr>
            <a:spLocks noGrp="1"/>
          </p:cNvSpPr>
          <p:nvPr>
            <p:ph type="dt" sz="half" idx="10"/>
          </p:nvPr>
        </p:nvSpPr>
        <p:spPr/>
        <p:txBody>
          <a:bodyPr/>
          <a:lstStyle/>
          <a:p>
            <a:fld id="{F9277B4A-F54D-4FBC-94EF-084C30A68E02}" type="datetime1">
              <a:rPr lang="en-US" smtClean="0"/>
              <a:t>4/14/2025</a:t>
            </a:fld>
            <a:endParaRPr lang="en-US"/>
          </a:p>
        </p:txBody>
      </p:sp>
      <p:sp>
        <p:nvSpPr>
          <p:cNvPr id="6" name="Footer Placeholder 5">
            <a:extLst>
              <a:ext uri="{FF2B5EF4-FFF2-40B4-BE49-F238E27FC236}">
                <a16:creationId xmlns:a16="http://schemas.microsoft.com/office/drawing/2014/main" id="{E9EC6D8A-D197-A6B1-A3DB-12ECDBD55D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351D62-238A-7ED3-C819-5142C327B033}"/>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20176429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7CE7F-9B53-598B-C1A3-105953C0F3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C300A5-70C9-D53C-9F8E-B316B63633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A7CA2C-C940-4DE6-5C2B-79178603AC66}"/>
              </a:ext>
            </a:extLst>
          </p:cNvPr>
          <p:cNvSpPr>
            <a:spLocks noGrp="1"/>
          </p:cNvSpPr>
          <p:nvPr>
            <p:ph type="dt" sz="half" idx="10"/>
          </p:nvPr>
        </p:nvSpPr>
        <p:spPr/>
        <p:txBody>
          <a:bodyPr/>
          <a:lstStyle/>
          <a:p>
            <a:fld id="{A54F6A7F-8AE8-4330-877E-A33E65F81455}" type="datetime1">
              <a:rPr lang="en-US" smtClean="0"/>
              <a:t>4/14/2025</a:t>
            </a:fld>
            <a:endParaRPr lang="en-US"/>
          </a:p>
        </p:txBody>
      </p:sp>
      <p:sp>
        <p:nvSpPr>
          <p:cNvPr id="5" name="Footer Placeholder 4">
            <a:extLst>
              <a:ext uri="{FF2B5EF4-FFF2-40B4-BE49-F238E27FC236}">
                <a16:creationId xmlns:a16="http://schemas.microsoft.com/office/drawing/2014/main" id="{37ECB0A8-C191-009B-1A3B-B8D1902599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0698A5-A77C-0CF3-E2B9-0DCB6223DC5A}"/>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37520454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C56956-ABFA-234A-0E56-F3FD1AEF55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9DD139-FF5A-D775-A153-6B65FF0D31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2F03CB-3063-25E8-FA96-969FB7DF1B84}"/>
              </a:ext>
            </a:extLst>
          </p:cNvPr>
          <p:cNvSpPr>
            <a:spLocks noGrp="1"/>
          </p:cNvSpPr>
          <p:nvPr>
            <p:ph type="dt" sz="half" idx="10"/>
          </p:nvPr>
        </p:nvSpPr>
        <p:spPr/>
        <p:txBody>
          <a:bodyPr/>
          <a:lstStyle/>
          <a:p>
            <a:fld id="{C94ED6F3-C64F-4D51-B962-229DC5F1AAFD}" type="datetime1">
              <a:rPr lang="en-US" smtClean="0"/>
              <a:t>4/14/2025</a:t>
            </a:fld>
            <a:endParaRPr lang="en-US"/>
          </a:p>
        </p:txBody>
      </p:sp>
      <p:sp>
        <p:nvSpPr>
          <p:cNvPr id="5" name="Footer Placeholder 4">
            <a:extLst>
              <a:ext uri="{FF2B5EF4-FFF2-40B4-BE49-F238E27FC236}">
                <a16:creationId xmlns:a16="http://schemas.microsoft.com/office/drawing/2014/main" id="{7A61A7A1-912B-FD99-AAC5-DA52B691C0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C932CB-D646-AD10-2ACC-294BED7E7F19}"/>
              </a:ext>
            </a:extLst>
          </p:cNvPr>
          <p:cNvSpPr>
            <a:spLocks noGrp="1"/>
          </p:cNvSpPr>
          <p:nvPr>
            <p:ph type="sldNum" sz="quarter" idx="12"/>
          </p:nvPr>
        </p:nvSpPr>
        <p:spPr/>
        <p:txBody>
          <a:bodyPr/>
          <a:lstStyle/>
          <a:p>
            <a:fld id="{CDBD5C21-4B5D-4147-AD47-1F090D75CF55}" type="slidenum">
              <a:rPr lang="en-US" smtClean="0"/>
              <a:t>‹#›</a:t>
            </a:fld>
            <a:endParaRPr lang="en-US"/>
          </a:p>
        </p:txBody>
      </p:sp>
    </p:spTree>
    <p:extLst>
      <p:ext uri="{BB962C8B-B14F-4D97-AF65-F5344CB8AC3E}">
        <p14:creationId xmlns:p14="http://schemas.microsoft.com/office/powerpoint/2010/main" val="236528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C87FD-9B41-7F05-EEFB-08E4B057E1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20C2E7D-D275-E2B1-75D2-98C8E018CC8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1DFD21-319E-929E-B330-5842B550E9E7}"/>
              </a:ext>
            </a:extLst>
          </p:cNvPr>
          <p:cNvSpPr>
            <a:spLocks noGrp="1"/>
          </p:cNvSpPr>
          <p:nvPr>
            <p:ph type="dt" sz="half" idx="10"/>
          </p:nvPr>
        </p:nvSpPr>
        <p:spPr/>
        <p:txBody>
          <a:bodyPr/>
          <a:lstStyle/>
          <a:p>
            <a:fld id="{CA49FFBA-3710-4C0A-BE09-883D89021D6D}" type="datetime1">
              <a:rPr lang="en-US" smtClean="0"/>
              <a:t>4/14/2025</a:t>
            </a:fld>
            <a:endParaRPr lang="en-US"/>
          </a:p>
        </p:txBody>
      </p:sp>
      <p:sp>
        <p:nvSpPr>
          <p:cNvPr id="5" name="Footer Placeholder 4">
            <a:extLst>
              <a:ext uri="{FF2B5EF4-FFF2-40B4-BE49-F238E27FC236}">
                <a16:creationId xmlns:a16="http://schemas.microsoft.com/office/drawing/2014/main" id="{2BB7FEAF-2AD9-F3B5-DAFD-325B4EFBC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AA61A3-01E3-D13A-F6B5-DF2CA08CDEBF}"/>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2555695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0F5C-2FFF-0655-0004-7199B7987E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E6AB7C-1315-827B-9029-2169EA6F19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89A8DF-56C9-324D-A422-1D4D844986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70065F-4544-3596-FA88-1D5AB4BB8494}"/>
              </a:ext>
            </a:extLst>
          </p:cNvPr>
          <p:cNvSpPr>
            <a:spLocks noGrp="1"/>
          </p:cNvSpPr>
          <p:nvPr>
            <p:ph type="dt" sz="half" idx="10"/>
          </p:nvPr>
        </p:nvSpPr>
        <p:spPr/>
        <p:txBody>
          <a:bodyPr/>
          <a:lstStyle/>
          <a:p>
            <a:fld id="{9CF3E2A4-296E-4DB7-AF19-326C71F380FF}" type="datetime1">
              <a:rPr lang="en-US" smtClean="0"/>
              <a:t>4/14/2025</a:t>
            </a:fld>
            <a:endParaRPr lang="en-US"/>
          </a:p>
        </p:txBody>
      </p:sp>
      <p:sp>
        <p:nvSpPr>
          <p:cNvPr id="6" name="Footer Placeholder 5">
            <a:extLst>
              <a:ext uri="{FF2B5EF4-FFF2-40B4-BE49-F238E27FC236}">
                <a16:creationId xmlns:a16="http://schemas.microsoft.com/office/drawing/2014/main" id="{59BC95FB-58CC-B7FF-0B54-2B414B244C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535E5-9D38-11E2-A806-4B39DE8F4722}"/>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206222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60446-CE46-1B25-D348-A8040ED42B0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473825-DCD8-7CD0-8ACC-D1ADE71515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AE2D5C-4D81-C187-DE1F-E72BD7966A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492366-A847-AAB4-B23C-6AB88C6B59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0EA387-70E3-5556-B645-B69F57F479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2FD8B5-7315-D3DC-F98D-408CB877C4B7}"/>
              </a:ext>
            </a:extLst>
          </p:cNvPr>
          <p:cNvSpPr>
            <a:spLocks noGrp="1"/>
          </p:cNvSpPr>
          <p:nvPr>
            <p:ph type="dt" sz="half" idx="10"/>
          </p:nvPr>
        </p:nvSpPr>
        <p:spPr/>
        <p:txBody>
          <a:bodyPr/>
          <a:lstStyle/>
          <a:p>
            <a:fld id="{5FEA766D-56FC-4044-97ED-A5AF0FB9A46D}" type="datetime1">
              <a:rPr lang="en-US" smtClean="0"/>
              <a:t>4/14/2025</a:t>
            </a:fld>
            <a:endParaRPr lang="en-US"/>
          </a:p>
        </p:txBody>
      </p:sp>
      <p:sp>
        <p:nvSpPr>
          <p:cNvPr id="8" name="Footer Placeholder 7">
            <a:extLst>
              <a:ext uri="{FF2B5EF4-FFF2-40B4-BE49-F238E27FC236}">
                <a16:creationId xmlns:a16="http://schemas.microsoft.com/office/drawing/2014/main" id="{0E2D777B-5FB8-35E8-501A-1F67501F246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E41F178-CEDC-85CA-9C6F-24C7FD297B7E}"/>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4058710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C8E0D-3E4D-9518-6416-E03F439C2D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C392890-1EAF-8C14-D478-65BD694DA0D4}"/>
              </a:ext>
            </a:extLst>
          </p:cNvPr>
          <p:cNvSpPr>
            <a:spLocks noGrp="1"/>
          </p:cNvSpPr>
          <p:nvPr>
            <p:ph type="dt" sz="half" idx="10"/>
          </p:nvPr>
        </p:nvSpPr>
        <p:spPr/>
        <p:txBody>
          <a:bodyPr/>
          <a:lstStyle/>
          <a:p>
            <a:fld id="{62BF9FF9-4B8E-43AF-9CD2-CF39EFB47137}" type="datetime1">
              <a:rPr lang="en-US" smtClean="0"/>
              <a:t>4/14/2025</a:t>
            </a:fld>
            <a:endParaRPr lang="en-US"/>
          </a:p>
        </p:txBody>
      </p:sp>
      <p:sp>
        <p:nvSpPr>
          <p:cNvPr id="4" name="Footer Placeholder 3">
            <a:extLst>
              <a:ext uri="{FF2B5EF4-FFF2-40B4-BE49-F238E27FC236}">
                <a16:creationId xmlns:a16="http://schemas.microsoft.com/office/drawing/2014/main" id="{86F948D4-192D-13E7-A301-D97AF21168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B59D63-2AB2-C60C-DD9B-6E7486668F35}"/>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4105106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69535C-12E5-BC03-DC2F-4B06B122340C}"/>
              </a:ext>
            </a:extLst>
          </p:cNvPr>
          <p:cNvSpPr>
            <a:spLocks noGrp="1"/>
          </p:cNvSpPr>
          <p:nvPr>
            <p:ph type="dt" sz="half" idx="10"/>
          </p:nvPr>
        </p:nvSpPr>
        <p:spPr/>
        <p:txBody>
          <a:bodyPr/>
          <a:lstStyle/>
          <a:p>
            <a:fld id="{0FBB1D7A-D47D-430B-A2B0-E88279B9C6F4}" type="datetime1">
              <a:rPr lang="en-US" smtClean="0"/>
              <a:t>4/14/2025</a:t>
            </a:fld>
            <a:endParaRPr lang="en-US"/>
          </a:p>
        </p:txBody>
      </p:sp>
      <p:sp>
        <p:nvSpPr>
          <p:cNvPr id="3" name="Footer Placeholder 2">
            <a:extLst>
              <a:ext uri="{FF2B5EF4-FFF2-40B4-BE49-F238E27FC236}">
                <a16:creationId xmlns:a16="http://schemas.microsoft.com/office/drawing/2014/main" id="{742182D1-1BE2-014D-A162-E5A78E895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F1AA3A-7564-D964-E6A9-3A9299BF36AD}"/>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3655285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380EA-D311-D140-B4B9-B6F37B9F6A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FFAB39-3133-41E4-D5BD-2EFB7718EC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368F02-0E33-BD4B-8679-3A969AA44C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282FC4-2359-C15F-7D51-B8052DC85988}"/>
              </a:ext>
            </a:extLst>
          </p:cNvPr>
          <p:cNvSpPr>
            <a:spLocks noGrp="1"/>
          </p:cNvSpPr>
          <p:nvPr>
            <p:ph type="dt" sz="half" idx="10"/>
          </p:nvPr>
        </p:nvSpPr>
        <p:spPr/>
        <p:txBody>
          <a:bodyPr/>
          <a:lstStyle/>
          <a:p>
            <a:fld id="{9FAA1CA5-4B40-47E3-8E16-B6CA98ED07CF}" type="datetime1">
              <a:rPr lang="en-US" smtClean="0"/>
              <a:t>4/14/2025</a:t>
            </a:fld>
            <a:endParaRPr lang="en-US"/>
          </a:p>
        </p:txBody>
      </p:sp>
      <p:sp>
        <p:nvSpPr>
          <p:cNvPr id="6" name="Footer Placeholder 5">
            <a:extLst>
              <a:ext uri="{FF2B5EF4-FFF2-40B4-BE49-F238E27FC236}">
                <a16:creationId xmlns:a16="http://schemas.microsoft.com/office/drawing/2014/main" id="{E473DA4B-BB51-2606-F1BE-CBF6485FAE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571A51-3B90-1779-BF6E-5FCA8F93F066}"/>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486845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F2F84-960A-FDED-83C3-45ACCC93F6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28328D-2BA0-39BA-3E0F-00308859FF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2E5E2C-CFA1-166D-4658-B5AA266051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310AE-09C5-3F70-F9BF-29F9A0C1133B}"/>
              </a:ext>
            </a:extLst>
          </p:cNvPr>
          <p:cNvSpPr>
            <a:spLocks noGrp="1"/>
          </p:cNvSpPr>
          <p:nvPr>
            <p:ph type="dt" sz="half" idx="10"/>
          </p:nvPr>
        </p:nvSpPr>
        <p:spPr/>
        <p:txBody>
          <a:bodyPr/>
          <a:lstStyle/>
          <a:p>
            <a:fld id="{4AF3F3DC-78B1-41DB-9294-E17BCAD41557}" type="datetime1">
              <a:rPr lang="en-US" smtClean="0"/>
              <a:t>4/14/2025</a:t>
            </a:fld>
            <a:endParaRPr lang="en-US"/>
          </a:p>
        </p:txBody>
      </p:sp>
      <p:sp>
        <p:nvSpPr>
          <p:cNvPr id="6" name="Footer Placeholder 5">
            <a:extLst>
              <a:ext uri="{FF2B5EF4-FFF2-40B4-BE49-F238E27FC236}">
                <a16:creationId xmlns:a16="http://schemas.microsoft.com/office/drawing/2014/main" id="{F77C988B-0155-387C-02D0-7A30740840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D01AB3-3ECE-7276-2168-1BBC671ADB7F}"/>
              </a:ext>
            </a:extLst>
          </p:cNvPr>
          <p:cNvSpPr>
            <a:spLocks noGrp="1"/>
          </p:cNvSpPr>
          <p:nvPr>
            <p:ph type="sldNum" sz="quarter" idx="12"/>
          </p:nvPr>
        </p:nvSpPr>
        <p:spPr/>
        <p:txBody>
          <a:bodyPr/>
          <a:lstStyle/>
          <a:p>
            <a:fld id="{BCD75678-9A6F-1841-A9A7-307B21386F4B}" type="slidenum">
              <a:rPr lang="en-US" smtClean="0"/>
              <a:t>‹#›</a:t>
            </a:fld>
            <a:endParaRPr lang="en-US"/>
          </a:p>
        </p:txBody>
      </p:sp>
    </p:spTree>
    <p:extLst>
      <p:ext uri="{BB962C8B-B14F-4D97-AF65-F5344CB8AC3E}">
        <p14:creationId xmlns:p14="http://schemas.microsoft.com/office/powerpoint/2010/main" val="4066801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4881A-D649-C5EE-98C6-30253DB41A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F65C3-AA89-961B-AC9E-0A61834EAB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DC332D-44D0-D1FD-DEAA-CCCF965442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7C4B150-BCE1-4B61-A1B7-6FC3E14FEDDA}" type="datetime1">
              <a:rPr lang="en-US" smtClean="0"/>
              <a:t>4/14/2025</a:t>
            </a:fld>
            <a:endParaRPr lang="en-US"/>
          </a:p>
        </p:txBody>
      </p:sp>
      <p:sp>
        <p:nvSpPr>
          <p:cNvPr id="5" name="Footer Placeholder 4">
            <a:extLst>
              <a:ext uri="{FF2B5EF4-FFF2-40B4-BE49-F238E27FC236}">
                <a16:creationId xmlns:a16="http://schemas.microsoft.com/office/drawing/2014/main" id="{A298EF71-4DA0-2BD6-976C-5DF112B058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86A244A-0F51-131C-17B2-73BE4C26A6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D75678-9A6F-1841-A9A7-307B21386F4B}" type="slidenum">
              <a:rPr lang="en-US" smtClean="0"/>
              <a:t>‹#›</a:t>
            </a:fld>
            <a:endParaRPr lang="en-US"/>
          </a:p>
        </p:txBody>
      </p:sp>
    </p:spTree>
    <p:extLst>
      <p:ext uri="{BB962C8B-B14F-4D97-AF65-F5344CB8AC3E}">
        <p14:creationId xmlns:p14="http://schemas.microsoft.com/office/powerpoint/2010/main" val="3571569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A3CA78-0FD3-F6DD-E025-555252968C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195E4B-C214-AF27-E52C-6616CC2039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05A1FA-83CA-CA49-E3D2-2FB7AFD566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1FF4C0-5B1E-44B2-BD6B-A039407D1760}" type="datetime1">
              <a:rPr lang="en-US" smtClean="0"/>
              <a:t>4/14/2025</a:t>
            </a:fld>
            <a:endParaRPr lang="en-US"/>
          </a:p>
        </p:txBody>
      </p:sp>
      <p:sp>
        <p:nvSpPr>
          <p:cNvPr id="5" name="Footer Placeholder 4">
            <a:extLst>
              <a:ext uri="{FF2B5EF4-FFF2-40B4-BE49-F238E27FC236}">
                <a16:creationId xmlns:a16="http://schemas.microsoft.com/office/drawing/2014/main" id="{247C830A-132F-AF78-D975-2CDEBAE4CA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60CD7F3-3136-85FE-B3DA-BC9A8C98FF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BD5C21-4B5D-4147-AD47-1F090D75CF55}" type="slidenum">
              <a:rPr lang="en-US" smtClean="0"/>
              <a:t>‹#›</a:t>
            </a:fld>
            <a:endParaRPr lang="en-US"/>
          </a:p>
        </p:txBody>
      </p:sp>
    </p:spTree>
    <p:extLst>
      <p:ext uri="{BB962C8B-B14F-4D97-AF65-F5344CB8AC3E}">
        <p14:creationId xmlns:p14="http://schemas.microsoft.com/office/powerpoint/2010/main" val="3339638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iliit.tistory.com/entry/Hugging-Face-%EB%82%B4%EA%B0%80-%EB%A7%8C%EB%93%A0-Dataset%EC%9D%84-Hugging-Face%EC%97%90-%EC%98%AC%EB%A0%A4%EB%B3%B4%EA%B8%B0"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creativecommons.org/licenses/by/3.0/"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huggingface.c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giliit.tistory.com/entry/Hugging-Face-%EB%82%B4%EA%B0%80-%EB%A7%8C%EB%93%A0-Dataset%EC%9D%84-Hugging-Face%EC%97%90-%EC%98%AC%EB%A0%A4%EB%B3%B4%EA%B8%B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81062F-A2A6-66EC-C465-B3A7B0B0BD54}"/>
              </a:ext>
            </a:extLst>
          </p:cNvPr>
          <p:cNvSpPr>
            <a:spLocks noGrp="1"/>
          </p:cNvSpPr>
          <p:nvPr>
            <p:ph type="ctrTitle"/>
          </p:nvPr>
        </p:nvSpPr>
        <p:spPr>
          <a:xfrm>
            <a:off x="638882" y="639193"/>
            <a:ext cx="4375570" cy="3102562"/>
          </a:xfrm>
        </p:spPr>
        <p:txBody>
          <a:bodyPr>
            <a:normAutofit/>
          </a:bodyPr>
          <a:lstStyle/>
          <a:p>
            <a:pPr algn="l"/>
            <a:r>
              <a:rPr lang="en-US" sz="4800" dirty="0" err="1"/>
              <a:t>Huggingface</a:t>
            </a:r>
            <a:br>
              <a:rPr lang="en-US" sz="4600" dirty="0"/>
            </a:br>
            <a:r>
              <a:rPr lang="en-US" sz="3600" dirty="0"/>
              <a:t>(AI resources you can use!)</a:t>
            </a:r>
            <a:br>
              <a:rPr lang="en-US" sz="4000" dirty="0"/>
            </a:br>
            <a:endParaRPr lang="en-US" sz="4600" dirty="0"/>
          </a:p>
        </p:txBody>
      </p:sp>
      <p:sp>
        <p:nvSpPr>
          <p:cNvPr id="3" name="Subtitle 2">
            <a:extLst>
              <a:ext uri="{FF2B5EF4-FFF2-40B4-BE49-F238E27FC236}">
                <a16:creationId xmlns:a16="http://schemas.microsoft.com/office/drawing/2014/main" id="{F1E201A0-798D-DDAF-093B-2A85538CC8A9}"/>
              </a:ext>
            </a:extLst>
          </p:cNvPr>
          <p:cNvSpPr>
            <a:spLocks noGrp="1"/>
          </p:cNvSpPr>
          <p:nvPr>
            <p:ph type="subTitle" idx="1"/>
          </p:nvPr>
        </p:nvSpPr>
        <p:spPr>
          <a:xfrm>
            <a:off x="638882" y="4631161"/>
            <a:ext cx="3571810" cy="1559327"/>
          </a:xfrm>
        </p:spPr>
        <p:txBody>
          <a:bodyPr>
            <a:normAutofit/>
          </a:bodyPr>
          <a:lstStyle/>
          <a:p>
            <a:pPr algn="l"/>
            <a:r>
              <a:rPr lang="en-US" dirty="0"/>
              <a:t>Jeremy Shafer</a:t>
            </a:r>
            <a:endParaRPr lang="en-US"/>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yellow smiley face with hands&#10;&#10;AI-generated content may be incorrect.">
            <a:extLst>
              <a:ext uri="{FF2B5EF4-FFF2-40B4-BE49-F238E27FC236}">
                <a16:creationId xmlns:a16="http://schemas.microsoft.com/office/drawing/2014/main" id="{9C36C871-6933-392E-F487-681F5C522A42}"/>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24450" y="381000"/>
            <a:ext cx="6031230" cy="5676452"/>
          </a:xfrm>
          <a:prstGeom prst="rect">
            <a:avLst/>
          </a:prstGeom>
        </p:spPr>
      </p:pic>
      <p:sp>
        <p:nvSpPr>
          <p:cNvPr id="7" name="TextBox 6">
            <a:extLst>
              <a:ext uri="{FF2B5EF4-FFF2-40B4-BE49-F238E27FC236}">
                <a16:creationId xmlns:a16="http://schemas.microsoft.com/office/drawing/2014/main" id="{9870C6C0-84A6-0E9A-D027-C1D8751C9435}"/>
              </a:ext>
            </a:extLst>
          </p:cNvPr>
          <p:cNvSpPr txBox="1"/>
          <p:nvPr/>
        </p:nvSpPr>
        <p:spPr>
          <a:xfrm>
            <a:off x="638882" y="5987975"/>
            <a:ext cx="5838190" cy="230832"/>
          </a:xfrm>
          <a:prstGeom prst="rect">
            <a:avLst/>
          </a:prstGeom>
          <a:noFill/>
        </p:spPr>
        <p:txBody>
          <a:bodyPr wrap="square" rtlCol="0">
            <a:spAutoFit/>
          </a:bodyPr>
          <a:lstStyle/>
          <a:p>
            <a:r>
              <a:rPr lang="en-US" sz="900" dirty="0"/>
              <a:t>All images in the presentation, unless otherwise noted are from an Unknown Author and licensed under </a:t>
            </a:r>
            <a:r>
              <a:rPr lang="en-US" sz="900" dirty="0">
                <a:hlinkClick r:id="rId4" tooltip="https://creativecommons.org/licenses/by/3.0/"/>
              </a:rPr>
              <a:t>CC BY</a:t>
            </a:r>
            <a:endParaRPr lang="en-US" sz="900" dirty="0"/>
          </a:p>
        </p:txBody>
      </p:sp>
    </p:spTree>
    <p:extLst>
      <p:ext uri="{BB962C8B-B14F-4D97-AF65-F5344CB8AC3E}">
        <p14:creationId xmlns:p14="http://schemas.microsoft.com/office/powerpoint/2010/main" val="4190020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E8837-0C96-CA67-7D57-5534291E284C}"/>
              </a:ext>
            </a:extLst>
          </p:cNvPr>
          <p:cNvSpPr>
            <a:spLocks noGrp="1"/>
          </p:cNvSpPr>
          <p:nvPr>
            <p:ph type="title"/>
          </p:nvPr>
        </p:nvSpPr>
        <p:spPr/>
        <p:txBody>
          <a:bodyPr/>
          <a:lstStyle/>
          <a:p>
            <a:r>
              <a:rPr lang="en-US" dirty="0"/>
              <a:t>What is Hugging Face?</a:t>
            </a:r>
          </a:p>
        </p:txBody>
      </p:sp>
      <p:sp>
        <p:nvSpPr>
          <p:cNvPr id="3" name="Content Placeholder 2">
            <a:extLst>
              <a:ext uri="{FF2B5EF4-FFF2-40B4-BE49-F238E27FC236}">
                <a16:creationId xmlns:a16="http://schemas.microsoft.com/office/drawing/2014/main" id="{77B8BD39-3432-CD4B-8520-ED2246F19F20}"/>
              </a:ext>
            </a:extLst>
          </p:cNvPr>
          <p:cNvSpPr>
            <a:spLocks noGrp="1"/>
          </p:cNvSpPr>
          <p:nvPr>
            <p:ph idx="1"/>
          </p:nvPr>
        </p:nvSpPr>
        <p:spPr>
          <a:xfrm>
            <a:off x="838199" y="1415845"/>
            <a:ext cx="11029335" cy="4761118"/>
          </a:xfrm>
        </p:spPr>
        <p:txBody>
          <a:bodyPr/>
          <a:lstStyle/>
          <a:p>
            <a:r>
              <a:rPr lang="en-US" dirty="0"/>
              <a:t>Hugging Face is an AI company specializing in open-source machine learning tools and models, especially for natural language processing (NLP).</a:t>
            </a:r>
          </a:p>
          <a:p>
            <a:r>
              <a:rPr lang="en-US" dirty="0"/>
              <a:t>Best known for its </a:t>
            </a:r>
            <a:r>
              <a:rPr lang="en-US" dirty="0">
                <a:latin typeface="Courier New" panose="02070309020205020404" pitchFamily="49" charset="0"/>
                <a:cs typeface="Courier New" panose="02070309020205020404" pitchFamily="49" charset="0"/>
              </a:rPr>
              <a:t>transformers</a:t>
            </a:r>
            <a:r>
              <a:rPr lang="en-US" dirty="0"/>
              <a:t> library, which supports models like GPT.</a:t>
            </a:r>
          </a:p>
          <a:p>
            <a:r>
              <a:rPr lang="en-US" dirty="0"/>
              <a:t>Also hosts the </a:t>
            </a:r>
            <a:r>
              <a:rPr lang="en-US" b="1" dirty="0"/>
              <a:t>Hugging Face Hub</a:t>
            </a:r>
            <a:r>
              <a:rPr lang="en-US" dirty="0"/>
              <a:t>, a platform for sharing and collaborating on ML models and datasets. (</a:t>
            </a:r>
            <a:r>
              <a:rPr lang="en-US" dirty="0">
                <a:hlinkClick r:id="rId2"/>
              </a:rPr>
              <a:t>https://huggingface.co/</a:t>
            </a:r>
            <a:r>
              <a:rPr lang="en-US" dirty="0"/>
              <a:t> )</a:t>
            </a:r>
          </a:p>
          <a:p>
            <a:r>
              <a:rPr lang="en-US" dirty="0"/>
              <a:t>It is an American company, with a headquarters in Manhattan, NYC.</a:t>
            </a:r>
          </a:p>
          <a:p>
            <a:r>
              <a:rPr lang="en-US" dirty="0"/>
              <a:t>The company was founded in 2016 by French entrepreneurs Clément </a:t>
            </a:r>
            <a:r>
              <a:rPr lang="en-US" dirty="0" err="1"/>
              <a:t>Delangue</a:t>
            </a:r>
            <a:r>
              <a:rPr lang="en-US" dirty="0"/>
              <a:t>, Julien </a:t>
            </a:r>
            <a:r>
              <a:rPr lang="en-US" dirty="0" err="1"/>
              <a:t>Chaumond</a:t>
            </a:r>
            <a:r>
              <a:rPr lang="en-US" dirty="0"/>
              <a:t>, and Thomas Wolf.</a:t>
            </a:r>
          </a:p>
          <a:p>
            <a:endParaRPr lang="en-US" dirty="0"/>
          </a:p>
        </p:txBody>
      </p:sp>
      <p:sp>
        <p:nvSpPr>
          <p:cNvPr id="4" name="Slide Number Placeholder 3">
            <a:extLst>
              <a:ext uri="{FF2B5EF4-FFF2-40B4-BE49-F238E27FC236}">
                <a16:creationId xmlns:a16="http://schemas.microsoft.com/office/drawing/2014/main" id="{E1204638-59EE-C493-DAC4-820043783D00}"/>
              </a:ext>
            </a:extLst>
          </p:cNvPr>
          <p:cNvSpPr>
            <a:spLocks noGrp="1"/>
          </p:cNvSpPr>
          <p:nvPr>
            <p:ph type="sldNum" sz="quarter" idx="12"/>
          </p:nvPr>
        </p:nvSpPr>
        <p:spPr/>
        <p:txBody>
          <a:bodyPr/>
          <a:lstStyle/>
          <a:p>
            <a:r>
              <a:rPr lang="en-US"/>
              <a:t>Slide </a:t>
            </a:r>
            <a:fld id="{BCD75678-9A6F-1841-A9A7-307B21386F4B}" type="slidenum">
              <a:rPr lang="en-US" smtClean="0"/>
              <a:pPr/>
              <a:t>2</a:t>
            </a:fld>
            <a:endParaRPr lang="en-US" dirty="0"/>
          </a:p>
        </p:txBody>
      </p:sp>
    </p:spTree>
    <p:extLst>
      <p:ext uri="{BB962C8B-B14F-4D97-AF65-F5344CB8AC3E}">
        <p14:creationId xmlns:p14="http://schemas.microsoft.com/office/powerpoint/2010/main" val="2830308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4AD2E-88E6-41EC-6344-4AFDC9D343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BBF93-B2ED-6EC0-F4F3-C9514ABE7368}"/>
              </a:ext>
            </a:extLst>
          </p:cNvPr>
          <p:cNvSpPr>
            <a:spLocks noGrp="1"/>
          </p:cNvSpPr>
          <p:nvPr>
            <p:ph type="title"/>
          </p:nvPr>
        </p:nvSpPr>
        <p:spPr/>
        <p:txBody>
          <a:bodyPr/>
          <a:lstStyle/>
          <a:p>
            <a:r>
              <a:rPr lang="en-US" dirty="0"/>
              <a:t>Why is Hugging Face Important?</a:t>
            </a:r>
          </a:p>
        </p:txBody>
      </p:sp>
      <p:sp>
        <p:nvSpPr>
          <p:cNvPr id="3" name="Content Placeholder 2">
            <a:extLst>
              <a:ext uri="{FF2B5EF4-FFF2-40B4-BE49-F238E27FC236}">
                <a16:creationId xmlns:a16="http://schemas.microsoft.com/office/drawing/2014/main" id="{6A731BFB-405D-3147-CF70-6C17AF3DF761}"/>
              </a:ext>
            </a:extLst>
          </p:cNvPr>
          <p:cNvSpPr>
            <a:spLocks noGrp="1"/>
          </p:cNvSpPr>
          <p:nvPr>
            <p:ph idx="1"/>
          </p:nvPr>
        </p:nvSpPr>
        <p:spPr>
          <a:xfrm>
            <a:off x="838199" y="1415845"/>
            <a:ext cx="11029335" cy="4761118"/>
          </a:xfrm>
        </p:spPr>
        <p:txBody>
          <a:bodyPr>
            <a:normAutofit lnSpcReduction="10000"/>
          </a:bodyPr>
          <a:lstStyle/>
          <a:p>
            <a:r>
              <a:rPr lang="en-US" b="1" dirty="0"/>
              <a:t>Democratizes access to state-of-the-art AI</a:t>
            </a:r>
            <a:r>
              <a:rPr lang="en-US" dirty="0"/>
              <a:t> by providing pre-trained models and tools.</a:t>
            </a:r>
          </a:p>
          <a:p>
            <a:r>
              <a:rPr lang="en-US" dirty="0"/>
              <a:t>Offers interoperability with existing deep learning frameworks. (</a:t>
            </a:r>
            <a:r>
              <a:rPr lang="en-US" dirty="0" err="1"/>
              <a:t>PyTorch</a:t>
            </a:r>
            <a:r>
              <a:rPr lang="en-US" dirty="0"/>
              <a:t> and </a:t>
            </a:r>
            <a:r>
              <a:rPr lang="en-US" dirty="0" err="1"/>
              <a:t>Tensorflow</a:t>
            </a:r>
            <a:r>
              <a:rPr lang="en-US" dirty="0"/>
              <a:t>)</a:t>
            </a:r>
          </a:p>
          <a:p>
            <a:r>
              <a:rPr lang="en-US" dirty="0"/>
              <a:t>Enables researchers, developers, and educators to rapidly prototype, fine-tune, and deploy ML models.</a:t>
            </a:r>
          </a:p>
          <a:p>
            <a:r>
              <a:rPr lang="en-US" dirty="0"/>
              <a:t>Has become the standard “go to” resource for NLP tasks in academia and industry.</a:t>
            </a:r>
          </a:p>
          <a:p>
            <a:r>
              <a:rPr lang="en-US" dirty="0"/>
              <a:t>In February 2023, the company announced partnership with Amazon Web Services (AWS) which would allow Hugging Face's products available to AWS customers to use them as the building blocks for their custom applications.</a:t>
            </a:r>
          </a:p>
        </p:txBody>
      </p:sp>
      <p:sp>
        <p:nvSpPr>
          <p:cNvPr id="4" name="Slide Number Placeholder 3">
            <a:extLst>
              <a:ext uri="{FF2B5EF4-FFF2-40B4-BE49-F238E27FC236}">
                <a16:creationId xmlns:a16="http://schemas.microsoft.com/office/drawing/2014/main" id="{EBEF4020-80B7-20E9-079F-99A28837AB1E}"/>
              </a:ext>
            </a:extLst>
          </p:cNvPr>
          <p:cNvSpPr>
            <a:spLocks noGrp="1"/>
          </p:cNvSpPr>
          <p:nvPr>
            <p:ph type="sldNum" sz="quarter" idx="12"/>
          </p:nvPr>
        </p:nvSpPr>
        <p:spPr/>
        <p:txBody>
          <a:bodyPr/>
          <a:lstStyle/>
          <a:p>
            <a:r>
              <a:rPr lang="en-US"/>
              <a:t>Slide </a:t>
            </a:r>
            <a:fld id="{BCD75678-9A6F-1841-A9A7-307B21386F4B}" type="slidenum">
              <a:rPr lang="en-US" smtClean="0"/>
              <a:pPr/>
              <a:t>3</a:t>
            </a:fld>
            <a:endParaRPr lang="en-US" dirty="0"/>
          </a:p>
        </p:txBody>
      </p:sp>
    </p:spTree>
    <p:extLst>
      <p:ext uri="{BB962C8B-B14F-4D97-AF65-F5344CB8AC3E}">
        <p14:creationId xmlns:p14="http://schemas.microsoft.com/office/powerpoint/2010/main" val="2319993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C28D8-8275-643E-9198-BF08B7388F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DF6D8-F30F-3269-F64F-58B85311AD7F}"/>
              </a:ext>
            </a:extLst>
          </p:cNvPr>
          <p:cNvSpPr>
            <a:spLocks noGrp="1"/>
          </p:cNvSpPr>
          <p:nvPr>
            <p:ph type="title"/>
          </p:nvPr>
        </p:nvSpPr>
        <p:spPr/>
        <p:txBody>
          <a:bodyPr/>
          <a:lstStyle/>
          <a:p>
            <a:r>
              <a:rPr lang="en-US" dirty="0"/>
              <a:t>Who Owns Hugging Face?</a:t>
            </a:r>
          </a:p>
        </p:txBody>
      </p:sp>
      <p:sp>
        <p:nvSpPr>
          <p:cNvPr id="3" name="Content Placeholder 2">
            <a:extLst>
              <a:ext uri="{FF2B5EF4-FFF2-40B4-BE49-F238E27FC236}">
                <a16:creationId xmlns:a16="http://schemas.microsoft.com/office/drawing/2014/main" id="{0AEE9A01-19B6-3EAA-E00A-A36E4E7DA873}"/>
              </a:ext>
            </a:extLst>
          </p:cNvPr>
          <p:cNvSpPr>
            <a:spLocks noGrp="1"/>
          </p:cNvSpPr>
          <p:nvPr>
            <p:ph idx="1"/>
          </p:nvPr>
        </p:nvSpPr>
        <p:spPr>
          <a:xfrm>
            <a:off x="838199" y="1415845"/>
            <a:ext cx="11029335" cy="4761118"/>
          </a:xfrm>
        </p:spPr>
        <p:txBody>
          <a:bodyPr/>
          <a:lstStyle/>
          <a:p>
            <a:r>
              <a:rPr lang="en-US" dirty="0"/>
              <a:t>Hugging Face is a </a:t>
            </a:r>
            <a:r>
              <a:rPr lang="en-US" b="1" dirty="0"/>
              <a:t>private company</a:t>
            </a:r>
            <a:r>
              <a:rPr lang="en-US" dirty="0"/>
              <a:t> founded in 2016.</a:t>
            </a:r>
          </a:p>
          <a:p>
            <a:r>
              <a:rPr lang="en-US" dirty="0"/>
              <a:t>Backed by major investors, including:</a:t>
            </a:r>
          </a:p>
          <a:p>
            <a:pPr lvl="1"/>
            <a:r>
              <a:rPr lang="en-US" dirty="0"/>
              <a:t>Sequoia Capital</a:t>
            </a:r>
          </a:p>
          <a:p>
            <a:pPr lvl="1"/>
            <a:r>
              <a:rPr lang="en-US" dirty="0"/>
              <a:t>Lux Capital</a:t>
            </a:r>
          </a:p>
          <a:p>
            <a:pPr lvl="1"/>
            <a:r>
              <a:rPr lang="en-US" dirty="0"/>
              <a:t>Google, Amazon, and Nvidia have partnerships and collaborations (e.g., model hosting, compute resources).</a:t>
            </a:r>
          </a:p>
          <a:p>
            <a:r>
              <a:rPr lang="en-US" dirty="0" err="1"/>
              <a:t>Huggingface</a:t>
            </a:r>
            <a:r>
              <a:rPr lang="en-US"/>
              <a:t> </a:t>
            </a:r>
            <a:r>
              <a:rPr lang="en-US" dirty="0"/>
              <a:t>m</a:t>
            </a:r>
            <a:r>
              <a:rPr lang="en-US"/>
              <a:t>aintains </a:t>
            </a:r>
            <a:r>
              <a:rPr lang="en-US" dirty="0"/>
              <a:t>open governance principles for community-driven model sharing.</a:t>
            </a:r>
          </a:p>
        </p:txBody>
      </p:sp>
      <p:sp>
        <p:nvSpPr>
          <p:cNvPr id="4" name="Slide Number Placeholder 3">
            <a:extLst>
              <a:ext uri="{FF2B5EF4-FFF2-40B4-BE49-F238E27FC236}">
                <a16:creationId xmlns:a16="http://schemas.microsoft.com/office/drawing/2014/main" id="{FB8318F6-98F5-A200-D858-08F5A1FBAA74}"/>
              </a:ext>
            </a:extLst>
          </p:cNvPr>
          <p:cNvSpPr>
            <a:spLocks noGrp="1"/>
          </p:cNvSpPr>
          <p:nvPr>
            <p:ph type="sldNum" sz="quarter" idx="12"/>
          </p:nvPr>
        </p:nvSpPr>
        <p:spPr/>
        <p:txBody>
          <a:bodyPr/>
          <a:lstStyle/>
          <a:p>
            <a:r>
              <a:rPr lang="en-US"/>
              <a:t>Slide </a:t>
            </a:r>
            <a:fld id="{BCD75678-9A6F-1841-A9A7-307B21386F4B}" type="slidenum">
              <a:rPr lang="en-US" smtClean="0"/>
              <a:pPr/>
              <a:t>4</a:t>
            </a:fld>
            <a:endParaRPr lang="en-US" dirty="0"/>
          </a:p>
        </p:txBody>
      </p:sp>
    </p:spTree>
    <p:extLst>
      <p:ext uri="{BB962C8B-B14F-4D97-AF65-F5344CB8AC3E}">
        <p14:creationId xmlns:p14="http://schemas.microsoft.com/office/powerpoint/2010/main" val="1204041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49630-D796-646A-ECED-111A74E0EE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64180-D2F6-5C69-47EC-A2BD4DBFD990}"/>
              </a:ext>
            </a:extLst>
          </p:cNvPr>
          <p:cNvSpPr>
            <a:spLocks noGrp="1"/>
          </p:cNvSpPr>
          <p:nvPr>
            <p:ph type="title"/>
          </p:nvPr>
        </p:nvSpPr>
        <p:spPr/>
        <p:txBody>
          <a:bodyPr/>
          <a:lstStyle/>
          <a:p>
            <a:r>
              <a:rPr lang="en-US" dirty="0"/>
              <a:t>Security Concerns with Hugging Face</a:t>
            </a:r>
          </a:p>
        </p:txBody>
      </p:sp>
      <p:sp>
        <p:nvSpPr>
          <p:cNvPr id="3" name="Content Placeholder 2">
            <a:extLst>
              <a:ext uri="{FF2B5EF4-FFF2-40B4-BE49-F238E27FC236}">
                <a16:creationId xmlns:a16="http://schemas.microsoft.com/office/drawing/2014/main" id="{411CD624-5908-C5B9-342F-B0C770A34BA0}"/>
              </a:ext>
            </a:extLst>
          </p:cNvPr>
          <p:cNvSpPr>
            <a:spLocks noGrp="1"/>
          </p:cNvSpPr>
          <p:nvPr>
            <p:ph idx="1"/>
          </p:nvPr>
        </p:nvSpPr>
        <p:spPr>
          <a:xfrm>
            <a:off x="838199" y="1415845"/>
            <a:ext cx="11029335" cy="4761118"/>
          </a:xfrm>
        </p:spPr>
        <p:txBody>
          <a:bodyPr>
            <a:normAutofit fontScale="92500" lnSpcReduction="10000"/>
          </a:bodyPr>
          <a:lstStyle/>
          <a:p>
            <a:r>
              <a:rPr lang="en-US" dirty="0"/>
              <a:t>Model trustworthiness: Anyone can upload models. Risk of malicious or biased models if not vetted.</a:t>
            </a:r>
          </a:p>
          <a:p>
            <a:r>
              <a:rPr lang="en-US" dirty="0"/>
              <a:t>Data leakage: Fine-tuned models may inadvertently memorize sensitive training data.</a:t>
            </a:r>
          </a:p>
          <a:p>
            <a:r>
              <a:rPr lang="en-US" dirty="0"/>
              <a:t>Dependency risks: Libraries like transformers rely on many third-party packages.</a:t>
            </a:r>
          </a:p>
          <a:p>
            <a:r>
              <a:rPr lang="en-US" dirty="0"/>
              <a:t>Supply chain vulnerabilities: Malicious code in model or dataset repositories.</a:t>
            </a:r>
          </a:p>
          <a:p>
            <a:r>
              <a:rPr lang="en-US" dirty="0"/>
              <a:t>Hugging Face mitigates some risks with:</a:t>
            </a:r>
          </a:p>
          <a:p>
            <a:pPr lvl="1"/>
            <a:r>
              <a:rPr lang="en-US" dirty="0"/>
              <a:t>Security scanning</a:t>
            </a:r>
          </a:p>
          <a:p>
            <a:pPr lvl="1"/>
            <a:r>
              <a:rPr lang="en-US" dirty="0"/>
              <a:t>Model cards and data provenance</a:t>
            </a:r>
          </a:p>
          <a:p>
            <a:pPr lvl="1"/>
            <a:r>
              <a:rPr lang="en-US" dirty="0"/>
              <a:t>Private Hub for enterprise clients</a:t>
            </a:r>
          </a:p>
        </p:txBody>
      </p:sp>
      <p:sp>
        <p:nvSpPr>
          <p:cNvPr id="4" name="Slide Number Placeholder 3">
            <a:extLst>
              <a:ext uri="{FF2B5EF4-FFF2-40B4-BE49-F238E27FC236}">
                <a16:creationId xmlns:a16="http://schemas.microsoft.com/office/drawing/2014/main" id="{FABEF429-C3DC-5453-1BF7-969C9309955F}"/>
              </a:ext>
            </a:extLst>
          </p:cNvPr>
          <p:cNvSpPr>
            <a:spLocks noGrp="1"/>
          </p:cNvSpPr>
          <p:nvPr>
            <p:ph type="sldNum" sz="quarter" idx="12"/>
          </p:nvPr>
        </p:nvSpPr>
        <p:spPr/>
        <p:txBody>
          <a:bodyPr/>
          <a:lstStyle/>
          <a:p>
            <a:r>
              <a:rPr lang="en-US"/>
              <a:t>Slide </a:t>
            </a:r>
            <a:fld id="{BCD75678-9A6F-1841-A9A7-307B21386F4B}" type="slidenum">
              <a:rPr lang="en-US" smtClean="0"/>
              <a:pPr/>
              <a:t>5</a:t>
            </a:fld>
            <a:endParaRPr lang="en-US" dirty="0"/>
          </a:p>
        </p:txBody>
      </p:sp>
    </p:spTree>
    <p:extLst>
      <p:ext uri="{BB962C8B-B14F-4D97-AF65-F5344CB8AC3E}">
        <p14:creationId xmlns:p14="http://schemas.microsoft.com/office/powerpoint/2010/main" val="2226755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6B6FB-6314-AEE3-7FDA-442F475F0600}"/>
              </a:ext>
            </a:extLst>
          </p:cNvPr>
          <p:cNvSpPr>
            <a:spLocks noGrp="1"/>
          </p:cNvSpPr>
          <p:nvPr>
            <p:ph type="title"/>
          </p:nvPr>
        </p:nvSpPr>
        <p:spPr/>
        <p:txBody>
          <a:bodyPr/>
          <a:lstStyle/>
          <a:p>
            <a:r>
              <a:rPr lang="en-US" dirty="0"/>
              <a:t>Licensing Concerns</a:t>
            </a:r>
          </a:p>
        </p:txBody>
      </p:sp>
      <p:sp>
        <p:nvSpPr>
          <p:cNvPr id="3" name="Content Placeholder 2">
            <a:extLst>
              <a:ext uri="{FF2B5EF4-FFF2-40B4-BE49-F238E27FC236}">
                <a16:creationId xmlns:a16="http://schemas.microsoft.com/office/drawing/2014/main" id="{F5E9A24E-94F4-7397-4264-06E4722217EA}"/>
              </a:ext>
            </a:extLst>
          </p:cNvPr>
          <p:cNvSpPr>
            <a:spLocks noGrp="1"/>
          </p:cNvSpPr>
          <p:nvPr>
            <p:ph idx="1"/>
          </p:nvPr>
        </p:nvSpPr>
        <p:spPr>
          <a:xfrm>
            <a:off x="838200" y="1477755"/>
            <a:ext cx="10515600" cy="4351338"/>
          </a:xfrm>
        </p:spPr>
        <p:txBody>
          <a:bodyPr>
            <a:normAutofit/>
          </a:bodyPr>
          <a:lstStyle/>
          <a:p>
            <a:r>
              <a:rPr lang="en-US" dirty="0"/>
              <a:t>Models, Datasets, and Spaces Have Individual Licenses</a:t>
            </a:r>
          </a:p>
          <a:p>
            <a:r>
              <a:rPr lang="en-US" dirty="0"/>
              <a:t>Examples of licenses used:</a:t>
            </a:r>
          </a:p>
          <a:p>
            <a:pPr lvl="1"/>
            <a:r>
              <a:rPr lang="en-US" dirty="0"/>
              <a:t>Apache 2.0 (very permissive, common for open-source code)</a:t>
            </a:r>
          </a:p>
          <a:p>
            <a:pPr lvl="1"/>
            <a:r>
              <a:rPr lang="en-US" dirty="0"/>
              <a:t>MIT (permissive)</a:t>
            </a:r>
          </a:p>
          <a:p>
            <a:pPr lvl="1"/>
            <a:r>
              <a:rPr lang="en-US" dirty="0"/>
              <a:t>Creative Commons (common for datasets — varies from CC-BY to more restrictive)</a:t>
            </a:r>
          </a:p>
          <a:p>
            <a:r>
              <a:rPr lang="en-US" dirty="0"/>
              <a:t>Proprietary or “Unknown” — sometimes no license is given, which means you may not have the right to use it.</a:t>
            </a:r>
          </a:p>
          <a:p>
            <a:r>
              <a:rPr lang="en-US" dirty="0"/>
              <a:t>Users must check the license of each item before using, modifying, or redistributing it.</a:t>
            </a:r>
          </a:p>
        </p:txBody>
      </p:sp>
      <p:sp>
        <p:nvSpPr>
          <p:cNvPr id="4" name="Slide Number Placeholder 3">
            <a:extLst>
              <a:ext uri="{FF2B5EF4-FFF2-40B4-BE49-F238E27FC236}">
                <a16:creationId xmlns:a16="http://schemas.microsoft.com/office/drawing/2014/main" id="{3CEA94F7-7ED7-20F9-6AF1-CE6BAA7782B2}"/>
              </a:ext>
            </a:extLst>
          </p:cNvPr>
          <p:cNvSpPr>
            <a:spLocks noGrp="1"/>
          </p:cNvSpPr>
          <p:nvPr>
            <p:ph type="sldNum" sz="quarter" idx="12"/>
          </p:nvPr>
        </p:nvSpPr>
        <p:spPr/>
        <p:txBody>
          <a:bodyPr/>
          <a:lstStyle/>
          <a:p>
            <a:r>
              <a:rPr lang="en-US"/>
              <a:t>Slide </a:t>
            </a:r>
            <a:fld id="{BCD75678-9A6F-1841-A9A7-307B21386F4B}" type="slidenum">
              <a:rPr lang="en-US" smtClean="0"/>
              <a:pPr/>
              <a:t>6</a:t>
            </a:fld>
            <a:endParaRPr lang="en-US" dirty="0"/>
          </a:p>
        </p:txBody>
      </p:sp>
    </p:spTree>
    <p:extLst>
      <p:ext uri="{BB962C8B-B14F-4D97-AF65-F5344CB8AC3E}">
        <p14:creationId xmlns:p14="http://schemas.microsoft.com/office/powerpoint/2010/main" val="638339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A2E6B-A233-B042-ABAD-DEF0B216623B}"/>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0DE76605-15C9-319C-9A14-DD9CA542136F}"/>
              </a:ext>
            </a:extLst>
          </p:cNvPr>
          <p:cNvSpPr>
            <a:spLocks noGrp="1"/>
          </p:cNvSpPr>
          <p:nvPr>
            <p:ph idx="1"/>
          </p:nvPr>
        </p:nvSpPr>
        <p:spPr/>
        <p:txBody>
          <a:bodyPr>
            <a:normAutofit/>
          </a:bodyPr>
          <a:lstStyle/>
          <a:p>
            <a:r>
              <a:rPr lang="en-US" dirty="0"/>
              <a:t>Hugging Face is a powerful enabler of open and accessible AI.</a:t>
            </a:r>
          </a:p>
          <a:p>
            <a:r>
              <a:rPr lang="en-US" dirty="0"/>
              <a:t>Its tools are foundational for modern NLP and growing in computer vision (CV) and multimodal AI.</a:t>
            </a:r>
          </a:p>
          <a:p>
            <a:r>
              <a:rPr lang="en-US" dirty="0"/>
              <a:t>While open access brings innovation, it also raises important security and ethical challenges.</a:t>
            </a:r>
          </a:p>
          <a:p>
            <a:r>
              <a:rPr lang="en-US" dirty="0"/>
              <a:t>Responsible use requires awareness of model origins, data sources, potential misuse, and licensing.</a:t>
            </a:r>
          </a:p>
        </p:txBody>
      </p:sp>
      <p:sp>
        <p:nvSpPr>
          <p:cNvPr id="4" name="Slide Number Placeholder 3">
            <a:extLst>
              <a:ext uri="{FF2B5EF4-FFF2-40B4-BE49-F238E27FC236}">
                <a16:creationId xmlns:a16="http://schemas.microsoft.com/office/drawing/2014/main" id="{47BB391C-403C-FA23-4D39-5FBB15E61F83}"/>
              </a:ext>
            </a:extLst>
          </p:cNvPr>
          <p:cNvSpPr>
            <a:spLocks noGrp="1"/>
          </p:cNvSpPr>
          <p:nvPr>
            <p:ph type="sldNum" sz="quarter" idx="12"/>
          </p:nvPr>
        </p:nvSpPr>
        <p:spPr/>
        <p:txBody>
          <a:bodyPr/>
          <a:lstStyle/>
          <a:p>
            <a:r>
              <a:rPr lang="en-US"/>
              <a:t>Slide </a:t>
            </a:r>
            <a:fld id="{BCD75678-9A6F-1841-A9A7-307B21386F4B}" type="slidenum">
              <a:rPr lang="en-US" smtClean="0"/>
              <a:pPr/>
              <a:t>7</a:t>
            </a:fld>
            <a:endParaRPr lang="en-US" dirty="0"/>
          </a:p>
        </p:txBody>
      </p:sp>
    </p:spTree>
    <p:extLst>
      <p:ext uri="{BB962C8B-B14F-4D97-AF65-F5344CB8AC3E}">
        <p14:creationId xmlns:p14="http://schemas.microsoft.com/office/powerpoint/2010/main" val="1580754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D8ED4-DACF-40E0-8D89-62731D7722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6BA67E-1FA6-8CBE-CD6F-78506DEA1CEC}"/>
              </a:ext>
            </a:extLst>
          </p:cNvPr>
          <p:cNvSpPr>
            <a:spLocks noGrp="1"/>
          </p:cNvSpPr>
          <p:nvPr>
            <p:ph type="title"/>
          </p:nvPr>
        </p:nvSpPr>
        <p:spPr>
          <a:xfrm>
            <a:off x="572493" y="238539"/>
            <a:ext cx="11018520" cy="1434415"/>
          </a:xfrm>
        </p:spPr>
        <p:txBody>
          <a:bodyPr anchor="b">
            <a:normAutofit/>
          </a:bodyPr>
          <a:lstStyle/>
          <a:p>
            <a:r>
              <a:rPr lang="en-US" sz="5400" dirty="0"/>
              <a:t>Reflection</a:t>
            </a:r>
          </a:p>
        </p:txBody>
      </p:sp>
      <p:sp>
        <p:nvSpPr>
          <p:cNvPr id="3" name="Content Placeholder 2">
            <a:extLst>
              <a:ext uri="{FF2B5EF4-FFF2-40B4-BE49-F238E27FC236}">
                <a16:creationId xmlns:a16="http://schemas.microsoft.com/office/drawing/2014/main" id="{7A4DFE8A-98C4-E89A-DBD2-27FE590C290E}"/>
              </a:ext>
            </a:extLst>
          </p:cNvPr>
          <p:cNvSpPr>
            <a:spLocks noGrp="1"/>
          </p:cNvSpPr>
          <p:nvPr>
            <p:ph idx="1"/>
          </p:nvPr>
        </p:nvSpPr>
        <p:spPr>
          <a:xfrm>
            <a:off x="572492" y="1672954"/>
            <a:ext cx="7362139" cy="4501704"/>
          </a:xfrm>
        </p:spPr>
        <p:txBody>
          <a:bodyPr anchor="t">
            <a:normAutofit fontScale="92500" lnSpcReduction="10000"/>
          </a:bodyPr>
          <a:lstStyle/>
          <a:p>
            <a:pPr marL="0" indent="0">
              <a:lnSpc>
                <a:spcPct val="115000"/>
              </a:lnSpc>
              <a:spcBef>
                <a:spcPts val="0"/>
              </a:spcBef>
              <a:buNone/>
            </a:pPr>
            <a:r>
              <a:rPr lang="en-US" sz="2400" dirty="0"/>
              <a:t>Remember “Shafer’s General Intelligence Criteria”?</a:t>
            </a:r>
          </a:p>
          <a:p>
            <a:pPr marL="514350" indent="-514350">
              <a:lnSpc>
                <a:spcPct val="115000"/>
              </a:lnSpc>
              <a:spcBef>
                <a:spcPts val="0"/>
              </a:spcBef>
              <a:buFont typeface="+mj-lt"/>
              <a:buAutoNum type="arabicPeriod"/>
            </a:pPr>
            <a:r>
              <a:rPr lang="en-US" sz="2400" dirty="0"/>
              <a:t>It passes the Turing test.</a:t>
            </a:r>
          </a:p>
          <a:p>
            <a:pPr marL="514350" indent="-514350">
              <a:lnSpc>
                <a:spcPct val="115000"/>
              </a:lnSpc>
              <a:spcBef>
                <a:spcPts val="0"/>
              </a:spcBef>
              <a:buFont typeface="+mj-lt"/>
              <a:buAutoNum type="arabicPeriod"/>
            </a:pPr>
            <a:r>
              <a:rPr lang="en-US" sz="2400" dirty="0"/>
              <a:t>It can perform agentic search against the Internet.</a:t>
            </a:r>
          </a:p>
          <a:p>
            <a:pPr marL="514350" indent="-514350">
              <a:lnSpc>
                <a:spcPct val="115000"/>
              </a:lnSpc>
              <a:spcBef>
                <a:spcPts val="0"/>
              </a:spcBef>
              <a:buFont typeface="+mj-lt"/>
              <a:buAutoNum type="arabicPeriod"/>
            </a:pPr>
            <a:r>
              <a:rPr lang="en-US" sz="2400" dirty="0"/>
              <a:t>It remembers context indefinitely (or in terms of decades, not minutes).</a:t>
            </a:r>
          </a:p>
          <a:p>
            <a:pPr marL="514350" indent="-514350">
              <a:lnSpc>
                <a:spcPct val="115000"/>
              </a:lnSpc>
              <a:spcBef>
                <a:spcPts val="0"/>
              </a:spcBef>
              <a:buFont typeface="+mj-lt"/>
              <a:buAutoNum type="arabicPeriod"/>
            </a:pPr>
            <a:r>
              <a:rPr lang="en-US" sz="2400" dirty="0"/>
              <a:t>It has agency to perform computing tasks. (See “computer use” from Anthropic, and “Operator” from OpenAI.)</a:t>
            </a:r>
          </a:p>
          <a:p>
            <a:pPr marL="514350" indent="-514350">
              <a:lnSpc>
                <a:spcPct val="115000"/>
              </a:lnSpc>
              <a:spcBef>
                <a:spcPts val="0"/>
              </a:spcBef>
              <a:buFont typeface="+mj-lt"/>
              <a:buAutoNum type="arabicPeriod"/>
            </a:pPr>
            <a:r>
              <a:rPr lang="en-US" sz="2400" dirty="0"/>
              <a:t>It can independently investigate a topic using the scientific method: observation, fact-gathering, hypothesis, testing, analysis, conclusion.</a:t>
            </a:r>
          </a:p>
          <a:p>
            <a:pPr marL="514350" indent="-514350">
              <a:lnSpc>
                <a:spcPct val="115000"/>
              </a:lnSpc>
              <a:spcBef>
                <a:spcPts val="0"/>
              </a:spcBef>
              <a:buFont typeface="+mj-lt"/>
              <a:buAutoNum type="arabicPeriod"/>
            </a:pPr>
            <a:r>
              <a:rPr lang="en-US" sz="2400" dirty="0"/>
              <a:t>It knows when to stop.</a:t>
            </a:r>
          </a:p>
        </p:txBody>
      </p:sp>
      <p:sp>
        <p:nvSpPr>
          <p:cNvPr id="4" name="Slide Number Placeholder 3">
            <a:extLst>
              <a:ext uri="{FF2B5EF4-FFF2-40B4-BE49-F238E27FC236}">
                <a16:creationId xmlns:a16="http://schemas.microsoft.com/office/drawing/2014/main" id="{0B99B57E-4C4C-086C-B913-7E06B60C3431}"/>
              </a:ext>
            </a:extLst>
          </p:cNvPr>
          <p:cNvSpPr>
            <a:spLocks noGrp="1"/>
          </p:cNvSpPr>
          <p:nvPr>
            <p:ph type="sldNum" sz="quarter" idx="12"/>
          </p:nvPr>
        </p:nvSpPr>
        <p:spPr>
          <a:xfrm>
            <a:off x="8610600" y="6356350"/>
            <a:ext cx="2743200" cy="365125"/>
          </a:xfrm>
        </p:spPr>
        <p:txBody>
          <a:bodyPr>
            <a:normAutofit fontScale="62500" lnSpcReduction="20000"/>
          </a:bodyPr>
          <a:lstStyle/>
          <a:p>
            <a:pPr>
              <a:spcAft>
                <a:spcPts val="600"/>
              </a:spcAft>
            </a:pPr>
            <a:fld id="{4C487655-AABA-4CA8-8EDF-7F823A468B89}" type="slidenum">
              <a:rPr lang="en-US" smtClean="0"/>
              <a:pPr>
                <a:spcAft>
                  <a:spcPts val="600"/>
                </a:spcAft>
              </a:pPr>
              <a:t>8</a:t>
            </a:fld>
            <a:endParaRPr lang="en-US" dirty="0"/>
          </a:p>
        </p:txBody>
      </p:sp>
      <p:sp>
        <p:nvSpPr>
          <p:cNvPr id="5" name="TextBox 4">
            <a:extLst>
              <a:ext uri="{FF2B5EF4-FFF2-40B4-BE49-F238E27FC236}">
                <a16:creationId xmlns:a16="http://schemas.microsoft.com/office/drawing/2014/main" id="{135193F4-C60E-3299-93E9-709165CBB374}"/>
              </a:ext>
            </a:extLst>
          </p:cNvPr>
          <p:cNvSpPr txBox="1"/>
          <p:nvPr/>
        </p:nvSpPr>
        <p:spPr>
          <a:xfrm>
            <a:off x="7708490" y="1672954"/>
            <a:ext cx="3765755" cy="3785652"/>
          </a:xfrm>
          <a:prstGeom prst="rect">
            <a:avLst/>
          </a:prstGeom>
          <a:solidFill>
            <a:schemeClr val="accent4">
              <a:lumMod val="20000"/>
              <a:lumOff val="80000"/>
            </a:schemeClr>
          </a:solidFill>
          <a:ln>
            <a:solidFill>
              <a:schemeClr val="accent4">
                <a:lumMod val="75000"/>
              </a:schemeClr>
            </a:solidFill>
          </a:ln>
        </p:spPr>
        <p:txBody>
          <a:bodyPr wrap="square" rtlCol="0">
            <a:spAutoFit/>
          </a:bodyPr>
          <a:lstStyle/>
          <a:p>
            <a:r>
              <a:rPr lang="en-US" sz="2400" dirty="0"/>
              <a:t>Shafer’s Prediction: AGI, in various forms, will be achieved by assembling varied resources, not just one “big brain”.</a:t>
            </a:r>
          </a:p>
          <a:p>
            <a:endParaRPr lang="en-US" sz="2400" dirty="0"/>
          </a:p>
          <a:p>
            <a:r>
              <a:rPr lang="en-US" sz="2400" dirty="0" err="1"/>
              <a:t>Huggingface</a:t>
            </a:r>
            <a:r>
              <a:rPr lang="en-US" sz="2400" dirty="0"/>
              <a:t> and similar efforts will be instrumental in bringing these elements together.</a:t>
            </a:r>
          </a:p>
        </p:txBody>
      </p:sp>
    </p:spTree>
    <p:extLst>
      <p:ext uri="{BB962C8B-B14F-4D97-AF65-F5344CB8AC3E}">
        <p14:creationId xmlns:p14="http://schemas.microsoft.com/office/powerpoint/2010/main" val="708558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A484DC-D321-0FED-8A32-810F3812636B}"/>
              </a:ext>
            </a:extLst>
          </p:cNvPr>
          <p:cNvSpPr>
            <a:spLocks noGrp="1"/>
          </p:cNvSpPr>
          <p:nvPr>
            <p:ph type="title"/>
          </p:nvPr>
        </p:nvSpPr>
        <p:spPr>
          <a:xfrm>
            <a:off x="804672" y="802955"/>
            <a:ext cx="4766330" cy="1454051"/>
          </a:xfrm>
        </p:spPr>
        <p:txBody>
          <a:bodyPr>
            <a:normAutofit/>
          </a:bodyPr>
          <a:lstStyle/>
          <a:p>
            <a:r>
              <a:rPr lang="en-US" sz="3600">
                <a:solidFill>
                  <a:schemeClr val="tx2"/>
                </a:solidFill>
              </a:rPr>
              <a:t>Your turn</a:t>
            </a:r>
          </a:p>
        </p:txBody>
      </p:sp>
      <p:sp>
        <p:nvSpPr>
          <p:cNvPr id="3" name="Content Placeholder 2">
            <a:extLst>
              <a:ext uri="{FF2B5EF4-FFF2-40B4-BE49-F238E27FC236}">
                <a16:creationId xmlns:a16="http://schemas.microsoft.com/office/drawing/2014/main" id="{EE2485C8-D8B8-7F18-0423-946F31A14208}"/>
              </a:ext>
            </a:extLst>
          </p:cNvPr>
          <p:cNvSpPr>
            <a:spLocks noGrp="1"/>
          </p:cNvSpPr>
          <p:nvPr>
            <p:ph idx="1"/>
          </p:nvPr>
        </p:nvSpPr>
        <p:spPr>
          <a:xfrm>
            <a:off x="804672" y="2421683"/>
            <a:ext cx="4765949" cy="3353476"/>
          </a:xfrm>
        </p:spPr>
        <p:txBody>
          <a:bodyPr anchor="t">
            <a:normAutofit/>
          </a:bodyPr>
          <a:lstStyle/>
          <a:p>
            <a:pPr>
              <a:buFont typeface="Arial" panose="020B0604020202020204" pitchFamily="34" charset="0"/>
              <a:buChar char="•"/>
            </a:pPr>
            <a:r>
              <a:rPr lang="en-US" dirty="0">
                <a:solidFill>
                  <a:schemeClr val="tx2"/>
                </a:solidFill>
              </a:rPr>
              <a:t>Give today’s activity a try!</a:t>
            </a:r>
          </a:p>
          <a:p>
            <a:endParaRPr lang="en-US" sz="1800" dirty="0">
              <a:solidFill>
                <a:schemeClr val="tx2"/>
              </a:solidFill>
            </a:endParaRPr>
          </a:p>
        </p:txBody>
      </p:sp>
      <p:grpSp>
        <p:nvGrpSpPr>
          <p:cNvPr id="14" name="Group 13">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5" name="Freeform: Shape 14">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descr="A yellow smiley face with hands&#10;&#10;AI-generated content may be incorrect.">
            <a:extLst>
              <a:ext uri="{FF2B5EF4-FFF2-40B4-BE49-F238E27FC236}">
                <a16:creationId xmlns:a16="http://schemas.microsoft.com/office/drawing/2014/main" id="{37D37F82-B5D8-A698-7600-6FE7C5751FD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053832" y="2053247"/>
            <a:ext cx="3453416" cy="3250274"/>
          </a:xfrm>
          <a:prstGeom prst="rect">
            <a:avLst/>
          </a:prstGeom>
        </p:spPr>
      </p:pic>
      <p:sp>
        <p:nvSpPr>
          <p:cNvPr id="4" name="Slide Number Placeholder 3">
            <a:extLst>
              <a:ext uri="{FF2B5EF4-FFF2-40B4-BE49-F238E27FC236}">
                <a16:creationId xmlns:a16="http://schemas.microsoft.com/office/drawing/2014/main" id="{262855EE-160F-A36E-1990-7BF4D75E2C52}"/>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r>
              <a:rPr lang="en-US" sz="1800"/>
              <a:t>Slide </a:t>
            </a:r>
            <a:fld id="{BCD75678-9A6F-1841-A9A7-307B21386F4B}" type="slidenum">
              <a:rPr lang="en-US" sz="1800" smtClean="0"/>
              <a:pPr>
                <a:lnSpc>
                  <a:spcPct val="90000"/>
                </a:lnSpc>
                <a:spcAft>
                  <a:spcPts val="600"/>
                </a:spcAft>
              </a:pPr>
              <a:t>9</a:t>
            </a:fld>
            <a:endParaRPr lang="en-US" sz="1800"/>
          </a:p>
        </p:txBody>
      </p:sp>
    </p:spTree>
    <p:extLst>
      <p:ext uri="{BB962C8B-B14F-4D97-AF65-F5344CB8AC3E}">
        <p14:creationId xmlns:p14="http://schemas.microsoft.com/office/powerpoint/2010/main" val="2970547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241</TotalTime>
  <Words>671</Words>
  <Application>Microsoft Office PowerPoint</Application>
  <PresentationFormat>Widescreen</PresentationFormat>
  <Paragraphs>65</Paragraphs>
  <Slides>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Aptos</vt:lpstr>
      <vt:lpstr>Aptos Display</vt:lpstr>
      <vt:lpstr>Arial</vt:lpstr>
      <vt:lpstr>Courier New</vt:lpstr>
      <vt:lpstr>Office Theme</vt:lpstr>
      <vt:lpstr>Custom Design</vt:lpstr>
      <vt:lpstr>Huggingface (AI resources you can use!) </vt:lpstr>
      <vt:lpstr>What is Hugging Face?</vt:lpstr>
      <vt:lpstr>Why is Hugging Face Important?</vt:lpstr>
      <vt:lpstr>Who Owns Hugging Face?</vt:lpstr>
      <vt:lpstr>Security Concerns with Hugging Face</vt:lpstr>
      <vt:lpstr>Licensing Concerns</vt:lpstr>
      <vt:lpstr>Key Takeaways</vt:lpstr>
      <vt:lpstr>Reflection</vt:lpstr>
      <vt:lpstr>Your 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Sydney</dc:title>
  <dc:creator>Jeremy Shafer</dc:creator>
  <cp:lastModifiedBy>Jeremy J. Shafer</cp:lastModifiedBy>
  <cp:revision>35</cp:revision>
  <dcterms:created xsi:type="dcterms:W3CDTF">2024-04-24T11:29:59Z</dcterms:created>
  <dcterms:modified xsi:type="dcterms:W3CDTF">2025-04-14T13:00:32Z</dcterms:modified>
</cp:coreProperties>
</file>