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645" r:id="rId3"/>
    <p:sldId id="646" r:id="rId4"/>
    <p:sldId id="657" r:id="rId5"/>
    <p:sldId id="647" r:id="rId6"/>
    <p:sldId id="648" r:id="rId7"/>
    <p:sldId id="652" r:id="rId8"/>
    <p:sldId id="650" r:id="rId9"/>
    <p:sldId id="649" r:id="rId10"/>
    <p:sldId id="656" r:id="rId11"/>
    <p:sldId id="654" r:id="rId12"/>
    <p:sldId id="65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9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82353" autoAdjust="0"/>
  </p:normalViewPr>
  <p:slideViewPr>
    <p:cSldViewPr snapToGrid="0">
      <p:cViewPr varScale="1">
        <p:scale>
          <a:sx n="82" d="100"/>
          <a:sy n="82" d="100"/>
        </p:scale>
        <p:origin x="528" y="72"/>
      </p:cViewPr>
      <p:guideLst/>
    </p:cSldViewPr>
  </p:slideViewPr>
  <p:outlineViewPr>
    <p:cViewPr>
      <p:scale>
        <a:sx n="33" d="100"/>
        <a:sy n="33" d="100"/>
      </p:scale>
      <p:origin x="0" y="-591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5A268F-0CBC-4BA3-98D6-9CB5C56FBFF3}"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US"/>
        </a:p>
      </dgm:t>
    </dgm:pt>
    <dgm:pt modelId="{C73C3669-81F3-4BD4-8E8C-EF9515382158}">
      <dgm:prSet phldrT="[Text]" custT="1"/>
      <dgm:spPr/>
      <dgm:t>
        <a:bodyPr/>
        <a:lstStyle/>
        <a:p>
          <a:r>
            <a:rPr lang="en-US" sz="4000" dirty="0"/>
            <a:t>AI</a:t>
          </a:r>
        </a:p>
      </dgm:t>
    </dgm:pt>
    <dgm:pt modelId="{7108A7DD-6F97-415F-8F63-34D35159785D}" type="parTrans" cxnId="{97936C02-5E26-448B-A7A6-82AEEFAC5492}">
      <dgm:prSet/>
      <dgm:spPr/>
      <dgm:t>
        <a:bodyPr/>
        <a:lstStyle/>
        <a:p>
          <a:endParaRPr lang="en-US"/>
        </a:p>
      </dgm:t>
    </dgm:pt>
    <dgm:pt modelId="{89E93247-DDD9-4A95-A4BD-7A5668C89FB5}" type="sibTrans" cxnId="{97936C02-5E26-448B-A7A6-82AEEFAC5492}">
      <dgm:prSet/>
      <dgm:spPr/>
      <dgm:t>
        <a:bodyPr/>
        <a:lstStyle/>
        <a:p>
          <a:endParaRPr lang="en-US"/>
        </a:p>
      </dgm:t>
    </dgm:pt>
    <dgm:pt modelId="{0BB240D6-CB1A-468D-B76A-3B18F74AD6B8}">
      <dgm:prSet phldrT="[Text]" custT="1"/>
      <dgm:spPr/>
      <dgm:t>
        <a:bodyPr/>
        <a:lstStyle/>
        <a:p>
          <a:r>
            <a:rPr lang="en-US" sz="4000" dirty="0"/>
            <a:t>ML</a:t>
          </a:r>
        </a:p>
      </dgm:t>
    </dgm:pt>
    <dgm:pt modelId="{A95E0E5D-A642-4567-86CE-F7BB11419ECD}" type="parTrans" cxnId="{847B713D-BFC0-4037-A602-105F5D1DFDDF}">
      <dgm:prSet/>
      <dgm:spPr/>
      <dgm:t>
        <a:bodyPr/>
        <a:lstStyle/>
        <a:p>
          <a:endParaRPr lang="en-US"/>
        </a:p>
      </dgm:t>
    </dgm:pt>
    <dgm:pt modelId="{53A3CEE6-214E-42E7-B688-F467A81F5343}" type="sibTrans" cxnId="{847B713D-BFC0-4037-A602-105F5D1DFDDF}">
      <dgm:prSet/>
      <dgm:spPr/>
      <dgm:t>
        <a:bodyPr/>
        <a:lstStyle/>
        <a:p>
          <a:endParaRPr lang="en-US"/>
        </a:p>
      </dgm:t>
    </dgm:pt>
    <dgm:pt modelId="{54F123BC-49D4-492D-9FCB-5A9795DC1D1E}">
      <dgm:prSet phldrT="[Text]" custT="1"/>
      <dgm:spPr/>
      <dgm:t>
        <a:bodyPr/>
        <a:lstStyle/>
        <a:p>
          <a:r>
            <a:rPr lang="en-US" sz="4000" dirty="0"/>
            <a:t>DL</a:t>
          </a:r>
        </a:p>
      </dgm:t>
    </dgm:pt>
    <dgm:pt modelId="{58B98EE9-81D4-4DD8-8087-1A4E01E5F7AC}" type="parTrans" cxnId="{D7389317-03EF-46D1-B2A2-E4F06F0334E2}">
      <dgm:prSet/>
      <dgm:spPr/>
      <dgm:t>
        <a:bodyPr/>
        <a:lstStyle/>
        <a:p>
          <a:endParaRPr lang="en-US"/>
        </a:p>
      </dgm:t>
    </dgm:pt>
    <dgm:pt modelId="{FBA4C66C-367F-43D0-81A2-9E934347AA39}" type="sibTrans" cxnId="{D7389317-03EF-46D1-B2A2-E4F06F0334E2}">
      <dgm:prSet/>
      <dgm:spPr/>
      <dgm:t>
        <a:bodyPr/>
        <a:lstStyle/>
        <a:p>
          <a:endParaRPr lang="en-US"/>
        </a:p>
      </dgm:t>
    </dgm:pt>
    <dgm:pt modelId="{5097C5B9-4209-44BA-A6B6-A0D3C45CAD9D}" type="pres">
      <dgm:prSet presAssocID="{555A268F-0CBC-4BA3-98D6-9CB5C56FBFF3}" presName="Name0" presStyleCnt="0">
        <dgm:presLayoutVars>
          <dgm:chMax val="7"/>
          <dgm:resizeHandles val="exact"/>
        </dgm:presLayoutVars>
      </dgm:prSet>
      <dgm:spPr/>
    </dgm:pt>
    <dgm:pt modelId="{D5174525-231C-40BB-B368-ACAB2594CF27}" type="pres">
      <dgm:prSet presAssocID="{555A268F-0CBC-4BA3-98D6-9CB5C56FBFF3}" presName="comp1" presStyleCnt="0"/>
      <dgm:spPr/>
    </dgm:pt>
    <dgm:pt modelId="{A58E33D6-808C-4B2C-B528-CC4708CA9DB0}" type="pres">
      <dgm:prSet presAssocID="{555A268F-0CBC-4BA3-98D6-9CB5C56FBFF3}" presName="circle1" presStyleLbl="node1" presStyleIdx="0" presStyleCnt="3"/>
      <dgm:spPr/>
    </dgm:pt>
    <dgm:pt modelId="{2118B8C3-8F31-4956-A095-245814FFF8EF}" type="pres">
      <dgm:prSet presAssocID="{555A268F-0CBC-4BA3-98D6-9CB5C56FBFF3}" presName="c1text" presStyleLbl="node1" presStyleIdx="0" presStyleCnt="3">
        <dgm:presLayoutVars>
          <dgm:bulletEnabled val="1"/>
        </dgm:presLayoutVars>
      </dgm:prSet>
      <dgm:spPr/>
    </dgm:pt>
    <dgm:pt modelId="{D295F787-D349-44E9-AFA8-CE54EB036535}" type="pres">
      <dgm:prSet presAssocID="{555A268F-0CBC-4BA3-98D6-9CB5C56FBFF3}" presName="comp2" presStyleCnt="0"/>
      <dgm:spPr/>
    </dgm:pt>
    <dgm:pt modelId="{652024C1-630E-4253-9BBF-427C748AEEFA}" type="pres">
      <dgm:prSet presAssocID="{555A268F-0CBC-4BA3-98D6-9CB5C56FBFF3}" presName="circle2" presStyleLbl="node1" presStyleIdx="1" presStyleCnt="3"/>
      <dgm:spPr/>
    </dgm:pt>
    <dgm:pt modelId="{2FE29317-E86F-4D88-A881-4781CE151A04}" type="pres">
      <dgm:prSet presAssocID="{555A268F-0CBC-4BA3-98D6-9CB5C56FBFF3}" presName="c2text" presStyleLbl="node1" presStyleIdx="1" presStyleCnt="3">
        <dgm:presLayoutVars>
          <dgm:bulletEnabled val="1"/>
        </dgm:presLayoutVars>
      </dgm:prSet>
      <dgm:spPr/>
    </dgm:pt>
    <dgm:pt modelId="{40DF70A3-A6FB-4408-A7DE-4BE000067226}" type="pres">
      <dgm:prSet presAssocID="{555A268F-0CBC-4BA3-98D6-9CB5C56FBFF3}" presName="comp3" presStyleCnt="0"/>
      <dgm:spPr/>
    </dgm:pt>
    <dgm:pt modelId="{D3100AA0-EB48-467E-8E0C-45BF05E7806A}" type="pres">
      <dgm:prSet presAssocID="{555A268F-0CBC-4BA3-98D6-9CB5C56FBFF3}" presName="circle3" presStyleLbl="node1" presStyleIdx="2" presStyleCnt="3"/>
      <dgm:spPr/>
    </dgm:pt>
    <dgm:pt modelId="{4C5DD21A-AE64-447E-8DCD-1C91D450B8D4}" type="pres">
      <dgm:prSet presAssocID="{555A268F-0CBC-4BA3-98D6-9CB5C56FBFF3}" presName="c3text" presStyleLbl="node1" presStyleIdx="2" presStyleCnt="3">
        <dgm:presLayoutVars>
          <dgm:bulletEnabled val="1"/>
        </dgm:presLayoutVars>
      </dgm:prSet>
      <dgm:spPr/>
    </dgm:pt>
  </dgm:ptLst>
  <dgm:cxnLst>
    <dgm:cxn modelId="{97936C02-5E26-448B-A7A6-82AEEFAC5492}" srcId="{555A268F-0CBC-4BA3-98D6-9CB5C56FBFF3}" destId="{C73C3669-81F3-4BD4-8E8C-EF9515382158}" srcOrd="0" destOrd="0" parTransId="{7108A7DD-6F97-415F-8F63-34D35159785D}" sibTransId="{89E93247-DDD9-4A95-A4BD-7A5668C89FB5}"/>
    <dgm:cxn modelId="{D7389317-03EF-46D1-B2A2-E4F06F0334E2}" srcId="{555A268F-0CBC-4BA3-98D6-9CB5C56FBFF3}" destId="{54F123BC-49D4-492D-9FCB-5A9795DC1D1E}" srcOrd="2" destOrd="0" parTransId="{58B98EE9-81D4-4DD8-8087-1A4E01E5F7AC}" sibTransId="{FBA4C66C-367F-43D0-81A2-9E934347AA39}"/>
    <dgm:cxn modelId="{847B713D-BFC0-4037-A602-105F5D1DFDDF}" srcId="{555A268F-0CBC-4BA3-98D6-9CB5C56FBFF3}" destId="{0BB240D6-CB1A-468D-B76A-3B18F74AD6B8}" srcOrd="1" destOrd="0" parTransId="{A95E0E5D-A642-4567-86CE-F7BB11419ECD}" sibTransId="{53A3CEE6-214E-42E7-B688-F467A81F5343}"/>
    <dgm:cxn modelId="{5F5A6845-C52B-415C-BA17-A8B21F6F4D3E}" type="presOf" srcId="{54F123BC-49D4-492D-9FCB-5A9795DC1D1E}" destId="{D3100AA0-EB48-467E-8E0C-45BF05E7806A}" srcOrd="0" destOrd="0" presId="urn:microsoft.com/office/officeart/2005/8/layout/venn2"/>
    <dgm:cxn modelId="{4D068465-099A-441B-B928-53E9F781B9CB}" type="presOf" srcId="{C73C3669-81F3-4BD4-8E8C-EF9515382158}" destId="{2118B8C3-8F31-4956-A095-245814FFF8EF}" srcOrd="1" destOrd="0" presId="urn:microsoft.com/office/officeart/2005/8/layout/venn2"/>
    <dgm:cxn modelId="{89C6B585-7D07-4EF4-9204-A83338C24B91}" type="presOf" srcId="{0BB240D6-CB1A-468D-B76A-3B18F74AD6B8}" destId="{2FE29317-E86F-4D88-A881-4781CE151A04}" srcOrd="1" destOrd="0" presId="urn:microsoft.com/office/officeart/2005/8/layout/venn2"/>
    <dgm:cxn modelId="{CDD4BF9C-03CD-407A-B0B1-AA540ABFE322}" type="presOf" srcId="{C73C3669-81F3-4BD4-8E8C-EF9515382158}" destId="{A58E33D6-808C-4B2C-B528-CC4708CA9DB0}" srcOrd="0" destOrd="0" presId="urn:microsoft.com/office/officeart/2005/8/layout/venn2"/>
    <dgm:cxn modelId="{033F4BD3-52A9-400B-A994-6E3840FE5028}" type="presOf" srcId="{0BB240D6-CB1A-468D-B76A-3B18F74AD6B8}" destId="{652024C1-630E-4253-9BBF-427C748AEEFA}" srcOrd="0" destOrd="0" presId="urn:microsoft.com/office/officeart/2005/8/layout/venn2"/>
    <dgm:cxn modelId="{738EB5E2-4272-4B66-809E-AA32FD35FD76}" type="presOf" srcId="{54F123BC-49D4-492D-9FCB-5A9795DC1D1E}" destId="{4C5DD21A-AE64-447E-8DCD-1C91D450B8D4}" srcOrd="1" destOrd="0" presId="urn:microsoft.com/office/officeart/2005/8/layout/venn2"/>
    <dgm:cxn modelId="{032E35EF-BE0B-4F88-81CC-103AD190FC31}" type="presOf" srcId="{555A268F-0CBC-4BA3-98D6-9CB5C56FBFF3}" destId="{5097C5B9-4209-44BA-A6B6-A0D3C45CAD9D}" srcOrd="0" destOrd="0" presId="urn:microsoft.com/office/officeart/2005/8/layout/venn2"/>
    <dgm:cxn modelId="{6D7C1AF6-5CF8-41AA-90BF-8DC5584C02C3}" type="presParOf" srcId="{5097C5B9-4209-44BA-A6B6-A0D3C45CAD9D}" destId="{D5174525-231C-40BB-B368-ACAB2594CF27}" srcOrd="0" destOrd="0" presId="urn:microsoft.com/office/officeart/2005/8/layout/venn2"/>
    <dgm:cxn modelId="{E40B75DE-3C01-46C6-BDD2-4775CA81EC22}" type="presParOf" srcId="{D5174525-231C-40BB-B368-ACAB2594CF27}" destId="{A58E33D6-808C-4B2C-B528-CC4708CA9DB0}" srcOrd="0" destOrd="0" presId="urn:microsoft.com/office/officeart/2005/8/layout/venn2"/>
    <dgm:cxn modelId="{7CD482F1-E4C7-4836-A30A-98AE1F0E29FC}" type="presParOf" srcId="{D5174525-231C-40BB-B368-ACAB2594CF27}" destId="{2118B8C3-8F31-4956-A095-245814FFF8EF}" srcOrd="1" destOrd="0" presId="urn:microsoft.com/office/officeart/2005/8/layout/venn2"/>
    <dgm:cxn modelId="{6F8722F1-0DB3-4012-B12D-66DE04C47116}" type="presParOf" srcId="{5097C5B9-4209-44BA-A6B6-A0D3C45CAD9D}" destId="{D295F787-D349-44E9-AFA8-CE54EB036535}" srcOrd="1" destOrd="0" presId="urn:microsoft.com/office/officeart/2005/8/layout/venn2"/>
    <dgm:cxn modelId="{932ED3A1-6571-41E6-82CC-8A66E0AAB0BC}" type="presParOf" srcId="{D295F787-D349-44E9-AFA8-CE54EB036535}" destId="{652024C1-630E-4253-9BBF-427C748AEEFA}" srcOrd="0" destOrd="0" presId="urn:microsoft.com/office/officeart/2005/8/layout/venn2"/>
    <dgm:cxn modelId="{B6AB2385-DCA7-446F-A035-B76C937F537C}" type="presParOf" srcId="{D295F787-D349-44E9-AFA8-CE54EB036535}" destId="{2FE29317-E86F-4D88-A881-4781CE151A04}" srcOrd="1" destOrd="0" presId="urn:microsoft.com/office/officeart/2005/8/layout/venn2"/>
    <dgm:cxn modelId="{732BAB7A-7EA9-40B8-8BA5-0178E78FCBC0}" type="presParOf" srcId="{5097C5B9-4209-44BA-A6B6-A0D3C45CAD9D}" destId="{40DF70A3-A6FB-4408-A7DE-4BE000067226}" srcOrd="2" destOrd="0" presId="urn:microsoft.com/office/officeart/2005/8/layout/venn2"/>
    <dgm:cxn modelId="{4A01FC69-8D40-468A-AEDB-EF6173785F31}" type="presParOf" srcId="{40DF70A3-A6FB-4408-A7DE-4BE000067226}" destId="{D3100AA0-EB48-467E-8E0C-45BF05E7806A}" srcOrd="0" destOrd="0" presId="urn:microsoft.com/office/officeart/2005/8/layout/venn2"/>
    <dgm:cxn modelId="{8D5746A7-ABC0-4C5C-9826-1410B9B1656A}" type="presParOf" srcId="{40DF70A3-A6FB-4408-A7DE-4BE000067226}" destId="{4C5DD21A-AE64-447E-8DCD-1C91D450B8D4}"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F0006E-C99D-4CC1-8830-7C945B4BFB21}"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C2C1EF16-FEBB-45B7-BBCE-2080430EC830}">
      <dgm:prSet phldrT="[Text]"/>
      <dgm:spPr/>
      <dgm:t>
        <a:bodyPr/>
        <a:lstStyle/>
        <a:p>
          <a:r>
            <a:rPr lang="en-US" dirty="0"/>
            <a:t>AI (simple, classic)</a:t>
          </a:r>
        </a:p>
      </dgm:t>
    </dgm:pt>
    <dgm:pt modelId="{76A67ADD-A628-4E32-8682-8A6F8ADCDD61}" type="parTrans" cxnId="{54CD1365-9F48-4D61-B430-E28F8A25B168}">
      <dgm:prSet/>
      <dgm:spPr/>
      <dgm:t>
        <a:bodyPr/>
        <a:lstStyle/>
        <a:p>
          <a:endParaRPr lang="en-US"/>
        </a:p>
      </dgm:t>
    </dgm:pt>
    <dgm:pt modelId="{DF37F46E-AA45-4D02-8927-693BF757A704}" type="sibTrans" cxnId="{54CD1365-9F48-4D61-B430-E28F8A25B168}">
      <dgm:prSet/>
      <dgm:spPr/>
      <dgm:t>
        <a:bodyPr/>
        <a:lstStyle/>
        <a:p>
          <a:endParaRPr lang="en-US"/>
        </a:p>
      </dgm:t>
    </dgm:pt>
    <dgm:pt modelId="{B8D07691-326F-4B96-A299-AAED720BCA2A}">
      <dgm:prSet phldrT="[Text]"/>
      <dgm:spPr/>
      <dgm:t>
        <a:bodyPr/>
        <a:lstStyle/>
        <a:p>
          <a:r>
            <a:rPr lang="en-US" dirty="0"/>
            <a:t>Games</a:t>
          </a:r>
        </a:p>
      </dgm:t>
    </dgm:pt>
    <dgm:pt modelId="{61552BB9-473C-46A3-AAAE-B05BD2D76356}" type="parTrans" cxnId="{1BE5EF90-55BA-45E7-B889-7D4E5468A673}">
      <dgm:prSet/>
      <dgm:spPr/>
      <dgm:t>
        <a:bodyPr/>
        <a:lstStyle/>
        <a:p>
          <a:endParaRPr lang="en-US"/>
        </a:p>
      </dgm:t>
    </dgm:pt>
    <dgm:pt modelId="{B52CB9FE-9263-42F0-A101-60AC54D436F7}" type="sibTrans" cxnId="{1BE5EF90-55BA-45E7-B889-7D4E5468A673}">
      <dgm:prSet/>
      <dgm:spPr/>
      <dgm:t>
        <a:bodyPr/>
        <a:lstStyle/>
        <a:p>
          <a:endParaRPr lang="en-US"/>
        </a:p>
      </dgm:t>
    </dgm:pt>
    <dgm:pt modelId="{ABB17027-FD21-42A3-922E-953E82F49B34}">
      <dgm:prSet phldrT="[Text]"/>
      <dgm:spPr/>
      <dgm:t>
        <a:bodyPr/>
        <a:lstStyle/>
        <a:p>
          <a:r>
            <a:rPr lang="en-US" dirty="0"/>
            <a:t>ML</a:t>
          </a:r>
        </a:p>
      </dgm:t>
    </dgm:pt>
    <dgm:pt modelId="{24B72740-75D5-4B2A-9E1F-B1A2DCD93141}" type="parTrans" cxnId="{BF62675E-4175-4306-9D5F-E7DF6884D051}">
      <dgm:prSet/>
      <dgm:spPr/>
      <dgm:t>
        <a:bodyPr/>
        <a:lstStyle/>
        <a:p>
          <a:endParaRPr lang="en-US"/>
        </a:p>
      </dgm:t>
    </dgm:pt>
    <dgm:pt modelId="{10617CDA-1FC3-4B0F-A94E-DDFFE29EE111}" type="sibTrans" cxnId="{BF62675E-4175-4306-9D5F-E7DF6884D051}">
      <dgm:prSet/>
      <dgm:spPr/>
      <dgm:t>
        <a:bodyPr/>
        <a:lstStyle/>
        <a:p>
          <a:endParaRPr lang="en-US"/>
        </a:p>
      </dgm:t>
    </dgm:pt>
    <dgm:pt modelId="{765E292E-7F35-4C57-953B-375C96EFE100}">
      <dgm:prSet phldrT="[Text]"/>
      <dgm:spPr/>
      <dgm:t>
        <a:bodyPr/>
        <a:lstStyle/>
        <a:p>
          <a:r>
            <a:rPr lang="en-US" dirty="0"/>
            <a:t>Recommendation Systems</a:t>
          </a:r>
        </a:p>
      </dgm:t>
    </dgm:pt>
    <dgm:pt modelId="{0FEE3FC5-4FDA-4435-AFF7-042483EE81D2}" type="parTrans" cxnId="{54DB168C-6A24-4574-9E6C-40EFCC8CA389}">
      <dgm:prSet/>
      <dgm:spPr/>
      <dgm:t>
        <a:bodyPr/>
        <a:lstStyle/>
        <a:p>
          <a:endParaRPr lang="en-US"/>
        </a:p>
      </dgm:t>
    </dgm:pt>
    <dgm:pt modelId="{08D24835-0373-4443-98BB-B167482EB7FA}" type="sibTrans" cxnId="{54DB168C-6A24-4574-9E6C-40EFCC8CA389}">
      <dgm:prSet/>
      <dgm:spPr/>
      <dgm:t>
        <a:bodyPr/>
        <a:lstStyle/>
        <a:p>
          <a:endParaRPr lang="en-US"/>
        </a:p>
      </dgm:t>
    </dgm:pt>
    <dgm:pt modelId="{10FE0620-A81D-4B34-ADF5-CA7F4A26619B}">
      <dgm:prSet phldrT="[Text]"/>
      <dgm:spPr/>
      <dgm:t>
        <a:bodyPr/>
        <a:lstStyle/>
        <a:p>
          <a:r>
            <a:rPr lang="en-US" dirty="0"/>
            <a:t>DL</a:t>
          </a:r>
        </a:p>
      </dgm:t>
    </dgm:pt>
    <dgm:pt modelId="{A1C9559B-19F8-4631-93D5-7710400F4392}" type="parTrans" cxnId="{A3C770CD-9EF8-415C-9F4B-C59358D5A9F4}">
      <dgm:prSet/>
      <dgm:spPr/>
      <dgm:t>
        <a:bodyPr/>
        <a:lstStyle/>
        <a:p>
          <a:endParaRPr lang="en-US"/>
        </a:p>
      </dgm:t>
    </dgm:pt>
    <dgm:pt modelId="{0152461E-AE6D-4B19-B7C2-A3E2D5E32356}" type="sibTrans" cxnId="{A3C770CD-9EF8-415C-9F4B-C59358D5A9F4}">
      <dgm:prSet/>
      <dgm:spPr/>
      <dgm:t>
        <a:bodyPr/>
        <a:lstStyle/>
        <a:p>
          <a:endParaRPr lang="en-US"/>
        </a:p>
      </dgm:t>
    </dgm:pt>
    <dgm:pt modelId="{3F61E19D-2F78-4B64-8A2F-6F95A648B7E8}">
      <dgm:prSet phldrT="[Text]"/>
      <dgm:spPr/>
      <dgm:t>
        <a:bodyPr/>
        <a:lstStyle/>
        <a:p>
          <a:r>
            <a:rPr lang="en-US" dirty="0"/>
            <a:t>Image recognition</a:t>
          </a:r>
        </a:p>
      </dgm:t>
    </dgm:pt>
    <dgm:pt modelId="{128A7485-735C-458B-8AEC-80B3BFB560BC}" type="parTrans" cxnId="{88265721-19A3-4FD2-A698-A60095A873AD}">
      <dgm:prSet/>
      <dgm:spPr/>
      <dgm:t>
        <a:bodyPr/>
        <a:lstStyle/>
        <a:p>
          <a:endParaRPr lang="en-US"/>
        </a:p>
      </dgm:t>
    </dgm:pt>
    <dgm:pt modelId="{320414EB-8C5B-4552-93D1-70A4F478CA08}" type="sibTrans" cxnId="{88265721-19A3-4FD2-A698-A60095A873AD}">
      <dgm:prSet/>
      <dgm:spPr/>
      <dgm:t>
        <a:bodyPr/>
        <a:lstStyle/>
        <a:p>
          <a:endParaRPr lang="en-US"/>
        </a:p>
      </dgm:t>
    </dgm:pt>
    <dgm:pt modelId="{B92F9622-6EAF-40E9-9597-A900F7C0462D}">
      <dgm:prSet phldrT="[Text]"/>
      <dgm:spPr/>
      <dgm:t>
        <a:bodyPr/>
        <a:lstStyle/>
        <a:p>
          <a:r>
            <a:rPr lang="en-US" dirty="0"/>
            <a:t>Simple chatbots</a:t>
          </a:r>
        </a:p>
      </dgm:t>
    </dgm:pt>
    <dgm:pt modelId="{F70E6CE4-8F48-4A8F-8E36-C2F4944AE6F6}" type="parTrans" cxnId="{9A0C7045-E9A0-4C20-8E8A-13E4730B31B8}">
      <dgm:prSet/>
      <dgm:spPr/>
      <dgm:t>
        <a:bodyPr/>
        <a:lstStyle/>
        <a:p>
          <a:endParaRPr lang="en-US"/>
        </a:p>
      </dgm:t>
    </dgm:pt>
    <dgm:pt modelId="{0A6B56FC-5972-4AEB-95EF-D93888724772}" type="sibTrans" cxnId="{9A0C7045-E9A0-4C20-8E8A-13E4730B31B8}">
      <dgm:prSet/>
      <dgm:spPr/>
      <dgm:t>
        <a:bodyPr/>
        <a:lstStyle/>
        <a:p>
          <a:endParaRPr lang="en-US"/>
        </a:p>
      </dgm:t>
    </dgm:pt>
    <dgm:pt modelId="{6B96CCE6-FD1A-4DA5-B24C-1A6E5C48604F}">
      <dgm:prSet phldrT="[Text]"/>
      <dgm:spPr/>
      <dgm:t>
        <a:bodyPr/>
        <a:lstStyle/>
        <a:p>
          <a:r>
            <a:rPr lang="en-US" dirty="0"/>
            <a:t>Speech recognition</a:t>
          </a:r>
        </a:p>
      </dgm:t>
    </dgm:pt>
    <dgm:pt modelId="{E41D15EB-4913-4ADA-B51B-16463D8A739A}" type="parTrans" cxnId="{A9A3BD65-F47F-47A4-B219-878047675B2A}">
      <dgm:prSet/>
      <dgm:spPr/>
      <dgm:t>
        <a:bodyPr/>
        <a:lstStyle/>
        <a:p>
          <a:endParaRPr lang="en-US"/>
        </a:p>
      </dgm:t>
    </dgm:pt>
    <dgm:pt modelId="{5F0CB88C-7B85-4F27-BE7C-237CD017CCCA}" type="sibTrans" cxnId="{A9A3BD65-F47F-47A4-B219-878047675B2A}">
      <dgm:prSet/>
      <dgm:spPr/>
      <dgm:t>
        <a:bodyPr/>
        <a:lstStyle/>
        <a:p>
          <a:endParaRPr lang="en-US"/>
        </a:p>
      </dgm:t>
    </dgm:pt>
    <dgm:pt modelId="{73AAED3D-C0D2-4B75-94EF-92C87EA815B4}">
      <dgm:prSet phldrT="[Text]"/>
      <dgm:spPr/>
      <dgm:t>
        <a:bodyPr/>
        <a:lstStyle/>
        <a:p>
          <a:r>
            <a:rPr lang="en-US" dirty="0"/>
            <a:t>Automated Voicemail systems</a:t>
          </a:r>
        </a:p>
      </dgm:t>
    </dgm:pt>
    <dgm:pt modelId="{6A985299-3557-49E7-B891-5C6DFEB81746}" type="parTrans" cxnId="{EE410F4B-A8CB-49E0-8FC9-3AE30ADA6B6A}">
      <dgm:prSet/>
      <dgm:spPr/>
      <dgm:t>
        <a:bodyPr/>
        <a:lstStyle/>
        <a:p>
          <a:endParaRPr lang="en-US"/>
        </a:p>
      </dgm:t>
    </dgm:pt>
    <dgm:pt modelId="{F070C97A-752A-413C-AF62-0EB606C12B72}" type="sibTrans" cxnId="{EE410F4B-A8CB-49E0-8FC9-3AE30ADA6B6A}">
      <dgm:prSet/>
      <dgm:spPr/>
      <dgm:t>
        <a:bodyPr/>
        <a:lstStyle/>
        <a:p>
          <a:endParaRPr lang="en-US"/>
        </a:p>
      </dgm:t>
    </dgm:pt>
    <dgm:pt modelId="{4FFE85C1-0F74-4708-9AF2-4627AF94A671}">
      <dgm:prSet phldrT="[Text]"/>
      <dgm:spPr/>
      <dgm:t>
        <a:bodyPr/>
        <a:lstStyle/>
        <a:p>
          <a:r>
            <a:rPr lang="en-US" dirty="0"/>
            <a:t>Natural Language Processing</a:t>
          </a:r>
        </a:p>
      </dgm:t>
    </dgm:pt>
    <dgm:pt modelId="{609A16E6-9016-40A9-9A77-EF34A19B2630}" type="parTrans" cxnId="{C5D5E951-44A8-4FE1-9C78-CA014F7AC6B8}">
      <dgm:prSet/>
      <dgm:spPr/>
      <dgm:t>
        <a:bodyPr/>
        <a:lstStyle/>
        <a:p>
          <a:endParaRPr lang="en-US"/>
        </a:p>
      </dgm:t>
    </dgm:pt>
    <dgm:pt modelId="{88C2216F-3986-46D5-BCD3-AFC439291FA2}" type="sibTrans" cxnId="{C5D5E951-44A8-4FE1-9C78-CA014F7AC6B8}">
      <dgm:prSet/>
      <dgm:spPr/>
      <dgm:t>
        <a:bodyPr/>
        <a:lstStyle/>
        <a:p>
          <a:endParaRPr lang="en-US"/>
        </a:p>
      </dgm:t>
    </dgm:pt>
    <dgm:pt modelId="{D55176EA-CCE0-49AA-A37D-CB866DDAE50B}">
      <dgm:prSet phldrT="[Text]"/>
      <dgm:spPr/>
      <dgm:t>
        <a:bodyPr/>
        <a:lstStyle/>
        <a:p>
          <a:r>
            <a:rPr lang="en-US" dirty="0"/>
            <a:t>Sentiment Analysis</a:t>
          </a:r>
        </a:p>
      </dgm:t>
    </dgm:pt>
    <dgm:pt modelId="{08B8393B-7FA5-4590-ADE9-74F990AEF84A}" type="parTrans" cxnId="{1A1B15BF-9055-4056-8069-8FD9EA108CC4}">
      <dgm:prSet/>
      <dgm:spPr/>
      <dgm:t>
        <a:bodyPr/>
        <a:lstStyle/>
        <a:p>
          <a:endParaRPr lang="en-US"/>
        </a:p>
      </dgm:t>
    </dgm:pt>
    <dgm:pt modelId="{C66E7954-F977-4972-9EF6-1AE408D9B6AF}" type="sibTrans" cxnId="{1A1B15BF-9055-4056-8069-8FD9EA108CC4}">
      <dgm:prSet/>
      <dgm:spPr/>
      <dgm:t>
        <a:bodyPr/>
        <a:lstStyle/>
        <a:p>
          <a:endParaRPr lang="en-US"/>
        </a:p>
      </dgm:t>
    </dgm:pt>
    <dgm:pt modelId="{4AD16787-BC6B-4A3C-B930-C57100769D08}">
      <dgm:prSet phldrT="[Text]"/>
      <dgm:spPr/>
      <dgm:t>
        <a:bodyPr/>
        <a:lstStyle/>
        <a:p>
          <a:r>
            <a:rPr lang="en-US" dirty="0"/>
            <a:t>Predictive Maintenance</a:t>
          </a:r>
        </a:p>
      </dgm:t>
    </dgm:pt>
    <dgm:pt modelId="{F1C76F09-1F6A-4F4F-BECC-74410369C079}" type="parTrans" cxnId="{22F4ED6E-8094-45A8-A8AD-DBA0E6FD5659}">
      <dgm:prSet/>
      <dgm:spPr/>
      <dgm:t>
        <a:bodyPr/>
        <a:lstStyle/>
        <a:p>
          <a:endParaRPr lang="en-US"/>
        </a:p>
      </dgm:t>
    </dgm:pt>
    <dgm:pt modelId="{EEA5841B-EA24-41AA-B0B1-1589FAA85FDE}" type="sibTrans" cxnId="{22F4ED6E-8094-45A8-A8AD-DBA0E6FD5659}">
      <dgm:prSet/>
      <dgm:spPr/>
      <dgm:t>
        <a:bodyPr/>
        <a:lstStyle/>
        <a:p>
          <a:endParaRPr lang="en-US"/>
        </a:p>
      </dgm:t>
    </dgm:pt>
    <dgm:pt modelId="{F614AE61-88D6-4FE4-8F30-CC13C08CF75B}">
      <dgm:prSet phldrT="[Text]"/>
      <dgm:spPr/>
      <dgm:t>
        <a:bodyPr/>
        <a:lstStyle/>
        <a:p>
          <a:r>
            <a:rPr lang="en-US" dirty="0"/>
            <a:t>Fraud Detection</a:t>
          </a:r>
        </a:p>
      </dgm:t>
    </dgm:pt>
    <dgm:pt modelId="{414F4FFD-480E-40F2-AC72-AD519CCEE02C}" type="parTrans" cxnId="{8481FF53-D0F2-43B8-95F8-692840697FA5}">
      <dgm:prSet/>
      <dgm:spPr/>
      <dgm:t>
        <a:bodyPr/>
        <a:lstStyle/>
        <a:p>
          <a:endParaRPr lang="en-US"/>
        </a:p>
      </dgm:t>
    </dgm:pt>
    <dgm:pt modelId="{571F90EF-957E-44F0-8FD0-08CDB9447DED}" type="sibTrans" cxnId="{8481FF53-D0F2-43B8-95F8-692840697FA5}">
      <dgm:prSet/>
      <dgm:spPr/>
      <dgm:t>
        <a:bodyPr/>
        <a:lstStyle/>
        <a:p>
          <a:endParaRPr lang="en-US"/>
        </a:p>
      </dgm:t>
    </dgm:pt>
    <dgm:pt modelId="{AE1B6267-D6FA-4FDE-A9F1-42DE0DC4CFBD}">
      <dgm:prSet phldrT="[Text]"/>
      <dgm:spPr/>
      <dgm:t>
        <a:bodyPr/>
        <a:lstStyle/>
        <a:p>
          <a:r>
            <a:rPr lang="en-US" dirty="0"/>
            <a:t>Autonomous Vehicles</a:t>
          </a:r>
        </a:p>
      </dgm:t>
    </dgm:pt>
    <dgm:pt modelId="{108D740D-F7B8-4C13-ABD3-A92998F37F9A}" type="parTrans" cxnId="{A5B92CEB-8E42-4F9E-B457-47C8FD640F17}">
      <dgm:prSet/>
      <dgm:spPr/>
      <dgm:t>
        <a:bodyPr/>
        <a:lstStyle/>
        <a:p>
          <a:endParaRPr lang="en-US"/>
        </a:p>
      </dgm:t>
    </dgm:pt>
    <dgm:pt modelId="{38252288-C480-4A83-8805-E1BC339C8578}" type="sibTrans" cxnId="{A5B92CEB-8E42-4F9E-B457-47C8FD640F17}">
      <dgm:prSet/>
      <dgm:spPr/>
      <dgm:t>
        <a:bodyPr/>
        <a:lstStyle/>
        <a:p>
          <a:endParaRPr lang="en-US"/>
        </a:p>
      </dgm:t>
    </dgm:pt>
    <dgm:pt modelId="{ECBC73EF-79D0-41C9-A805-8DFA00B286F4}">
      <dgm:prSet phldrT="[Text]"/>
      <dgm:spPr/>
      <dgm:t>
        <a:bodyPr/>
        <a:lstStyle/>
        <a:p>
          <a:r>
            <a:rPr lang="en-US" dirty="0"/>
            <a:t>Medical Diagnosis (simple)</a:t>
          </a:r>
        </a:p>
      </dgm:t>
    </dgm:pt>
    <dgm:pt modelId="{9D588A6F-64B4-4204-9FC2-E7741169263B}" type="parTrans" cxnId="{9DC6ED9E-E0CF-43D4-9DFE-69F8E0B5163E}">
      <dgm:prSet/>
      <dgm:spPr/>
      <dgm:t>
        <a:bodyPr/>
        <a:lstStyle/>
        <a:p>
          <a:endParaRPr lang="en-US"/>
        </a:p>
      </dgm:t>
    </dgm:pt>
    <dgm:pt modelId="{0C9076A8-ACFB-4B0A-BC73-5097F03D8BED}" type="sibTrans" cxnId="{9DC6ED9E-E0CF-43D4-9DFE-69F8E0B5163E}">
      <dgm:prSet/>
      <dgm:spPr/>
      <dgm:t>
        <a:bodyPr/>
        <a:lstStyle/>
        <a:p>
          <a:endParaRPr lang="en-US"/>
        </a:p>
      </dgm:t>
    </dgm:pt>
    <dgm:pt modelId="{AF654F62-6F76-4AE4-B1C4-A9BFECB53C15}">
      <dgm:prSet phldrT="[Text]"/>
      <dgm:spPr/>
      <dgm:t>
        <a:bodyPr/>
        <a:lstStyle/>
        <a:p>
          <a:r>
            <a:rPr lang="en-US" dirty="0"/>
            <a:t>Generative Models</a:t>
          </a:r>
        </a:p>
      </dgm:t>
    </dgm:pt>
    <dgm:pt modelId="{C708D3E3-62D3-40F3-B198-F6B5C2548DD7}" type="parTrans" cxnId="{39348727-61C1-4C49-ABD5-7CEC9C301517}">
      <dgm:prSet/>
      <dgm:spPr/>
      <dgm:t>
        <a:bodyPr/>
        <a:lstStyle/>
        <a:p>
          <a:endParaRPr lang="en-US"/>
        </a:p>
      </dgm:t>
    </dgm:pt>
    <dgm:pt modelId="{5326681B-3014-4261-9668-E09CAA932078}" type="sibTrans" cxnId="{39348727-61C1-4C49-ABD5-7CEC9C301517}">
      <dgm:prSet/>
      <dgm:spPr/>
      <dgm:t>
        <a:bodyPr/>
        <a:lstStyle/>
        <a:p>
          <a:endParaRPr lang="en-US"/>
        </a:p>
      </dgm:t>
    </dgm:pt>
    <dgm:pt modelId="{EB134AAF-E56A-41B5-B25B-8252217B0ECD}">
      <dgm:prSet phldrT="[Text]"/>
      <dgm:spPr/>
      <dgm:t>
        <a:bodyPr/>
        <a:lstStyle/>
        <a:p>
          <a:r>
            <a:rPr lang="en-US" dirty="0"/>
            <a:t>Medical Diagnosis (advanced)</a:t>
          </a:r>
        </a:p>
      </dgm:t>
    </dgm:pt>
    <dgm:pt modelId="{284DD84A-EBBA-4DFE-BA64-67BBBC399A8E}" type="parTrans" cxnId="{1B4B4AF3-F5A7-4513-894D-05F908014ECE}">
      <dgm:prSet/>
      <dgm:spPr/>
      <dgm:t>
        <a:bodyPr/>
        <a:lstStyle/>
        <a:p>
          <a:endParaRPr lang="en-US"/>
        </a:p>
      </dgm:t>
    </dgm:pt>
    <dgm:pt modelId="{A522A696-67C5-4FB3-88CD-E6AF0F195384}" type="sibTrans" cxnId="{1B4B4AF3-F5A7-4513-894D-05F908014ECE}">
      <dgm:prSet/>
      <dgm:spPr/>
      <dgm:t>
        <a:bodyPr/>
        <a:lstStyle/>
        <a:p>
          <a:endParaRPr lang="en-US"/>
        </a:p>
      </dgm:t>
    </dgm:pt>
    <dgm:pt modelId="{B675B680-A535-4DF6-AD7C-8282C3881B1B}" type="pres">
      <dgm:prSet presAssocID="{4AF0006E-C99D-4CC1-8830-7C945B4BFB21}" presName="linearFlow" presStyleCnt="0">
        <dgm:presLayoutVars>
          <dgm:dir/>
          <dgm:animLvl val="lvl"/>
          <dgm:resizeHandles val="exact"/>
        </dgm:presLayoutVars>
      </dgm:prSet>
      <dgm:spPr/>
    </dgm:pt>
    <dgm:pt modelId="{8CF496DD-FD1E-4C2A-A8E3-07D6BE02B3AF}" type="pres">
      <dgm:prSet presAssocID="{C2C1EF16-FEBB-45B7-BBCE-2080430EC830}" presName="composite" presStyleCnt="0"/>
      <dgm:spPr/>
    </dgm:pt>
    <dgm:pt modelId="{49ACB6F1-A44D-4356-A74C-324931DB3DD2}" type="pres">
      <dgm:prSet presAssocID="{C2C1EF16-FEBB-45B7-BBCE-2080430EC830}" presName="parTx" presStyleLbl="node1" presStyleIdx="0" presStyleCnt="3">
        <dgm:presLayoutVars>
          <dgm:chMax val="0"/>
          <dgm:chPref val="0"/>
          <dgm:bulletEnabled val="1"/>
        </dgm:presLayoutVars>
      </dgm:prSet>
      <dgm:spPr/>
    </dgm:pt>
    <dgm:pt modelId="{FE5F05AC-9D9B-4484-A767-B31E683F8358}" type="pres">
      <dgm:prSet presAssocID="{C2C1EF16-FEBB-45B7-BBCE-2080430EC830}" presName="parSh" presStyleLbl="node1" presStyleIdx="0" presStyleCnt="3"/>
      <dgm:spPr/>
    </dgm:pt>
    <dgm:pt modelId="{2E6C0819-F616-44B4-8E1D-144418FC0051}" type="pres">
      <dgm:prSet presAssocID="{C2C1EF16-FEBB-45B7-BBCE-2080430EC830}" presName="desTx" presStyleLbl="fgAcc1" presStyleIdx="0" presStyleCnt="3">
        <dgm:presLayoutVars>
          <dgm:bulletEnabled val="1"/>
        </dgm:presLayoutVars>
      </dgm:prSet>
      <dgm:spPr/>
    </dgm:pt>
    <dgm:pt modelId="{57719D31-79F9-4DEF-8DC7-EACEEF136F89}" type="pres">
      <dgm:prSet presAssocID="{DF37F46E-AA45-4D02-8927-693BF757A704}" presName="sibTrans" presStyleLbl="sibTrans2D1" presStyleIdx="0" presStyleCnt="2"/>
      <dgm:spPr/>
    </dgm:pt>
    <dgm:pt modelId="{902407FF-7A37-4D4C-BED7-9B9862200DFB}" type="pres">
      <dgm:prSet presAssocID="{DF37F46E-AA45-4D02-8927-693BF757A704}" presName="connTx" presStyleLbl="sibTrans2D1" presStyleIdx="0" presStyleCnt="2"/>
      <dgm:spPr/>
    </dgm:pt>
    <dgm:pt modelId="{3C0E5EF3-3D21-46FA-9677-4A090B24D90E}" type="pres">
      <dgm:prSet presAssocID="{ABB17027-FD21-42A3-922E-953E82F49B34}" presName="composite" presStyleCnt="0"/>
      <dgm:spPr/>
    </dgm:pt>
    <dgm:pt modelId="{6658DCC7-EFFC-4E1A-BB49-311F27CB272A}" type="pres">
      <dgm:prSet presAssocID="{ABB17027-FD21-42A3-922E-953E82F49B34}" presName="parTx" presStyleLbl="node1" presStyleIdx="0" presStyleCnt="3">
        <dgm:presLayoutVars>
          <dgm:chMax val="0"/>
          <dgm:chPref val="0"/>
          <dgm:bulletEnabled val="1"/>
        </dgm:presLayoutVars>
      </dgm:prSet>
      <dgm:spPr/>
    </dgm:pt>
    <dgm:pt modelId="{B1B2E6C1-961E-45AF-AB9F-0596D2BB18EB}" type="pres">
      <dgm:prSet presAssocID="{ABB17027-FD21-42A3-922E-953E82F49B34}" presName="parSh" presStyleLbl="node1" presStyleIdx="1" presStyleCnt="3"/>
      <dgm:spPr/>
    </dgm:pt>
    <dgm:pt modelId="{2ECEF11B-3A14-49AD-A5A3-71A0A35D44A7}" type="pres">
      <dgm:prSet presAssocID="{ABB17027-FD21-42A3-922E-953E82F49B34}" presName="desTx" presStyleLbl="fgAcc1" presStyleIdx="1" presStyleCnt="3">
        <dgm:presLayoutVars>
          <dgm:bulletEnabled val="1"/>
        </dgm:presLayoutVars>
      </dgm:prSet>
      <dgm:spPr/>
    </dgm:pt>
    <dgm:pt modelId="{BF292788-ACFA-4CF8-A714-2AE6AB672F6A}" type="pres">
      <dgm:prSet presAssocID="{10617CDA-1FC3-4B0F-A94E-DDFFE29EE111}" presName="sibTrans" presStyleLbl="sibTrans2D1" presStyleIdx="1" presStyleCnt="2"/>
      <dgm:spPr/>
    </dgm:pt>
    <dgm:pt modelId="{D09FB76E-CE56-4F75-B54A-0490D1F7ACFD}" type="pres">
      <dgm:prSet presAssocID="{10617CDA-1FC3-4B0F-A94E-DDFFE29EE111}" presName="connTx" presStyleLbl="sibTrans2D1" presStyleIdx="1" presStyleCnt="2"/>
      <dgm:spPr/>
    </dgm:pt>
    <dgm:pt modelId="{784B5380-D673-47D8-8D87-44102E096530}" type="pres">
      <dgm:prSet presAssocID="{10FE0620-A81D-4B34-ADF5-CA7F4A26619B}" presName="composite" presStyleCnt="0"/>
      <dgm:spPr/>
    </dgm:pt>
    <dgm:pt modelId="{555A3E97-0623-4F51-8170-7ED8AFFC5026}" type="pres">
      <dgm:prSet presAssocID="{10FE0620-A81D-4B34-ADF5-CA7F4A26619B}" presName="parTx" presStyleLbl="node1" presStyleIdx="1" presStyleCnt="3">
        <dgm:presLayoutVars>
          <dgm:chMax val="0"/>
          <dgm:chPref val="0"/>
          <dgm:bulletEnabled val="1"/>
        </dgm:presLayoutVars>
      </dgm:prSet>
      <dgm:spPr/>
    </dgm:pt>
    <dgm:pt modelId="{54C8823A-75E6-4687-985E-CB0F46AA36EC}" type="pres">
      <dgm:prSet presAssocID="{10FE0620-A81D-4B34-ADF5-CA7F4A26619B}" presName="parSh" presStyleLbl="node1" presStyleIdx="2" presStyleCnt="3"/>
      <dgm:spPr/>
    </dgm:pt>
    <dgm:pt modelId="{D30AABD0-AB1B-433D-B815-1204A7DB4515}" type="pres">
      <dgm:prSet presAssocID="{10FE0620-A81D-4B34-ADF5-CA7F4A26619B}" presName="desTx" presStyleLbl="fgAcc1" presStyleIdx="2" presStyleCnt="3">
        <dgm:presLayoutVars>
          <dgm:bulletEnabled val="1"/>
        </dgm:presLayoutVars>
      </dgm:prSet>
      <dgm:spPr/>
    </dgm:pt>
  </dgm:ptLst>
  <dgm:cxnLst>
    <dgm:cxn modelId="{1358EE16-BDD3-4075-A3BD-0A5126E77631}" type="presOf" srcId="{C2C1EF16-FEBB-45B7-BBCE-2080430EC830}" destId="{49ACB6F1-A44D-4356-A74C-324931DB3DD2}" srcOrd="0" destOrd="0" presId="urn:microsoft.com/office/officeart/2005/8/layout/process3"/>
    <dgm:cxn modelId="{EA660E1D-FA81-48B4-BBD8-4E5645357139}" type="presOf" srcId="{ABB17027-FD21-42A3-922E-953E82F49B34}" destId="{6658DCC7-EFFC-4E1A-BB49-311F27CB272A}" srcOrd="0" destOrd="0" presId="urn:microsoft.com/office/officeart/2005/8/layout/process3"/>
    <dgm:cxn modelId="{88265721-19A3-4FD2-A698-A60095A873AD}" srcId="{10FE0620-A81D-4B34-ADF5-CA7F4A26619B}" destId="{3F61E19D-2F78-4B64-8A2F-6F95A648B7E8}" srcOrd="0" destOrd="0" parTransId="{128A7485-735C-458B-8AEC-80B3BFB560BC}" sibTransId="{320414EB-8C5B-4552-93D1-70A4F478CA08}"/>
    <dgm:cxn modelId="{C1EE3F24-2D66-4A29-B496-B9A261B0EA23}" type="presOf" srcId="{B8D07691-326F-4B96-A299-AAED720BCA2A}" destId="{2E6C0819-F616-44B4-8E1D-144418FC0051}" srcOrd="0" destOrd="0" presId="urn:microsoft.com/office/officeart/2005/8/layout/process3"/>
    <dgm:cxn modelId="{39348727-61C1-4C49-ABD5-7CEC9C301517}" srcId="{10FE0620-A81D-4B34-ADF5-CA7F4A26619B}" destId="{AF654F62-6F76-4AE4-B1C4-A9BFECB53C15}" srcOrd="3" destOrd="0" parTransId="{C708D3E3-62D3-40F3-B198-F6B5C2548DD7}" sibTransId="{5326681B-3014-4261-9668-E09CAA932078}"/>
    <dgm:cxn modelId="{0DB11731-7F8B-44F3-8053-B43AE84C03EA}" type="presOf" srcId="{DF37F46E-AA45-4D02-8927-693BF757A704}" destId="{902407FF-7A37-4D4C-BED7-9B9862200DFB}" srcOrd="1" destOrd="0" presId="urn:microsoft.com/office/officeart/2005/8/layout/process3"/>
    <dgm:cxn modelId="{8C9A0138-5DA7-4CD3-B4BD-7A7E1274C38D}" type="presOf" srcId="{10FE0620-A81D-4B34-ADF5-CA7F4A26619B}" destId="{555A3E97-0623-4F51-8170-7ED8AFFC5026}" srcOrd="0" destOrd="0" presId="urn:microsoft.com/office/officeart/2005/8/layout/process3"/>
    <dgm:cxn modelId="{063A395C-FF2F-46F2-B732-A912B6CB8B30}" type="presOf" srcId="{73AAED3D-C0D2-4B75-94EF-92C87EA815B4}" destId="{2E6C0819-F616-44B4-8E1D-144418FC0051}" srcOrd="0" destOrd="2" presId="urn:microsoft.com/office/officeart/2005/8/layout/process3"/>
    <dgm:cxn modelId="{4D1B365E-010C-4AF2-9CF6-D9250A796A10}" type="presOf" srcId="{B92F9622-6EAF-40E9-9597-A900F7C0462D}" destId="{2E6C0819-F616-44B4-8E1D-144418FC0051}" srcOrd="0" destOrd="1" presId="urn:microsoft.com/office/officeart/2005/8/layout/process3"/>
    <dgm:cxn modelId="{BF62675E-4175-4306-9D5F-E7DF6884D051}" srcId="{4AF0006E-C99D-4CC1-8830-7C945B4BFB21}" destId="{ABB17027-FD21-42A3-922E-953E82F49B34}" srcOrd="1" destOrd="0" parTransId="{24B72740-75D5-4B2A-9E1F-B1A2DCD93141}" sibTransId="{10617CDA-1FC3-4B0F-A94E-DDFFE29EE111}"/>
    <dgm:cxn modelId="{54CD1365-9F48-4D61-B430-E28F8A25B168}" srcId="{4AF0006E-C99D-4CC1-8830-7C945B4BFB21}" destId="{C2C1EF16-FEBB-45B7-BBCE-2080430EC830}" srcOrd="0" destOrd="0" parTransId="{76A67ADD-A628-4E32-8682-8A6F8ADCDD61}" sibTransId="{DF37F46E-AA45-4D02-8927-693BF757A704}"/>
    <dgm:cxn modelId="{9A0C7045-E9A0-4C20-8E8A-13E4730B31B8}" srcId="{C2C1EF16-FEBB-45B7-BBCE-2080430EC830}" destId="{B92F9622-6EAF-40E9-9597-A900F7C0462D}" srcOrd="1" destOrd="0" parTransId="{F70E6CE4-8F48-4A8F-8E36-C2F4944AE6F6}" sibTransId="{0A6B56FC-5972-4AEB-95EF-D93888724772}"/>
    <dgm:cxn modelId="{A9A3BD65-F47F-47A4-B219-878047675B2A}" srcId="{10FE0620-A81D-4B34-ADF5-CA7F4A26619B}" destId="{6B96CCE6-FD1A-4DA5-B24C-1A6E5C48604F}" srcOrd="1" destOrd="0" parTransId="{E41D15EB-4913-4ADA-B51B-16463D8A739A}" sibTransId="{5F0CB88C-7B85-4F27-BE7C-237CD017CCCA}"/>
    <dgm:cxn modelId="{EE410F4B-A8CB-49E0-8FC9-3AE30ADA6B6A}" srcId="{C2C1EF16-FEBB-45B7-BBCE-2080430EC830}" destId="{73AAED3D-C0D2-4B75-94EF-92C87EA815B4}" srcOrd="2" destOrd="0" parTransId="{6A985299-3557-49E7-B891-5C6DFEB81746}" sibTransId="{F070C97A-752A-413C-AF62-0EB606C12B72}"/>
    <dgm:cxn modelId="{D945956B-7A45-4035-B306-22462C1ABEF2}" type="presOf" srcId="{ECBC73EF-79D0-41C9-A805-8DFA00B286F4}" destId="{2ECEF11B-3A14-49AD-A5A3-71A0A35D44A7}" srcOrd="0" destOrd="5" presId="urn:microsoft.com/office/officeart/2005/8/layout/process3"/>
    <dgm:cxn modelId="{22F4ED6E-8094-45A8-A8AD-DBA0E6FD5659}" srcId="{ABB17027-FD21-42A3-922E-953E82F49B34}" destId="{4AD16787-BC6B-4A3C-B930-C57100769D08}" srcOrd="2" destOrd="0" parTransId="{F1C76F09-1F6A-4F4F-BECC-74410369C079}" sibTransId="{EEA5841B-EA24-41AA-B0B1-1589FAA85FDE}"/>
    <dgm:cxn modelId="{ACA2EA70-34B5-4AD9-B334-8CF80ADCD177}" type="presOf" srcId="{3F61E19D-2F78-4B64-8A2F-6F95A648B7E8}" destId="{D30AABD0-AB1B-433D-B815-1204A7DB4515}" srcOrd="0" destOrd="0" presId="urn:microsoft.com/office/officeart/2005/8/layout/process3"/>
    <dgm:cxn modelId="{C5D5E951-44A8-4FE1-9C78-CA014F7AC6B8}" srcId="{10FE0620-A81D-4B34-ADF5-CA7F4A26619B}" destId="{4FFE85C1-0F74-4708-9AF2-4627AF94A671}" srcOrd="2" destOrd="0" parTransId="{609A16E6-9016-40A9-9A77-EF34A19B2630}" sibTransId="{88C2216F-3986-46D5-BCD3-AFC439291FA2}"/>
    <dgm:cxn modelId="{8481FF53-D0F2-43B8-95F8-692840697FA5}" srcId="{ABB17027-FD21-42A3-922E-953E82F49B34}" destId="{F614AE61-88D6-4FE4-8F30-CC13C08CF75B}" srcOrd="3" destOrd="0" parTransId="{414F4FFD-480E-40F2-AC72-AD519CCEE02C}" sibTransId="{571F90EF-957E-44F0-8FD0-08CDB9447DED}"/>
    <dgm:cxn modelId="{3CAF3C83-8F3F-491F-BCED-44FB2414E4A6}" type="presOf" srcId="{D55176EA-CCE0-49AA-A37D-CB866DDAE50B}" destId="{2ECEF11B-3A14-49AD-A5A3-71A0A35D44A7}" srcOrd="0" destOrd="1" presId="urn:microsoft.com/office/officeart/2005/8/layout/process3"/>
    <dgm:cxn modelId="{54DB168C-6A24-4574-9E6C-40EFCC8CA389}" srcId="{ABB17027-FD21-42A3-922E-953E82F49B34}" destId="{765E292E-7F35-4C57-953B-375C96EFE100}" srcOrd="0" destOrd="0" parTransId="{0FEE3FC5-4FDA-4435-AFF7-042483EE81D2}" sibTransId="{08D24835-0373-4443-98BB-B167482EB7FA}"/>
    <dgm:cxn modelId="{A2D4058F-5290-48BC-9F7F-A2113D584CB1}" type="presOf" srcId="{4AF0006E-C99D-4CC1-8830-7C945B4BFB21}" destId="{B675B680-A535-4DF6-AD7C-8282C3881B1B}" srcOrd="0" destOrd="0" presId="urn:microsoft.com/office/officeart/2005/8/layout/process3"/>
    <dgm:cxn modelId="{1BE5EF90-55BA-45E7-B889-7D4E5468A673}" srcId="{C2C1EF16-FEBB-45B7-BBCE-2080430EC830}" destId="{B8D07691-326F-4B96-A299-AAED720BCA2A}" srcOrd="0" destOrd="0" parTransId="{61552BB9-473C-46A3-AAAE-B05BD2D76356}" sibTransId="{B52CB9FE-9263-42F0-A101-60AC54D436F7}"/>
    <dgm:cxn modelId="{FF8EA69A-0C3C-4F5F-90FE-2ED8EED0E200}" type="presOf" srcId="{C2C1EF16-FEBB-45B7-BBCE-2080430EC830}" destId="{FE5F05AC-9D9B-4484-A767-B31E683F8358}" srcOrd="1" destOrd="0" presId="urn:microsoft.com/office/officeart/2005/8/layout/process3"/>
    <dgm:cxn modelId="{9DC6ED9E-E0CF-43D4-9DFE-69F8E0B5163E}" srcId="{ABB17027-FD21-42A3-922E-953E82F49B34}" destId="{ECBC73EF-79D0-41C9-A805-8DFA00B286F4}" srcOrd="5" destOrd="0" parTransId="{9D588A6F-64B4-4204-9FC2-E7741169263B}" sibTransId="{0C9076A8-ACFB-4B0A-BC73-5097F03D8BED}"/>
    <dgm:cxn modelId="{969ABEA5-AEC2-4368-89FF-302C5A03AB5F}" type="presOf" srcId="{765E292E-7F35-4C57-953B-375C96EFE100}" destId="{2ECEF11B-3A14-49AD-A5A3-71A0A35D44A7}" srcOrd="0" destOrd="0" presId="urn:microsoft.com/office/officeart/2005/8/layout/process3"/>
    <dgm:cxn modelId="{F5314BAE-7486-4610-89B5-C28C3DBFED95}" type="presOf" srcId="{10617CDA-1FC3-4B0F-A94E-DDFFE29EE111}" destId="{D09FB76E-CE56-4F75-B54A-0490D1F7ACFD}" srcOrd="1" destOrd="0" presId="urn:microsoft.com/office/officeart/2005/8/layout/process3"/>
    <dgm:cxn modelId="{EE4782B6-8554-4D16-BCE4-D29858B19CE1}" type="presOf" srcId="{AF654F62-6F76-4AE4-B1C4-A9BFECB53C15}" destId="{D30AABD0-AB1B-433D-B815-1204A7DB4515}" srcOrd="0" destOrd="3" presId="urn:microsoft.com/office/officeart/2005/8/layout/process3"/>
    <dgm:cxn modelId="{7E4209B8-3801-497E-9015-4E7A53EF3302}" type="presOf" srcId="{4AD16787-BC6B-4A3C-B930-C57100769D08}" destId="{2ECEF11B-3A14-49AD-A5A3-71A0A35D44A7}" srcOrd="0" destOrd="2" presId="urn:microsoft.com/office/officeart/2005/8/layout/process3"/>
    <dgm:cxn modelId="{1A1B15BF-9055-4056-8069-8FD9EA108CC4}" srcId="{ABB17027-FD21-42A3-922E-953E82F49B34}" destId="{D55176EA-CCE0-49AA-A37D-CB866DDAE50B}" srcOrd="1" destOrd="0" parTransId="{08B8393B-7FA5-4590-ADE9-74F990AEF84A}" sibTransId="{C66E7954-F977-4972-9EF6-1AE408D9B6AF}"/>
    <dgm:cxn modelId="{9F1DDCC6-F9F5-4B9D-ADDC-62A9D227D40D}" type="presOf" srcId="{6B96CCE6-FD1A-4DA5-B24C-1A6E5C48604F}" destId="{D30AABD0-AB1B-433D-B815-1204A7DB4515}" srcOrd="0" destOrd="1" presId="urn:microsoft.com/office/officeart/2005/8/layout/process3"/>
    <dgm:cxn modelId="{A3C770CD-9EF8-415C-9F4B-C59358D5A9F4}" srcId="{4AF0006E-C99D-4CC1-8830-7C945B4BFB21}" destId="{10FE0620-A81D-4B34-ADF5-CA7F4A26619B}" srcOrd="2" destOrd="0" parTransId="{A1C9559B-19F8-4631-93D5-7710400F4392}" sibTransId="{0152461E-AE6D-4B19-B7C2-A3E2D5E32356}"/>
    <dgm:cxn modelId="{39AA3DDB-CC7B-4C48-9233-BB9EA27208B2}" type="presOf" srcId="{4FFE85C1-0F74-4708-9AF2-4627AF94A671}" destId="{D30AABD0-AB1B-433D-B815-1204A7DB4515}" srcOrd="0" destOrd="2" presId="urn:microsoft.com/office/officeart/2005/8/layout/process3"/>
    <dgm:cxn modelId="{FC14CDDF-D7CD-40DD-9F5C-0C48B96E493A}" type="presOf" srcId="{AE1B6267-D6FA-4FDE-A9F1-42DE0DC4CFBD}" destId="{2ECEF11B-3A14-49AD-A5A3-71A0A35D44A7}" srcOrd="0" destOrd="4" presId="urn:microsoft.com/office/officeart/2005/8/layout/process3"/>
    <dgm:cxn modelId="{77F5F9DF-C366-4595-8195-54682861A80E}" type="presOf" srcId="{10617CDA-1FC3-4B0F-A94E-DDFFE29EE111}" destId="{BF292788-ACFA-4CF8-A714-2AE6AB672F6A}" srcOrd="0" destOrd="0" presId="urn:microsoft.com/office/officeart/2005/8/layout/process3"/>
    <dgm:cxn modelId="{B6F9FBDF-52A9-42E9-BC75-B4B6F79295C5}" type="presOf" srcId="{EB134AAF-E56A-41B5-B25B-8252217B0ECD}" destId="{D30AABD0-AB1B-433D-B815-1204A7DB4515}" srcOrd="0" destOrd="4" presId="urn:microsoft.com/office/officeart/2005/8/layout/process3"/>
    <dgm:cxn modelId="{45A26DE3-624C-45C7-BD6D-7D0262C4224F}" type="presOf" srcId="{F614AE61-88D6-4FE4-8F30-CC13C08CF75B}" destId="{2ECEF11B-3A14-49AD-A5A3-71A0A35D44A7}" srcOrd="0" destOrd="3" presId="urn:microsoft.com/office/officeart/2005/8/layout/process3"/>
    <dgm:cxn modelId="{D56086E7-EF5F-4065-88F5-732AA48E8928}" type="presOf" srcId="{DF37F46E-AA45-4D02-8927-693BF757A704}" destId="{57719D31-79F9-4DEF-8DC7-EACEEF136F89}" srcOrd="0" destOrd="0" presId="urn:microsoft.com/office/officeart/2005/8/layout/process3"/>
    <dgm:cxn modelId="{A5B92CEB-8E42-4F9E-B457-47C8FD640F17}" srcId="{ABB17027-FD21-42A3-922E-953E82F49B34}" destId="{AE1B6267-D6FA-4FDE-A9F1-42DE0DC4CFBD}" srcOrd="4" destOrd="0" parTransId="{108D740D-F7B8-4C13-ABD3-A92998F37F9A}" sibTransId="{38252288-C480-4A83-8805-E1BC339C8578}"/>
    <dgm:cxn modelId="{F02C34F2-1B26-4D2D-A517-1FCF1348C44B}" type="presOf" srcId="{ABB17027-FD21-42A3-922E-953E82F49B34}" destId="{B1B2E6C1-961E-45AF-AB9F-0596D2BB18EB}" srcOrd="1" destOrd="0" presId="urn:microsoft.com/office/officeart/2005/8/layout/process3"/>
    <dgm:cxn modelId="{1B4B4AF3-F5A7-4513-894D-05F908014ECE}" srcId="{10FE0620-A81D-4B34-ADF5-CA7F4A26619B}" destId="{EB134AAF-E56A-41B5-B25B-8252217B0ECD}" srcOrd="4" destOrd="0" parTransId="{284DD84A-EBBA-4DFE-BA64-67BBBC399A8E}" sibTransId="{A522A696-67C5-4FB3-88CD-E6AF0F195384}"/>
    <dgm:cxn modelId="{3CE9AAF8-8CB6-43B6-9D37-19D3D1D72A7B}" type="presOf" srcId="{10FE0620-A81D-4B34-ADF5-CA7F4A26619B}" destId="{54C8823A-75E6-4687-985E-CB0F46AA36EC}" srcOrd="1" destOrd="0" presId="urn:microsoft.com/office/officeart/2005/8/layout/process3"/>
    <dgm:cxn modelId="{C8DAEC50-87DF-4ABB-B1D3-95886ABD36A1}" type="presParOf" srcId="{B675B680-A535-4DF6-AD7C-8282C3881B1B}" destId="{8CF496DD-FD1E-4C2A-A8E3-07D6BE02B3AF}" srcOrd="0" destOrd="0" presId="urn:microsoft.com/office/officeart/2005/8/layout/process3"/>
    <dgm:cxn modelId="{5A756129-DE09-46F3-A742-259620DE4999}" type="presParOf" srcId="{8CF496DD-FD1E-4C2A-A8E3-07D6BE02B3AF}" destId="{49ACB6F1-A44D-4356-A74C-324931DB3DD2}" srcOrd="0" destOrd="0" presId="urn:microsoft.com/office/officeart/2005/8/layout/process3"/>
    <dgm:cxn modelId="{77916FFB-8542-48C5-A6B9-49B2D75515EC}" type="presParOf" srcId="{8CF496DD-FD1E-4C2A-A8E3-07D6BE02B3AF}" destId="{FE5F05AC-9D9B-4484-A767-B31E683F8358}" srcOrd="1" destOrd="0" presId="urn:microsoft.com/office/officeart/2005/8/layout/process3"/>
    <dgm:cxn modelId="{BEE8DE72-25FC-40E0-835F-A1350DBDCCC2}" type="presParOf" srcId="{8CF496DD-FD1E-4C2A-A8E3-07D6BE02B3AF}" destId="{2E6C0819-F616-44B4-8E1D-144418FC0051}" srcOrd="2" destOrd="0" presId="urn:microsoft.com/office/officeart/2005/8/layout/process3"/>
    <dgm:cxn modelId="{0CFA342A-3969-420C-BD88-509EFD656880}" type="presParOf" srcId="{B675B680-A535-4DF6-AD7C-8282C3881B1B}" destId="{57719D31-79F9-4DEF-8DC7-EACEEF136F89}" srcOrd="1" destOrd="0" presId="urn:microsoft.com/office/officeart/2005/8/layout/process3"/>
    <dgm:cxn modelId="{13DA5BCA-2391-4A91-94AF-35C91314CDFD}" type="presParOf" srcId="{57719D31-79F9-4DEF-8DC7-EACEEF136F89}" destId="{902407FF-7A37-4D4C-BED7-9B9862200DFB}" srcOrd="0" destOrd="0" presId="urn:microsoft.com/office/officeart/2005/8/layout/process3"/>
    <dgm:cxn modelId="{2AD72926-BA13-4E85-912B-59B218383BD9}" type="presParOf" srcId="{B675B680-A535-4DF6-AD7C-8282C3881B1B}" destId="{3C0E5EF3-3D21-46FA-9677-4A090B24D90E}" srcOrd="2" destOrd="0" presId="urn:microsoft.com/office/officeart/2005/8/layout/process3"/>
    <dgm:cxn modelId="{8C24F526-CCE3-449B-A863-1C637911CFAA}" type="presParOf" srcId="{3C0E5EF3-3D21-46FA-9677-4A090B24D90E}" destId="{6658DCC7-EFFC-4E1A-BB49-311F27CB272A}" srcOrd="0" destOrd="0" presId="urn:microsoft.com/office/officeart/2005/8/layout/process3"/>
    <dgm:cxn modelId="{5DA5F552-FD57-4AF4-8155-E2E9A5EE38EA}" type="presParOf" srcId="{3C0E5EF3-3D21-46FA-9677-4A090B24D90E}" destId="{B1B2E6C1-961E-45AF-AB9F-0596D2BB18EB}" srcOrd="1" destOrd="0" presId="urn:microsoft.com/office/officeart/2005/8/layout/process3"/>
    <dgm:cxn modelId="{BA9AAB3A-2F96-431B-9129-26A336EE1871}" type="presParOf" srcId="{3C0E5EF3-3D21-46FA-9677-4A090B24D90E}" destId="{2ECEF11B-3A14-49AD-A5A3-71A0A35D44A7}" srcOrd="2" destOrd="0" presId="urn:microsoft.com/office/officeart/2005/8/layout/process3"/>
    <dgm:cxn modelId="{C5016083-569D-48A5-868E-0E18EDD1C7D4}" type="presParOf" srcId="{B675B680-A535-4DF6-AD7C-8282C3881B1B}" destId="{BF292788-ACFA-4CF8-A714-2AE6AB672F6A}" srcOrd="3" destOrd="0" presId="urn:microsoft.com/office/officeart/2005/8/layout/process3"/>
    <dgm:cxn modelId="{F8C244AA-31EC-4E07-9E3E-681B739DC31F}" type="presParOf" srcId="{BF292788-ACFA-4CF8-A714-2AE6AB672F6A}" destId="{D09FB76E-CE56-4F75-B54A-0490D1F7ACFD}" srcOrd="0" destOrd="0" presId="urn:microsoft.com/office/officeart/2005/8/layout/process3"/>
    <dgm:cxn modelId="{50CF4672-2E3A-4B56-ABA5-D4B5A55B4F76}" type="presParOf" srcId="{B675B680-A535-4DF6-AD7C-8282C3881B1B}" destId="{784B5380-D673-47D8-8D87-44102E096530}" srcOrd="4" destOrd="0" presId="urn:microsoft.com/office/officeart/2005/8/layout/process3"/>
    <dgm:cxn modelId="{A6BE050D-91A4-47DB-B9E4-F3A899831C54}" type="presParOf" srcId="{784B5380-D673-47D8-8D87-44102E096530}" destId="{555A3E97-0623-4F51-8170-7ED8AFFC5026}" srcOrd="0" destOrd="0" presId="urn:microsoft.com/office/officeart/2005/8/layout/process3"/>
    <dgm:cxn modelId="{EF69EEDD-4948-45E8-818D-E2B30968BA74}" type="presParOf" srcId="{784B5380-D673-47D8-8D87-44102E096530}" destId="{54C8823A-75E6-4687-985E-CB0F46AA36EC}" srcOrd="1" destOrd="0" presId="urn:microsoft.com/office/officeart/2005/8/layout/process3"/>
    <dgm:cxn modelId="{562DC96B-A47A-4F20-A8CD-454087F9C2BF}" type="presParOf" srcId="{784B5380-D673-47D8-8D87-44102E096530}" destId="{D30AABD0-AB1B-433D-B815-1204A7DB4515}"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14AA19D-7418-4C28-99F0-19AD427D744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63111212-097F-4C47-AA70-2EEA1753032F}">
      <dgm:prSet phldrT="[Text]"/>
      <dgm:spPr/>
      <dgm:t>
        <a:bodyPr/>
        <a:lstStyle/>
        <a:p>
          <a:r>
            <a:rPr lang="en-US" dirty="0"/>
            <a:t>Artificial Narrow Intelligence (ANI) / Weak AI</a:t>
          </a:r>
        </a:p>
      </dgm:t>
    </dgm:pt>
    <dgm:pt modelId="{EEB11BBF-CE34-46B4-868D-5AD0D7710224}" type="parTrans" cxnId="{C63FB976-2E0E-4E78-BC54-AB5EBBC268C9}">
      <dgm:prSet/>
      <dgm:spPr/>
      <dgm:t>
        <a:bodyPr/>
        <a:lstStyle/>
        <a:p>
          <a:endParaRPr lang="en-US"/>
        </a:p>
      </dgm:t>
    </dgm:pt>
    <dgm:pt modelId="{E0E769C9-7943-4522-852F-32BD2340D277}" type="sibTrans" cxnId="{C63FB976-2E0E-4E78-BC54-AB5EBBC268C9}">
      <dgm:prSet/>
      <dgm:spPr/>
      <dgm:t>
        <a:bodyPr/>
        <a:lstStyle/>
        <a:p>
          <a:endParaRPr lang="en-US"/>
        </a:p>
      </dgm:t>
    </dgm:pt>
    <dgm:pt modelId="{211ECC25-AC24-4710-83D4-20C2FADFCCB8}">
      <dgm:prSet/>
      <dgm:spPr/>
      <dgm:t>
        <a:bodyPr/>
        <a:lstStyle/>
        <a:p>
          <a:r>
            <a:rPr lang="en-US" dirty="0"/>
            <a:t>Artificial General Intelligence (AGI)</a:t>
          </a:r>
        </a:p>
      </dgm:t>
    </dgm:pt>
    <dgm:pt modelId="{63E4E1B9-7F3E-4F16-BD25-AECF5D07DBFE}" type="parTrans" cxnId="{79539DE8-2E5B-4200-9C51-88154085EABF}">
      <dgm:prSet/>
      <dgm:spPr/>
      <dgm:t>
        <a:bodyPr/>
        <a:lstStyle/>
        <a:p>
          <a:endParaRPr lang="en-US"/>
        </a:p>
      </dgm:t>
    </dgm:pt>
    <dgm:pt modelId="{AB27B89D-E76E-453B-9F13-03EDAB0DEE80}" type="sibTrans" cxnId="{79539DE8-2E5B-4200-9C51-88154085EABF}">
      <dgm:prSet/>
      <dgm:spPr/>
      <dgm:t>
        <a:bodyPr/>
        <a:lstStyle/>
        <a:p>
          <a:endParaRPr lang="en-US"/>
        </a:p>
      </dgm:t>
    </dgm:pt>
    <dgm:pt modelId="{AE73B5FA-C58F-4285-BA0C-45E47B20D121}">
      <dgm:prSet/>
      <dgm:spPr/>
      <dgm:t>
        <a:bodyPr/>
        <a:lstStyle/>
        <a:p>
          <a:r>
            <a:rPr lang="en-US" dirty="0"/>
            <a:t>Artificial Super Intelligence (ASI)</a:t>
          </a:r>
        </a:p>
      </dgm:t>
    </dgm:pt>
    <dgm:pt modelId="{2BB671BA-C863-458B-AAAF-A3785668C541}" type="parTrans" cxnId="{86D3E691-DDCC-4054-BF91-99E95703BAF7}">
      <dgm:prSet/>
      <dgm:spPr/>
      <dgm:t>
        <a:bodyPr/>
        <a:lstStyle/>
        <a:p>
          <a:endParaRPr lang="en-US"/>
        </a:p>
      </dgm:t>
    </dgm:pt>
    <dgm:pt modelId="{ADB3D4F4-5759-4F56-BFF9-2892370E5DBA}" type="sibTrans" cxnId="{86D3E691-DDCC-4054-BF91-99E95703BAF7}">
      <dgm:prSet/>
      <dgm:spPr/>
      <dgm:t>
        <a:bodyPr/>
        <a:lstStyle/>
        <a:p>
          <a:endParaRPr lang="en-US"/>
        </a:p>
      </dgm:t>
    </dgm:pt>
    <dgm:pt modelId="{368E74FD-C168-4084-94AE-4B94E61AFCE5}">
      <dgm:prSet phldrT="[Text]"/>
      <dgm:spPr/>
      <dgm:t>
        <a:bodyPr/>
        <a:lstStyle/>
        <a:p>
          <a:r>
            <a:rPr lang="en-US" dirty="0"/>
            <a:t>ANI is AI that does a specific thing.  ANI can be created with human-created workflows (programs) or, more likely, ML.  DL may or may not be appropriate, depending on the context.</a:t>
          </a:r>
        </a:p>
      </dgm:t>
    </dgm:pt>
    <dgm:pt modelId="{401A8323-5F59-4EC7-991B-CB2825E4FBC5}" type="parTrans" cxnId="{C3E1A194-B301-4D8D-96F4-AF362F8B0004}">
      <dgm:prSet/>
      <dgm:spPr/>
      <dgm:t>
        <a:bodyPr/>
        <a:lstStyle/>
        <a:p>
          <a:endParaRPr lang="en-US"/>
        </a:p>
      </dgm:t>
    </dgm:pt>
    <dgm:pt modelId="{8DF07A40-293E-45B0-82DD-36F940CD714F}" type="sibTrans" cxnId="{C3E1A194-B301-4D8D-96F4-AF362F8B0004}">
      <dgm:prSet/>
      <dgm:spPr/>
      <dgm:t>
        <a:bodyPr/>
        <a:lstStyle/>
        <a:p>
          <a:endParaRPr lang="en-US"/>
        </a:p>
      </dgm:t>
    </dgm:pt>
    <dgm:pt modelId="{EDE6CF04-80A4-4FE5-8E82-0DFE47BBD5BF}">
      <dgm:prSet/>
      <dgm:spPr/>
      <dgm:t>
        <a:bodyPr/>
        <a:lstStyle/>
        <a:p>
          <a:r>
            <a:rPr lang="en-US" dirty="0"/>
            <a:t>AGI a theoretical form of AI that aims to create machines that can perform any intellectual task that a human can.  It will undoubtedly employ a mix of ML and DL techniques. </a:t>
          </a:r>
        </a:p>
      </dgm:t>
    </dgm:pt>
    <dgm:pt modelId="{225CE969-7121-4948-A2C7-2B98BF6B153F}" type="parTrans" cxnId="{168F9469-EAC8-4656-B5E7-3D9A50089875}">
      <dgm:prSet/>
      <dgm:spPr/>
      <dgm:t>
        <a:bodyPr/>
        <a:lstStyle/>
        <a:p>
          <a:endParaRPr lang="en-US"/>
        </a:p>
      </dgm:t>
    </dgm:pt>
    <dgm:pt modelId="{9F2FEB25-1C5E-48EC-8A2B-DEC589776833}" type="sibTrans" cxnId="{168F9469-EAC8-4656-B5E7-3D9A50089875}">
      <dgm:prSet/>
      <dgm:spPr/>
      <dgm:t>
        <a:bodyPr/>
        <a:lstStyle/>
        <a:p>
          <a:endParaRPr lang="en-US"/>
        </a:p>
      </dgm:t>
    </dgm:pt>
    <dgm:pt modelId="{585A22AB-2B35-4D3F-8BD4-6B1F82B2DDD5}">
      <dgm:prSet/>
      <dgm:spPr/>
      <dgm:t>
        <a:bodyPr/>
        <a:lstStyle/>
        <a:p>
          <a:r>
            <a:rPr lang="en-US"/>
            <a:t>Artificial Super Intelligence (ASI) is a hypothetical form of AI that is capable of surpassing human intelligence by manifesting cognitive skills and developing thinking skills of its own</a:t>
          </a:r>
          <a:endParaRPr lang="en-US" dirty="0"/>
        </a:p>
      </dgm:t>
    </dgm:pt>
    <dgm:pt modelId="{20646972-3A68-4FCD-B858-99BAE6D76638}" type="parTrans" cxnId="{BC26DB58-8BC1-4741-AECE-060EB58F65CB}">
      <dgm:prSet/>
      <dgm:spPr/>
      <dgm:t>
        <a:bodyPr/>
        <a:lstStyle/>
        <a:p>
          <a:endParaRPr lang="en-US"/>
        </a:p>
      </dgm:t>
    </dgm:pt>
    <dgm:pt modelId="{332E6E21-AA96-47D7-BA83-76C1C7A751FC}" type="sibTrans" cxnId="{BC26DB58-8BC1-4741-AECE-060EB58F65CB}">
      <dgm:prSet/>
      <dgm:spPr/>
      <dgm:t>
        <a:bodyPr/>
        <a:lstStyle/>
        <a:p>
          <a:endParaRPr lang="en-US"/>
        </a:p>
      </dgm:t>
    </dgm:pt>
    <dgm:pt modelId="{A659AF41-CA9C-450C-ADEC-8135DDA7C454}" type="pres">
      <dgm:prSet presAssocID="{E14AA19D-7418-4C28-99F0-19AD427D7442}" presName="linear" presStyleCnt="0">
        <dgm:presLayoutVars>
          <dgm:dir/>
          <dgm:animLvl val="lvl"/>
          <dgm:resizeHandles val="exact"/>
        </dgm:presLayoutVars>
      </dgm:prSet>
      <dgm:spPr/>
    </dgm:pt>
    <dgm:pt modelId="{E9E4C706-5B87-47EE-ADFA-23FFE4837226}" type="pres">
      <dgm:prSet presAssocID="{63111212-097F-4C47-AA70-2EEA1753032F}" presName="parentLin" presStyleCnt="0"/>
      <dgm:spPr/>
    </dgm:pt>
    <dgm:pt modelId="{ADC449AE-7E56-45EB-A8E4-AEA65254675D}" type="pres">
      <dgm:prSet presAssocID="{63111212-097F-4C47-AA70-2EEA1753032F}" presName="parentLeftMargin" presStyleLbl="node1" presStyleIdx="0" presStyleCnt="3"/>
      <dgm:spPr/>
    </dgm:pt>
    <dgm:pt modelId="{128A95C9-54E4-465F-9675-F7A8A71B28D1}" type="pres">
      <dgm:prSet presAssocID="{63111212-097F-4C47-AA70-2EEA1753032F}" presName="parentText" presStyleLbl="node1" presStyleIdx="0" presStyleCnt="3">
        <dgm:presLayoutVars>
          <dgm:chMax val="0"/>
          <dgm:bulletEnabled val="1"/>
        </dgm:presLayoutVars>
      </dgm:prSet>
      <dgm:spPr/>
    </dgm:pt>
    <dgm:pt modelId="{87F416F9-CA37-4972-A624-E24A2BE2EDEB}" type="pres">
      <dgm:prSet presAssocID="{63111212-097F-4C47-AA70-2EEA1753032F}" presName="negativeSpace" presStyleCnt="0"/>
      <dgm:spPr/>
    </dgm:pt>
    <dgm:pt modelId="{831D6ACA-5DF1-4A0F-9476-6C99A1CF6CCF}" type="pres">
      <dgm:prSet presAssocID="{63111212-097F-4C47-AA70-2EEA1753032F}" presName="childText" presStyleLbl="conFgAcc1" presStyleIdx="0" presStyleCnt="3">
        <dgm:presLayoutVars>
          <dgm:bulletEnabled val="1"/>
        </dgm:presLayoutVars>
      </dgm:prSet>
      <dgm:spPr/>
    </dgm:pt>
    <dgm:pt modelId="{371F86D3-91C9-42A2-AB96-785CFF0B65E4}" type="pres">
      <dgm:prSet presAssocID="{E0E769C9-7943-4522-852F-32BD2340D277}" presName="spaceBetweenRectangles" presStyleCnt="0"/>
      <dgm:spPr/>
    </dgm:pt>
    <dgm:pt modelId="{55322B42-C3CD-45FB-948F-08C7F41EA46C}" type="pres">
      <dgm:prSet presAssocID="{211ECC25-AC24-4710-83D4-20C2FADFCCB8}" presName="parentLin" presStyleCnt="0"/>
      <dgm:spPr/>
    </dgm:pt>
    <dgm:pt modelId="{39C80448-D059-40DB-90BC-78EF89133518}" type="pres">
      <dgm:prSet presAssocID="{211ECC25-AC24-4710-83D4-20C2FADFCCB8}" presName="parentLeftMargin" presStyleLbl="node1" presStyleIdx="0" presStyleCnt="3"/>
      <dgm:spPr/>
    </dgm:pt>
    <dgm:pt modelId="{10FBF331-1C16-458A-A982-74303FD89ADE}" type="pres">
      <dgm:prSet presAssocID="{211ECC25-AC24-4710-83D4-20C2FADFCCB8}" presName="parentText" presStyleLbl="node1" presStyleIdx="1" presStyleCnt="3">
        <dgm:presLayoutVars>
          <dgm:chMax val="0"/>
          <dgm:bulletEnabled val="1"/>
        </dgm:presLayoutVars>
      </dgm:prSet>
      <dgm:spPr/>
    </dgm:pt>
    <dgm:pt modelId="{40A62FA9-ADE0-4A35-9FE5-FE0EB4FA1CD6}" type="pres">
      <dgm:prSet presAssocID="{211ECC25-AC24-4710-83D4-20C2FADFCCB8}" presName="negativeSpace" presStyleCnt="0"/>
      <dgm:spPr/>
    </dgm:pt>
    <dgm:pt modelId="{2F080F53-0E5D-48B6-9A87-99E77DB695FD}" type="pres">
      <dgm:prSet presAssocID="{211ECC25-AC24-4710-83D4-20C2FADFCCB8}" presName="childText" presStyleLbl="conFgAcc1" presStyleIdx="1" presStyleCnt="3">
        <dgm:presLayoutVars>
          <dgm:bulletEnabled val="1"/>
        </dgm:presLayoutVars>
      </dgm:prSet>
      <dgm:spPr/>
    </dgm:pt>
    <dgm:pt modelId="{575C53B1-68D1-4CB4-B918-423848BD0185}" type="pres">
      <dgm:prSet presAssocID="{AB27B89D-E76E-453B-9F13-03EDAB0DEE80}" presName="spaceBetweenRectangles" presStyleCnt="0"/>
      <dgm:spPr/>
    </dgm:pt>
    <dgm:pt modelId="{6C476340-3E8D-4FC3-B772-C432CBAD4EA4}" type="pres">
      <dgm:prSet presAssocID="{AE73B5FA-C58F-4285-BA0C-45E47B20D121}" presName="parentLin" presStyleCnt="0"/>
      <dgm:spPr/>
    </dgm:pt>
    <dgm:pt modelId="{F5F54A7B-B177-4594-AA7C-479958585245}" type="pres">
      <dgm:prSet presAssocID="{AE73B5FA-C58F-4285-BA0C-45E47B20D121}" presName="parentLeftMargin" presStyleLbl="node1" presStyleIdx="1" presStyleCnt="3"/>
      <dgm:spPr/>
    </dgm:pt>
    <dgm:pt modelId="{52D37EE4-EC9F-4CDC-8F38-D39E4E6184CA}" type="pres">
      <dgm:prSet presAssocID="{AE73B5FA-C58F-4285-BA0C-45E47B20D121}" presName="parentText" presStyleLbl="node1" presStyleIdx="2" presStyleCnt="3">
        <dgm:presLayoutVars>
          <dgm:chMax val="0"/>
          <dgm:bulletEnabled val="1"/>
        </dgm:presLayoutVars>
      </dgm:prSet>
      <dgm:spPr/>
    </dgm:pt>
    <dgm:pt modelId="{9DA60A04-B6DB-4A59-86FC-8FDA880C3674}" type="pres">
      <dgm:prSet presAssocID="{AE73B5FA-C58F-4285-BA0C-45E47B20D121}" presName="negativeSpace" presStyleCnt="0"/>
      <dgm:spPr/>
    </dgm:pt>
    <dgm:pt modelId="{8224A101-97A3-49C7-A835-8E6A8D0C5C9E}" type="pres">
      <dgm:prSet presAssocID="{AE73B5FA-C58F-4285-BA0C-45E47B20D121}" presName="childText" presStyleLbl="conFgAcc1" presStyleIdx="2" presStyleCnt="3">
        <dgm:presLayoutVars>
          <dgm:bulletEnabled val="1"/>
        </dgm:presLayoutVars>
      </dgm:prSet>
      <dgm:spPr/>
    </dgm:pt>
  </dgm:ptLst>
  <dgm:cxnLst>
    <dgm:cxn modelId="{D23EDC10-300A-4998-BB7F-1DD55211C625}" type="presOf" srcId="{63111212-097F-4C47-AA70-2EEA1753032F}" destId="{128A95C9-54E4-465F-9675-F7A8A71B28D1}" srcOrd="1" destOrd="0" presId="urn:microsoft.com/office/officeart/2005/8/layout/list1"/>
    <dgm:cxn modelId="{46B80820-BE76-44ED-810C-27A0F58B00BD}" type="presOf" srcId="{585A22AB-2B35-4D3F-8BD4-6B1F82B2DDD5}" destId="{8224A101-97A3-49C7-A835-8E6A8D0C5C9E}" srcOrd="0" destOrd="0" presId="urn:microsoft.com/office/officeart/2005/8/layout/list1"/>
    <dgm:cxn modelId="{735C5C5B-015E-4EF7-B2F2-84D2966C7BE0}" type="presOf" srcId="{AE73B5FA-C58F-4285-BA0C-45E47B20D121}" destId="{F5F54A7B-B177-4594-AA7C-479958585245}" srcOrd="0" destOrd="0" presId="urn:microsoft.com/office/officeart/2005/8/layout/list1"/>
    <dgm:cxn modelId="{AA476746-652C-4B86-A558-28223D8D1C0E}" type="presOf" srcId="{E14AA19D-7418-4C28-99F0-19AD427D7442}" destId="{A659AF41-CA9C-450C-ADEC-8135DDA7C454}" srcOrd="0" destOrd="0" presId="urn:microsoft.com/office/officeart/2005/8/layout/list1"/>
    <dgm:cxn modelId="{168F9469-EAC8-4656-B5E7-3D9A50089875}" srcId="{211ECC25-AC24-4710-83D4-20C2FADFCCB8}" destId="{EDE6CF04-80A4-4FE5-8E82-0DFE47BBD5BF}" srcOrd="0" destOrd="0" parTransId="{225CE969-7121-4948-A2C7-2B98BF6B153F}" sibTransId="{9F2FEB25-1C5E-48EC-8A2B-DEC589776833}"/>
    <dgm:cxn modelId="{C63FB976-2E0E-4E78-BC54-AB5EBBC268C9}" srcId="{E14AA19D-7418-4C28-99F0-19AD427D7442}" destId="{63111212-097F-4C47-AA70-2EEA1753032F}" srcOrd="0" destOrd="0" parTransId="{EEB11BBF-CE34-46B4-868D-5AD0D7710224}" sibTransId="{E0E769C9-7943-4522-852F-32BD2340D277}"/>
    <dgm:cxn modelId="{BC26DB58-8BC1-4741-AECE-060EB58F65CB}" srcId="{AE73B5FA-C58F-4285-BA0C-45E47B20D121}" destId="{585A22AB-2B35-4D3F-8BD4-6B1F82B2DDD5}" srcOrd="0" destOrd="0" parTransId="{20646972-3A68-4FCD-B858-99BAE6D76638}" sibTransId="{332E6E21-AA96-47D7-BA83-76C1C7A751FC}"/>
    <dgm:cxn modelId="{86D3E691-DDCC-4054-BF91-99E95703BAF7}" srcId="{E14AA19D-7418-4C28-99F0-19AD427D7442}" destId="{AE73B5FA-C58F-4285-BA0C-45E47B20D121}" srcOrd="2" destOrd="0" parTransId="{2BB671BA-C863-458B-AAAF-A3785668C541}" sibTransId="{ADB3D4F4-5759-4F56-BFF9-2892370E5DBA}"/>
    <dgm:cxn modelId="{5AB67393-ABD7-487E-A160-F742D25BBA30}" type="presOf" srcId="{EDE6CF04-80A4-4FE5-8E82-0DFE47BBD5BF}" destId="{2F080F53-0E5D-48B6-9A87-99E77DB695FD}" srcOrd="0" destOrd="0" presId="urn:microsoft.com/office/officeart/2005/8/layout/list1"/>
    <dgm:cxn modelId="{C3E1A194-B301-4D8D-96F4-AF362F8B0004}" srcId="{63111212-097F-4C47-AA70-2EEA1753032F}" destId="{368E74FD-C168-4084-94AE-4B94E61AFCE5}" srcOrd="0" destOrd="0" parTransId="{401A8323-5F59-4EC7-991B-CB2825E4FBC5}" sibTransId="{8DF07A40-293E-45B0-82DD-36F940CD714F}"/>
    <dgm:cxn modelId="{D9E084AA-DBD1-42F5-8936-7E18821C7CCA}" type="presOf" srcId="{211ECC25-AC24-4710-83D4-20C2FADFCCB8}" destId="{10FBF331-1C16-458A-A982-74303FD89ADE}" srcOrd="1" destOrd="0" presId="urn:microsoft.com/office/officeart/2005/8/layout/list1"/>
    <dgm:cxn modelId="{54D071CE-863B-4EB1-8D17-5FE0DCABCFB8}" type="presOf" srcId="{63111212-097F-4C47-AA70-2EEA1753032F}" destId="{ADC449AE-7E56-45EB-A8E4-AEA65254675D}" srcOrd="0" destOrd="0" presId="urn:microsoft.com/office/officeart/2005/8/layout/list1"/>
    <dgm:cxn modelId="{79539DE8-2E5B-4200-9C51-88154085EABF}" srcId="{E14AA19D-7418-4C28-99F0-19AD427D7442}" destId="{211ECC25-AC24-4710-83D4-20C2FADFCCB8}" srcOrd="1" destOrd="0" parTransId="{63E4E1B9-7F3E-4F16-BD25-AECF5D07DBFE}" sibTransId="{AB27B89D-E76E-453B-9F13-03EDAB0DEE80}"/>
    <dgm:cxn modelId="{5D819FED-D2FA-465A-BCC9-1387695591FA}" type="presOf" srcId="{AE73B5FA-C58F-4285-BA0C-45E47B20D121}" destId="{52D37EE4-EC9F-4CDC-8F38-D39E4E6184CA}" srcOrd="1" destOrd="0" presId="urn:microsoft.com/office/officeart/2005/8/layout/list1"/>
    <dgm:cxn modelId="{A04146F5-8BC1-4EDE-834F-DBF643D3BFF9}" type="presOf" srcId="{211ECC25-AC24-4710-83D4-20C2FADFCCB8}" destId="{39C80448-D059-40DB-90BC-78EF89133518}" srcOrd="0" destOrd="0" presId="urn:microsoft.com/office/officeart/2005/8/layout/list1"/>
    <dgm:cxn modelId="{201C6AF9-51BE-4F67-A283-31BA5B32614C}" type="presOf" srcId="{368E74FD-C168-4084-94AE-4B94E61AFCE5}" destId="{831D6ACA-5DF1-4A0F-9476-6C99A1CF6CCF}" srcOrd="0" destOrd="0" presId="urn:microsoft.com/office/officeart/2005/8/layout/list1"/>
    <dgm:cxn modelId="{1E0FC952-C46C-4ADB-B5AB-D5689D72F7DD}" type="presParOf" srcId="{A659AF41-CA9C-450C-ADEC-8135DDA7C454}" destId="{E9E4C706-5B87-47EE-ADFA-23FFE4837226}" srcOrd="0" destOrd="0" presId="urn:microsoft.com/office/officeart/2005/8/layout/list1"/>
    <dgm:cxn modelId="{324A4F9B-F8B9-4906-93ED-80D004AE3152}" type="presParOf" srcId="{E9E4C706-5B87-47EE-ADFA-23FFE4837226}" destId="{ADC449AE-7E56-45EB-A8E4-AEA65254675D}" srcOrd="0" destOrd="0" presId="urn:microsoft.com/office/officeart/2005/8/layout/list1"/>
    <dgm:cxn modelId="{D1D237A6-97A2-4970-9DB0-D98468B2BE4E}" type="presParOf" srcId="{E9E4C706-5B87-47EE-ADFA-23FFE4837226}" destId="{128A95C9-54E4-465F-9675-F7A8A71B28D1}" srcOrd="1" destOrd="0" presId="urn:microsoft.com/office/officeart/2005/8/layout/list1"/>
    <dgm:cxn modelId="{282D76B5-16E4-448F-A6DF-328AD5CCC062}" type="presParOf" srcId="{A659AF41-CA9C-450C-ADEC-8135DDA7C454}" destId="{87F416F9-CA37-4972-A624-E24A2BE2EDEB}" srcOrd="1" destOrd="0" presId="urn:microsoft.com/office/officeart/2005/8/layout/list1"/>
    <dgm:cxn modelId="{ADE41F5A-8C59-4922-ABAD-281F19644803}" type="presParOf" srcId="{A659AF41-CA9C-450C-ADEC-8135DDA7C454}" destId="{831D6ACA-5DF1-4A0F-9476-6C99A1CF6CCF}" srcOrd="2" destOrd="0" presId="urn:microsoft.com/office/officeart/2005/8/layout/list1"/>
    <dgm:cxn modelId="{AE8EFAE0-F1C0-401F-BE8D-0DD57CBC1857}" type="presParOf" srcId="{A659AF41-CA9C-450C-ADEC-8135DDA7C454}" destId="{371F86D3-91C9-42A2-AB96-785CFF0B65E4}" srcOrd="3" destOrd="0" presId="urn:microsoft.com/office/officeart/2005/8/layout/list1"/>
    <dgm:cxn modelId="{8B00CE47-2413-4652-8D5B-D04EED5F93EB}" type="presParOf" srcId="{A659AF41-CA9C-450C-ADEC-8135DDA7C454}" destId="{55322B42-C3CD-45FB-948F-08C7F41EA46C}" srcOrd="4" destOrd="0" presId="urn:microsoft.com/office/officeart/2005/8/layout/list1"/>
    <dgm:cxn modelId="{10A5CF7F-53F6-4F07-80E0-1ADA287B3E13}" type="presParOf" srcId="{55322B42-C3CD-45FB-948F-08C7F41EA46C}" destId="{39C80448-D059-40DB-90BC-78EF89133518}" srcOrd="0" destOrd="0" presId="urn:microsoft.com/office/officeart/2005/8/layout/list1"/>
    <dgm:cxn modelId="{BFC6A819-5616-45CE-BC5D-3F44D227C0F3}" type="presParOf" srcId="{55322B42-C3CD-45FB-948F-08C7F41EA46C}" destId="{10FBF331-1C16-458A-A982-74303FD89ADE}" srcOrd="1" destOrd="0" presId="urn:microsoft.com/office/officeart/2005/8/layout/list1"/>
    <dgm:cxn modelId="{FF1CC3A0-0736-4916-9B0E-8DBB8E9A0236}" type="presParOf" srcId="{A659AF41-CA9C-450C-ADEC-8135DDA7C454}" destId="{40A62FA9-ADE0-4A35-9FE5-FE0EB4FA1CD6}" srcOrd="5" destOrd="0" presId="urn:microsoft.com/office/officeart/2005/8/layout/list1"/>
    <dgm:cxn modelId="{430F137E-6875-4B87-9E61-1E93C3B74A3F}" type="presParOf" srcId="{A659AF41-CA9C-450C-ADEC-8135DDA7C454}" destId="{2F080F53-0E5D-48B6-9A87-99E77DB695FD}" srcOrd="6" destOrd="0" presId="urn:microsoft.com/office/officeart/2005/8/layout/list1"/>
    <dgm:cxn modelId="{60FE9E05-EACF-4B0B-AF08-0B83CC4298F2}" type="presParOf" srcId="{A659AF41-CA9C-450C-ADEC-8135DDA7C454}" destId="{575C53B1-68D1-4CB4-B918-423848BD0185}" srcOrd="7" destOrd="0" presId="urn:microsoft.com/office/officeart/2005/8/layout/list1"/>
    <dgm:cxn modelId="{CC75B6FA-0778-40A1-BC98-EAFDAC310F4E}" type="presParOf" srcId="{A659AF41-CA9C-450C-ADEC-8135DDA7C454}" destId="{6C476340-3E8D-4FC3-B772-C432CBAD4EA4}" srcOrd="8" destOrd="0" presId="urn:microsoft.com/office/officeart/2005/8/layout/list1"/>
    <dgm:cxn modelId="{E488125E-1FF2-4461-A015-995E1D09F727}" type="presParOf" srcId="{6C476340-3E8D-4FC3-B772-C432CBAD4EA4}" destId="{F5F54A7B-B177-4594-AA7C-479958585245}" srcOrd="0" destOrd="0" presId="urn:microsoft.com/office/officeart/2005/8/layout/list1"/>
    <dgm:cxn modelId="{6800387E-59A8-4E2C-AC72-35BE2D436A54}" type="presParOf" srcId="{6C476340-3E8D-4FC3-B772-C432CBAD4EA4}" destId="{52D37EE4-EC9F-4CDC-8F38-D39E4E6184CA}" srcOrd="1" destOrd="0" presId="urn:microsoft.com/office/officeart/2005/8/layout/list1"/>
    <dgm:cxn modelId="{59841003-72ED-473B-99E3-93B45DD8EB03}" type="presParOf" srcId="{A659AF41-CA9C-450C-ADEC-8135DDA7C454}" destId="{9DA60A04-B6DB-4A59-86FC-8FDA880C3674}" srcOrd="9" destOrd="0" presId="urn:microsoft.com/office/officeart/2005/8/layout/list1"/>
    <dgm:cxn modelId="{370B9DB3-30A2-449B-A0B3-699F59AE9D0F}" type="presParOf" srcId="{A659AF41-CA9C-450C-ADEC-8135DDA7C454}" destId="{8224A101-97A3-49C7-A835-8E6A8D0C5C9E}"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8E33D6-808C-4B2C-B528-CC4708CA9DB0}">
      <dsp:nvSpPr>
        <dsp:cNvPr id="0" name=""/>
        <dsp:cNvSpPr/>
      </dsp:nvSpPr>
      <dsp:spPr>
        <a:xfrm>
          <a:off x="279108" y="0"/>
          <a:ext cx="3735420" cy="373542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r>
            <a:rPr lang="en-US" sz="4000" kern="1200" dirty="0"/>
            <a:t>AI</a:t>
          </a:r>
        </a:p>
      </dsp:txBody>
      <dsp:txXfrm>
        <a:off x="1494053" y="186770"/>
        <a:ext cx="1305529" cy="560313"/>
      </dsp:txXfrm>
    </dsp:sp>
    <dsp:sp modelId="{652024C1-630E-4253-9BBF-427C748AEEFA}">
      <dsp:nvSpPr>
        <dsp:cNvPr id="0" name=""/>
        <dsp:cNvSpPr/>
      </dsp:nvSpPr>
      <dsp:spPr>
        <a:xfrm>
          <a:off x="746035" y="933854"/>
          <a:ext cx="2801565" cy="280156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r>
            <a:rPr lang="en-US" sz="4000" kern="1200" dirty="0"/>
            <a:t>ML</a:t>
          </a:r>
        </a:p>
      </dsp:txBody>
      <dsp:txXfrm>
        <a:off x="1494053" y="1108952"/>
        <a:ext cx="1305529" cy="525293"/>
      </dsp:txXfrm>
    </dsp:sp>
    <dsp:sp modelId="{D3100AA0-EB48-467E-8E0C-45BF05E7806A}">
      <dsp:nvSpPr>
        <dsp:cNvPr id="0" name=""/>
        <dsp:cNvSpPr/>
      </dsp:nvSpPr>
      <dsp:spPr>
        <a:xfrm>
          <a:off x="1212963" y="1867710"/>
          <a:ext cx="1867710" cy="186771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r>
            <a:rPr lang="en-US" sz="4000" kern="1200" dirty="0"/>
            <a:t>DL</a:t>
          </a:r>
        </a:p>
      </dsp:txBody>
      <dsp:txXfrm>
        <a:off x="1486482" y="2334637"/>
        <a:ext cx="1320670" cy="9338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5F05AC-9D9B-4484-A767-B31E683F8358}">
      <dsp:nvSpPr>
        <dsp:cNvPr id="0" name=""/>
        <dsp:cNvSpPr/>
      </dsp:nvSpPr>
      <dsp:spPr>
        <a:xfrm>
          <a:off x="5230" y="321781"/>
          <a:ext cx="2378024" cy="7775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en-US" sz="1800" kern="1200" dirty="0"/>
            <a:t>AI (simple, classic)</a:t>
          </a:r>
        </a:p>
      </dsp:txBody>
      <dsp:txXfrm>
        <a:off x="5230" y="321781"/>
        <a:ext cx="2378024" cy="518400"/>
      </dsp:txXfrm>
    </dsp:sp>
    <dsp:sp modelId="{2E6C0819-F616-44B4-8E1D-144418FC0051}">
      <dsp:nvSpPr>
        <dsp:cNvPr id="0" name=""/>
        <dsp:cNvSpPr/>
      </dsp:nvSpPr>
      <dsp:spPr>
        <a:xfrm>
          <a:off x="492295" y="840181"/>
          <a:ext cx="2378024" cy="31893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Games</a:t>
          </a:r>
        </a:p>
        <a:p>
          <a:pPr marL="171450" lvl="1" indent="-171450" algn="l" defTabSz="800100">
            <a:lnSpc>
              <a:spcPct val="90000"/>
            </a:lnSpc>
            <a:spcBef>
              <a:spcPct val="0"/>
            </a:spcBef>
            <a:spcAft>
              <a:spcPct val="15000"/>
            </a:spcAft>
            <a:buChar char="•"/>
          </a:pPr>
          <a:r>
            <a:rPr lang="en-US" sz="1800" kern="1200" dirty="0"/>
            <a:t>Simple chatbots</a:t>
          </a:r>
        </a:p>
        <a:p>
          <a:pPr marL="171450" lvl="1" indent="-171450" algn="l" defTabSz="800100">
            <a:lnSpc>
              <a:spcPct val="90000"/>
            </a:lnSpc>
            <a:spcBef>
              <a:spcPct val="0"/>
            </a:spcBef>
            <a:spcAft>
              <a:spcPct val="15000"/>
            </a:spcAft>
            <a:buChar char="•"/>
          </a:pPr>
          <a:r>
            <a:rPr lang="en-US" sz="1800" kern="1200" dirty="0"/>
            <a:t>Automated Voicemail systems</a:t>
          </a:r>
        </a:p>
      </dsp:txBody>
      <dsp:txXfrm>
        <a:off x="561945" y="909831"/>
        <a:ext cx="2238724" cy="3050075"/>
      </dsp:txXfrm>
    </dsp:sp>
    <dsp:sp modelId="{57719D31-79F9-4DEF-8DC7-EACEEF136F89}">
      <dsp:nvSpPr>
        <dsp:cNvPr id="0" name=""/>
        <dsp:cNvSpPr/>
      </dsp:nvSpPr>
      <dsp:spPr>
        <a:xfrm>
          <a:off x="2743754" y="284951"/>
          <a:ext cx="764259" cy="592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743754" y="403363"/>
        <a:ext cx="586641" cy="355235"/>
      </dsp:txXfrm>
    </dsp:sp>
    <dsp:sp modelId="{B1B2E6C1-961E-45AF-AB9F-0596D2BB18EB}">
      <dsp:nvSpPr>
        <dsp:cNvPr id="0" name=""/>
        <dsp:cNvSpPr/>
      </dsp:nvSpPr>
      <dsp:spPr>
        <a:xfrm>
          <a:off x="3825254" y="321781"/>
          <a:ext cx="2378024" cy="7775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en-US" sz="1800" kern="1200" dirty="0"/>
            <a:t>ML</a:t>
          </a:r>
        </a:p>
      </dsp:txBody>
      <dsp:txXfrm>
        <a:off x="3825254" y="321781"/>
        <a:ext cx="2378024" cy="518400"/>
      </dsp:txXfrm>
    </dsp:sp>
    <dsp:sp modelId="{2ECEF11B-3A14-49AD-A5A3-71A0A35D44A7}">
      <dsp:nvSpPr>
        <dsp:cNvPr id="0" name=""/>
        <dsp:cNvSpPr/>
      </dsp:nvSpPr>
      <dsp:spPr>
        <a:xfrm>
          <a:off x="4312320" y="840181"/>
          <a:ext cx="2378024" cy="31893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Recommendation Systems</a:t>
          </a:r>
        </a:p>
        <a:p>
          <a:pPr marL="171450" lvl="1" indent="-171450" algn="l" defTabSz="800100">
            <a:lnSpc>
              <a:spcPct val="90000"/>
            </a:lnSpc>
            <a:spcBef>
              <a:spcPct val="0"/>
            </a:spcBef>
            <a:spcAft>
              <a:spcPct val="15000"/>
            </a:spcAft>
            <a:buChar char="•"/>
          </a:pPr>
          <a:r>
            <a:rPr lang="en-US" sz="1800" kern="1200" dirty="0"/>
            <a:t>Sentiment Analysis</a:t>
          </a:r>
        </a:p>
        <a:p>
          <a:pPr marL="171450" lvl="1" indent="-171450" algn="l" defTabSz="800100">
            <a:lnSpc>
              <a:spcPct val="90000"/>
            </a:lnSpc>
            <a:spcBef>
              <a:spcPct val="0"/>
            </a:spcBef>
            <a:spcAft>
              <a:spcPct val="15000"/>
            </a:spcAft>
            <a:buChar char="•"/>
          </a:pPr>
          <a:r>
            <a:rPr lang="en-US" sz="1800" kern="1200" dirty="0"/>
            <a:t>Predictive Maintenance</a:t>
          </a:r>
        </a:p>
        <a:p>
          <a:pPr marL="171450" lvl="1" indent="-171450" algn="l" defTabSz="800100">
            <a:lnSpc>
              <a:spcPct val="90000"/>
            </a:lnSpc>
            <a:spcBef>
              <a:spcPct val="0"/>
            </a:spcBef>
            <a:spcAft>
              <a:spcPct val="15000"/>
            </a:spcAft>
            <a:buChar char="•"/>
          </a:pPr>
          <a:r>
            <a:rPr lang="en-US" sz="1800" kern="1200" dirty="0"/>
            <a:t>Fraud Detection</a:t>
          </a:r>
        </a:p>
        <a:p>
          <a:pPr marL="171450" lvl="1" indent="-171450" algn="l" defTabSz="800100">
            <a:lnSpc>
              <a:spcPct val="90000"/>
            </a:lnSpc>
            <a:spcBef>
              <a:spcPct val="0"/>
            </a:spcBef>
            <a:spcAft>
              <a:spcPct val="15000"/>
            </a:spcAft>
            <a:buChar char="•"/>
          </a:pPr>
          <a:r>
            <a:rPr lang="en-US" sz="1800" kern="1200" dirty="0"/>
            <a:t>Autonomous Vehicles</a:t>
          </a:r>
        </a:p>
        <a:p>
          <a:pPr marL="171450" lvl="1" indent="-171450" algn="l" defTabSz="800100">
            <a:lnSpc>
              <a:spcPct val="90000"/>
            </a:lnSpc>
            <a:spcBef>
              <a:spcPct val="0"/>
            </a:spcBef>
            <a:spcAft>
              <a:spcPct val="15000"/>
            </a:spcAft>
            <a:buChar char="•"/>
          </a:pPr>
          <a:r>
            <a:rPr lang="en-US" sz="1800" kern="1200" dirty="0"/>
            <a:t>Medical Diagnosis (simple)</a:t>
          </a:r>
        </a:p>
      </dsp:txBody>
      <dsp:txXfrm>
        <a:off x="4381970" y="909831"/>
        <a:ext cx="2238724" cy="3050075"/>
      </dsp:txXfrm>
    </dsp:sp>
    <dsp:sp modelId="{BF292788-ACFA-4CF8-A714-2AE6AB672F6A}">
      <dsp:nvSpPr>
        <dsp:cNvPr id="0" name=""/>
        <dsp:cNvSpPr/>
      </dsp:nvSpPr>
      <dsp:spPr>
        <a:xfrm>
          <a:off x="6563779" y="284951"/>
          <a:ext cx="764259" cy="592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6563779" y="403363"/>
        <a:ext cx="586641" cy="355235"/>
      </dsp:txXfrm>
    </dsp:sp>
    <dsp:sp modelId="{54C8823A-75E6-4687-985E-CB0F46AA36EC}">
      <dsp:nvSpPr>
        <dsp:cNvPr id="0" name=""/>
        <dsp:cNvSpPr/>
      </dsp:nvSpPr>
      <dsp:spPr>
        <a:xfrm>
          <a:off x="7645279" y="321781"/>
          <a:ext cx="2378024" cy="7775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en-US" sz="1800" kern="1200" dirty="0"/>
            <a:t>DL</a:t>
          </a:r>
        </a:p>
      </dsp:txBody>
      <dsp:txXfrm>
        <a:off x="7645279" y="321781"/>
        <a:ext cx="2378024" cy="518400"/>
      </dsp:txXfrm>
    </dsp:sp>
    <dsp:sp modelId="{D30AABD0-AB1B-433D-B815-1204A7DB4515}">
      <dsp:nvSpPr>
        <dsp:cNvPr id="0" name=""/>
        <dsp:cNvSpPr/>
      </dsp:nvSpPr>
      <dsp:spPr>
        <a:xfrm>
          <a:off x="8132345" y="840181"/>
          <a:ext cx="2378024" cy="31893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Image recognition</a:t>
          </a:r>
        </a:p>
        <a:p>
          <a:pPr marL="171450" lvl="1" indent="-171450" algn="l" defTabSz="800100">
            <a:lnSpc>
              <a:spcPct val="90000"/>
            </a:lnSpc>
            <a:spcBef>
              <a:spcPct val="0"/>
            </a:spcBef>
            <a:spcAft>
              <a:spcPct val="15000"/>
            </a:spcAft>
            <a:buChar char="•"/>
          </a:pPr>
          <a:r>
            <a:rPr lang="en-US" sz="1800" kern="1200" dirty="0"/>
            <a:t>Speech recognition</a:t>
          </a:r>
        </a:p>
        <a:p>
          <a:pPr marL="171450" lvl="1" indent="-171450" algn="l" defTabSz="800100">
            <a:lnSpc>
              <a:spcPct val="90000"/>
            </a:lnSpc>
            <a:spcBef>
              <a:spcPct val="0"/>
            </a:spcBef>
            <a:spcAft>
              <a:spcPct val="15000"/>
            </a:spcAft>
            <a:buChar char="•"/>
          </a:pPr>
          <a:r>
            <a:rPr lang="en-US" sz="1800" kern="1200" dirty="0"/>
            <a:t>Natural Language Processing</a:t>
          </a:r>
        </a:p>
        <a:p>
          <a:pPr marL="171450" lvl="1" indent="-171450" algn="l" defTabSz="800100">
            <a:lnSpc>
              <a:spcPct val="90000"/>
            </a:lnSpc>
            <a:spcBef>
              <a:spcPct val="0"/>
            </a:spcBef>
            <a:spcAft>
              <a:spcPct val="15000"/>
            </a:spcAft>
            <a:buChar char="•"/>
          </a:pPr>
          <a:r>
            <a:rPr lang="en-US" sz="1800" kern="1200" dirty="0"/>
            <a:t>Generative Models</a:t>
          </a:r>
        </a:p>
        <a:p>
          <a:pPr marL="171450" lvl="1" indent="-171450" algn="l" defTabSz="800100">
            <a:lnSpc>
              <a:spcPct val="90000"/>
            </a:lnSpc>
            <a:spcBef>
              <a:spcPct val="0"/>
            </a:spcBef>
            <a:spcAft>
              <a:spcPct val="15000"/>
            </a:spcAft>
            <a:buChar char="•"/>
          </a:pPr>
          <a:r>
            <a:rPr lang="en-US" sz="1800" kern="1200" dirty="0"/>
            <a:t>Medical Diagnosis (advanced)</a:t>
          </a:r>
        </a:p>
      </dsp:txBody>
      <dsp:txXfrm>
        <a:off x="8201995" y="909831"/>
        <a:ext cx="2238724" cy="30500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1D6ACA-5DF1-4A0F-9476-6C99A1CF6CCF}">
      <dsp:nvSpPr>
        <dsp:cNvPr id="0" name=""/>
        <dsp:cNvSpPr/>
      </dsp:nvSpPr>
      <dsp:spPr>
        <a:xfrm>
          <a:off x="0" y="287153"/>
          <a:ext cx="10515600" cy="12757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74904" rIns="816127"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ANI is AI that does a specific thing.  ANI can be created with human-created workflows (programs) or, more likely, ML.  DL may or may not be appropriate, depending on the context.</a:t>
          </a:r>
        </a:p>
      </dsp:txBody>
      <dsp:txXfrm>
        <a:off x="0" y="287153"/>
        <a:ext cx="10515600" cy="1275750"/>
      </dsp:txXfrm>
    </dsp:sp>
    <dsp:sp modelId="{128A95C9-54E4-465F-9675-F7A8A71B28D1}">
      <dsp:nvSpPr>
        <dsp:cNvPr id="0" name=""/>
        <dsp:cNvSpPr/>
      </dsp:nvSpPr>
      <dsp:spPr>
        <a:xfrm>
          <a:off x="525780" y="21473"/>
          <a:ext cx="7360920"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00100">
            <a:lnSpc>
              <a:spcPct val="90000"/>
            </a:lnSpc>
            <a:spcBef>
              <a:spcPct val="0"/>
            </a:spcBef>
            <a:spcAft>
              <a:spcPct val="35000"/>
            </a:spcAft>
            <a:buNone/>
          </a:pPr>
          <a:r>
            <a:rPr lang="en-US" sz="1800" kern="1200" dirty="0"/>
            <a:t>Artificial Narrow Intelligence (ANI) / Weak AI</a:t>
          </a:r>
        </a:p>
      </dsp:txBody>
      <dsp:txXfrm>
        <a:off x="551719" y="47412"/>
        <a:ext cx="7309042" cy="479482"/>
      </dsp:txXfrm>
    </dsp:sp>
    <dsp:sp modelId="{2F080F53-0E5D-48B6-9A87-99E77DB695FD}">
      <dsp:nvSpPr>
        <dsp:cNvPr id="0" name=""/>
        <dsp:cNvSpPr/>
      </dsp:nvSpPr>
      <dsp:spPr>
        <a:xfrm>
          <a:off x="0" y="1925784"/>
          <a:ext cx="10515600" cy="1020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74904" rIns="816127"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AGI a theoretical form of AI that aims to create machines that can perform any intellectual task that a human can.  It will undoubtedly employ a mix of ML and DL techniques. </a:t>
          </a:r>
        </a:p>
      </dsp:txBody>
      <dsp:txXfrm>
        <a:off x="0" y="1925784"/>
        <a:ext cx="10515600" cy="1020600"/>
      </dsp:txXfrm>
    </dsp:sp>
    <dsp:sp modelId="{10FBF331-1C16-458A-A982-74303FD89ADE}">
      <dsp:nvSpPr>
        <dsp:cNvPr id="0" name=""/>
        <dsp:cNvSpPr/>
      </dsp:nvSpPr>
      <dsp:spPr>
        <a:xfrm>
          <a:off x="525780" y="1660103"/>
          <a:ext cx="7360920"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00100">
            <a:lnSpc>
              <a:spcPct val="90000"/>
            </a:lnSpc>
            <a:spcBef>
              <a:spcPct val="0"/>
            </a:spcBef>
            <a:spcAft>
              <a:spcPct val="35000"/>
            </a:spcAft>
            <a:buNone/>
          </a:pPr>
          <a:r>
            <a:rPr lang="en-US" sz="1800" kern="1200" dirty="0"/>
            <a:t>Artificial General Intelligence (AGI)</a:t>
          </a:r>
        </a:p>
      </dsp:txBody>
      <dsp:txXfrm>
        <a:off x="551719" y="1686042"/>
        <a:ext cx="7309042" cy="479482"/>
      </dsp:txXfrm>
    </dsp:sp>
    <dsp:sp modelId="{8224A101-97A3-49C7-A835-8E6A8D0C5C9E}">
      <dsp:nvSpPr>
        <dsp:cNvPr id="0" name=""/>
        <dsp:cNvSpPr/>
      </dsp:nvSpPr>
      <dsp:spPr>
        <a:xfrm>
          <a:off x="0" y="3309264"/>
          <a:ext cx="10515600" cy="1020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74904" rIns="816127"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a:t>Artificial Super Intelligence (ASI) is a hypothetical form of AI that is capable of surpassing human intelligence by manifesting cognitive skills and developing thinking skills of its own</a:t>
          </a:r>
          <a:endParaRPr lang="en-US" sz="1800" kern="1200" dirty="0"/>
        </a:p>
      </dsp:txBody>
      <dsp:txXfrm>
        <a:off x="0" y="3309264"/>
        <a:ext cx="10515600" cy="1020600"/>
      </dsp:txXfrm>
    </dsp:sp>
    <dsp:sp modelId="{52D37EE4-EC9F-4CDC-8F38-D39E4E6184CA}">
      <dsp:nvSpPr>
        <dsp:cNvPr id="0" name=""/>
        <dsp:cNvSpPr/>
      </dsp:nvSpPr>
      <dsp:spPr>
        <a:xfrm>
          <a:off x="525780" y="3043584"/>
          <a:ext cx="7360920"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00100">
            <a:lnSpc>
              <a:spcPct val="90000"/>
            </a:lnSpc>
            <a:spcBef>
              <a:spcPct val="0"/>
            </a:spcBef>
            <a:spcAft>
              <a:spcPct val="35000"/>
            </a:spcAft>
            <a:buNone/>
          </a:pPr>
          <a:r>
            <a:rPr lang="en-US" sz="1800" kern="1200" dirty="0"/>
            <a:t>Artificial Super Intelligence (ASI)</a:t>
          </a:r>
        </a:p>
      </dsp:txBody>
      <dsp:txXfrm>
        <a:off x="551719" y="3069523"/>
        <a:ext cx="7309042" cy="479482"/>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D9175-6493-4CA4-BED4-2BF67E177B3A}" type="datetimeFigureOut">
              <a:rPr lang="en-US" smtClean="0"/>
              <a:t>1/22/2025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92091F-6CD8-46B7-96F0-0D064BD5D0C2}" type="slidenum">
              <a:rPr lang="en-US" smtClean="0"/>
              <a:t>‹#›</a:t>
            </a:fld>
            <a:endParaRPr lang="en-US" dirty="0"/>
          </a:p>
        </p:txBody>
      </p:sp>
    </p:spTree>
    <p:extLst>
      <p:ext uri="{BB962C8B-B14F-4D97-AF65-F5344CB8AC3E}">
        <p14:creationId xmlns:p14="http://schemas.microsoft.com/office/powerpoint/2010/main" val="3136050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F72B-01D4-E7CE-CCD0-C925872C35A6}"/>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EE4C0AB2-16B7-ABE2-B58E-3BB76004A9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5B8A35-9A7D-E534-D801-9214B10E868F}"/>
              </a:ext>
            </a:extLst>
          </p:cNvPr>
          <p:cNvSpPr>
            <a:spLocks noGrp="1"/>
          </p:cNvSpPr>
          <p:nvPr>
            <p:ph type="dt" sz="half" idx="10"/>
          </p:nvPr>
        </p:nvSpPr>
        <p:spPr/>
        <p:txBody>
          <a:bodyPr/>
          <a:lstStyle/>
          <a:p>
            <a:fld id="{FC1DFEBF-38F1-453E-B69D-6B9271114889}" type="datetime1">
              <a:rPr lang="en-US" smtClean="0"/>
              <a:t>1/22/2025</a:t>
            </a:fld>
            <a:endParaRPr lang="en-US" dirty="0"/>
          </a:p>
        </p:txBody>
      </p:sp>
      <p:sp>
        <p:nvSpPr>
          <p:cNvPr id="5" name="Footer Placeholder 4">
            <a:extLst>
              <a:ext uri="{FF2B5EF4-FFF2-40B4-BE49-F238E27FC236}">
                <a16:creationId xmlns:a16="http://schemas.microsoft.com/office/drawing/2014/main" id="{A68268FE-1A6B-3B8A-9160-73579F35BE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BD6639-51F7-67FF-CC34-EB8C0182E99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447171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C470-7C6A-7924-EAD0-67D09CF0EA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3258FB-74B7-5EEF-53E8-4CC1489909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5AADDD-72F3-0095-2D6E-4C653A9FAFB8}"/>
              </a:ext>
            </a:extLst>
          </p:cNvPr>
          <p:cNvSpPr>
            <a:spLocks noGrp="1"/>
          </p:cNvSpPr>
          <p:nvPr>
            <p:ph type="dt" sz="half" idx="10"/>
          </p:nvPr>
        </p:nvSpPr>
        <p:spPr/>
        <p:txBody>
          <a:bodyPr/>
          <a:lstStyle/>
          <a:p>
            <a:fld id="{E562D55E-282F-4DF6-A403-09EC22362B14}" type="datetime1">
              <a:rPr lang="en-US" smtClean="0"/>
              <a:t>1/22/2025</a:t>
            </a:fld>
            <a:endParaRPr lang="en-US" dirty="0"/>
          </a:p>
        </p:txBody>
      </p:sp>
      <p:sp>
        <p:nvSpPr>
          <p:cNvPr id="5" name="Footer Placeholder 4">
            <a:extLst>
              <a:ext uri="{FF2B5EF4-FFF2-40B4-BE49-F238E27FC236}">
                <a16:creationId xmlns:a16="http://schemas.microsoft.com/office/drawing/2014/main" id="{A95950F3-5E49-3C5F-BE10-03E000C333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DB1718-A130-D803-E465-A462404B87C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70964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078D7A-04A2-D620-2630-1D62546B16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387427-E822-3DCC-7B2E-A1D29D5A0F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C5954B-320A-A6B4-AACA-3317F5D4E745}"/>
              </a:ext>
            </a:extLst>
          </p:cNvPr>
          <p:cNvSpPr>
            <a:spLocks noGrp="1"/>
          </p:cNvSpPr>
          <p:nvPr>
            <p:ph type="dt" sz="half" idx="10"/>
          </p:nvPr>
        </p:nvSpPr>
        <p:spPr/>
        <p:txBody>
          <a:bodyPr/>
          <a:lstStyle/>
          <a:p>
            <a:fld id="{7DCA848F-AFAA-441B-B746-4E7F497AF1EA}" type="datetime1">
              <a:rPr lang="en-US" smtClean="0"/>
              <a:t>1/22/2025</a:t>
            </a:fld>
            <a:endParaRPr lang="en-US" dirty="0"/>
          </a:p>
        </p:txBody>
      </p:sp>
      <p:sp>
        <p:nvSpPr>
          <p:cNvPr id="5" name="Footer Placeholder 4">
            <a:extLst>
              <a:ext uri="{FF2B5EF4-FFF2-40B4-BE49-F238E27FC236}">
                <a16:creationId xmlns:a16="http://schemas.microsoft.com/office/drawing/2014/main" id="{1DFF64D2-C11B-00D1-FE40-1B62EB978D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ADE5E8-F2B1-E798-5A06-997FCCAAC08A}"/>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410841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4D47C-E5D4-DDBE-EF1F-104F24CBDB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A7A19A-EFF8-5A88-EDE7-FCDEB4D7862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D1A261B-1101-FA3D-CB17-80CD5369B0D2}"/>
              </a:ext>
            </a:extLst>
          </p:cNvPr>
          <p:cNvSpPr>
            <a:spLocks noGrp="1"/>
          </p:cNvSpPr>
          <p:nvPr>
            <p:ph type="dt" sz="half" idx="10"/>
          </p:nvPr>
        </p:nvSpPr>
        <p:spPr/>
        <p:txBody>
          <a:bodyPr/>
          <a:lstStyle/>
          <a:p>
            <a:fld id="{E9559EE1-3FE3-4F1C-88F4-6491735106DF}" type="datetime1">
              <a:rPr lang="en-US" smtClean="0"/>
              <a:t>1/22/2025</a:t>
            </a:fld>
            <a:endParaRPr lang="en-US" dirty="0"/>
          </a:p>
        </p:txBody>
      </p:sp>
      <p:sp>
        <p:nvSpPr>
          <p:cNvPr id="5" name="Footer Placeholder 4">
            <a:extLst>
              <a:ext uri="{FF2B5EF4-FFF2-40B4-BE49-F238E27FC236}">
                <a16:creationId xmlns:a16="http://schemas.microsoft.com/office/drawing/2014/main" id="{7414FFDC-ABE1-592D-57CE-8741396CF2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CD6818-E9DF-7030-FFE5-7CA03965DA8F}"/>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62268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06587-444C-EF7D-FE7D-26950F0218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87D5E7-6A38-CB7B-087D-EFA48605BD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13B643-410E-1842-F193-BB0856DD3B97}"/>
              </a:ext>
            </a:extLst>
          </p:cNvPr>
          <p:cNvSpPr>
            <a:spLocks noGrp="1"/>
          </p:cNvSpPr>
          <p:nvPr>
            <p:ph type="dt" sz="half" idx="10"/>
          </p:nvPr>
        </p:nvSpPr>
        <p:spPr/>
        <p:txBody>
          <a:bodyPr/>
          <a:lstStyle/>
          <a:p>
            <a:fld id="{2BCB98A3-03EC-44AE-87A9-06CAEF1F7F50}" type="datetime1">
              <a:rPr lang="en-US" smtClean="0"/>
              <a:t>1/22/2025</a:t>
            </a:fld>
            <a:endParaRPr lang="en-US" dirty="0"/>
          </a:p>
        </p:txBody>
      </p:sp>
      <p:sp>
        <p:nvSpPr>
          <p:cNvPr id="5" name="Footer Placeholder 4">
            <a:extLst>
              <a:ext uri="{FF2B5EF4-FFF2-40B4-BE49-F238E27FC236}">
                <a16:creationId xmlns:a16="http://schemas.microsoft.com/office/drawing/2014/main" id="{19C310AA-4DB2-8CE6-7A4D-79BDFF9390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5895118-C53B-3A3F-6834-2DFBDB6A66B6}"/>
              </a:ext>
            </a:extLst>
          </p:cNvPr>
          <p:cNvSpPr>
            <a:spLocks noGrp="1"/>
          </p:cNvSpPr>
          <p:nvPr>
            <p:ph type="sldNum" sz="quarter" idx="12"/>
          </p:nvPr>
        </p:nvSpPr>
        <p:spPr/>
        <p:txBody>
          <a:bodyPr/>
          <a:lstStyle>
            <a:lvl1pPr>
              <a:defRPr sz="2400"/>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74777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24F9B-580C-A699-4DAD-825D976497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DB657F-30D5-8754-A04E-2319F40CBB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D0171C-FAF2-6322-9CB6-83481AC90D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A7575-0A3B-0E0A-BD71-4E15EDB8C1B9}"/>
              </a:ext>
            </a:extLst>
          </p:cNvPr>
          <p:cNvSpPr>
            <a:spLocks noGrp="1"/>
          </p:cNvSpPr>
          <p:nvPr>
            <p:ph type="dt" sz="half" idx="10"/>
          </p:nvPr>
        </p:nvSpPr>
        <p:spPr/>
        <p:txBody>
          <a:bodyPr/>
          <a:lstStyle/>
          <a:p>
            <a:fld id="{04FE1CA8-87D7-4728-855E-A6F52CD10CAE}" type="datetime1">
              <a:rPr lang="en-US" smtClean="0"/>
              <a:t>1/22/2025</a:t>
            </a:fld>
            <a:endParaRPr lang="en-US" dirty="0"/>
          </a:p>
        </p:txBody>
      </p:sp>
      <p:sp>
        <p:nvSpPr>
          <p:cNvPr id="6" name="Footer Placeholder 5">
            <a:extLst>
              <a:ext uri="{FF2B5EF4-FFF2-40B4-BE49-F238E27FC236}">
                <a16:creationId xmlns:a16="http://schemas.microsoft.com/office/drawing/2014/main" id="{E40D1E5B-D828-19AE-17EE-C271B397E6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65FB46-D28D-EC75-7CA7-EA327DD4A649}"/>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05699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3603-E112-DFF4-C6D8-0496D1F843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3D8518-394B-3008-7BBC-EC6A55EC2C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A4CE79-3B5F-ADA4-FD7E-2BADC81B1B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F9E515-664E-EA56-A2AF-C9343137F7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36BE7C-46E7-7413-B469-8EDAED08E6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25A12-CF47-C955-9369-051EB51AA200}"/>
              </a:ext>
            </a:extLst>
          </p:cNvPr>
          <p:cNvSpPr>
            <a:spLocks noGrp="1"/>
          </p:cNvSpPr>
          <p:nvPr>
            <p:ph type="dt" sz="half" idx="10"/>
          </p:nvPr>
        </p:nvSpPr>
        <p:spPr/>
        <p:txBody>
          <a:bodyPr/>
          <a:lstStyle/>
          <a:p>
            <a:fld id="{7D47593D-2A19-4BA0-A48C-0342333B9754}" type="datetime1">
              <a:rPr lang="en-US" smtClean="0"/>
              <a:t>1/22/2025</a:t>
            </a:fld>
            <a:endParaRPr lang="en-US" dirty="0"/>
          </a:p>
        </p:txBody>
      </p:sp>
      <p:sp>
        <p:nvSpPr>
          <p:cNvPr id="8" name="Footer Placeholder 7">
            <a:extLst>
              <a:ext uri="{FF2B5EF4-FFF2-40B4-BE49-F238E27FC236}">
                <a16:creationId xmlns:a16="http://schemas.microsoft.com/office/drawing/2014/main" id="{C34E7A9D-A7AC-5CCE-916E-4708D90BE2F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AB038D7-1F9A-7C8D-3467-FE7A67DDF1A7}"/>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3348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F14C-5EC1-FFCB-42AF-C06EA7E9F1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838D3D-E6E8-5AFB-CD5F-2004F64FC8C2}"/>
              </a:ext>
            </a:extLst>
          </p:cNvPr>
          <p:cNvSpPr>
            <a:spLocks noGrp="1"/>
          </p:cNvSpPr>
          <p:nvPr>
            <p:ph type="dt" sz="half" idx="10"/>
          </p:nvPr>
        </p:nvSpPr>
        <p:spPr/>
        <p:txBody>
          <a:bodyPr/>
          <a:lstStyle/>
          <a:p>
            <a:fld id="{08E3F4E6-0320-4AB2-9586-65A0EC89B335}" type="datetime1">
              <a:rPr lang="en-US" smtClean="0"/>
              <a:t>1/22/2025</a:t>
            </a:fld>
            <a:endParaRPr lang="en-US" dirty="0"/>
          </a:p>
        </p:txBody>
      </p:sp>
      <p:sp>
        <p:nvSpPr>
          <p:cNvPr id="4" name="Footer Placeholder 3">
            <a:extLst>
              <a:ext uri="{FF2B5EF4-FFF2-40B4-BE49-F238E27FC236}">
                <a16:creationId xmlns:a16="http://schemas.microsoft.com/office/drawing/2014/main" id="{706272A8-54EF-7B38-A358-08F90C01F51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E14D8C2-D005-DED5-4959-89AEC045045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028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5C7C2D-B365-526F-4F06-0D77F79E873C}"/>
              </a:ext>
            </a:extLst>
          </p:cNvPr>
          <p:cNvSpPr>
            <a:spLocks noGrp="1"/>
          </p:cNvSpPr>
          <p:nvPr>
            <p:ph type="dt" sz="half" idx="10"/>
          </p:nvPr>
        </p:nvSpPr>
        <p:spPr/>
        <p:txBody>
          <a:bodyPr/>
          <a:lstStyle/>
          <a:p>
            <a:fld id="{7D7AE04C-41B0-4DF8-B4DF-3F22EB69F7D9}" type="datetime1">
              <a:rPr lang="en-US" smtClean="0"/>
              <a:t>1/22/2025</a:t>
            </a:fld>
            <a:endParaRPr lang="en-US" dirty="0"/>
          </a:p>
        </p:txBody>
      </p:sp>
      <p:sp>
        <p:nvSpPr>
          <p:cNvPr id="3" name="Footer Placeholder 2">
            <a:extLst>
              <a:ext uri="{FF2B5EF4-FFF2-40B4-BE49-F238E27FC236}">
                <a16:creationId xmlns:a16="http://schemas.microsoft.com/office/drawing/2014/main" id="{2156161F-9918-75C3-BF19-FF80F60666F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AFC89C8-F884-B4CE-CC3A-B5DD10267252}"/>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764520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91BF9-30F3-7A2D-F8A3-791EAA2E31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FFAEA7-9263-F1E8-CF52-8B33D6B022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E4BC12-B876-ECAE-F678-32CD8C05E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26B8F7-7894-FF4F-9E5D-F4C3BF944274}"/>
              </a:ext>
            </a:extLst>
          </p:cNvPr>
          <p:cNvSpPr>
            <a:spLocks noGrp="1"/>
          </p:cNvSpPr>
          <p:nvPr>
            <p:ph type="dt" sz="half" idx="10"/>
          </p:nvPr>
        </p:nvSpPr>
        <p:spPr/>
        <p:txBody>
          <a:bodyPr/>
          <a:lstStyle/>
          <a:p>
            <a:fld id="{7E3FA6D4-EBBF-4864-B002-3CA151825A93}" type="datetime1">
              <a:rPr lang="en-US" smtClean="0"/>
              <a:t>1/22/2025</a:t>
            </a:fld>
            <a:endParaRPr lang="en-US" dirty="0"/>
          </a:p>
        </p:txBody>
      </p:sp>
      <p:sp>
        <p:nvSpPr>
          <p:cNvPr id="6" name="Footer Placeholder 5">
            <a:extLst>
              <a:ext uri="{FF2B5EF4-FFF2-40B4-BE49-F238E27FC236}">
                <a16:creationId xmlns:a16="http://schemas.microsoft.com/office/drawing/2014/main" id="{E679ACDA-52C6-F398-2177-A0803A6264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C16BF6-1F54-7DA1-7084-343B5356BCD0}"/>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20423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C6086-B265-7989-A55A-FE17F42227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FB91EF-A99A-25F1-6C9D-92B8F7117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3E8F43F-ACB9-99C3-B69D-70FFB2FF5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AC79EE-3EFB-E190-AF9B-5F23BF397578}"/>
              </a:ext>
            </a:extLst>
          </p:cNvPr>
          <p:cNvSpPr>
            <a:spLocks noGrp="1"/>
          </p:cNvSpPr>
          <p:nvPr>
            <p:ph type="dt" sz="half" idx="10"/>
          </p:nvPr>
        </p:nvSpPr>
        <p:spPr/>
        <p:txBody>
          <a:bodyPr/>
          <a:lstStyle/>
          <a:p>
            <a:fld id="{694C26E8-E5AC-42DB-AADB-FD38C3D12385}" type="datetime1">
              <a:rPr lang="en-US" smtClean="0"/>
              <a:t>1/22/2025</a:t>
            </a:fld>
            <a:endParaRPr lang="en-US" dirty="0"/>
          </a:p>
        </p:txBody>
      </p:sp>
      <p:sp>
        <p:nvSpPr>
          <p:cNvPr id="6" name="Footer Placeholder 5">
            <a:extLst>
              <a:ext uri="{FF2B5EF4-FFF2-40B4-BE49-F238E27FC236}">
                <a16:creationId xmlns:a16="http://schemas.microsoft.com/office/drawing/2014/main" id="{0AF44726-F697-024F-F154-A2BCD05A950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BE7A1D-F51D-E5B6-0EC8-F1719AF82DA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96290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209199-E8C0-37D2-8430-9C299015E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AF55D3-8504-6824-94F1-CDF34B6D5B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A72C5-C4A1-21A1-F750-B87A42DF9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407FC-BC4F-44A5-8993-81604E7062F8}" type="datetime1">
              <a:rPr lang="en-US" smtClean="0"/>
              <a:t>1/22/2025</a:t>
            </a:fld>
            <a:endParaRPr lang="en-US" dirty="0"/>
          </a:p>
        </p:txBody>
      </p:sp>
      <p:sp>
        <p:nvSpPr>
          <p:cNvPr id="5" name="Footer Placeholder 4">
            <a:extLst>
              <a:ext uri="{FF2B5EF4-FFF2-40B4-BE49-F238E27FC236}">
                <a16:creationId xmlns:a16="http://schemas.microsoft.com/office/drawing/2014/main" id="{882A07C0-D3F6-68E4-1384-C86F364CC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C53108-2941-6203-3401-5406B9B316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2800">
                <a:solidFill>
                  <a:schemeClr val="tx1">
                    <a:tint val="75000"/>
                  </a:schemeClr>
                </a:solidFill>
              </a:defRPr>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695663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3.0/" TargetMode="External"/><Relationship Id="rId2" Type="http://schemas.openxmlformats.org/officeDocument/2006/relationships/hyperlink" Target="https://community.mis.temple.edu/jshafer"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thecityfixbrasil.org/2011/08/09/entrevista-com-david-byrne/"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fortune.com/2025/01/20/sam-altman-ai-fans-lower-expectations-rumors-openai-brink-superintelligence/" TargetMode="External"/><Relationship Id="rId2" Type="http://schemas.openxmlformats.org/officeDocument/2006/relationships/hyperlink" Target="https://blog.samaltman.com/reflect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cience.howstuffworks.com/innovation/big-thinkers/computer-defeat-chess-champion.htm" TargetMode="External"/><Relationship Id="rId2" Type="http://schemas.openxmlformats.org/officeDocument/2006/relationships/hyperlink" Target="https://chesspulse.com/are-chess-computers-unbeatabl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eeksforgeeks.org/turing-test-artificial-intelligence/" TargetMode="External"/><Relationship Id="rId2" Type="http://schemas.openxmlformats.org/officeDocument/2006/relationships/hyperlink" Target="https://chesspulse.com/are-chess-computers-unbeatabl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geeksforgeeks.org/difference-between-artificial-intelligence-vs-machine-learning-vs-deep-learn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s://www.geeksforgeeks.org/difference-between-artificial-intelligence-vs-machine-learning-vs-deep-learning/"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019B3-EF15-89E8-C1F0-C8B933E9CAC8}"/>
              </a:ext>
            </a:extLst>
          </p:cNvPr>
          <p:cNvSpPr>
            <a:spLocks noGrp="1"/>
          </p:cNvSpPr>
          <p:nvPr>
            <p:ph type="ctrTitle"/>
          </p:nvPr>
        </p:nvSpPr>
        <p:spPr>
          <a:xfrm>
            <a:off x="4325163" y="1403184"/>
            <a:ext cx="7560894" cy="1811965"/>
          </a:xfrm>
        </p:spPr>
        <p:txBody>
          <a:bodyPr>
            <a:normAutofit/>
          </a:bodyPr>
          <a:lstStyle/>
          <a:p>
            <a:r>
              <a:rPr lang="en-US" dirty="0">
                <a:latin typeface="Segoe UI" panose="020B0502040204020203" pitchFamily="34" charset="0"/>
                <a:ea typeface="Tahoma" panose="020B0604030504040204" pitchFamily="34" charset="0"/>
                <a:cs typeface="Segoe UI" panose="020B0502040204020203" pitchFamily="34" charset="0"/>
              </a:rPr>
              <a:t>AI, ML and Deep Learning</a:t>
            </a:r>
          </a:p>
        </p:txBody>
      </p:sp>
      <p:sp>
        <p:nvSpPr>
          <p:cNvPr id="3" name="Subtitle 2">
            <a:extLst>
              <a:ext uri="{FF2B5EF4-FFF2-40B4-BE49-F238E27FC236}">
                <a16:creationId xmlns:a16="http://schemas.microsoft.com/office/drawing/2014/main" id="{071FC15D-C8AA-1066-06DE-10EA5ACD2E81}"/>
              </a:ext>
            </a:extLst>
          </p:cNvPr>
          <p:cNvSpPr>
            <a:spLocks noGrp="1"/>
          </p:cNvSpPr>
          <p:nvPr>
            <p:ph type="subTitle" idx="1"/>
          </p:nvPr>
        </p:nvSpPr>
        <p:spPr>
          <a:xfrm>
            <a:off x="6849137" y="4304581"/>
            <a:ext cx="5036920" cy="2553420"/>
          </a:xfrm>
        </p:spPr>
        <p:txBody>
          <a:bodyPr>
            <a:normAutofit/>
          </a:bodyPr>
          <a:lstStyle/>
          <a:p>
            <a:pPr algn="r"/>
            <a:r>
              <a:rPr lang="sv-SE" sz="2000" dirty="0">
                <a:latin typeface="Segoe UI" panose="020B0502040204020203" pitchFamily="34" charset="0"/>
                <a:cs typeface="Segoe UI" panose="020B0502040204020203" pitchFamily="34" charset="0"/>
              </a:rPr>
              <a:t>Jeremy Shafer</a:t>
            </a:r>
          </a:p>
          <a:p>
            <a:pPr algn="r"/>
            <a:r>
              <a:rPr lang="sv-SE" sz="2000" dirty="0">
                <a:latin typeface="Segoe UI" panose="020B0502040204020203" pitchFamily="34" charset="0"/>
                <a:cs typeface="Segoe UI" panose="020B0502040204020203" pitchFamily="34" charset="0"/>
              </a:rPr>
              <a:t>jeremy@temple.edu</a:t>
            </a:r>
          </a:p>
          <a:p>
            <a:pPr algn="r"/>
            <a:r>
              <a:rPr lang="sv-SE" sz="2000" dirty="0">
                <a:latin typeface="Segoe UI" panose="020B0502040204020203" pitchFamily="34" charset="0"/>
                <a:cs typeface="Segoe UI" panose="020B0502040204020203" pitchFamily="34" charset="0"/>
                <a:hlinkClick r:id="rId2"/>
              </a:rPr>
              <a:t>https://community.mis.temple.edu/jshafer</a:t>
            </a:r>
            <a:r>
              <a:rPr lang="sv-SE" sz="2000" dirty="0">
                <a:latin typeface="Segoe UI" panose="020B0502040204020203" pitchFamily="34" charset="0"/>
                <a:cs typeface="Segoe UI" panose="020B0502040204020203" pitchFamily="34" charset="0"/>
              </a:rPr>
              <a:t> </a:t>
            </a:r>
          </a:p>
          <a:p>
            <a:pPr algn="r"/>
            <a:endParaRPr lang="sv-SE" sz="2000" dirty="0">
              <a:latin typeface="Segoe UI" panose="020B0502040204020203" pitchFamily="34" charset="0"/>
              <a:cs typeface="Segoe UI" panose="020B0502040204020203" pitchFamily="34" charset="0"/>
            </a:endParaRPr>
          </a:p>
          <a:p>
            <a:br>
              <a:rPr lang="sv-SE" sz="2000" dirty="0">
                <a:latin typeface="Segoe UI" panose="020B0502040204020203" pitchFamily="34" charset="0"/>
                <a:cs typeface="Segoe UI" panose="020B0502040204020203" pitchFamily="34" charset="0"/>
              </a:rPr>
            </a:br>
            <a:r>
              <a:rPr lang="sv-SE" sz="1600" i="1" dirty="0">
                <a:latin typeface="Segoe UI" panose="020B0502040204020203" pitchFamily="34" charset="0"/>
                <a:cs typeface="Segoe UI" panose="020B0502040204020203" pitchFamily="34" charset="0"/>
              </a:rPr>
              <a:t> </a:t>
            </a:r>
            <a:endParaRPr lang="sv-SE" sz="2000" i="1" dirty="0">
              <a:latin typeface="Segoe UI" panose="020B0502040204020203" pitchFamily="34" charset="0"/>
              <a:cs typeface="Segoe UI" panose="020B0502040204020203" pitchFamily="34" charset="0"/>
            </a:endParaRPr>
          </a:p>
        </p:txBody>
      </p:sp>
      <p:sp>
        <p:nvSpPr>
          <p:cNvPr id="8" name="Rectangle 7">
            <a:extLst>
              <a:ext uri="{FF2B5EF4-FFF2-40B4-BE49-F238E27FC236}">
                <a16:creationId xmlns:a16="http://schemas.microsoft.com/office/drawing/2014/main" id="{1A8F0792-367D-9A34-82A1-183B7ADA0726}"/>
              </a:ext>
            </a:extLst>
          </p:cNvPr>
          <p:cNvSpPr/>
          <p:nvPr/>
        </p:nvSpPr>
        <p:spPr>
          <a:xfrm>
            <a:off x="0" y="0"/>
            <a:ext cx="12192000" cy="9144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dirty="0">
                <a:latin typeface="+mj-lt"/>
                <a:ea typeface="Tahoma" panose="020B0604030504040204" pitchFamily="34" charset="0"/>
                <a:cs typeface="Segoe UI" panose="020B0502040204020203" pitchFamily="34" charset="0"/>
              </a:rPr>
              <a:t>MIS3536</a:t>
            </a:r>
            <a:r>
              <a:rPr lang="en-US" sz="4000">
                <a:latin typeface="+mj-lt"/>
                <a:ea typeface="Tahoma" panose="020B0604030504040204" pitchFamily="34" charset="0"/>
                <a:cs typeface="Segoe UI" panose="020B0502040204020203" pitchFamily="34" charset="0"/>
              </a:rPr>
              <a:t>: Info Sys </a:t>
            </a:r>
            <a:r>
              <a:rPr lang="en-US" sz="4000" dirty="0">
                <a:latin typeface="+mj-lt"/>
                <a:ea typeface="Tahoma" panose="020B0604030504040204" pitchFamily="34" charset="0"/>
                <a:cs typeface="Segoe UI" panose="020B0502040204020203" pitchFamily="34" charset="0"/>
              </a:rPr>
              <a:t>Innovation with A.I.</a:t>
            </a:r>
          </a:p>
        </p:txBody>
      </p:sp>
      <p:sp>
        <p:nvSpPr>
          <p:cNvPr id="7" name="TextBox 6">
            <a:extLst>
              <a:ext uri="{FF2B5EF4-FFF2-40B4-BE49-F238E27FC236}">
                <a16:creationId xmlns:a16="http://schemas.microsoft.com/office/drawing/2014/main" id="{962BF4CA-20AD-7B77-3525-D45E1C263E05}"/>
              </a:ext>
            </a:extLst>
          </p:cNvPr>
          <p:cNvSpPr txBox="1"/>
          <p:nvPr/>
        </p:nvSpPr>
        <p:spPr>
          <a:xfrm>
            <a:off x="305943" y="6131434"/>
            <a:ext cx="5805577" cy="230832"/>
          </a:xfrm>
          <a:prstGeom prst="rect">
            <a:avLst/>
          </a:prstGeom>
          <a:noFill/>
        </p:spPr>
        <p:txBody>
          <a:bodyPr wrap="square" rtlCol="0">
            <a:spAutoFit/>
          </a:bodyPr>
          <a:lstStyle/>
          <a:p>
            <a:pPr algn="ctr"/>
            <a:r>
              <a:rPr lang="en-US" sz="900" dirty="0"/>
              <a:t>Unless otherwise indicated, all decorative images are by Unknown Author and licensed under </a:t>
            </a:r>
            <a:r>
              <a:rPr lang="en-US" sz="900" dirty="0">
                <a:hlinkClick r:id="rId3" tooltip="https://creativecommons.org/licenses/by-nc/3.0/"/>
              </a:rPr>
              <a:t>CC BY-NC</a:t>
            </a:r>
            <a:endParaRPr lang="en-US" sz="900" dirty="0"/>
          </a:p>
        </p:txBody>
      </p:sp>
      <p:pic>
        <p:nvPicPr>
          <p:cNvPr id="6" name="Picture 5" descr="A blue light bulb with a brain inside">
            <a:extLst>
              <a:ext uri="{FF2B5EF4-FFF2-40B4-BE49-F238E27FC236}">
                <a16:creationId xmlns:a16="http://schemas.microsoft.com/office/drawing/2014/main" id="{A36D6498-511E-A47E-A31E-A870F7805C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227" y="1403184"/>
            <a:ext cx="5285007" cy="4688174"/>
          </a:xfrm>
          <a:prstGeom prst="rect">
            <a:avLst/>
          </a:prstGeom>
        </p:spPr>
      </p:pic>
    </p:spTree>
    <p:extLst>
      <p:ext uri="{BB962C8B-B14F-4D97-AF65-F5344CB8AC3E}">
        <p14:creationId xmlns:p14="http://schemas.microsoft.com/office/powerpoint/2010/main" val="1793865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2DD8ED4-DACF-40E0-8D89-62731D7722DA}"/>
            </a:ext>
          </a:extLst>
        </p:cNvPr>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453F6402-4A04-2730-E03C-3DD7AEBDAB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6BA67E-1FA6-8CBE-CD6F-78506DEA1CEC}"/>
              </a:ext>
            </a:extLst>
          </p:cNvPr>
          <p:cNvSpPr>
            <a:spLocks noGrp="1"/>
          </p:cNvSpPr>
          <p:nvPr>
            <p:ph type="title"/>
          </p:nvPr>
        </p:nvSpPr>
        <p:spPr>
          <a:xfrm>
            <a:off x="572493" y="238539"/>
            <a:ext cx="11018520" cy="1434415"/>
          </a:xfrm>
        </p:spPr>
        <p:txBody>
          <a:bodyPr anchor="b">
            <a:normAutofit/>
          </a:bodyPr>
          <a:lstStyle/>
          <a:p>
            <a:r>
              <a:rPr lang="en-US" sz="5400" dirty="0"/>
              <a:t>What would AGI look like?</a:t>
            </a:r>
          </a:p>
        </p:txBody>
      </p:sp>
      <p:sp>
        <p:nvSpPr>
          <p:cNvPr id="15" name="sketchy line">
            <a:extLst>
              <a:ext uri="{FF2B5EF4-FFF2-40B4-BE49-F238E27FC236}">
                <a16:creationId xmlns:a16="http://schemas.microsoft.com/office/drawing/2014/main" id="{24D540F6-E3A4-BC48-08FA-556E947433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A4DFE8A-98C4-E89A-DBD2-27FE590C290E}"/>
              </a:ext>
            </a:extLst>
          </p:cNvPr>
          <p:cNvSpPr>
            <a:spLocks noGrp="1"/>
          </p:cNvSpPr>
          <p:nvPr>
            <p:ph idx="1"/>
          </p:nvPr>
        </p:nvSpPr>
        <p:spPr>
          <a:xfrm>
            <a:off x="572492" y="1911494"/>
            <a:ext cx="10781307" cy="4088090"/>
          </a:xfrm>
        </p:spPr>
        <p:txBody>
          <a:bodyPr anchor="t">
            <a:normAutofit fontScale="70000" lnSpcReduction="20000"/>
          </a:bodyPr>
          <a:lstStyle/>
          <a:p>
            <a:pPr marL="0" indent="0">
              <a:lnSpc>
                <a:spcPct val="115000"/>
              </a:lnSpc>
              <a:spcBef>
                <a:spcPts val="720"/>
              </a:spcBef>
              <a:spcAft>
                <a:spcPts val="360"/>
              </a:spcAft>
              <a:buNone/>
            </a:pPr>
            <a:r>
              <a:rPr lang="en-US" sz="3200" dirty="0"/>
              <a:t>These are “Shafer’s General Intelligence Criteria” only</a:t>
            </a:r>
          </a:p>
          <a:p>
            <a:pPr marL="514350" indent="-514350">
              <a:lnSpc>
                <a:spcPct val="115000"/>
              </a:lnSpc>
              <a:spcBef>
                <a:spcPts val="720"/>
              </a:spcBef>
              <a:spcAft>
                <a:spcPts val="360"/>
              </a:spcAft>
              <a:buFont typeface="+mj-lt"/>
              <a:buAutoNum type="arabicPeriod"/>
            </a:pPr>
            <a:r>
              <a:rPr lang="en-US" sz="3200" dirty="0"/>
              <a:t>It passes the Turing test.</a:t>
            </a:r>
          </a:p>
          <a:p>
            <a:pPr marL="514350" indent="-514350">
              <a:lnSpc>
                <a:spcPct val="115000"/>
              </a:lnSpc>
              <a:spcBef>
                <a:spcPts val="720"/>
              </a:spcBef>
              <a:spcAft>
                <a:spcPts val="360"/>
              </a:spcAft>
              <a:buFont typeface="+mj-lt"/>
              <a:buAutoNum type="arabicPeriod"/>
            </a:pPr>
            <a:r>
              <a:rPr lang="en-US" sz="3200" dirty="0"/>
              <a:t>It can perform agentic search against the Internet.</a:t>
            </a:r>
          </a:p>
          <a:p>
            <a:pPr marL="514350" indent="-514350">
              <a:lnSpc>
                <a:spcPct val="115000"/>
              </a:lnSpc>
              <a:spcBef>
                <a:spcPts val="720"/>
              </a:spcBef>
              <a:spcAft>
                <a:spcPts val="360"/>
              </a:spcAft>
              <a:buFont typeface="+mj-lt"/>
              <a:buAutoNum type="arabicPeriod"/>
            </a:pPr>
            <a:r>
              <a:rPr lang="en-US" sz="3200" dirty="0"/>
              <a:t>It remembers context indefinitely (or in terms of decades, not minutes).</a:t>
            </a:r>
          </a:p>
          <a:p>
            <a:pPr marL="514350" indent="-514350">
              <a:lnSpc>
                <a:spcPct val="115000"/>
              </a:lnSpc>
              <a:spcBef>
                <a:spcPts val="720"/>
              </a:spcBef>
              <a:spcAft>
                <a:spcPts val="360"/>
              </a:spcAft>
              <a:buFont typeface="+mj-lt"/>
              <a:buAutoNum type="arabicPeriod"/>
            </a:pPr>
            <a:r>
              <a:rPr lang="en-US" sz="3200" dirty="0"/>
              <a:t>It has agency to perform computing tasks. (See “computer use” from Anthropic, and the upcoming “Operator” from OpenAI.)</a:t>
            </a:r>
          </a:p>
          <a:p>
            <a:pPr marL="514350" indent="-514350">
              <a:lnSpc>
                <a:spcPct val="115000"/>
              </a:lnSpc>
              <a:spcBef>
                <a:spcPts val="720"/>
              </a:spcBef>
              <a:spcAft>
                <a:spcPts val="360"/>
              </a:spcAft>
              <a:buFont typeface="+mj-lt"/>
              <a:buAutoNum type="arabicPeriod"/>
            </a:pPr>
            <a:r>
              <a:rPr lang="en-US" sz="3200" dirty="0"/>
              <a:t>It can independently investigate a topic using the scientific method: observation, fact-gathering, hypothesis, testing, analysis, conclusion.</a:t>
            </a:r>
          </a:p>
          <a:p>
            <a:pPr marL="514350" indent="-514350">
              <a:lnSpc>
                <a:spcPct val="115000"/>
              </a:lnSpc>
              <a:spcBef>
                <a:spcPts val="720"/>
              </a:spcBef>
              <a:spcAft>
                <a:spcPts val="360"/>
              </a:spcAft>
              <a:buFont typeface="+mj-lt"/>
              <a:buAutoNum type="arabicPeriod"/>
            </a:pPr>
            <a:r>
              <a:rPr lang="en-US" sz="3200" dirty="0"/>
              <a:t>It knows when to stop.</a:t>
            </a:r>
          </a:p>
          <a:p>
            <a:pPr>
              <a:lnSpc>
                <a:spcPct val="115000"/>
              </a:lnSpc>
              <a:spcBef>
                <a:spcPts val="720"/>
              </a:spcBef>
              <a:spcAft>
                <a:spcPts val="360"/>
              </a:spcAft>
            </a:pPr>
            <a:endParaRPr lang="en-US" sz="3200" dirty="0"/>
          </a:p>
        </p:txBody>
      </p:sp>
      <p:sp>
        <p:nvSpPr>
          <p:cNvPr id="4" name="Slide Number Placeholder 3">
            <a:extLst>
              <a:ext uri="{FF2B5EF4-FFF2-40B4-BE49-F238E27FC236}">
                <a16:creationId xmlns:a16="http://schemas.microsoft.com/office/drawing/2014/main" id="{0B99B57E-4C4C-086C-B913-7E06B60C3431}"/>
              </a:ext>
            </a:extLst>
          </p:cNvPr>
          <p:cNvSpPr>
            <a:spLocks noGrp="1"/>
          </p:cNvSpPr>
          <p:nvPr>
            <p:ph type="sldNum" sz="quarter" idx="12"/>
          </p:nvPr>
        </p:nvSpPr>
        <p:spPr>
          <a:xfrm>
            <a:off x="8610600" y="6356350"/>
            <a:ext cx="2743200" cy="365125"/>
          </a:xfrm>
        </p:spPr>
        <p:txBody>
          <a:bodyPr>
            <a:normAutofit fontScale="70000" lnSpcReduction="20000"/>
          </a:bodyPr>
          <a:lstStyle/>
          <a:p>
            <a:pPr>
              <a:spcAft>
                <a:spcPts val="600"/>
              </a:spcAft>
            </a:pPr>
            <a:fld id="{4C487655-AABA-4CA8-8EDF-7F823A468B89}" type="slidenum">
              <a:rPr lang="en-US" smtClean="0"/>
              <a:pPr>
                <a:spcAft>
                  <a:spcPts val="600"/>
                </a:spcAft>
              </a:pPr>
              <a:t>10</a:t>
            </a:fld>
            <a:endParaRPr lang="en-US" dirty="0"/>
          </a:p>
        </p:txBody>
      </p:sp>
    </p:spTree>
    <p:extLst>
      <p:ext uri="{BB962C8B-B14F-4D97-AF65-F5344CB8AC3E}">
        <p14:creationId xmlns:p14="http://schemas.microsoft.com/office/powerpoint/2010/main" val="708558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EE59CE-050E-6E8B-311B-FFBAA5CBC51E}"/>
              </a:ext>
            </a:extLst>
          </p:cNvPr>
          <p:cNvSpPr>
            <a:spLocks noGrp="1"/>
          </p:cNvSpPr>
          <p:nvPr>
            <p:ph type="title"/>
          </p:nvPr>
        </p:nvSpPr>
        <p:spPr>
          <a:xfrm>
            <a:off x="761800" y="762001"/>
            <a:ext cx="5334197" cy="1708242"/>
          </a:xfrm>
        </p:spPr>
        <p:txBody>
          <a:bodyPr anchor="ctr">
            <a:normAutofit/>
          </a:bodyPr>
          <a:lstStyle/>
          <a:p>
            <a:r>
              <a:rPr lang="en-US" sz="3700" dirty="0"/>
              <a:t>Reasons to be hopeful:</a:t>
            </a:r>
            <a:br>
              <a:rPr lang="en-US" sz="3700" dirty="0"/>
            </a:br>
            <a:r>
              <a:rPr lang="en-US" sz="3700" dirty="0"/>
              <a:t>Themes in AI governance</a:t>
            </a:r>
          </a:p>
        </p:txBody>
      </p:sp>
      <p:sp>
        <p:nvSpPr>
          <p:cNvPr id="3" name="Content Placeholder 2">
            <a:extLst>
              <a:ext uri="{FF2B5EF4-FFF2-40B4-BE49-F238E27FC236}">
                <a16:creationId xmlns:a16="http://schemas.microsoft.com/office/drawing/2014/main" id="{A49571D4-D12E-B972-8766-8B154C06D3D3}"/>
              </a:ext>
            </a:extLst>
          </p:cNvPr>
          <p:cNvSpPr>
            <a:spLocks noGrp="1"/>
          </p:cNvSpPr>
          <p:nvPr>
            <p:ph idx="1"/>
          </p:nvPr>
        </p:nvSpPr>
        <p:spPr>
          <a:xfrm>
            <a:off x="761800" y="2470244"/>
            <a:ext cx="5334197" cy="3769835"/>
          </a:xfrm>
        </p:spPr>
        <p:txBody>
          <a:bodyPr anchor="ctr">
            <a:normAutofit/>
          </a:bodyPr>
          <a:lstStyle/>
          <a:p>
            <a:r>
              <a:rPr lang="en-US" sz="2000"/>
              <a:t>“Human in the loop” is a real thing</a:t>
            </a:r>
          </a:p>
          <a:p>
            <a:r>
              <a:rPr lang="en-US" sz="2000"/>
              <a:t>Examine/Detect/Address Biases in training data</a:t>
            </a:r>
          </a:p>
          <a:p>
            <a:r>
              <a:rPr lang="en-US" sz="2000"/>
              <a:t>Red Teaming</a:t>
            </a:r>
          </a:p>
          <a:p>
            <a:r>
              <a:rPr lang="en-US" sz="2000"/>
              <a:t>Quality Assurance</a:t>
            </a:r>
          </a:p>
          <a:p>
            <a:r>
              <a:rPr lang="en-US" sz="2000"/>
              <a:t>Continuous review process</a:t>
            </a:r>
          </a:p>
          <a:p>
            <a:pPr lvl="1"/>
            <a:r>
              <a:rPr lang="en-US" sz="2000"/>
              <a:t>AI Governance </a:t>
            </a:r>
          </a:p>
          <a:p>
            <a:pPr lvl="1"/>
            <a:r>
              <a:rPr lang="en-US" sz="2000"/>
              <a:t>AI Risk</a:t>
            </a:r>
          </a:p>
          <a:p>
            <a:pPr lvl="1"/>
            <a:r>
              <a:rPr lang="en-US" sz="2000"/>
              <a:t>AI Compliance</a:t>
            </a:r>
          </a:p>
          <a:p>
            <a:pPr lvl="1"/>
            <a:endParaRPr lang="en-US" sz="2000"/>
          </a:p>
        </p:txBody>
      </p:sp>
      <p:pic>
        <p:nvPicPr>
          <p:cNvPr id="6" name="Picture 5" descr="A picture of the musician/artist/thinker David Byrne.  Host of the &quot;reasons to be hopeful&quot; podcast.">
            <a:extLst>
              <a:ext uri="{FF2B5EF4-FFF2-40B4-BE49-F238E27FC236}">
                <a16:creationId xmlns:a16="http://schemas.microsoft.com/office/drawing/2014/main" id="{EA772B85-C8E0-67CF-8EFC-ED8A27C69647}"/>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1073" r="-1" b="-1"/>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
        <p:nvSpPr>
          <p:cNvPr id="4" name="Slide Number Placeholder 3">
            <a:extLst>
              <a:ext uri="{FF2B5EF4-FFF2-40B4-BE49-F238E27FC236}">
                <a16:creationId xmlns:a16="http://schemas.microsoft.com/office/drawing/2014/main" id="{F3C0C09F-8A50-2E63-A361-4490A618BAC6}"/>
              </a:ext>
            </a:extLst>
          </p:cNvPr>
          <p:cNvSpPr>
            <a:spLocks noGrp="1"/>
          </p:cNvSpPr>
          <p:nvPr>
            <p:ph type="sldNum" sz="quarter" idx="12"/>
          </p:nvPr>
        </p:nvSpPr>
        <p:spPr>
          <a:xfrm>
            <a:off x="10167869" y="6356350"/>
            <a:ext cx="1768425" cy="365125"/>
          </a:xfrm>
        </p:spPr>
        <p:txBody>
          <a:bodyPr>
            <a:normAutofit/>
          </a:bodyPr>
          <a:lstStyle/>
          <a:p>
            <a:pPr>
              <a:lnSpc>
                <a:spcPct val="90000"/>
              </a:lnSpc>
              <a:spcAft>
                <a:spcPts val="600"/>
              </a:spcAft>
            </a:pPr>
            <a:fld id="{4C487655-AABA-4CA8-8EDF-7F823A468B89}" type="slidenum">
              <a:rPr lang="en-US" sz="1800">
                <a:solidFill>
                  <a:srgbClr val="FFFFFF"/>
                </a:solidFill>
              </a:rPr>
              <a:pPr>
                <a:lnSpc>
                  <a:spcPct val="90000"/>
                </a:lnSpc>
                <a:spcAft>
                  <a:spcPts val="600"/>
                </a:spcAft>
              </a:pPr>
              <a:t>11</a:t>
            </a:fld>
            <a:endParaRPr lang="en-US" sz="1800">
              <a:solidFill>
                <a:srgbClr val="FFFFFF"/>
              </a:solidFill>
            </a:endParaRPr>
          </a:p>
        </p:txBody>
      </p:sp>
      <p:sp>
        <p:nvSpPr>
          <p:cNvPr id="7" name="TextBox 6">
            <a:extLst>
              <a:ext uri="{FF2B5EF4-FFF2-40B4-BE49-F238E27FC236}">
                <a16:creationId xmlns:a16="http://schemas.microsoft.com/office/drawing/2014/main" id="{942D3AD0-741C-4D82-26B0-17D96347599B}"/>
              </a:ext>
            </a:extLst>
          </p:cNvPr>
          <p:cNvSpPr txBox="1"/>
          <p:nvPr/>
        </p:nvSpPr>
        <p:spPr>
          <a:xfrm>
            <a:off x="9662141" y="6657945"/>
            <a:ext cx="2529860"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s://www.thecityfixbrasil.org/2011/08/09/entrevista-com-david-byrne/">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en-US" sz="700">
              <a:solidFill>
                <a:srgbClr val="FFFFFF"/>
              </a:solidFill>
            </a:endParaRPr>
          </a:p>
        </p:txBody>
      </p:sp>
    </p:spTree>
    <p:extLst>
      <p:ext uri="{BB962C8B-B14F-4D97-AF65-F5344CB8AC3E}">
        <p14:creationId xmlns:p14="http://schemas.microsoft.com/office/powerpoint/2010/main" val="3415635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5D9B5C-B5B6-22DF-3E52-19730A488AC5}"/>
              </a:ext>
            </a:extLst>
          </p:cNvPr>
          <p:cNvSpPr>
            <a:spLocks noGrp="1"/>
          </p:cNvSpPr>
          <p:nvPr>
            <p:ph type="title"/>
          </p:nvPr>
        </p:nvSpPr>
        <p:spPr>
          <a:xfrm>
            <a:off x="838200" y="365125"/>
            <a:ext cx="10515600" cy="1325563"/>
          </a:xfrm>
        </p:spPr>
        <p:txBody>
          <a:bodyPr>
            <a:normAutofit/>
          </a:bodyPr>
          <a:lstStyle/>
          <a:p>
            <a:r>
              <a:rPr lang="en-US" sz="5400"/>
              <a:t>News updates!</a:t>
            </a:r>
          </a:p>
        </p:txBody>
      </p:sp>
      <p:sp>
        <p:nvSpPr>
          <p:cNvPr id="1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C60ABF2-A029-040A-B9B5-D8EAC699A7CD}"/>
              </a:ext>
            </a:extLst>
          </p:cNvPr>
          <p:cNvSpPr>
            <a:spLocks noGrp="1"/>
          </p:cNvSpPr>
          <p:nvPr>
            <p:ph idx="1"/>
          </p:nvPr>
        </p:nvSpPr>
        <p:spPr>
          <a:xfrm>
            <a:off x="669035" y="1976970"/>
            <a:ext cx="10853927" cy="4204374"/>
          </a:xfrm>
        </p:spPr>
        <p:txBody>
          <a:bodyPr>
            <a:normAutofit/>
          </a:bodyPr>
          <a:lstStyle/>
          <a:p>
            <a:r>
              <a:rPr lang="en-US" sz="2200" dirty="0"/>
              <a:t>Sam Altman, CEO of OpenAI writes “We are now confident we know how to build AGI as we have traditionally understood it.” ( </a:t>
            </a:r>
            <a:r>
              <a:rPr lang="en-US" sz="2200" dirty="0">
                <a:hlinkClick r:id="rId2"/>
              </a:rPr>
              <a:t>post</a:t>
            </a:r>
            <a:r>
              <a:rPr lang="en-US" sz="2200" dirty="0"/>
              <a:t> on blog.samaltman.com, 1/5/2018)</a:t>
            </a:r>
          </a:p>
          <a:p>
            <a:pPr marL="0" indent="0">
              <a:buNone/>
            </a:pPr>
            <a:endParaRPr lang="en-US" sz="2200" dirty="0"/>
          </a:p>
          <a:p>
            <a:r>
              <a:rPr lang="en-US" sz="2200" dirty="0"/>
              <a:t>Sam Altman tells AI fans to “lower their expectations” (</a:t>
            </a:r>
            <a:r>
              <a:rPr lang="en-US" sz="2200" dirty="0">
                <a:hlinkClick r:id="rId3"/>
              </a:rPr>
              <a:t>article</a:t>
            </a:r>
            <a:r>
              <a:rPr lang="en-US" sz="2200" dirty="0"/>
              <a:t> on fortune.com, 1/20/2025) </a:t>
            </a:r>
          </a:p>
          <a:p>
            <a:pPr marL="457200" lvl="1" indent="0">
              <a:buNone/>
            </a:pPr>
            <a:endParaRPr lang="en-US" sz="2200" dirty="0"/>
          </a:p>
          <a:p>
            <a:r>
              <a:rPr lang="en-US" sz="2200" dirty="0"/>
              <a:t>What motivations might Altman have to (knowingly or unknowingly) stretch the truth?</a:t>
            </a:r>
          </a:p>
          <a:p>
            <a:pPr marL="0" indent="0">
              <a:buNone/>
            </a:pPr>
            <a:endParaRPr lang="en-US" sz="2200" dirty="0"/>
          </a:p>
          <a:p>
            <a:pPr marL="0" indent="0">
              <a:buNone/>
            </a:pPr>
            <a:endParaRPr lang="en-US" sz="2200" dirty="0"/>
          </a:p>
        </p:txBody>
      </p:sp>
      <p:sp>
        <p:nvSpPr>
          <p:cNvPr id="4" name="Slide Number Placeholder 3">
            <a:extLst>
              <a:ext uri="{FF2B5EF4-FFF2-40B4-BE49-F238E27FC236}">
                <a16:creationId xmlns:a16="http://schemas.microsoft.com/office/drawing/2014/main" id="{58D41786-8AEC-EE39-CA99-387F39C67F17}"/>
              </a:ext>
            </a:extLst>
          </p:cNvPr>
          <p:cNvSpPr>
            <a:spLocks noGrp="1"/>
          </p:cNvSpPr>
          <p:nvPr>
            <p:ph type="sldNum" sz="quarter" idx="12"/>
          </p:nvPr>
        </p:nvSpPr>
        <p:spPr>
          <a:xfrm>
            <a:off x="8610600" y="6356350"/>
            <a:ext cx="2743200" cy="365125"/>
          </a:xfrm>
        </p:spPr>
        <p:txBody>
          <a:bodyPr>
            <a:normAutofit/>
          </a:bodyPr>
          <a:lstStyle/>
          <a:p>
            <a:pPr>
              <a:lnSpc>
                <a:spcPct val="90000"/>
              </a:lnSpc>
              <a:spcAft>
                <a:spcPts val="600"/>
              </a:spcAft>
            </a:pPr>
            <a:fld id="{4C487655-AABA-4CA8-8EDF-7F823A468B89}" type="slidenum">
              <a:rPr lang="en-US" sz="1800" smtClean="0"/>
              <a:pPr>
                <a:lnSpc>
                  <a:spcPct val="90000"/>
                </a:lnSpc>
                <a:spcAft>
                  <a:spcPts val="600"/>
                </a:spcAft>
              </a:pPr>
              <a:t>12</a:t>
            </a:fld>
            <a:endParaRPr lang="en-US" sz="1800"/>
          </a:p>
        </p:txBody>
      </p:sp>
    </p:spTree>
    <p:extLst>
      <p:ext uri="{BB962C8B-B14F-4D97-AF65-F5344CB8AC3E}">
        <p14:creationId xmlns:p14="http://schemas.microsoft.com/office/powerpoint/2010/main" val="3660782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0EEFF8-5D54-0069-3D39-DDD6E4F3D6CF}"/>
              </a:ext>
            </a:extLst>
          </p:cNvPr>
          <p:cNvSpPr>
            <a:spLocks noGrp="1"/>
          </p:cNvSpPr>
          <p:nvPr>
            <p:ph type="title"/>
          </p:nvPr>
        </p:nvSpPr>
        <p:spPr>
          <a:xfrm>
            <a:off x="572493" y="238539"/>
            <a:ext cx="11018520" cy="1434415"/>
          </a:xfrm>
        </p:spPr>
        <p:txBody>
          <a:bodyPr anchor="b">
            <a:normAutofit/>
          </a:bodyPr>
          <a:lstStyle/>
          <a:p>
            <a:r>
              <a:rPr lang="en-US" sz="5400"/>
              <a:t>Agenda</a:t>
            </a:r>
          </a:p>
        </p:txBody>
      </p:sp>
      <p:sp>
        <p:nvSpPr>
          <p:cNvPr id="1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96B51F5-7FD8-CFD0-A9C3-4D61187A9817}"/>
              </a:ext>
            </a:extLst>
          </p:cNvPr>
          <p:cNvSpPr>
            <a:spLocks noGrp="1"/>
          </p:cNvSpPr>
          <p:nvPr>
            <p:ph idx="1"/>
          </p:nvPr>
        </p:nvSpPr>
        <p:spPr>
          <a:xfrm>
            <a:off x="572493" y="2071316"/>
            <a:ext cx="11324038" cy="4119172"/>
          </a:xfrm>
        </p:spPr>
        <p:txBody>
          <a:bodyPr anchor="t">
            <a:normAutofit/>
          </a:bodyPr>
          <a:lstStyle/>
          <a:p>
            <a:r>
              <a:rPr lang="en-US" sz="3200" dirty="0"/>
              <a:t>Let’s meet Eliza (again?)</a:t>
            </a:r>
          </a:p>
          <a:p>
            <a:r>
              <a:rPr lang="en-US" sz="3200" dirty="0"/>
              <a:t>Discuss: How our expectations of AI have shifted over time.</a:t>
            </a:r>
          </a:p>
          <a:p>
            <a:r>
              <a:rPr lang="en-US" sz="3200" dirty="0"/>
              <a:t>The definitions of AI, ML, and Deep Learning.</a:t>
            </a:r>
          </a:p>
          <a:p>
            <a:r>
              <a:rPr lang="en-US" sz="3200" dirty="0"/>
              <a:t>The focus of modern AI.</a:t>
            </a:r>
          </a:p>
          <a:p>
            <a:r>
              <a:rPr lang="en-US" sz="3200" dirty="0"/>
              <a:t>Shafer’s General Intelligence Criteria</a:t>
            </a:r>
          </a:p>
          <a:p>
            <a:r>
              <a:rPr lang="en-US" sz="3200" dirty="0"/>
              <a:t>Reasons to be hopeful</a:t>
            </a:r>
          </a:p>
          <a:p>
            <a:r>
              <a:rPr lang="en-US" sz="3200" dirty="0"/>
              <a:t>Twenty Questions (if time permits)</a:t>
            </a:r>
          </a:p>
          <a:p>
            <a:pPr marL="0" indent="0">
              <a:buNone/>
            </a:pPr>
            <a:endParaRPr lang="en-US" sz="3200" dirty="0"/>
          </a:p>
        </p:txBody>
      </p:sp>
      <p:sp>
        <p:nvSpPr>
          <p:cNvPr id="4" name="Slide Number Placeholder 3">
            <a:extLst>
              <a:ext uri="{FF2B5EF4-FFF2-40B4-BE49-F238E27FC236}">
                <a16:creationId xmlns:a16="http://schemas.microsoft.com/office/drawing/2014/main" id="{BA3C9916-D5D9-46AF-0AF2-E58A758EEE68}"/>
              </a:ext>
            </a:extLst>
          </p:cNvPr>
          <p:cNvSpPr>
            <a:spLocks noGrp="1"/>
          </p:cNvSpPr>
          <p:nvPr>
            <p:ph type="sldNum" sz="quarter" idx="12"/>
          </p:nvPr>
        </p:nvSpPr>
        <p:spPr>
          <a:xfrm>
            <a:off x="8610600" y="6356350"/>
            <a:ext cx="2743200" cy="365125"/>
          </a:xfrm>
        </p:spPr>
        <p:txBody>
          <a:bodyPr>
            <a:normAutofit fontScale="70000" lnSpcReduction="20000"/>
          </a:bodyPr>
          <a:lstStyle/>
          <a:p>
            <a:pPr>
              <a:spcAft>
                <a:spcPts val="600"/>
              </a:spcAft>
            </a:pPr>
            <a:fld id="{4C487655-AABA-4CA8-8EDF-7F823A468B89}" type="slidenum">
              <a:rPr lang="en-US" smtClean="0"/>
              <a:pPr>
                <a:spcAft>
                  <a:spcPts val="600"/>
                </a:spcAft>
              </a:pPr>
              <a:t>2</a:t>
            </a:fld>
            <a:endParaRPr lang="en-US"/>
          </a:p>
        </p:txBody>
      </p:sp>
    </p:spTree>
    <p:extLst>
      <p:ext uri="{BB962C8B-B14F-4D97-AF65-F5344CB8AC3E}">
        <p14:creationId xmlns:p14="http://schemas.microsoft.com/office/powerpoint/2010/main" val="1066611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0EEFF8-5D54-0069-3D39-DDD6E4F3D6CF}"/>
              </a:ext>
            </a:extLst>
          </p:cNvPr>
          <p:cNvSpPr>
            <a:spLocks noGrp="1"/>
          </p:cNvSpPr>
          <p:nvPr>
            <p:ph type="title"/>
          </p:nvPr>
        </p:nvSpPr>
        <p:spPr>
          <a:xfrm>
            <a:off x="572493" y="238539"/>
            <a:ext cx="11018520" cy="1434415"/>
          </a:xfrm>
        </p:spPr>
        <p:txBody>
          <a:bodyPr anchor="b">
            <a:normAutofit/>
          </a:bodyPr>
          <a:lstStyle/>
          <a:p>
            <a:r>
              <a:rPr lang="en-US" sz="5400" dirty="0"/>
              <a:t>AI Expectations have shifted</a:t>
            </a:r>
          </a:p>
        </p:txBody>
      </p:sp>
      <p:sp>
        <p:nvSpPr>
          <p:cNvPr id="1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96B51F5-7FD8-CFD0-A9C3-4D61187A9817}"/>
              </a:ext>
            </a:extLst>
          </p:cNvPr>
          <p:cNvSpPr>
            <a:spLocks noGrp="1"/>
          </p:cNvSpPr>
          <p:nvPr>
            <p:ph idx="1"/>
          </p:nvPr>
        </p:nvSpPr>
        <p:spPr>
          <a:xfrm>
            <a:off x="572492" y="1854726"/>
            <a:ext cx="10781307" cy="4335762"/>
          </a:xfrm>
        </p:spPr>
        <p:txBody>
          <a:bodyPr anchor="t">
            <a:normAutofit fontScale="92500" lnSpcReduction="10000"/>
          </a:bodyPr>
          <a:lstStyle/>
          <a:p>
            <a:pPr lvl="1"/>
            <a:r>
              <a:rPr lang="en-US" b="0" i="0" dirty="0">
                <a:solidFill>
                  <a:srgbClr val="000000"/>
                </a:solidFill>
                <a:effectLst/>
              </a:rPr>
              <a:t>The philosopher </a:t>
            </a:r>
            <a:r>
              <a:rPr lang="en-US" b="1" i="0" dirty="0">
                <a:solidFill>
                  <a:srgbClr val="000000"/>
                </a:solidFill>
                <a:effectLst/>
              </a:rPr>
              <a:t>Hubert Dreyfus</a:t>
            </a:r>
            <a:r>
              <a:rPr lang="en-US" b="0" i="0" dirty="0">
                <a:solidFill>
                  <a:srgbClr val="000000"/>
                </a:solidFill>
                <a:effectLst/>
              </a:rPr>
              <a:t> famously doubted that a computer could beat a human playing chess. In 1972, he his book “What Computers Can’t Do” was published.  In that book he questioned the computer’s ability to serve as a model for the human brain and asserted that no computer program could defeat even a 10-year-old child at chess.</a:t>
            </a:r>
            <a:br>
              <a:rPr lang="en-US" dirty="0">
                <a:solidFill>
                  <a:srgbClr val="000000"/>
                </a:solidFill>
                <a:hlinkClick r:id="rId2"/>
              </a:rPr>
            </a:br>
            <a:r>
              <a:rPr lang="en-US" b="0" i="0" dirty="0">
                <a:solidFill>
                  <a:srgbClr val="000000"/>
                </a:solidFill>
                <a:effectLst/>
                <a:hlinkClick r:id="rId2"/>
              </a:rPr>
              <a:t>https://chesspulse.com/are-chess-computers-unbeatable/</a:t>
            </a:r>
            <a:r>
              <a:rPr lang="en-US" dirty="0">
                <a:solidFill>
                  <a:srgbClr val="000000"/>
                </a:solidFill>
              </a:rPr>
              <a:t> </a:t>
            </a:r>
            <a:br>
              <a:rPr lang="en-US" dirty="0">
                <a:solidFill>
                  <a:srgbClr val="000000"/>
                </a:solidFill>
              </a:rPr>
            </a:br>
            <a:endParaRPr lang="en-US" b="0" i="0" dirty="0">
              <a:solidFill>
                <a:srgbClr val="000000"/>
              </a:solidFill>
              <a:effectLst/>
            </a:endParaRPr>
          </a:p>
          <a:p>
            <a:pPr lvl="1"/>
            <a:r>
              <a:rPr lang="en-US" b="0" i="0" dirty="0">
                <a:solidFill>
                  <a:srgbClr val="000000"/>
                </a:solidFill>
                <a:effectLst/>
              </a:rPr>
              <a:t>In 1968, the International Chess Master David Levy bet that no computer could beat him at chess in 10 years, and that if he did win, it would be another ten after that before a computer beat him. Levy won the bet, but in 1989, it finally happened. Deep Thought, initially created by programmers at Carnegie Mellon University, beat Levy.</a:t>
            </a:r>
            <a:br>
              <a:rPr lang="en-US" b="0" i="0" dirty="0">
                <a:solidFill>
                  <a:srgbClr val="000000"/>
                </a:solidFill>
                <a:effectLst/>
              </a:rPr>
            </a:br>
            <a:r>
              <a:rPr lang="en-US" b="0" i="0" dirty="0">
                <a:solidFill>
                  <a:srgbClr val="000000"/>
                </a:solidFill>
                <a:effectLst/>
                <a:hlinkClick r:id="rId3"/>
              </a:rPr>
              <a:t>https://science.howstuffworks.com/innovation/big-thinkers/computer-defeat-chess-champion.htm</a:t>
            </a:r>
            <a:r>
              <a:rPr lang="en-US" b="0" i="0" dirty="0">
                <a:solidFill>
                  <a:srgbClr val="000000"/>
                </a:solidFill>
                <a:effectLst/>
              </a:rPr>
              <a:t> </a:t>
            </a:r>
            <a:br>
              <a:rPr lang="en-US" b="0" i="0" dirty="0">
                <a:solidFill>
                  <a:srgbClr val="000000"/>
                </a:solidFill>
                <a:effectLst/>
              </a:rPr>
            </a:br>
            <a:endParaRPr lang="en-US" b="0" i="0" dirty="0">
              <a:solidFill>
                <a:srgbClr val="000000"/>
              </a:solidFill>
              <a:effectLst/>
            </a:endParaRPr>
          </a:p>
          <a:p>
            <a:pPr marL="457200" lvl="1" indent="0">
              <a:buNone/>
            </a:pPr>
            <a:endParaRPr lang="en-US" b="0" i="0" dirty="0">
              <a:solidFill>
                <a:srgbClr val="000000"/>
              </a:solidFill>
              <a:effectLst/>
            </a:endParaRPr>
          </a:p>
          <a:p>
            <a:pPr lvl="1"/>
            <a:endParaRPr lang="en-US" sz="2800" dirty="0"/>
          </a:p>
        </p:txBody>
      </p:sp>
      <p:sp>
        <p:nvSpPr>
          <p:cNvPr id="4" name="Slide Number Placeholder 3">
            <a:extLst>
              <a:ext uri="{FF2B5EF4-FFF2-40B4-BE49-F238E27FC236}">
                <a16:creationId xmlns:a16="http://schemas.microsoft.com/office/drawing/2014/main" id="{BA3C9916-D5D9-46AF-0AF2-E58A758EEE68}"/>
              </a:ext>
            </a:extLst>
          </p:cNvPr>
          <p:cNvSpPr>
            <a:spLocks noGrp="1"/>
          </p:cNvSpPr>
          <p:nvPr>
            <p:ph type="sldNum" sz="quarter" idx="12"/>
          </p:nvPr>
        </p:nvSpPr>
        <p:spPr>
          <a:xfrm>
            <a:off x="8610600" y="6356350"/>
            <a:ext cx="2743200" cy="365125"/>
          </a:xfrm>
        </p:spPr>
        <p:txBody>
          <a:bodyPr>
            <a:normAutofit fontScale="70000" lnSpcReduction="20000"/>
          </a:bodyPr>
          <a:lstStyle/>
          <a:p>
            <a:pPr>
              <a:spcAft>
                <a:spcPts val="600"/>
              </a:spcAft>
            </a:pPr>
            <a:fld id="{4C487655-AABA-4CA8-8EDF-7F823A468B89}" type="slidenum">
              <a:rPr lang="en-US" smtClean="0"/>
              <a:pPr>
                <a:spcAft>
                  <a:spcPts val="600"/>
                </a:spcAft>
              </a:pPr>
              <a:t>3</a:t>
            </a:fld>
            <a:endParaRPr lang="en-US"/>
          </a:p>
        </p:txBody>
      </p:sp>
    </p:spTree>
    <p:extLst>
      <p:ext uri="{BB962C8B-B14F-4D97-AF65-F5344CB8AC3E}">
        <p14:creationId xmlns:p14="http://schemas.microsoft.com/office/powerpoint/2010/main" val="2485204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79D5885-7B28-6148-9E75-408D237DB029}"/>
            </a:ext>
          </a:extLst>
        </p:cNvPr>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DD586D2B-A5FF-1955-6D30-D1142F1666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0ED8FA-C455-C326-2ADC-2CD5D95198AF}"/>
              </a:ext>
            </a:extLst>
          </p:cNvPr>
          <p:cNvSpPr>
            <a:spLocks noGrp="1"/>
          </p:cNvSpPr>
          <p:nvPr>
            <p:ph type="title"/>
          </p:nvPr>
        </p:nvSpPr>
        <p:spPr>
          <a:xfrm>
            <a:off x="572493" y="238539"/>
            <a:ext cx="11018520" cy="1434415"/>
          </a:xfrm>
        </p:spPr>
        <p:txBody>
          <a:bodyPr anchor="b">
            <a:normAutofit/>
          </a:bodyPr>
          <a:lstStyle/>
          <a:p>
            <a:r>
              <a:rPr lang="en-US" sz="5400" dirty="0"/>
              <a:t>AI Expectations keep shifting!</a:t>
            </a:r>
          </a:p>
        </p:txBody>
      </p:sp>
      <p:sp>
        <p:nvSpPr>
          <p:cNvPr id="15" name="sketchy line">
            <a:extLst>
              <a:ext uri="{FF2B5EF4-FFF2-40B4-BE49-F238E27FC236}">
                <a16:creationId xmlns:a16="http://schemas.microsoft.com/office/drawing/2014/main" id="{9A8DB005-18D1-6741-FE7A-6CC3696A23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BD4C616-7A0A-6651-DBE0-05985E573D34}"/>
              </a:ext>
            </a:extLst>
          </p:cNvPr>
          <p:cNvSpPr>
            <a:spLocks noGrp="1"/>
          </p:cNvSpPr>
          <p:nvPr>
            <p:ph idx="1"/>
          </p:nvPr>
        </p:nvSpPr>
        <p:spPr>
          <a:xfrm>
            <a:off x="572492" y="1854726"/>
            <a:ext cx="10781307" cy="4335762"/>
          </a:xfrm>
        </p:spPr>
        <p:txBody>
          <a:bodyPr anchor="t">
            <a:normAutofit/>
          </a:bodyPr>
          <a:lstStyle/>
          <a:p>
            <a:pPr lvl="1"/>
            <a:r>
              <a:rPr lang="en-US" b="0" i="0" dirty="0">
                <a:solidFill>
                  <a:srgbClr val="000000"/>
                </a:solidFill>
                <a:effectLst/>
              </a:rPr>
              <a:t>The Turing Test is a method for evaluating a machine's ability to exhibit human-like intelligence through conversation12. Developed by </a:t>
            </a:r>
            <a:r>
              <a:rPr lang="en-US" b="1" i="0" dirty="0">
                <a:solidFill>
                  <a:srgbClr val="000000"/>
                </a:solidFill>
                <a:effectLst/>
              </a:rPr>
              <a:t>Alan Turing </a:t>
            </a:r>
            <a:r>
              <a:rPr lang="en-US" b="0" i="0" dirty="0">
                <a:solidFill>
                  <a:srgbClr val="000000"/>
                </a:solidFill>
                <a:effectLst/>
              </a:rPr>
              <a:t>in 1950, it involves a human judge engaging in text-based conversations with both a human and a machine, without knowing which is which.</a:t>
            </a:r>
            <a:br>
              <a:rPr lang="en-US" dirty="0">
                <a:solidFill>
                  <a:srgbClr val="000000"/>
                </a:solidFill>
                <a:hlinkClick r:id="rId2"/>
              </a:rPr>
            </a:br>
            <a:r>
              <a:rPr lang="en-US" dirty="0">
                <a:solidFill>
                  <a:srgbClr val="000000"/>
                </a:solidFill>
                <a:hlinkClick r:id="rId3"/>
              </a:rPr>
              <a:t>https://www.geeksforgeeks.org/turing-test-artificial-intelligence/</a:t>
            </a:r>
            <a:r>
              <a:rPr lang="en-US" dirty="0">
                <a:solidFill>
                  <a:srgbClr val="000000"/>
                </a:solidFill>
              </a:rPr>
              <a:t> </a:t>
            </a:r>
          </a:p>
          <a:p>
            <a:pPr lvl="1"/>
            <a:endParaRPr lang="en-US" b="0" i="0" dirty="0">
              <a:solidFill>
                <a:srgbClr val="000000"/>
              </a:solidFill>
              <a:effectLst/>
            </a:endParaRPr>
          </a:p>
          <a:p>
            <a:pPr lvl="1"/>
            <a:r>
              <a:rPr lang="en-US" sz="3000" dirty="0">
                <a:solidFill>
                  <a:srgbClr val="000000"/>
                </a:solidFill>
              </a:rPr>
              <a:t>Your own example?</a:t>
            </a:r>
            <a:endParaRPr lang="en-US" sz="3000" b="0" i="0" dirty="0">
              <a:solidFill>
                <a:srgbClr val="000000"/>
              </a:solidFill>
              <a:effectLst/>
            </a:endParaRPr>
          </a:p>
          <a:p>
            <a:pPr lvl="1"/>
            <a:endParaRPr lang="en-US" b="0" i="0" dirty="0">
              <a:solidFill>
                <a:srgbClr val="000000"/>
              </a:solidFill>
              <a:effectLst/>
            </a:endParaRPr>
          </a:p>
          <a:p>
            <a:pPr lvl="1"/>
            <a:endParaRPr lang="en-US" sz="2800" dirty="0"/>
          </a:p>
        </p:txBody>
      </p:sp>
      <p:sp>
        <p:nvSpPr>
          <p:cNvPr id="4" name="Slide Number Placeholder 3">
            <a:extLst>
              <a:ext uri="{FF2B5EF4-FFF2-40B4-BE49-F238E27FC236}">
                <a16:creationId xmlns:a16="http://schemas.microsoft.com/office/drawing/2014/main" id="{FB820518-B02A-A460-39C4-012BEE8CDFE4}"/>
              </a:ext>
            </a:extLst>
          </p:cNvPr>
          <p:cNvSpPr>
            <a:spLocks noGrp="1"/>
          </p:cNvSpPr>
          <p:nvPr>
            <p:ph type="sldNum" sz="quarter" idx="12"/>
          </p:nvPr>
        </p:nvSpPr>
        <p:spPr>
          <a:xfrm>
            <a:off x="8610600" y="6356350"/>
            <a:ext cx="2743200" cy="365125"/>
          </a:xfrm>
        </p:spPr>
        <p:txBody>
          <a:bodyPr>
            <a:normAutofit fontScale="70000" lnSpcReduction="20000"/>
          </a:bodyPr>
          <a:lstStyle/>
          <a:p>
            <a:pPr>
              <a:spcAft>
                <a:spcPts val="600"/>
              </a:spcAft>
            </a:pPr>
            <a:fld id="{4C487655-AABA-4CA8-8EDF-7F823A468B89}" type="slidenum">
              <a:rPr lang="en-US" smtClean="0"/>
              <a:pPr>
                <a:spcAft>
                  <a:spcPts val="600"/>
                </a:spcAft>
              </a:pPr>
              <a:t>4</a:t>
            </a:fld>
            <a:endParaRPr lang="en-US"/>
          </a:p>
        </p:txBody>
      </p:sp>
    </p:spTree>
    <p:extLst>
      <p:ext uri="{BB962C8B-B14F-4D97-AF65-F5344CB8AC3E}">
        <p14:creationId xmlns:p14="http://schemas.microsoft.com/office/powerpoint/2010/main" val="377605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0EEFF8-5D54-0069-3D39-DDD6E4F3D6CF}"/>
              </a:ext>
            </a:extLst>
          </p:cNvPr>
          <p:cNvSpPr>
            <a:spLocks noGrp="1"/>
          </p:cNvSpPr>
          <p:nvPr>
            <p:ph type="title"/>
          </p:nvPr>
        </p:nvSpPr>
        <p:spPr>
          <a:xfrm>
            <a:off x="572493" y="238539"/>
            <a:ext cx="11018520" cy="1434415"/>
          </a:xfrm>
        </p:spPr>
        <p:txBody>
          <a:bodyPr anchor="b">
            <a:normAutofit/>
          </a:bodyPr>
          <a:lstStyle/>
          <a:p>
            <a:r>
              <a:rPr lang="en-US" sz="5400" dirty="0"/>
              <a:t>Definitions</a:t>
            </a:r>
          </a:p>
        </p:txBody>
      </p:sp>
      <p:sp>
        <p:nvSpPr>
          <p:cNvPr id="1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96B51F5-7FD8-CFD0-A9C3-4D61187A9817}"/>
              </a:ext>
            </a:extLst>
          </p:cNvPr>
          <p:cNvSpPr>
            <a:spLocks noGrp="1"/>
          </p:cNvSpPr>
          <p:nvPr>
            <p:ph idx="1"/>
          </p:nvPr>
        </p:nvSpPr>
        <p:spPr>
          <a:xfrm>
            <a:off x="572492" y="2071314"/>
            <a:ext cx="10781307" cy="3928269"/>
          </a:xfrm>
        </p:spPr>
        <p:txBody>
          <a:bodyPr anchor="t">
            <a:normAutofit fontScale="92500" lnSpcReduction="10000"/>
          </a:bodyPr>
          <a:lstStyle/>
          <a:p>
            <a:pPr>
              <a:lnSpc>
                <a:spcPct val="115000"/>
              </a:lnSpc>
              <a:spcBef>
                <a:spcPts val="720"/>
              </a:spcBef>
              <a:spcAft>
                <a:spcPts val="360"/>
              </a:spcAft>
            </a:pPr>
            <a:r>
              <a:rPr lang="en-US" sz="2000" b="1" dirty="0">
                <a:solidFill>
                  <a:srgbClr val="000000"/>
                </a:solidFill>
                <a:effectLst/>
                <a:latin typeface="Segoe UI" panose="020B0502040204020203" pitchFamily="34" charset="0"/>
                <a:ea typeface="Segoe UI" panose="020B0502040204020203" pitchFamily="34" charset="0"/>
              </a:rPr>
              <a:t>Artificial Intelligence (AI)</a:t>
            </a:r>
            <a:r>
              <a:rPr lang="en-US" sz="2000" dirty="0">
                <a:solidFill>
                  <a:srgbClr val="000000"/>
                </a:solidFill>
                <a:effectLst/>
                <a:latin typeface="Segoe UI" panose="020B0502040204020203" pitchFamily="34" charset="0"/>
                <a:ea typeface="Segoe UI" panose="020B0502040204020203" pitchFamily="34" charset="0"/>
              </a:rPr>
              <a:t> is the ability of machines to perform tasks that typically require human intelligence. AI is a broad field that encompasses many subfields, including machine learning and deep learning.</a:t>
            </a:r>
          </a:p>
          <a:p>
            <a:pPr>
              <a:lnSpc>
                <a:spcPct val="115000"/>
              </a:lnSpc>
              <a:spcBef>
                <a:spcPts val="720"/>
              </a:spcBef>
              <a:spcAft>
                <a:spcPts val="360"/>
              </a:spcAft>
            </a:pPr>
            <a:r>
              <a:rPr lang="en-US" sz="2000" b="1" dirty="0">
                <a:solidFill>
                  <a:srgbClr val="000000"/>
                </a:solidFill>
                <a:effectLst/>
                <a:latin typeface="Segoe UI" panose="020B0502040204020203" pitchFamily="34" charset="0"/>
                <a:ea typeface="Segoe UI" panose="020B0502040204020203" pitchFamily="34" charset="0"/>
              </a:rPr>
              <a:t>Machine Learning (ML)</a:t>
            </a:r>
            <a:r>
              <a:rPr lang="en-US" sz="2000" dirty="0">
                <a:solidFill>
                  <a:srgbClr val="000000"/>
                </a:solidFill>
                <a:effectLst/>
                <a:latin typeface="Segoe UI" panose="020B0502040204020203" pitchFamily="34" charset="0"/>
                <a:ea typeface="Segoe UI" panose="020B0502040204020203" pitchFamily="34" charset="0"/>
              </a:rPr>
              <a:t> is a subset of AI that involves training algorithms to learn patterns in data and make predictions or decisions based on that data. </a:t>
            </a:r>
          </a:p>
          <a:p>
            <a:pPr>
              <a:lnSpc>
                <a:spcPct val="115000"/>
              </a:lnSpc>
              <a:spcBef>
                <a:spcPts val="720"/>
              </a:spcBef>
              <a:spcAft>
                <a:spcPts val="360"/>
              </a:spcAft>
            </a:pPr>
            <a:r>
              <a:rPr lang="en-US" sz="2000" b="1" dirty="0">
                <a:solidFill>
                  <a:srgbClr val="000000"/>
                </a:solidFill>
                <a:effectLst/>
                <a:latin typeface="Segoe UI" panose="020B0502040204020203" pitchFamily="34" charset="0"/>
                <a:ea typeface="Segoe UI" panose="020B0502040204020203" pitchFamily="34" charset="0"/>
              </a:rPr>
              <a:t>Deep Learning (DL)</a:t>
            </a:r>
            <a:r>
              <a:rPr lang="en-US" sz="2000" dirty="0">
                <a:solidFill>
                  <a:srgbClr val="000000"/>
                </a:solidFill>
                <a:effectLst/>
                <a:latin typeface="Segoe UI" panose="020B0502040204020203" pitchFamily="34" charset="0"/>
                <a:ea typeface="Segoe UI" panose="020B0502040204020203" pitchFamily="34" charset="0"/>
              </a:rPr>
              <a:t> is a subset of ML that involves training artificial neural networks to discover patterns in data. DL algorithms are particularly good at handling large, complex datasets and can be used for tasks such as image recognition, speech recognition, and natural language processing.</a:t>
            </a:r>
            <a:br>
              <a:rPr lang="en-US" sz="2000" dirty="0">
                <a:solidFill>
                  <a:srgbClr val="000000"/>
                </a:solidFill>
                <a:effectLst/>
                <a:latin typeface="Segoe UI" panose="020B0502040204020203" pitchFamily="34" charset="0"/>
                <a:ea typeface="Segoe UI" panose="020B0502040204020203" pitchFamily="34" charset="0"/>
              </a:rPr>
            </a:br>
            <a:br>
              <a:rPr lang="en-US" sz="2000" dirty="0">
                <a:solidFill>
                  <a:srgbClr val="000000"/>
                </a:solidFill>
                <a:effectLst/>
                <a:latin typeface="Segoe UI" panose="020B0502040204020203" pitchFamily="34" charset="0"/>
                <a:ea typeface="Segoe UI" panose="020B0502040204020203" pitchFamily="34" charset="0"/>
              </a:rPr>
            </a:br>
            <a:r>
              <a:rPr lang="en-US" sz="1800" dirty="0">
                <a:hlinkClick r:id="rId2"/>
              </a:rPr>
              <a:t>https://www.geeksforgeeks.org/difference-between-artificial-intelligence-vs-machine-learning-vs-deep-learning/</a:t>
            </a:r>
            <a:r>
              <a:rPr lang="en-US" sz="1800" dirty="0"/>
              <a:t>    </a:t>
            </a:r>
          </a:p>
        </p:txBody>
      </p:sp>
      <p:sp>
        <p:nvSpPr>
          <p:cNvPr id="4" name="Slide Number Placeholder 3">
            <a:extLst>
              <a:ext uri="{FF2B5EF4-FFF2-40B4-BE49-F238E27FC236}">
                <a16:creationId xmlns:a16="http://schemas.microsoft.com/office/drawing/2014/main" id="{BA3C9916-D5D9-46AF-0AF2-E58A758EEE68}"/>
              </a:ext>
            </a:extLst>
          </p:cNvPr>
          <p:cNvSpPr>
            <a:spLocks noGrp="1"/>
          </p:cNvSpPr>
          <p:nvPr>
            <p:ph type="sldNum" sz="quarter" idx="12"/>
          </p:nvPr>
        </p:nvSpPr>
        <p:spPr>
          <a:xfrm>
            <a:off x="8610600" y="6356350"/>
            <a:ext cx="2743200" cy="365125"/>
          </a:xfrm>
        </p:spPr>
        <p:txBody>
          <a:bodyPr>
            <a:normAutofit fontScale="70000" lnSpcReduction="20000"/>
          </a:bodyPr>
          <a:lstStyle/>
          <a:p>
            <a:pPr>
              <a:spcAft>
                <a:spcPts val="600"/>
              </a:spcAft>
            </a:pPr>
            <a:fld id="{4C487655-AABA-4CA8-8EDF-7F823A468B89}" type="slidenum">
              <a:rPr lang="en-US" smtClean="0"/>
              <a:pPr>
                <a:spcAft>
                  <a:spcPts val="600"/>
                </a:spcAft>
              </a:pPr>
              <a:t>5</a:t>
            </a:fld>
            <a:endParaRPr lang="en-US" dirty="0"/>
          </a:p>
        </p:txBody>
      </p:sp>
    </p:spTree>
    <p:extLst>
      <p:ext uri="{BB962C8B-B14F-4D97-AF65-F5344CB8AC3E}">
        <p14:creationId xmlns:p14="http://schemas.microsoft.com/office/powerpoint/2010/main" val="3112062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988FE-0844-A669-998D-BD5473EE9C1D}"/>
              </a:ext>
            </a:extLst>
          </p:cNvPr>
          <p:cNvSpPr>
            <a:spLocks noGrp="1"/>
          </p:cNvSpPr>
          <p:nvPr>
            <p:ph type="title"/>
          </p:nvPr>
        </p:nvSpPr>
        <p:spPr/>
        <p:txBody>
          <a:bodyPr/>
          <a:lstStyle/>
          <a:p>
            <a:r>
              <a:rPr lang="en-US" dirty="0"/>
              <a:t>An illustration:</a:t>
            </a:r>
          </a:p>
        </p:txBody>
      </p:sp>
      <p:graphicFrame>
        <p:nvGraphicFramePr>
          <p:cNvPr id="5" name="Content Placeholder 4">
            <a:extLst>
              <a:ext uri="{FF2B5EF4-FFF2-40B4-BE49-F238E27FC236}">
                <a16:creationId xmlns:a16="http://schemas.microsoft.com/office/drawing/2014/main" id="{64AA0DAB-C382-97F6-34EE-D488DFFD7826}"/>
              </a:ext>
            </a:extLst>
          </p:cNvPr>
          <p:cNvGraphicFramePr>
            <a:graphicFrameLocks noGrp="1"/>
          </p:cNvGraphicFramePr>
          <p:nvPr>
            <p:ph idx="1"/>
            <p:extLst>
              <p:ext uri="{D42A27DB-BD31-4B8C-83A1-F6EECF244321}">
                <p14:modId xmlns:p14="http://schemas.microsoft.com/office/powerpoint/2010/main" val="2269288873"/>
              </p:ext>
            </p:extLst>
          </p:nvPr>
        </p:nvGraphicFramePr>
        <p:xfrm>
          <a:off x="838201" y="1825625"/>
          <a:ext cx="4293636" cy="37354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FCBCE15B-7192-7B75-0F72-5BC262D6228B}"/>
              </a:ext>
            </a:extLst>
          </p:cNvPr>
          <p:cNvSpPr>
            <a:spLocks noGrp="1"/>
          </p:cNvSpPr>
          <p:nvPr>
            <p:ph type="sldNum" sz="quarter" idx="12"/>
          </p:nvPr>
        </p:nvSpPr>
        <p:spPr/>
        <p:txBody>
          <a:bodyPr/>
          <a:lstStyle/>
          <a:p>
            <a:fld id="{4C487655-AABA-4CA8-8EDF-7F823A468B89}" type="slidenum">
              <a:rPr lang="en-US" smtClean="0"/>
              <a:t>6</a:t>
            </a:fld>
            <a:endParaRPr lang="en-US" dirty="0"/>
          </a:p>
        </p:txBody>
      </p:sp>
      <p:sp>
        <p:nvSpPr>
          <p:cNvPr id="6" name="TextBox 5">
            <a:extLst>
              <a:ext uri="{FF2B5EF4-FFF2-40B4-BE49-F238E27FC236}">
                <a16:creationId xmlns:a16="http://schemas.microsoft.com/office/drawing/2014/main" id="{89864ED5-72A7-532E-B20A-694FC575F4D6}"/>
              </a:ext>
            </a:extLst>
          </p:cNvPr>
          <p:cNvSpPr txBox="1"/>
          <p:nvPr/>
        </p:nvSpPr>
        <p:spPr>
          <a:xfrm>
            <a:off x="5066522" y="447040"/>
            <a:ext cx="6559421" cy="5078313"/>
          </a:xfrm>
          <a:prstGeom prst="rect">
            <a:avLst/>
          </a:prstGeom>
          <a:noFill/>
        </p:spPr>
        <p:txBody>
          <a:bodyPr wrap="square" rtlCol="0">
            <a:spAutoFit/>
          </a:bodyPr>
          <a:lstStyle/>
          <a:p>
            <a:pPr marL="285750" indent="-285750">
              <a:buFont typeface="Arial" panose="020B0604020202020204" pitchFamily="34" charset="0"/>
              <a:buChar char="•"/>
            </a:pPr>
            <a:r>
              <a:rPr lang="en-US" dirty="0"/>
              <a:t>Artificial Intelligence (AI) is </a:t>
            </a:r>
            <a:r>
              <a:rPr lang="en-US" b="1" i="1" dirty="0"/>
              <a:t>any automation that appears to be intelligent</a:t>
            </a:r>
            <a:r>
              <a:rPr lang="en-US" dirty="0"/>
              <a:t>.  Early AI efforts relied on decision-making workflows that were known in advance.</a:t>
            </a:r>
            <a:br>
              <a:rPr lang="en-US" dirty="0"/>
            </a:br>
            <a:endParaRPr lang="en-US" dirty="0"/>
          </a:p>
          <a:p>
            <a:pPr marL="285750" indent="-285750">
              <a:buFont typeface="Arial" panose="020B0604020202020204" pitchFamily="34" charset="0"/>
              <a:buChar char="•"/>
            </a:pPr>
            <a:r>
              <a:rPr lang="en-US" dirty="0"/>
              <a:t>Machine Learning (ML) keeps track of past successes and failures in the context of a certain kind of problem.  The record of those successes and failures is used to respond to future events. </a:t>
            </a:r>
            <a:r>
              <a:rPr lang="en-US" b="1" i="1" dirty="0"/>
              <a:t>ML allows a computer to improve its decision-making ability without being explicitly programmed.</a:t>
            </a:r>
            <a:r>
              <a:rPr lang="en-US" dirty="0"/>
              <a:t> ML is a subset of AI.</a:t>
            </a:r>
            <a:br>
              <a:rPr lang="en-US" dirty="0"/>
            </a:br>
            <a:endParaRPr lang="en-US" dirty="0"/>
          </a:p>
          <a:p>
            <a:pPr marL="285750" indent="-285750">
              <a:buFont typeface="Arial" panose="020B0604020202020204" pitchFamily="34" charset="0"/>
              <a:buChar char="•"/>
            </a:pPr>
            <a:r>
              <a:rPr lang="en-US" dirty="0"/>
              <a:t>Deep Learning (DL) Deep Learning is a subset of ML.  Deep Learning makes use of  </a:t>
            </a:r>
            <a:r>
              <a:rPr lang="en-US" b="1" i="1" dirty="0"/>
              <a:t>Neural Networks </a:t>
            </a:r>
            <a:r>
              <a:rPr lang="en-US" dirty="0"/>
              <a:t>(similar to the neurons working in our brain) to mimic human brain-like behavior. DL algorithms focus on identifying patterns and classifying information accordingly. DL works on </a:t>
            </a:r>
            <a:r>
              <a:rPr lang="en-US" b="1" i="1" dirty="0"/>
              <a:t>larger sets of data </a:t>
            </a:r>
            <a:r>
              <a:rPr lang="en-US" dirty="0"/>
              <a:t>(i.e. “Big Data”) when compared to ML and the prediction mechanisms are self-administered by machines.</a:t>
            </a:r>
          </a:p>
          <a:p>
            <a:pPr marL="285750" indent="-285750">
              <a:buFont typeface="Arial" panose="020B0604020202020204" pitchFamily="34" charset="0"/>
              <a:buChar char="•"/>
            </a:pPr>
            <a:endParaRPr lang="en-US" dirty="0"/>
          </a:p>
        </p:txBody>
      </p:sp>
      <p:sp>
        <p:nvSpPr>
          <p:cNvPr id="8" name="TextBox 7">
            <a:extLst>
              <a:ext uri="{FF2B5EF4-FFF2-40B4-BE49-F238E27FC236}">
                <a16:creationId xmlns:a16="http://schemas.microsoft.com/office/drawing/2014/main" id="{2C499626-6D1D-41BA-9AE0-C072FC9716DA}"/>
              </a:ext>
            </a:extLst>
          </p:cNvPr>
          <p:cNvSpPr txBox="1"/>
          <p:nvPr/>
        </p:nvSpPr>
        <p:spPr>
          <a:xfrm>
            <a:off x="5131837" y="5645020"/>
            <a:ext cx="6494106" cy="584775"/>
          </a:xfrm>
          <a:prstGeom prst="rect">
            <a:avLst/>
          </a:prstGeom>
          <a:noFill/>
        </p:spPr>
        <p:txBody>
          <a:bodyPr wrap="square">
            <a:spAutoFit/>
          </a:bodyPr>
          <a:lstStyle/>
          <a:p>
            <a:r>
              <a:rPr lang="en-US" sz="1600" dirty="0">
                <a:hlinkClick r:id="rId7"/>
              </a:rPr>
              <a:t>https://www.geeksforgeeks.org/difference-between-artificial-intelligence-vs-machine-learning-vs-deep-learning/</a:t>
            </a:r>
            <a:endParaRPr lang="en-US" sz="1600" dirty="0"/>
          </a:p>
        </p:txBody>
      </p:sp>
    </p:spTree>
    <p:extLst>
      <p:ext uri="{BB962C8B-B14F-4D97-AF65-F5344CB8AC3E}">
        <p14:creationId xmlns:p14="http://schemas.microsoft.com/office/powerpoint/2010/main" val="1846553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86F81-8B6A-F981-05C9-5BACBA4A4BA5}"/>
              </a:ext>
            </a:extLst>
          </p:cNvPr>
          <p:cNvSpPr>
            <a:spLocks noGrp="1"/>
          </p:cNvSpPr>
          <p:nvPr>
            <p:ph type="title"/>
          </p:nvPr>
        </p:nvSpPr>
        <p:spPr/>
        <p:txBody>
          <a:bodyPr/>
          <a:lstStyle/>
          <a:p>
            <a:r>
              <a:rPr lang="en-US" dirty="0"/>
              <a:t>Applications of AI (not a complete list!)</a:t>
            </a:r>
          </a:p>
        </p:txBody>
      </p:sp>
      <p:graphicFrame>
        <p:nvGraphicFramePr>
          <p:cNvPr id="5" name="Content Placeholder 4">
            <a:extLst>
              <a:ext uri="{FF2B5EF4-FFF2-40B4-BE49-F238E27FC236}">
                <a16:creationId xmlns:a16="http://schemas.microsoft.com/office/drawing/2014/main" id="{FB2745EC-CB30-6BAA-A093-207A7BB3B7A1}"/>
              </a:ext>
            </a:extLst>
          </p:cNvPr>
          <p:cNvGraphicFramePr>
            <a:graphicFrameLocks noGrp="1"/>
          </p:cNvGraphicFramePr>
          <p:nvPr>
            <p:ph idx="1"/>
            <p:extLst>
              <p:ext uri="{D42A27DB-BD31-4B8C-83A1-F6EECF244321}">
                <p14:modId xmlns:p14="http://schemas.microsoft.com/office/powerpoint/2010/main" val="205891543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0E6DCEAD-6A1D-5401-B005-820F08156E6F}"/>
              </a:ext>
            </a:extLst>
          </p:cNvPr>
          <p:cNvSpPr>
            <a:spLocks noGrp="1"/>
          </p:cNvSpPr>
          <p:nvPr>
            <p:ph type="sldNum" sz="quarter" idx="12"/>
          </p:nvPr>
        </p:nvSpPr>
        <p:spPr/>
        <p:txBody>
          <a:bodyPr/>
          <a:lstStyle/>
          <a:p>
            <a:fld id="{4C487655-AABA-4CA8-8EDF-7F823A468B89}" type="slidenum">
              <a:rPr lang="en-US" smtClean="0"/>
              <a:t>7</a:t>
            </a:fld>
            <a:endParaRPr lang="en-US" dirty="0"/>
          </a:p>
        </p:txBody>
      </p:sp>
    </p:spTree>
    <p:extLst>
      <p:ext uri="{BB962C8B-B14F-4D97-AF65-F5344CB8AC3E}">
        <p14:creationId xmlns:p14="http://schemas.microsoft.com/office/powerpoint/2010/main" val="1180340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0EEFF8-5D54-0069-3D39-DDD6E4F3D6CF}"/>
              </a:ext>
            </a:extLst>
          </p:cNvPr>
          <p:cNvSpPr>
            <a:spLocks noGrp="1"/>
          </p:cNvSpPr>
          <p:nvPr>
            <p:ph type="title"/>
          </p:nvPr>
        </p:nvSpPr>
        <p:spPr>
          <a:xfrm>
            <a:off x="572493" y="238539"/>
            <a:ext cx="11018520" cy="1434415"/>
          </a:xfrm>
        </p:spPr>
        <p:txBody>
          <a:bodyPr anchor="b">
            <a:normAutofit/>
          </a:bodyPr>
          <a:lstStyle/>
          <a:p>
            <a:r>
              <a:rPr lang="en-US" sz="5400" dirty="0"/>
              <a:t>The focus of modern AI</a:t>
            </a:r>
          </a:p>
        </p:txBody>
      </p:sp>
      <p:sp>
        <p:nvSpPr>
          <p:cNvPr id="1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96B51F5-7FD8-CFD0-A9C3-4D61187A9817}"/>
              </a:ext>
            </a:extLst>
          </p:cNvPr>
          <p:cNvSpPr>
            <a:spLocks noGrp="1"/>
          </p:cNvSpPr>
          <p:nvPr>
            <p:ph idx="1"/>
          </p:nvPr>
        </p:nvSpPr>
        <p:spPr>
          <a:xfrm>
            <a:off x="572492" y="2071314"/>
            <a:ext cx="10781307" cy="3928269"/>
          </a:xfrm>
        </p:spPr>
        <p:txBody>
          <a:bodyPr anchor="t">
            <a:normAutofit/>
          </a:bodyPr>
          <a:lstStyle/>
          <a:p>
            <a:pPr>
              <a:lnSpc>
                <a:spcPct val="115000"/>
              </a:lnSpc>
              <a:spcBef>
                <a:spcPts val="720"/>
              </a:spcBef>
              <a:spcAft>
                <a:spcPts val="360"/>
              </a:spcAft>
            </a:pPr>
            <a:r>
              <a:rPr lang="en-US" sz="3200" dirty="0"/>
              <a:t>Modern Al focuses on 3 major aspects: learning, reasoning, and self­-correction.</a:t>
            </a:r>
          </a:p>
          <a:p>
            <a:pPr>
              <a:lnSpc>
                <a:spcPct val="115000"/>
              </a:lnSpc>
              <a:spcBef>
                <a:spcPts val="720"/>
              </a:spcBef>
              <a:spcAft>
                <a:spcPts val="360"/>
              </a:spcAft>
            </a:pPr>
            <a:r>
              <a:rPr lang="en-US" sz="3200" dirty="0"/>
              <a:t>Because “learning” and “self-correction” are now understood to be so important, there is inevitable overlap between the definitions of AI, ML, and DL.</a:t>
            </a:r>
          </a:p>
          <a:p>
            <a:pPr>
              <a:lnSpc>
                <a:spcPct val="115000"/>
              </a:lnSpc>
              <a:spcBef>
                <a:spcPts val="720"/>
              </a:spcBef>
              <a:spcAft>
                <a:spcPts val="360"/>
              </a:spcAft>
            </a:pPr>
            <a:r>
              <a:rPr lang="en-US" sz="3200" dirty="0"/>
              <a:t>Here is an alternate perspective ...</a:t>
            </a:r>
          </a:p>
        </p:txBody>
      </p:sp>
      <p:sp>
        <p:nvSpPr>
          <p:cNvPr id="4" name="Slide Number Placeholder 3">
            <a:extLst>
              <a:ext uri="{FF2B5EF4-FFF2-40B4-BE49-F238E27FC236}">
                <a16:creationId xmlns:a16="http://schemas.microsoft.com/office/drawing/2014/main" id="{BA3C9916-D5D9-46AF-0AF2-E58A758EEE68}"/>
              </a:ext>
            </a:extLst>
          </p:cNvPr>
          <p:cNvSpPr>
            <a:spLocks noGrp="1"/>
          </p:cNvSpPr>
          <p:nvPr>
            <p:ph type="sldNum" sz="quarter" idx="12"/>
          </p:nvPr>
        </p:nvSpPr>
        <p:spPr>
          <a:xfrm>
            <a:off x="8610600" y="6356350"/>
            <a:ext cx="2743200" cy="365125"/>
          </a:xfrm>
        </p:spPr>
        <p:txBody>
          <a:bodyPr>
            <a:normAutofit fontScale="70000" lnSpcReduction="20000"/>
          </a:bodyPr>
          <a:lstStyle/>
          <a:p>
            <a:pPr>
              <a:spcAft>
                <a:spcPts val="600"/>
              </a:spcAft>
            </a:pPr>
            <a:fld id="{4C487655-AABA-4CA8-8EDF-7F823A468B89}" type="slidenum">
              <a:rPr lang="en-US" smtClean="0"/>
              <a:pPr>
                <a:spcAft>
                  <a:spcPts val="600"/>
                </a:spcAft>
              </a:pPr>
              <a:t>8</a:t>
            </a:fld>
            <a:endParaRPr lang="en-US" dirty="0"/>
          </a:p>
        </p:txBody>
      </p:sp>
    </p:spTree>
    <p:extLst>
      <p:ext uri="{BB962C8B-B14F-4D97-AF65-F5344CB8AC3E}">
        <p14:creationId xmlns:p14="http://schemas.microsoft.com/office/powerpoint/2010/main" val="3433076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0EEFF8-5D54-0069-3D39-DDD6E4F3D6CF}"/>
              </a:ext>
            </a:extLst>
          </p:cNvPr>
          <p:cNvSpPr>
            <a:spLocks noGrp="1"/>
          </p:cNvSpPr>
          <p:nvPr>
            <p:ph type="title"/>
          </p:nvPr>
        </p:nvSpPr>
        <p:spPr>
          <a:xfrm>
            <a:off x="572493" y="238539"/>
            <a:ext cx="11018520" cy="1434415"/>
          </a:xfrm>
        </p:spPr>
        <p:txBody>
          <a:bodyPr anchor="b">
            <a:normAutofit/>
          </a:bodyPr>
          <a:lstStyle/>
          <a:p>
            <a:pPr>
              <a:lnSpc>
                <a:spcPct val="115000"/>
              </a:lnSpc>
              <a:spcBef>
                <a:spcPts val="720"/>
              </a:spcBef>
              <a:spcAft>
                <a:spcPts val="360"/>
              </a:spcAft>
            </a:pPr>
            <a:r>
              <a:rPr lang="en-US" sz="5400" dirty="0"/>
              <a:t>Types of (modern) Al</a:t>
            </a:r>
          </a:p>
        </p:txBody>
      </p:sp>
      <p:sp>
        <p:nvSpPr>
          <p:cNvPr id="1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4">
            <a:extLst>
              <a:ext uri="{FF2B5EF4-FFF2-40B4-BE49-F238E27FC236}">
                <a16:creationId xmlns:a16="http://schemas.microsoft.com/office/drawing/2014/main" id="{1D7B4E89-18B3-6BC6-F376-C77C1F86F39C}"/>
              </a:ext>
            </a:extLst>
          </p:cNvPr>
          <p:cNvGraphicFramePr>
            <a:graphicFrameLocks noGrp="1"/>
          </p:cNvGraphicFramePr>
          <p:nvPr>
            <p:ph idx="1"/>
            <p:extLst>
              <p:ext uri="{D42A27DB-BD31-4B8C-83A1-F6EECF244321}">
                <p14:modId xmlns:p14="http://schemas.microsoft.com/office/powerpoint/2010/main" val="96624131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BA3C9916-D5D9-46AF-0AF2-E58A758EEE68}"/>
              </a:ext>
            </a:extLst>
          </p:cNvPr>
          <p:cNvSpPr>
            <a:spLocks noGrp="1"/>
          </p:cNvSpPr>
          <p:nvPr>
            <p:ph type="sldNum" sz="quarter" idx="12"/>
          </p:nvPr>
        </p:nvSpPr>
        <p:spPr>
          <a:xfrm>
            <a:off x="8610600" y="6356350"/>
            <a:ext cx="2743200" cy="365125"/>
          </a:xfrm>
        </p:spPr>
        <p:txBody>
          <a:bodyPr>
            <a:normAutofit fontScale="70000" lnSpcReduction="20000"/>
          </a:bodyPr>
          <a:lstStyle/>
          <a:p>
            <a:pPr>
              <a:spcAft>
                <a:spcPts val="600"/>
              </a:spcAft>
            </a:pPr>
            <a:fld id="{4C487655-AABA-4CA8-8EDF-7F823A468B89}" type="slidenum">
              <a:rPr lang="en-US" smtClean="0"/>
              <a:pPr>
                <a:spcAft>
                  <a:spcPts val="600"/>
                </a:spcAft>
              </a:pPr>
              <a:t>9</a:t>
            </a:fld>
            <a:endParaRPr lang="en-US" dirty="0"/>
          </a:p>
        </p:txBody>
      </p:sp>
    </p:spTree>
    <p:extLst>
      <p:ext uri="{BB962C8B-B14F-4D97-AF65-F5344CB8AC3E}">
        <p14:creationId xmlns:p14="http://schemas.microsoft.com/office/powerpoint/2010/main" val="38400843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5128</TotalTime>
  <Words>1121</Words>
  <Application>Microsoft Office PowerPoint</Application>
  <PresentationFormat>Widescreen</PresentationFormat>
  <Paragraphs>99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Corbel</vt:lpstr>
      <vt:lpstr>Segoe UI</vt:lpstr>
      <vt:lpstr>Office Theme</vt:lpstr>
      <vt:lpstr>AI, ML and Deep Learning</vt:lpstr>
      <vt:lpstr>Agenda</vt:lpstr>
      <vt:lpstr>AI Expectations have shifted</vt:lpstr>
      <vt:lpstr>AI Expectations keep shifting!</vt:lpstr>
      <vt:lpstr>Definitions</vt:lpstr>
      <vt:lpstr>An illustration:</vt:lpstr>
      <vt:lpstr>Applications of AI (not a complete list!)</vt:lpstr>
      <vt:lpstr>The focus of modern AI</vt:lpstr>
      <vt:lpstr>Types of (modern) Al</vt:lpstr>
      <vt:lpstr>What would AGI look like?</vt:lpstr>
      <vt:lpstr>Reasons to be hopeful: Themes in AI governance</vt:lpstr>
      <vt:lpstr>News updates!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 What is the cloud?</dc:title>
  <dc:creator>David Schuff</dc:creator>
  <cp:lastModifiedBy>Jeremy J. Shafer</cp:lastModifiedBy>
  <cp:revision>247</cp:revision>
  <dcterms:created xsi:type="dcterms:W3CDTF">2022-06-30T13:55:29Z</dcterms:created>
  <dcterms:modified xsi:type="dcterms:W3CDTF">2025-01-22T14:29:44Z</dcterms:modified>
</cp:coreProperties>
</file>