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656" r:id="rId3"/>
    <p:sldId id="698" r:id="rId4"/>
    <p:sldId id="699" r:id="rId5"/>
    <p:sldId id="694" r:id="rId6"/>
    <p:sldId id="695" r:id="rId7"/>
    <p:sldId id="696" r:id="rId8"/>
    <p:sldId id="691" r:id="rId9"/>
    <p:sldId id="688" r:id="rId10"/>
    <p:sldId id="658" r:id="rId11"/>
    <p:sldId id="692" r:id="rId12"/>
    <p:sldId id="693" r:id="rId13"/>
    <p:sldId id="69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9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05" autoAdjust="0"/>
    <p:restoredTop sz="95033" autoAdjust="0"/>
  </p:normalViewPr>
  <p:slideViewPr>
    <p:cSldViewPr snapToGrid="0">
      <p:cViewPr varScale="1">
        <p:scale>
          <a:sx n="78" d="100"/>
          <a:sy n="78" d="100"/>
        </p:scale>
        <p:origin x="974" y="7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D9175-6493-4CA4-BED4-2BF67E177B3A}" type="datetimeFigureOut">
              <a:rPr lang="en-US" smtClean="0"/>
              <a:t>3/7/2025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92091F-6CD8-46B7-96F0-0D064BD5D0C2}" type="slidenum">
              <a:rPr lang="en-US" smtClean="0"/>
              <a:t>‹#›</a:t>
            </a:fld>
            <a:endParaRPr lang="en-US" dirty="0"/>
          </a:p>
        </p:txBody>
      </p:sp>
    </p:spTree>
    <p:extLst>
      <p:ext uri="{BB962C8B-B14F-4D97-AF65-F5344CB8AC3E}">
        <p14:creationId xmlns:p14="http://schemas.microsoft.com/office/powerpoint/2010/main" val="3136050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F72B-01D4-E7CE-CCD0-C925872C35A6}"/>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EE4C0AB2-16B7-ABE2-B58E-3BB76004A9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5B8A35-9A7D-E534-D801-9214B10E868F}"/>
              </a:ext>
            </a:extLst>
          </p:cNvPr>
          <p:cNvSpPr>
            <a:spLocks noGrp="1"/>
          </p:cNvSpPr>
          <p:nvPr>
            <p:ph type="dt" sz="half" idx="10"/>
          </p:nvPr>
        </p:nvSpPr>
        <p:spPr/>
        <p:txBody>
          <a:bodyPr/>
          <a:lstStyle/>
          <a:p>
            <a:fld id="{FC1DFEBF-38F1-453E-B69D-6B9271114889}" type="datetime1">
              <a:rPr lang="en-US" smtClean="0"/>
              <a:t>3/7/2025</a:t>
            </a:fld>
            <a:endParaRPr lang="en-US" dirty="0"/>
          </a:p>
        </p:txBody>
      </p:sp>
      <p:sp>
        <p:nvSpPr>
          <p:cNvPr id="5" name="Footer Placeholder 4">
            <a:extLst>
              <a:ext uri="{FF2B5EF4-FFF2-40B4-BE49-F238E27FC236}">
                <a16:creationId xmlns:a16="http://schemas.microsoft.com/office/drawing/2014/main" id="{A68268FE-1A6B-3B8A-9160-73579F35BE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BD6639-51F7-67FF-CC34-EB8C0182E99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447171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C470-7C6A-7924-EAD0-67D09CF0EA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3258FB-74B7-5EEF-53E8-4CC1489909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5AADDD-72F3-0095-2D6E-4C653A9FAFB8}"/>
              </a:ext>
            </a:extLst>
          </p:cNvPr>
          <p:cNvSpPr>
            <a:spLocks noGrp="1"/>
          </p:cNvSpPr>
          <p:nvPr>
            <p:ph type="dt" sz="half" idx="10"/>
          </p:nvPr>
        </p:nvSpPr>
        <p:spPr/>
        <p:txBody>
          <a:bodyPr/>
          <a:lstStyle/>
          <a:p>
            <a:fld id="{E562D55E-282F-4DF6-A403-09EC22362B14}" type="datetime1">
              <a:rPr lang="en-US" smtClean="0"/>
              <a:t>3/7/2025</a:t>
            </a:fld>
            <a:endParaRPr lang="en-US" dirty="0"/>
          </a:p>
        </p:txBody>
      </p:sp>
      <p:sp>
        <p:nvSpPr>
          <p:cNvPr id="5" name="Footer Placeholder 4">
            <a:extLst>
              <a:ext uri="{FF2B5EF4-FFF2-40B4-BE49-F238E27FC236}">
                <a16:creationId xmlns:a16="http://schemas.microsoft.com/office/drawing/2014/main" id="{A95950F3-5E49-3C5F-BE10-03E000C333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DB1718-A130-D803-E465-A462404B87C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70964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078D7A-04A2-D620-2630-1D62546B16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387427-E822-3DCC-7B2E-A1D29D5A0F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C5954B-320A-A6B4-AACA-3317F5D4E745}"/>
              </a:ext>
            </a:extLst>
          </p:cNvPr>
          <p:cNvSpPr>
            <a:spLocks noGrp="1"/>
          </p:cNvSpPr>
          <p:nvPr>
            <p:ph type="dt" sz="half" idx="10"/>
          </p:nvPr>
        </p:nvSpPr>
        <p:spPr/>
        <p:txBody>
          <a:bodyPr/>
          <a:lstStyle/>
          <a:p>
            <a:fld id="{7DCA848F-AFAA-441B-B746-4E7F497AF1EA}" type="datetime1">
              <a:rPr lang="en-US" smtClean="0"/>
              <a:t>3/7/2025</a:t>
            </a:fld>
            <a:endParaRPr lang="en-US" dirty="0"/>
          </a:p>
        </p:txBody>
      </p:sp>
      <p:sp>
        <p:nvSpPr>
          <p:cNvPr id="5" name="Footer Placeholder 4">
            <a:extLst>
              <a:ext uri="{FF2B5EF4-FFF2-40B4-BE49-F238E27FC236}">
                <a16:creationId xmlns:a16="http://schemas.microsoft.com/office/drawing/2014/main" id="{1DFF64D2-C11B-00D1-FE40-1B62EB978D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ADE5E8-F2B1-E798-5A06-997FCCAAC08A}"/>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410841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4D47C-E5D4-DDBE-EF1F-104F24CBDB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A7A19A-EFF8-5A88-EDE7-FCDEB4D7862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D1A261B-1101-FA3D-CB17-80CD5369B0D2}"/>
              </a:ext>
            </a:extLst>
          </p:cNvPr>
          <p:cNvSpPr>
            <a:spLocks noGrp="1"/>
          </p:cNvSpPr>
          <p:nvPr>
            <p:ph type="dt" sz="half" idx="10"/>
          </p:nvPr>
        </p:nvSpPr>
        <p:spPr/>
        <p:txBody>
          <a:bodyPr/>
          <a:lstStyle/>
          <a:p>
            <a:fld id="{E9559EE1-3FE3-4F1C-88F4-6491735106DF}" type="datetime1">
              <a:rPr lang="en-US" smtClean="0"/>
              <a:t>3/7/2025</a:t>
            </a:fld>
            <a:endParaRPr lang="en-US" dirty="0"/>
          </a:p>
        </p:txBody>
      </p:sp>
      <p:sp>
        <p:nvSpPr>
          <p:cNvPr id="5" name="Footer Placeholder 4">
            <a:extLst>
              <a:ext uri="{FF2B5EF4-FFF2-40B4-BE49-F238E27FC236}">
                <a16:creationId xmlns:a16="http://schemas.microsoft.com/office/drawing/2014/main" id="{7414FFDC-ABE1-592D-57CE-8741396CF2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CD6818-E9DF-7030-FFE5-7CA03965DA8F}"/>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62268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06587-444C-EF7D-FE7D-26950F0218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87D5E7-6A38-CB7B-087D-EFA48605BD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13B643-410E-1842-F193-BB0856DD3B97}"/>
              </a:ext>
            </a:extLst>
          </p:cNvPr>
          <p:cNvSpPr>
            <a:spLocks noGrp="1"/>
          </p:cNvSpPr>
          <p:nvPr>
            <p:ph type="dt" sz="half" idx="10"/>
          </p:nvPr>
        </p:nvSpPr>
        <p:spPr/>
        <p:txBody>
          <a:bodyPr/>
          <a:lstStyle/>
          <a:p>
            <a:fld id="{2BCB98A3-03EC-44AE-87A9-06CAEF1F7F50}" type="datetime1">
              <a:rPr lang="en-US" smtClean="0"/>
              <a:t>3/7/2025</a:t>
            </a:fld>
            <a:endParaRPr lang="en-US" dirty="0"/>
          </a:p>
        </p:txBody>
      </p:sp>
      <p:sp>
        <p:nvSpPr>
          <p:cNvPr id="5" name="Footer Placeholder 4">
            <a:extLst>
              <a:ext uri="{FF2B5EF4-FFF2-40B4-BE49-F238E27FC236}">
                <a16:creationId xmlns:a16="http://schemas.microsoft.com/office/drawing/2014/main" id="{19C310AA-4DB2-8CE6-7A4D-79BDFF9390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5895118-C53B-3A3F-6834-2DFBDB6A66B6}"/>
              </a:ext>
            </a:extLst>
          </p:cNvPr>
          <p:cNvSpPr>
            <a:spLocks noGrp="1"/>
          </p:cNvSpPr>
          <p:nvPr>
            <p:ph type="sldNum" sz="quarter" idx="12"/>
          </p:nvPr>
        </p:nvSpPr>
        <p:spPr/>
        <p:txBody>
          <a:bodyPr/>
          <a:lstStyle>
            <a:lvl1pPr>
              <a:defRPr sz="2400"/>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74777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24F9B-580C-A699-4DAD-825D976497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DB657F-30D5-8754-A04E-2319F40CBB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D0171C-FAF2-6322-9CB6-83481AC90D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A7575-0A3B-0E0A-BD71-4E15EDB8C1B9}"/>
              </a:ext>
            </a:extLst>
          </p:cNvPr>
          <p:cNvSpPr>
            <a:spLocks noGrp="1"/>
          </p:cNvSpPr>
          <p:nvPr>
            <p:ph type="dt" sz="half" idx="10"/>
          </p:nvPr>
        </p:nvSpPr>
        <p:spPr/>
        <p:txBody>
          <a:bodyPr/>
          <a:lstStyle/>
          <a:p>
            <a:fld id="{04FE1CA8-87D7-4728-855E-A6F52CD10CAE}" type="datetime1">
              <a:rPr lang="en-US" smtClean="0"/>
              <a:t>3/7/2025</a:t>
            </a:fld>
            <a:endParaRPr lang="en-US" dirty="0"/>
          </a:p>
        </p:txBody>
      </p:sp>
      <p:sp>
        <p:nvSpPr>
          <p:cNvPr id="6" name="Footer Placeholder 5">
            <a:extLst>
              <a:ext uri="{FF2B5EF4-FFF2-40B4-BE49-F238E27FC236}">
                <a16:creationId xmlns:a16="http://schemas.microsoft.com/office/drawing/2014/main" id="{E40D1E5B-D828-19AE-17EE-C271B397E6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65FB46-D28D-EC75-7CA7-EA327DD4A649}"/>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05699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3603-E112-DFF4-C6D8-0496D1F843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3D8518-394B-3008-7BBC-EC6A55EC2C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A4CE79-3B5F-ADA4-FD7E-2BADC81B1B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F9E515-664E-EA56-A2AF-C9343137F7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36BE7C-46E7-7413-B469-8EDAED08E6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25A12-CF47-C955-9369-051EB51AA200}"/>
              </a:ext>
            </a:extLst>
          </p:cNvPr>
          <p:cNvSpPr>
            <a:spLocks noGrp="1"/>
          </p:cNvSpPr>
          <p:nvPr>
            <p:ph type="dt" sz="half" idx="10"/>
          </p:nvPr>
        </p:nvSpPr>
        <p:spPr/>
        <p:txBody>
          <a:bodyPr/>
          <a:lstStyle/>
          <a:p>
            <a:fld id="{7D47593D-2A19-4BA0-A48C-0342333B9754}" type="datetime1">
              <a:rPr lang="en-US" smtClean="0"/>
              <a:t>3/7/2025</a:t>
            </a:fld>
            <a:endParaRPr lang="en-US" dirty="0"/>
          </a:p>
        </p:txBody>
      </p:sp>
      <p:sp>
        <p:nvSpPr>
          <p:cNvPr id="8" name="Footer Placeholder 7">
            <a:extLst>
              <a:ext uri="{FF2B5EF4-FFF2-40B4-BE49-F238E27FC236}">
                <a16:creationId xmlns:a16="http://schemas.microsoft.com/office/drawing/2014/main" id="{C34E7A9D-A7AC-5CCE-916E-4708D90BE2F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AB038D7-1F9A-7C8D-3467-FE7A67DDF1A7}"/>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3348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F14C-5EC1-FFCB-42AF-C06EA7E9F1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838D3D-E6E8-5AFB-CD5F-2004F64FC8C2}"/>
              </a:ext>
            </a:extLst>
          </p:cNvPr>
          <p:cNvSpPr>
            <a:spLocks noGrp="1"/>
          </p:cNvSpPr>
          <p:nvPr>
            <p:ph type="dt" sz="half" idx="10"/>
          </p:nvPr>
        </p:nvSpPr>
        <p:spPr/>
        <p:txBody>
          <a:bodyPr/>
          <a:lstStyle/>
          <a:p>
            <a:fld id="{08E3F4E6-0320-4AB2-9586-65A0EC89B335}" type="datetime1">
              <a:rPr lang="en-US" smtClean="0"/>
              <a:t>3/7/2025</a:t>
            </a:fld>
            <a:endParaRPr lang="en-US" dirty="0"/>
          </a:p>
        </p:txBody>
      </p:sp>
      <p:sp>
        <p:nvSpPr>
          <p:cNvPr id="4" name="Footer Placeholder 3">
            <a:extLst>
              <a:ext uri="{FF2B5EF4-FFF2-40B4-BE49-F238E27FC236}">
                <a16:creationId xmlns:a16="http://schemas.microsoft.com/office/drawing/2014/main" id="{706272A8-54EF-7B38-A358-08F90C01F51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E14D8C2-D005-DED5-4959-89AEC045045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028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5C7C2D-B365-526F-4F06-0D77F79E873C}"/>
              </a:ext>
            </a:extLst>
          </p:cNvPr>
          <p:cNvSpPr>
            <a:spLocks noGrp="1"/>
          </p:cNvSpPr>
          <p:nvPr>
            <p:ph type="dt" sz="half" idx="10"/>
          </p:nvPr>
        </p:nvSpPr>
        <p:spPr/>
        <p:txBody>
          <a:bodyPr/>
          <a:lstStyle/>
          <a:p>
            <a:fld id="{7D7AE04C-41B0-4DF8-B4DF-3F22EB69F7D9}" type="datetime1">
              <a:rPr lang="en-US" smtClean="0"/>
              <a:t>3/7/2025</a:t>
            </a:fld>
            <a:endParaRPr lang="en-US" dirty="0"/>
          </a:p>
        </p:txBody>
      </p:sp>
      <p:sp>
        <p:nvSpPr>
          <p:cNvPr id="3" name="Footer Placeholder 2">
            <a:extLst>
              <a:ext uri="{FF2B5EF4-FFF2-40B4-BE49-F238E27FC236}">
                <a16:creationId xmlns:a16="http://schemas.microsoft.com/office/drawing/2014/main" id="{2156161F-9918-75C3-BF19-FF80F60666F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AFC89C8-F884-B4CE-CC3A-B5DD10267252}"/>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764520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91BF9-30F3-7A2D-F8A3-791EAA2E31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FFAEA7-9263-F1E8-CF52-8B33D6B022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E4BC12-B876-ECAE-F678-32CD8C05E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26B8F7-7894-FF4F-9E5D-F4C3BF944274}"/>
              </a:ext>
            </a:extLst>
          </p:cNvPr>
          <p:cNvSpPr>
            <a:spLocks noGrp="1"/>
          </p:cNvSpPr>
          <p:nvPr>
            <p:ph type="dt" sz="half" idx="10"/>
          </p:nvPr>
        </p:nvSpPr>
        <p:spPr/>
        <p:txBody>
          <a:bodyPr/>
          <a:lstStyle/>
          <a:p>
            <a:fld id="{7E3FA6D4-EBBF-4864-B002-3CA151825A93}" type="datetime1">
              <a:rPr lang="en-US" smtClean="0"/>
              <a:t>3/7/2025</a:t>
            </a:fld>
            <a:endParaRPr lang="en-US" dirty="0"/>
          </a:p>
        </p:txBody>
      </p:sp>
      <p:sp>
        <p:nvSpPr>
          <p:cNvPr id="6" name="Footer Placeholder 5">
            <a:extLst>
              <a:ext uri="{FF2B5EF4-FFF2-40B4-BE49-F238E27FC236}">
                <a16:creationId xmlns:a16="http://schemas.microsoft.com/office/drawing/2014/main" id="{E679ACDA-52C6-F398-2177-A0803A6264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C16BF6-1F54-7DA1-7084-343B5356BCD0}"/>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20423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C6086-B265-7989-A55A-FE17F42227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FB91EF-A99A-25F1-6C9D-92B8F7117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3E8F43F-ACB9-99C3-B69D-70FFB2FF5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AC79EE-3EFB-E190-AF9B-5F23BF397578}"/>
              </a:ext>
            </a:extLst>
          </p:cNvPr>
          <p:cNvSpPr>
            <a:spLocks noGrp="1"/>
          </p:cNvSpPr>
          <p:nvPr>
            <p:ph type="dt" sz="half" idx="10"/>
          </p:nvPr>
        </p:nvSpPr>
        <p:spPr/>
        <p:txBody>
          <a:bodyPr/>
          <a:lstStyle/>
          <a:p>
            <a:fld id="{694C26E8-E5AC-42DB-AADB-FD38C3D12385}" type="datetime1">
              <a:rPr lang="en-US" smtClean="0"/>
              <a:t>3/7/2025</a:t>
            </a:fld>
            <a:endParaRPr lang="en-US" dirty="0"/>
          </a:p>
        </p:txBody>
      </p:sp>
      <p:sp>
        <p:nvSpPr>
          <p:cNvPr id="6" name="Footer Placeholder 5">
            <a:extLst>
              <a:ext uri="{FF2B5EF4-FFF2-40B4-BE49-F238E27FC236}">
                <a16:creationId xmlns:a16="http://schemas.microsoft.com/office/drawing/2014/main" id="{0AF44726-F697-024F-F154-A2BCD05A950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BE7A1D-F51D-E5B6-0EC8-F1719AF82DA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96290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209199-E8C0-37D2-8430-9C299015E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AF55D3-8504-6824-94F1-CDF34B6D5B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A72C5-C4A1-21A1-F750-B87A42DF9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407FC-BC4F-44A5-8993-81604E7062F8}" type="datetime1">
              <a:rPr lang="en-US" smtClean="0"/>
              <a:t>3/7/2025</a:t>
            </a:fld>
            <a:endParaRPr lang="en-US" dirty="0"/>
          </a:p>
        </p:txBody>
      </p:sp>
      <p:sp>
        <p:nvSpPr>
          <p:cNvPr id="5" name="Footer Placeholder 4">
            <a:extLst>
              <a:ext uri="{FF2B5EF4-FFF2-40B4-BE49-F238E27FC236}">
                <a16:creationId xmlns:a16="http://schemas.microsoft.com/office/drawing/2014/main" id="{882A07C0-D3F6-68E4-1384-C86F364CC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C53108-2941-6203-3401-5406B9B316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2800">
                <a:solidFill>
                  <a:schemeClr val="tx1">
                    <a:tint val="75000"/>
                  </a:schemeClr>
                </a:solidFill>
              </a:defRPr>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695663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3.0/" TargetMode="External"/><Relationship Id="rId2" Type="http://schemas.openxmlformats.org/officeDocument/2006/relationships/hyperlink" Target="https://community.mis.temple.edu/jshafer"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ixabay.com/en/glass-lemonade-drink-fresh-305398/"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crfm.stanford.edu/helm/lite/latest/#/leaderboar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youtu.be/R9OHn5ZF4Uo?si=RExtK5tbOKlYrcn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papers.neurips.cc/paper/7181-attention-is-all-you-need.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potfire.com/glossary/what-is-a-neural-network"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pub.towardsai.net/building-intuition-on-the-concepts-behind-llms-like-chatgpt-part-1-4cb6654ab67"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spotfire.com/glossary/what-is-a-neural-network"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pub.towardsai.net/building-intuition-on-the-concepts-behind-llms-like-chatgpt-part-1-4cb6654ab67"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ixabay.com/en/glass-lemonade-drink-fresh-305398/"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019B3-EF15-89E8-C1F0-C8B933E9CAC8}"/>
              </a:ext>
            </a:extLst>
          </p:cNvPr>
          <p:cNvSpPr>
            <a:spLocks noGrp="1"/>
          </p:cNvSpPr>
          <p:nvPr>
            <p:ph type="ctrTitle"/>
          </p:nvPr>
        </p:nvSpPr>
        <p:spPr>
          <a:xfrm>
            <a:off x="6547184" y="1193851"/>
            <a:ext cx="5545289" cy="2235149"/>
          </a:xfrm>
        </p:spPr>
        <p:txBody>
          <a:bodyPr>
            <a:normAutofit fontScale="90000"/>
          </a:bodyPr>
          <a:lstStyle/>
          <a:p>
            <a:r>
              <a:rPr lang="en-US" dirty="0">
                <a:latin typeface="Segoe UI" panose="020B0502040204020203" pitchFamily="34" charset="0"/>
                <a:ea typeface="Tahoma" panose="020B0604030504040204" pitchFamily="34" charset="0"/>
                <a:cs typeface="Segoe UI" panose="020B0502040204020203" pitchFamily="34" charset="0"/>
              </a:rPr>
              <a:t>LLMs</a:t>
            </a:r>
            <a:br>
              <a:rPr lang="en-US" dirty="0">
                <a:latin typeface="Segoe UI" panose="020B0502040204020203" pitchFamily="34" charset="0"/>
                <a:ea typeface="Tahoma" panose="020B0604030504040204" pitchFamily="34" charset="0"/>
                <a:cs typeface="Segoe UI" panose="020B0502040204020203" pitchFamily="34" charset="0"/>
              </a:rPr>
            </a:br>
            <a:r>
              <a:rPr lang="en-US" dirty="0">
                <a:latin typeface="Segoe UI" panose="020B0502040204020203" pitchFamily="34" charset="0"/>
                <a:ea typeface="Tahoma" panose="020B0604030504040204" pitchFamily="34" charset="0"/>
                <a:cs typeface="Segoe UI" panose="020B0502040204020203" pitchFamily="34" charset="0"/>
              </a:rPr>
              <a:t>(Large Language Models)</a:t>
            </a:r>
          </a:p>
        </p:txBody>
      </p:sp>
      <p:sp>
        <p:nvSpPr>
          <p:cNvPr id="3" name="Subtitle 2">
            <a:extLst>
              <a:ext uri="{FF2B5EF4-FFF2-40B4-BE49-F238E27FC236}">
                <a16:creationId xmlns:a16="http://schemas.microsoft.com/office/drawing/2014/main" id="{071FC15D-C8AA-1066-06DE-10EA5ACD2E81}"/>
              </a:ext>
            </a:extLst>
          </p:cNvPr>
          <p:cNvSpPr>
            <a:spLocks noGrp="1"/>
          </p:cNvSpPr>
          <p:nvPr>
            <p:ph type="subTitle" idx="1"/>
          </p:nvPr>
        </p:nvSpPr>
        <p:spPr>
          <a:xfrm>
            <a:off x="6340768" y="4622851"/>
            <a:ext cx="5545289" cy="2235150"/>
          </a:xfrm>
        </p:spPr>
        <p:txBody>
          <a:bodyPr>
            <a:normAutofit/>
          </a:bodyPr>
          <a:lstStyle/>
          <a:p>
            <a:pPr algn="r"/>
            <a:r>
              <a:rPr lang="sv-SE" sz="2000" dirty="0">
                <a:latin typeface="Segoe UI" panose="020B0502040204020203" pitchFamily="34" charset="0"/>
                <a:cs typeface="Segoe UI" panose="020B0502040204020203" pitchFamily="34" charset="0"/>
              </a:rPr>
              <a:t>Jeremy Shafer</a:t>
            </a:r>
          </a:p>
          <a:p>
            <a:pPr algn="r"/>
            <a:r>
              <a:rPr lang="sv-SE" sz="2000" dirty="0">
                <a:latin typeface="Segoe UI" panose="020B0502040204020203" pitchFamily="34" charset="0"/>
                <a:cs typeface="Segoe UI" panose="020B0502040204020203" pitchFamily="34" charset="0"/>
              </a:rPr>
              <a:t>jeremy@temple.edu</a:t>
            </a:r>
          </a:p>
          <a:p>
            <a:pPr algn="r"/>
            <a:r>
              <a:rPr lang="sv-SE" sz="2000" dirty="0">
                <a:latin typeface="Segoe UI" panose="020B0502040204020203" pitchFamily="34" charset="0"/>
                <a:cs typeface="Segoe UI" panose="020B0502040204020203" pitchFamily="34" charset="0"/>
                <a:hlinkClick r:id="rId2"/>
              </a:rPr>
              <a:t>https://community.mis.temple.edu/jshafer</a:t>
            </a:r>
            <a:r>
              <a:rPr lang="sv-SE" sz="2000" dirty="0">
                <a:latin typeface="Segoe UI" panose="020B0502040204020203" pitchFamily="34" charset="0"/>
                <a:cs typeface="Segoe UI" panose="020B0502040204020203" pitchFamily="34" charset="0"/>
              </a:rPr>
              <a:t> </a:t>
            </a:r>
          </a:p>
        </p:txBody>
      </p:sp>
      <p:sp>
        <p:nvSpPr>
          <p:cNvPr id="8" name="Rectangle 7">
            <a:extLst>
              <a:ext uri="{FF2B5EF4-FFF2-40B4-BE49-F238E27FC236}">
                <a16:creationId xmlns:a16="http://schemas.microsoft.com/office/drawing/2014/main" id="{1A8F0792-367D-9A34-82A1-183B7ADA0726}"/>
              </a:ext>
            </a:extLst>
          </p:cNvPr>
          <p:cNvSpPr/>
          <p:nvPr/>
        </p:nvSpPr>
        <p:spPr>
          <a:xfrm>
            <a:off x="0" y="0"/>
            <a:ext cx="12192000" cy="9144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a:latin typeface="+mj-lt"/>
                <a:ea typeface="Tahoma" panose="020B0604030504040204" pitchFamily="34" charset="0"/>
                <a:cs typeface="Segoe UI" panose="020B0502040204020203" pitchFamily="34" charset="0"/>
              </a:rPr>
              <a:t>MIS3536: Info Sys Innovation with AI</a:t>
            </a:r>
            <a:endParaRPr lang="en-US" sz="4000" dirty="0">
              <a:latin typeface="+mj-lt"/>
              <a:ea typeface="Tahoma" panose="020B0604030504040204" pitchFamily="34" charset="0"/>
              <a:cs typeface="Segoe UI" panose="020B0502040204020203" pitchFamily="34" charset="0"/>
            </a:endParaRPr>
          </a:p>
        </p:txBody>
      </p:sp>
      <p:sp>
        <p:nvSpPr>
          <p:cNvPr id="7" name="TextBox 6">
            <a:extLst>
              <a:ext uri="{FF2B5EF4-FFF2-40B4-BE49-F238E27FC236}">
                <a16:creationId xmlns:a16="http://schemas.microsoft.com/office/drawing/2014/main" id="{962BF4CA-20AD-7B77-3525-D45E1C263E05}"/>
              </a:ext>
            </a:extLst>
          </p:cNvPr>
          <p:cNvSpPr txBox="1"/>
          <p:nvPr/>
        </p:nvSpPr>
        <p:spPr>
          <a:xfrm>
            <a:off x="305943" y="6131434"/>
            <a:ext cx="5805577" cy="230832"/>
          </a:xfrm>
          <a:prstGeom prst="rect">
            <a:avLst/>
          </a:prstGeom>
          <a:noFill/>
        </p:spPr>
        <p:txBody>
          <a:bodyPr wrap="square" rtlCol="0">
            <a:spAutoFit/>
          </a:bodyPr>
          <a:lstStyle/>
          <a:p>
            <a:pPr algn="ctr"/>
            <a:r>
              <a:rPr lang="en-US" sz="900" dirty="0"/>
              <a:t>Unless otherwise indicated, all decorative images are by Unknown Author and licensed under </a:t>
            </a:r>
            <a:r>
              <a:rPr lang="en-US" sz="900" dirty="0">
                <a:hlinkClick r:id="rId3" tooltip="https://creativecommons.org/licenses/by-nc/3.0/"/>
              </a:rPr>
              <a:t>CC BY-NC</a:t>
            </a:r>
            <a:endParaRPr lang="en-US" sz="900" dirty="0"/>
          </a:p>
        </p:txBody>
      </p:sp>
      <p:pic>
        <p:nvPicPr>
          <p:cNvPr id="6" name="Picture 5" descr="A blue light bulb with a brain inside">
            <a:extLst>
              <a:ext uri="{FF2B5EF4-FFF2-40B4-BE49-F238E27FC236}">
                <a16:creationId xmlns:a16="http://schemas.microsoft.com/office/drawing/2014/main" id="{A36D6498-511E-A47E-A31E-A870F7805C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227" y="1403184"/>
            <a:ext cx="5285007" cy="4688174"/>
          </a:xfrm>
          <a:prstGeom prst="rect">
            <a:avLst/>
          </a:prstGeom>
        </p:spPr>
      </p:pic>
    </p:spTree>
    <p:extLst>
      <p:ext uri="{BB962C8B-B14F-4D97-AF65-F5344CB8AC3E}">
        <p14:creationId xmlns:p14="http://schemas.microsoft.com/office/powerpoint/2010/main" val="1793865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EF06C-2B12-E363-BCA7-D4B7D9F08192}"/>
              </a:ext>
            </a:extLst>
          </p:cNvPr>
          <p:cNvSpPr>
            <a:spLocks noGrp="1"/>
          </p:cNvSpPr>
          <p:nvPr>
            <p:ph type="title"/>
          </p:nvPr>
        </p:nvSpPr>
        <p:spPr>
          <a:xfrm>
            <a:off x="838200" y="365125"/>
            <a:ext cx="10515600" cy="521283"/>
          </a:xfrm>
        </p:spPr>
        <p:txBody>
          <a:bodyPr>
            <a:normAutofit fontScale="90000"/>
          </a:bodyPr>
          <a:lstStyle/>
          <a:p>
            <a:r>
              <a:rPr lang="en-US" dirty="0"/>
              <a:t>A Neural Network could be used for </a:t>
            </a:r>
            <a:r>
              <a:rPr lang="en-US" b="1" i="1" dirty="0"/>
              <a:t>either</a:t>
            </a:r>
            <a:r>
              <a:rPr lang="en-US" dirty="0"/>
              <a:t>…</a:t>
            </a:r>
          </a:p>
        </p:txBody>
      </p:sp>
      <p:sp>
        <p:nvSpPr>
          <p:cNvPr id="3" name="Content Placeholder 2">
            <a:extLst>
              <a:ext uri="{FF2B5EF4-FFF2-40B4-BE49-F238E27FC236}">
                <a16:creationId xmlns:a16="http://schemas.microsoft.com/office/drawing/2014/main" id="{863CFB1F-4963-FE51-6E43-D1EB48A72C73}"/>
              </a:ext>
            </a:extLst>
          </p:cNvPr>
          <p:cNvSpPr>
            <a:spLocks noGrp="1"/>
          </p:cNvSpPr>
          <p:nvPr>
            <p:ph idx="1"/>
          </p:nvPr>
        </p:nvSpPr>
        <p:spPr>
          <a:xfrm>
            <a:off x="838200" y="979714"/>
            <a:ext cx="10515600" cy="5197249"/>
          </a:xfrm>
        </p:spPr>
        <p:txBody>
          <a:bodyPr>
            <a:normAutofit fontScale="85000" lnSpcReduction="20000"/>
          </a:bodyPr>
          <a:lstStyle/>
          <a:p>
            <a:pPr marL="0" indent="0">
              <a:buNone/>
            </a:pPr>
            <a:r>
              <a:rPr lang="en-US" b="1" dirty="0"/>
              <a:t>Supervised</a:t>
            </a:r>
            <a:r>
              <a:rPr lang="en-US" dirty="0"/>
              <a:t> </a:t>
            </a:r>
            <a:r>
              <a:rPr lang="en-US" b="1" dirty="0"/>
              <a:t>Learning</a:t>
            </a:r>
            <a:r>
              <a:rPr lang="en-US" dirty="0"/>
              <a:t>: In supervised learning, neural networks are trained on a labeled dataset, where each input comes with a corresponding target output. The network learns to predict the output from the input data by minimizing the difference between its predictions and the actual targets during training. Examples of supervised learning tasks include classification and regression.</a:t>
            </a:r>
          </a:p>
          <a:p>
            <a:pPr marL="0" indent="0">
              <a:buNone/>
            </a:pPr>
            <a:endParaRPr lang="en-US" dirty="0"/>
          </a:p>
          <a:p>
            <a:pPr marL="0" indent="0">
              <a:buNone/>
            </a:pPr>
            <a:r>
              <a:rPr lang="en-US" b="1" dirty="0"/>
              <a:t>Unsupervised</a:t>
            </a:r>
            <a:r>
              <a:rPr lang="en-US" dirty="0"/>
              <a:t> </a:t>
            </a:r>
            <a:r>
              <a:rPr lang="en-US" b="1" dirty="0"/>
              <a:t>Learning</a:t>
            </a:r>
            <a:r>
              <a:rPr lang="en-US" dirty="0"/>
              <a:t>: Neural networks can also be used for unsupervised learning, where the training data does not include any labels. In this case, the network tries to learn useful patterns or features from the data itself without any explicit guidance on the output. Examples of unsupervised learning tasks include clustering, dimensionality reduction (e.g., autoencoders), and generative modeling.</a:t>
            </a:r>
          </a:p>
          <a:p>
            <a:pPr marL="0" indent="0">
              <a:buNone/>
            </a:pPr>
            <a:endParaRPr lang="en-US" dirty="0"/>
          </a:p>
          <a:p>
            <a:pPr marL="0" indent="0">
              <a:buNone/>
            </a:pPr>
            <a:r>
              <a:rPr lang="en-US" dirty="0"/>
              <a:t>So… neural networks are not </a:t>
            </a:r>
            <a:r>
              <a:rPr lang="en-US" b="1" i="1" dirty="0"/>
              <a:t>exclusively</a:t>
            </a:r>
            <a:r>
              <a:rPr lang="en-US" dirty="0"/>
              <a:t> unsupervised machine learning models.</a:t>
            </a:r>
            <a:br>
              <a:rPr lang="en-US" dirty="0"/>
            </a:br>
            <a:br>
              <a:rPr lang="en-US" dirty="0"/>
            </a:br>
            <a:r>
              <a:rPr lang="en-US" dirty="0"/>
              <a:t>But their most exciting / intriguing / popular use cases are for “unsupervised” learning. </a:t>
            </a:r>
          </a:p>
        </p:txBody>
      </p:sp>
      <p:sp>
        <p:nvSpPr>
          <p:cNvPr id="4" name="Slide Number Placeholder 3">
            <a:extLst>
              <a:ext uri="{FF2B5EF4-FFF2-40B4-BE49-F238E27FC236}">
                <a16:creationId xmlns:a16="http://schemas.microsoft.com/office/drawing/2014/main" id="{396E31AF-B3F1-7BFC-AF50-78734D9A026D}"/>
              </a:ext>
            </a:extLst>
          </p:cNvPr>
          <p:cNvSpPr>
            <a:spLocks noGrp="1"/>
          </p:cNvSpPr>
          <p:nvPr>
            <p:ph type="sldNum" sz="quarter" idx="12"/>
          </p:nvPr>
        </p:nvSpPr>
        <p:spPr/>
        <p:txBody>
          <a:bodyPr/>
          <a:lstStyle/>
          <a:p>
            <a:fld id="{4C487655-AABA-4CA8-8EDF-7F823A468B89}" type="slidenum">
              <a:rPr lang="en-US" smtClean="0"/>
              <a:t>10</a:t>
            </a:fld>
            <a:endParaRPr lang="en-US" dirty="0"/>
          </a:p>
        </p:txBody>
      </p:sp>
    </p:spTree>
    <p:extLst>
      <p:ext uri="{BB962C8B-B14F-4D97-AF65-F5344CB8AC3E}">
        <p14:creationId xmlns:p14="http://schemas.microsoft.com/office/powerpoint/2010/main" val="4217887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6BA4BF-0E98-59B8-A030-7ED2271537FB}"/>
            </a:ext>
          </a:extLst>
        </p:cNvPr>
        <p:cNvGrpSpPr/>
        <p:nvPr/>
      </p:nvGrpSpPr>
      <p:grpSpPr>
        <a:xfrm>
          <a:off x="0" y="0"/>
          <a:ext cx="0" cy="0"/>
          <a:chOff x="0" y="0"/>
          <a:chExt cx="0" cy="0"/>
        </a:xfrm>
      </p:grpSpPr>
      <p:sp>
        <p:nvSpPr>
          <p:cNvPr id="44" name="Title 1">
            <a:extLst>
              <a:ext uri="{FF2B5EF4-FFF2-40B4-BE49-F238E27FC236}">
                <a16:creationId xmlns:a16="http://schemas.microsoft.com/office/drawing/2014/main" id="{C51B6A8F-C570-00F3-958B-41B94058CBB4}"/>
              </a:ext>
            </a:extLst>
          </p:cNvPr>
          <p:cNvSpPr txBox="1">
            <a:spLocks noGrp="1"/>
          </p:cNvSpPr>
          <p:nvPr>
            <p:ph type="title" idx="4294967295"/>
          </p:nvPr>
        </p:nvSpPr>
        <p:spPr>
          <a:xfrm>
            <a:off x="1524000" y="211322"/>
            <a:ext cx="9144000" cy="673064"/>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2800" dirty="0"/>
              <a:t>Shafer’s Semi-Supervised Roadmap (v1.4)</a:t>
            </a:r>
            <a:endParaRPr kumimoji="0" lang="en-US"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Oval 3" descr="Start">
            <a:extLst>
              <a:ext uri="{FF2B5EF4-FFF2-40B4-BE49-F238E27FC236}">
                <a16:creationId xmlns:a16="http://schemas.microsoft.com/office/drawing/2014/main" id="{34C39A7F-E5B3-DD60-BBAE-C2B17D019F63}"/>
              </a:ext>
            </a:extLst>
          </p:cNvPr>
          <p:cNvSpPr/>
          <p:nvPr/>
        </p:nvSpPr>
        <p:spPr>
          <a:xfrm>
            <a:off x="481012" y="2455128"/>
            <a:ext cx="467698" cy="462643"/>
          </a:xfrm>
          <a:prstGeom prst="ellipse">
            <a:avLst/>
          </a:prstGeom>
          <a:solidFill>
            <a:schemeClr val="accent6"/>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204B97E6-0631-178D-7A1E-B8E305B41C64}"/>
              </a:ext>
            </a:extLst>
          </p:cNvPr>
          <p:cNvSpPr txBox="1"/>
          <p:nvPr/>
        </p:nvSpPr>
        <p:spPr>
          <a:xfrm>
            <a:off x="3269610" y="1076339"/>
            <a:ext cx="3426465" cy="369332"/>
          </a:xfrm>
          <a:prstGeom prst="rect">
            <a:avLst/>
          </a:prstGeom>
          <a:noFill/>
        </p:spPr>
        <p:txBody>
          <a:bodyPr wrap="square" rtlCol="0">
            <a:spAutoFit/>
          </a:bodyPr>
          <a:lstStyle/>
          <a:p>
            <a:r>
              <a:rPr lang="en-US" dirty="0"/>
              <a:t>The “official” 3 steps of M.L.</a:t>
            </a:r>
          </a:p>
        </p:txBody>
      </p:sp>
      <p:sp>
        <p:nvSpPr>
          <p:cNvPr id="5" name="Rectangle 4">
            <a:extLst>
              <a:ext uri="{FF2B5EF4-FFF2-40B4-BE49-F238E27FC236}">
                <a16:creationId xmlns:a16="http://schemas.microsoft.com/office/drawing/2014/main" id="{769C31C4-3457-7C86-9917-9C2F786D37A0}"/>
              </a:ext>
            </a:extLst>
          </p:cNvPr>
          <p:cNvSpPr/>
          <p:nvPr/>
        </p:nvSpPr>
        <p:spPr>
          <a:xfrm>
            <a:off x="1766700" y="199403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a:t>
            </a:r>
            <a:br>
              <a:rPr lang="en-US" dirty="0"/>
            </a:br>
            <a:r>
              <a:rPr lang="en-US" dirty="0"/>
              <a:t>Data</a:t>
            </a:r>
            <a:br>
              <a:rPr lang="en-US" dirty="0"/>
            </a:br>
            <a:r>
              <a:rPr lang="en-US" dirty="0"/>
              <a:t>Collection</a:t>
            </a:r>
          </a:p>
        </p:txBody>
      </p:sp>
      <p:sp>
        <p:nvSpPr>
          <p:cNvPr id="6" name="Rectangle 5">
            <a:extLst>
              <a:ext uri="{FF2B5EF4-FFF2-40B4-BE49-F238E27FC236}">
                <a16:creationId xmlns:a16="http://schemas.microsoft.com/office/drawing/2014/main" id="{D123611D-E8B6-7156-17FC-F75602F0AFEF}"/>
              </a:ext>
            </a:extLst>
          </p:cNvPr>
          <p:cNvSpPr/>
          <p:nvPr/>
        </p:nvSpPr>
        <p:spPr>
          <a:xfrm>
            <a:off x="4114911" y="199403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r>
              <a:rPr lang="en-US" dirty="0"/>
              <a:t>Data</a:t>
            </a:r>
            <a:br>
              <a:rPr lang="en-US" dirty="0"/>
            </a:br>
            <a:r>
              <a:rPr lang="en-US" dirty="0"/>
              <a:t>Cleaning</a:t>
            </a:r>
          </a:p>
        </p:txBody>
      </p:sp>
      <p:sp>
        <p:nvSpPr>
          <p:cNvPr id="38" name="TextBox 37">
            <a:extLst>
              <a:ext uri="{FF2B5EF4-FFF2-40B4-BE49-F238E27FC236}">
                <a16:creationId xmlns:a16="http://schemas.microsoft.com/office/drawing/2014/main" id="{0F133586-ABEA-1E25-E1EB-9DBA85420B8C}"/>
              </a:ext>
              <a:ext uri="{C183D7F6-B498-43B3-948B-1728B52AA6E4}">
                <adec:decorative xmlns:adec="http://schemas.microsoft.com/office/drawing/2017/decorative" val="0"/>
              </a:ext>
            </a:extLst>
          </p:cNvPr>
          <p:cNvSpPr txBox="1"/>
          <p:nvPr/>
        </p:nvSpPr>
        <p:spPr>
          <a:xfrm>
            <a:off x="3980211" y="3551184"/>
            <a:ext cx="1809747" cy="1323439"/>
          </a:xfrm>
          <a:prstGeom prst="rect">
            <a:avLst/>
          </a:prstGeom>
          <a:noFill/>
        </p:spPr>
        <p:txBody>
          <a:bodyPr wrap="square" rtlCol="0">
            <a:spAutoFit/>
          </a:bodyPr>
          <a:lstStyle/>
          <a:p>
            <a:pPr marL="285750" indent="-285750">
              <a:buFont typeface="Arial" panose="020B0604020202020204" pitchFamily="34" charset="0"/>
              <a:buChar char="•"/>
            </a:pPr>
            <a:r>
              <a:rPr lang="en-US" sz="1600" dirty="0"/>
              <a:t>Documentation</a:t>
            </a:r>
          </a:p>
          <a:p>
            <a:pPr marL="285750" indent="-285750">
              <a:buFont typeface="Arial" panose="020B0604020202020204" pitchFamily="34" charset="0"/>
              <a:buChar char="•"/>
            </a:pPr>
            <a:r>
              <a:rPr lang="en-US" sz="1600" dirty="0"/>
              <a:t>Consistency</a:t>
            </a:r>
          </a:p>
          <a:p>
            <a:pPr marL="285750" indent="-285750">
              <a:buFont typeface="Arial" panose="020B0604020202020204" pitchFamily="34" charset="0"/>
              <a:buChar char="•"/>
            </a:pPr>
            <a:r>
              <a:rPr lang="en-US" sz="1600" dirty="0"/>
              <a:t>Dimension Reduction</a:t>
            </a:r>
          </a:p>
          <a:p>
            <a:pPr marL="285750" indent="-285750">
              <a:buFont typeface="Arial" panose="020B0604020202020204" pitchFamily="34" charset="0"/>
              <a:buChar char="•"/>
            </a:pPr>
            <a:r>
              <a:rPr lang="en-US" sz="1600" b="1" dirty="0"/>
              <a:t>Manage Bias</a:t>
            </a:r>
          </a:p>
        </p:txBody>
      </p:sp>
      <p:sp>
        <p:nvSpPr>
          <p:cNvPr id="7" name="Rectangle 6">
            <a:extLst>
              <a:ext uri="{FF2B5EF4-FFF2-40B4-BE49-F238E27FC236}">
                <a16:creationId xmlns:a16="http://schemas.microsoft.com/office/drawing/2014/main" id="{AAE64D8D-78CA-0460-00A8-06859F5BF107}"/>
              </a:ext>
            </a:extLst>
          </p:cNvPr>
          <p:cNvSpPr/>
          <p:nvPr/>
        </p:nvSpPr>
        <p:spPr>
          <a:xfrm>
            <a:off x="6463122" y="199403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#3</a:t>
            </a:r>
            <a:br>
              <a:rPr lang="en-US" dirty="0"/>
            </a:br>
            <a:r>
              <a:rPr lang="en-US" dirty="0"/>
              <a:t>Model Training</a:t>
            </a:r>
          </a:p>
        </p:txBody>
      </p:sp>
      <p:sp>
        <p:nvSpPr>
          <p:cNvPr id="37" name="TextBox 36">
            <a:extLst>
              <a:ext uri="{FF2B5EF4-FFF2-40B4-BE49-F238E27FC236}">
                <a16:creationId xmlns:a16="http://schemas.microsoft.com/office/drawing/2014/main" id="{D5B5E5C8-FCB4-C887-147F-25A6BF3FEE96}"/>
              </a:ext>
              <a:ext uri="{C183D7F6-B498-43B3-948B-1728B52AA6E4}">
                <adec:decorative xmlns:adec="http://schemas.microsoft.com/office/drawing/2017/decorative" val="0"/>
              </a:ext>
            </a:extLst>
          </p:cNvPr>
          <p:cNvSpPr txBox="1"/>
          <p:nvPr/>
        </p:nvSpPr>
        <p:spPr>
          <a:xfrm>
            <a:off x="6230257" y="3509951"/>
            <a:ext cx="2581076" cy="2893100"/>
          </a:xfrm>
          <a:prstGeom prst="rect">
            <a:avLst/>
          </a:prstGeom>
          <a:noFill/>
        </p:spPr>
        <p:txBody>
          <a:bodyPr wrap="square" rtlCol="0">
            <a:spAutoFit/>
          </a:bodyPr>
          <a:lstStyle/>
          <a:p>
            <a:pPr marL="285750" indent="-285750">
              <a:buFont typeface="Arial" panose="020B0604020202020204" pitchFamily="34" charset="0"/>
              <a:buChar char="•"/>
            </a:pPr>
            <a:r>
              <a:rPr lang="en-US" sz="1600" dirty="0"/>
              <a:t>Supervised</a:t>
            </a:r>
          </a:p>
          <a:p>
            <a:pPr lvl="1" indent="-285750">
              <a:buFont typeface="Arial" panose="020B0604020202020204" pitchFamily="34" charset="0"/>
              <a:buChar char="•"/>
            </a:pPr>
            <a:r>
              <a:rPr lang="en-US" sz="1600" dirty="0"/>
              <a:t>Regression</a:t>
            </a:r>
          </a:p>
          <a:p>
            <a:pPr lvl="1" indent="-285750">
              <a:buFont typeface="Arial" panose="020B0604020202020204" pitchFamily="34" charset="0"/>
              <a:buChar char="•"/>
            </a:pPr>
            <a:r>
              <a:rPr lang="en-US" sz="1600" dirty="0"/>
              <a:t>Decision Tree</a:t>
            </a:r>
          </a:p>
          <a:p>
            <a:pPr lvl="1" indent="-285750">
              <a:buFont typeface="Arial" panose="020B0604020202020204" pitchFamily="34" charset="0"/>
              <a:buChar char="•"/>
            </a:pPr>
            <a:r>
              <a:rPr lang="en-US" sz="1600" dirty="0"/>
              <a:t>K-NN (Recommender)</a:t>
            </a:r>
          </a:p>
          <a:p>
            <a:pPr lvl="1" indent="-285750">
              <a:buFont typeface="Arial" panose="020B0604020202020204" pitchFamily="34" charset="0"/>
              <a:buChar char="•"/>
            </a:pPr>
            <a:r>
              <a:rPr lang="en-US" sz="1600" dirty="0"/>
              <a:t>Bayesian Classification</a:t>
            </a:r>
          </a:p>
          <a:p>
            <a:pPr marL="285750" indent="-285750">
              <a:buFont typeface="Arial" panose="020B0604020202020204" pitchFamily="34" charset="0"/>
              <a:buChar char="•"/>
            </a:pPr>
            <a:r>
              <a:rPr lang="en-US" sz="1600" dirty="0"/>
              <a:t>Unsupervised</a:t>
            </a:r>
          </a:p>
          <a:p>
            <a:pPr lvl="1" indent="-285750">
              <a:buFont typeface="Arial" panose="020B0604020202020204" pitchFamily="34" charset="0"/>
              <a:buChar char="•"/>
            </a:pPr>
            <a:r>
              <a:rPr lang="en-US" sz="1600" dirty="0"/>
              <a:t>K-Means Cluster</a:t>
            </a:r>
          </a:p>
          <a:p>
            <a:pPr lvl="1" indent="-285750">
              <a:buFont typeface="Arial" panose="020B0604020202020204" pitchFamily="34" charset="0"/>
              <a:buChar char="•"/>
            </a:pPr>
            <a:r>
              <a:rPr lang="en-US" b="1" i="1" dirty="0"/>
              <a:t>Neural Networks (as most commonly used) </a:t>
            </a:r>
            <a:endParaRPr lang="en-US" b="1" i="1" baseline="30000" dirty="0"/>
          </a:p>
          <a:p>
            <a:pPr marL="285750" indent="-285750">
              <a:buFont typeface="Arial" panose="020B0604020202020204" pitchFamily="34" charset="0"/>
              <a:buChar char="•"/>
            </a:pPr>
            <a:r>
              <a:rPr lang="en-US" sz="1600" b="1" dirty="0"/>
              <a:t>Manage Bias</a:t>
            </a:r>
          </a:p>
        </p:txBody>
      </p:sp>
      <p:pic>
        <p:nvPicPr>
          <p:cNvPr id="10" name="Picture 9" descr="A glass with a straw and a slice of lemon&#10;">
            <a:extLst>
              <a:ext uri="{FF2B5EF4-FFF2-40B4-BE49-F238E27FC236}">
                <a16:creationId xmlns:a16="http://schemas.microsoft.com/office/drawing/2014/main" id="{E0C852AC-3070-6E29-294A-E03942BD553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846214" y="1782607"/>
            <a:ext cx="1532710" cy="1436916"/>
          </a:xfrm>
          <a:prstGeom prst="rect">
            <a:avLst/>
          </a:prstGeom>
        </p:spPr>
      </p:pic>
      <p:sp>
        <p:nvSpPr>
          <p:cNvPr id="11" name="Rectangle 10">
            <a:extLst>
              <a:ext uri="{FF2B5EF4-FFF2-40B4-BE49-F238E27FC236}">
                <a16:creationId xmlns:a16="http://schemas.microsoft.com/office/drawing/2014/main" id="{767D449F-0A04-2B2B-FE45-68FB6204D72C}"/>
              </a:ext>
            </a:extLst>
          </p:cNvPr>
          <p:cNvSpPr/>
          <p:nvPr/>
        </p:nvSpPr>
        <p:spPr>
          <a:xfrm>
            <a:off x="8791274" y="3230064"/>
            <a:ext cx="1532710" cy="3436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solidFill>
              </a:rPr>
              <a:t>Evaluation</a:t>
            </a:r>
          </a:p>
        </p:txBody>
      </p:sp>
      <p:sp>
        <p:nvSpPr>
          <p:cNvPr id="39" name="TextBox 38">
            <a:extLst>
              <a:ext uri="{FF2B5EF4-FFF2-40B4-BE49-F238E27FC236}">
                <a16:creationId xmlns:a16="http://schemas.microsoft.com/office/drawing/2014/main" id="{4510862C-86C4-A3D1-F49C-306A6DD48C9B}"/>
              </a:ext>
            </a:extLst>
          </p:cNvPr>
          <p:cNvSpPr txBox="1"/>
          <p:nvPr/>
        </p:nvSpPr>
        <p:spPr>
          <a:xfrm>
            <a:off x="8996772" y="3551184"/>
            <a:ext cx="1679489" cy="1323439"/>
          </a:xfrm>
          <a:prstGeom prst="rect">
            <a:avLst/>
          </a:prstGeom>
          <a:noFill/>
        </p:spPr>
        <p:txBody>
          <a:bodyPr wrap="square" rtlCol="0">
            <a:spAutoFit/>
          </a:bodyPr>
          <a:lstStyle/>
          <a:p>
            <a:pPr marL="285750" indent="-285750">
              <a:buFont typeface="Arial" panose="020B0604020202020204" pitchFamily="34" charset="0"/>
              <a:buChar char="•"/>
            </a:pPr>
            <a:r>
              <a:rPr lang="en-US" sz="1600" dirty="0"/>
              <a:t>L.I.M.E.</a:t>
            </a:r>
          </a:p>
          <a:p>
            <a:pPr marL="285750" indent="-285750">
              <a:buFont typeface="Arial" panose="020B0604020202020204" pitchFamily="34" charset="0"/>
              <a:buChar char="•"/>
            </a:pPr>
            <a:r>
              <a:rPr lang="en-US" sz="1600" dirty="0"/>
              <a:t>Visualization</a:t>
            </a:r>
          </a:p>
          <a:p>
            <a:pPr marL="285750" indent="-285750">
              <a:buFont typeface="Arial" panose="020B0604020202020204" pitchFamily="34" charset="0"/>
              <a:buChar char="•"/>
            </a:pPr>
            <a:r>
              <a:rPr lang="en-US" sz="1600" dirty="0"/>
              <a:t>Dimension Reduction</a:t>
            </a:r>
          </a:p>
          <a:p>
            <a:pPr marL="285750" indent="-285750">
              <a:buFont typeface="Arial" panose="020B0604020202020204" pitchFamily="34" charset="0"/>
              <a:buChar char="•"/>
            </a:pPr>
            <a:r>
              <a:rPr lang="en-US" sz="1600" b="1" dirty="0"/>
              <a:t>Manage Bias</a:t>
            </a:r>
          </a:p>
        </p:txBody>
      </p:sp>
      <p:sp>
        <p:nvSpPr>
          <p:cNvPr id="12" name="Oval 11" descr="End">
            <a:extLst>
              <a:ext uri="{FF2B5EF4-FFF2-40B4-BE49-F238E27FC236}">
                <a16:creationId xmlns:a16="http://schemas.microsoft.com/office/drawing/2014/main" id="{D2525E2E-63F3-3EEC-2DD9-10A52CA58972}"/>
              </a:ext>
            </a:extLst>
          </p:cNvPr>
          <p:cNvSpPr/>
          <p:nvPr/>
        </p:nvSpPr>
        <p:spPr>
          <a:xfrm>
            <a:off x="11162035" y="2455128"/>
            <a:ext cx="450201" cy="462643"/>
          </a:xfrm>
          <a:prstGeom prst="ellipse">
            <a:avLst/>
          </a:prstGeom>
          <a:solidFill>
            <a:srgbClr val="FF0000"/>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D9D3F4BC-8D90-BABB-A62B-6781FCF94301}"/>
              </a:ext>
              <a:ext uri="{C183D7F6-B498-43B3-948B-1728B52AA6E4}">
                <adec:decorative xmlns:adec="http://schemas.microsoft.com/office/drawing/2017/decorative" val="1"/>
              </a:ext>
            </a:extLst>
          </p:cNvPr>
          <p:cNvCxnSpPr/>
          <p:nvPr/>
        </p:nvCxnSpPr>
        <p:spPr>
          <a:xfrm>
            <a:off x="3437261" y="270705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FE0ECBA8-9812-ED62-978D-7E32DB794A84}"/>
              </a:ext>
              <a:ext uri="{C183D7F6-B498-43B3-948B-1728B52AA6E4}">
                <adec:decorative xmlns:adec="http://schemas.microsoft.com/office/drawing/2017/decorative" val="1"/>
              </a:ext>
            </a:extLst>
          </p:cNvPr>
          <p:cNvCxnSpPr/>
          <p:nvPr/>
        </p:nvCxnSpPr>
        <p:spPr>
          <a:xfrm>
            <a:off x="5770886" y="236940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58540E66-2133-12D4-8527-0C52403A6D64}"/>
              </a:ext>
              <a:ext uri="{C183D7F6-B498-43B3-948B-1728B52AA6E4}">
                <adec:decorative xmlns:adec="http://schemas.microsoft.com/office/drawing/2017/decorative" val="1"/>
              </a:ext>
            </a:extLst>
          </p:cNvPr>
          <p:cNvCxnSpPr/>
          <p:nvPr/>
        </p:nvCxnSpPr>
        <p:spPr>
          <a:xfrm>
            <a:off x="8142611" y="2720661"/>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C3195175-0796-DA1E-A8F7-FF37B60DAA67}"/>
              </a:ext>
              <a:ext uri="{C183D7F6-B498-43B3-948B-1728B52AA6E4}">
                <adec:decorative xmlns:adec="http://schemas.microsoft.com/office/drawing/2017/decorative" val="1"/>
              </a:ext>
            </a:extLst>
          </p:cNvPr>
          <p:cNvCxnSpPr>
            <a:cxnSpLocks/>
          </p:cNvCxnSpPr>
          <p:nvPr/>
        </p:nvCxnSpPr>
        <p:spPr>
          <a:xfrm flipH="1">
            <a:off x="5761361" y="2917771"/>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551A871-F853-5397-F06D-D2FC1D5A51EA}"/>
              </a:ext>
              <a:ext uri="{C183D7F6-B498-43B3-948B-1728B52AA6E4}">
                <adec:decorative xmlns:adec="http://schemas.microsoft.com/office/drawing/2017/decorative" val="1"/>
              </a:ext>
            </a:extLst>
          </p:cNvPr>
          <p:cNvCxnSpPr/>
          <p:nvPr/>
        </p:nvCxnSpPr>
        <p:spPr>
          <a:xfrm>
            <a:off x="10419086" y="270705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A98F7681-11D0-C9AC-BC90-A1C6A62E213C}"/>
              </a:ext>
              <a:ext uri="{C183D7F6-B498-43B3-948B-1728B52AA6E4}">
                <adec:decorative xmlns:adec="http://schemas.microsoft.com/office/drawing/2017/decorative" val="1"/>
              </a:ext>
            </a:extLst>
          </p:cNvPr>
          <p:cNvCxnSpPr>
            <a:cxnSpLocks/>
          </p:cNvCxnSpPr>
          <p:nvPr/>
        </p:nvCxnSpPr>
        <p:spPr>
          <a:xfrm>
            <a:off x="9557549" y="5250426"/>
            <a:ext cx="0" cy="1251079"/>
          </a:xfrm>
          <a:prstGeom prst="straightConnector1">
            <a:avLst/>
          </a:prstGeom>
          <a:ln w="50800">
            <a:tailEnd type="non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4BDB23DC-32F1-6C7B-9FFD-596273F965AF}"/>
              </a:ext>
              <a:ext uri="{C183D7F6-B498-43B3-948B-1728B52AA6E4}">
                <adec:decorative xmlns:adec="http://schemas.microsoft.com/office/drawing/2017/decorative" val="1"/>
              </a:ext>
            </a:extLst>
          </p:cNvPr>
          <p:cNvCxnSpPr>
            <a:cxnSpLocks/>
          </p:cNvCxnSpPr>
          <p:nvPr/>
        </p:nvCxnSpPr>
        <p:spPr>
          <a:xfrm flipV="1">
            <a:off x="4602374" y="5157253"/>
            <a:ext cx="0" cy="134425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36" name="Left Brace 35">
            <a:extLst>
              <a:ext uri="{FF2B5EF4-FFF2-40B4-BE49-F238E27FC236}">
                <a16:creationId xmlns:a16="http://schemas.microsoft.com/office/drawing/2014/main" id="{F42A8EF2-BCFC-D898-1052-C64F8CBC6BB7}"/>
              </a:ext>
              <a:ext uri="{C183D7F6-B498-43B3-948B-1728B52AA6E4}">
                <adec:decorative xmlns:adec="http://schemas.microsoft.com/office/drawing/2017/decorative" val="1"/>
              </a:ext>
            </a:extLst>
          </p:cNvPr>
          <p:cNvSpPr/>
          <p:nvPr/>
        </p:nvSpPr>
        <p:spPr>
          <a:xfrm rot="5400000">
            <a:off x="4646914" y="-1471078"/>
            <a:ext cx="466213" cy="6299711"/>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0" name="Straight Arrow Connector 39">
            <a:extLst>
              <a:ext uri="{FF2B5EF4-FFF2-40B4-BE49-F238E27FC236}">
                <a16:creationId xmlns:a16="http://schemas.microsoft.com/office/drawing/2014/main" id="{9BF9F9EE-0536-7DB0-E1DC-98E957B15E73}"/>
              </a:ext>
              <a:ext uri="{C183D7F6-B498-43B3-948B-1728B52AA6E4}">
                <adec:decorative xmlns:adec="http://schemas.microsoft.com/office/drawing/2017/decorative" val="1"/>
              </a:ext>
            </a:extLst>
          </p:cNvPr>
          <p:cNvCxnSpPr/>
          <p:nvPr/>
        </p:nvCxnSpPr>
        <p:spPr>
          <a:xfrm>
            <a:off x="1094111" y="2694807"/>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A6CD94C-2A8E-1442-43ED-3D0A8047346A}"/>
              </a:ext>
              <a:ext uri="{C183D7F6-B498-43B3-948B-1728B52AA6E4}">
                <adec:decorative xmlns:adec="http://schemas.microsoft.com/office/drawing/2017/decorative" val="1"/>
              </a:ext>
            </a:extLst>
          </p:cNvPr>
          <p:cNvCxnSpPr>
            <a:cxnSpLocks/>
          </p:cNvCxnSpPr>
          <p:nvPr/>
        </p:nvCxnSpPr>
        <p:spPr>
          <a:xfrm>
            <a:off x="481012" y="1006947"/>
            <a:ext cx="11229975" cy="16809"/>
          </a:xfrm>
          <a:prstGeom prst="line">
            <a:avLst/>
          </a:prstGeom>
          <a:ln w="25400">
            <a:prstDash val="sysDash"/>
          </a:ln>
        </p:spPr>
        <p:style>
          <a:lnRef idx="1">
            <a:schemeClr val="accent2"/>
          </a:lnRef>
          <a:fillRef idx="0">
            <a:schemeClr val="accent2"/>
          </a:fillRef>
          <a:effectRef idx="0">
            <a:schemeClr val="accent2"/>
          </a:effectRef>
          <a:fontRef idx="minor">
            <a:schemeClr val="tx1"/>
          </a:fontRef>
        </p:style>
      </p:cxnSp>
      <p:cxnSp>
        <p:nvCxnSpPr>
          <p:cNvPr id="3" name="Straight Arrow Connector 2">
            <a:extLst>
              <a:ext uri="{FF2B5EF4-FFF2-40B4-BE49-F238E27FC236}">
                <a16:creationId xmlns:a16="http://schemas.microsoft.com/office/drawing/2014/main" id="{84AD5862-5EE6-2665-F5DB-B9FBAFFF8FD9}"/>
              </a:ext>
              <a:ext uri="{C183D7F6-B498-43B3-948B-1728B52AA6E4}">
                <adec:decorative xmlns:adec="http://schemas.microsoft.com/office/drawing/2017/decorative" val="1"/>
              </a:ext>
            </a:extLst>
          </p:cNvPr>
          <p:cNvCxnSpPr>
            <a:cxnSpLocks/>
          </p:cNvCxnSpPr>
          <p:nvPr/>
        </p:nvCxnSpPr>
        <p:spPr>
          <a:xfrm flipH="1">
            <a:off x="4574665" y="6501505"/>
            <a:ext cx="4982884" cy="0"/>
          </a:xfrm>
          <a:prstGeom prst="straightConnector1">
            <a:avLst/>
          </a:prstGeom>
          <a:ln w="50800">
            <a:tailEnd type="non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6D3DBFE-4C38-01B4-30A4-4BBA53F1ADBE}"/>
              </a:ext>
              <a:ext uri="{C183D7F6-B498-43B3-948B-1728B52AA6E4}">
                <adec:decorative xmlns:adec="http://schemas.microsoft.com/office/drawing/2017/decorative" val="0"/>
              </a:ext>
            </a:extLst>
          </p:cNvPr>
          <p:cNvSpPr txBox="1"/>
          <p:nvPr/>
        </p:nvSpPr>
        <p:spPr>
          <a:xfrm>
            <a:off x="1730165" y="3551184"/>
            <a:ext cx="1809747" cy="338554"/>
          </a:xfrm>
          <a:prstGeom prst="rect">
            <a:avLst/>
          </a:prstGeom>
          <a:noFill/>
        </p:spPr>
        <p:txBody>
          <a:bodyPr wrap="square" rtlCol="0">
            <a:spAutoFit/>
          </a:bodyPr>
          <a:lstStyle/>
          <a:p>
            <a:pPr marL="285750" indent="-285750">
              <a:buFont typeface="Arial" panose="020B0604020202020204" pitchFamily="34" charset="0"/>
              <a:buChar char="•"/>
            </a:pPr>
            <a:r>
              <a:rPr lang="en-US" sz="1600" b="1" dirty="0"/>
              <a:t>Manage Bias</a:t>
            </a:r>
          </a:p>
        </p:txBody>
      </p:sp>
    </p:spTree>
    <p:extLst>
      <p:ext uri="{BB962C8B-B14F-4D97-AF65-F5344CB8AC3E}">
        <p14:creationId xmlns:p14="http://schemas.microsoft.com/office/powerpoint/2010/main" val="2007065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4287D-CBFA-1596-5EA8-EBC64F456284}"/>
              </a:ext>
            </a:extLst>
          </p:cNvPr>
          <p:cNvSpPr>
            <a:spLocks noGrp="1"/>
          </p:cNvSpPr>
          <p:nvPr>
            <p:ph type="title"/>
          </p:nvPr>
        </p:nvSpPr>
        <p:spPr/>
        <p:txBody>
          <a:bodyPr/>
          <a:lstStyle/>
          <a:p>
            <a:r>
              <a:rPr lang="en-US" dirty="0"/>
              <a:t>How are LLMs compared and talked about?</a:t>
            </a:r>
          </a:p>
        </p:txBody>
      </p:sp>
      <p:sp>
        <p:nvSpPr>
          <p:cNvPr id="3" name="Content Placeholder 2">
            <a:extLst>
              <a:ext uri="{FF2B5EF4-FFF2-40B4-BE49-F238E27FC236}">
                <a16:creationId xmlns:a16="http://schemas.microsoft.com/office/drawing/2014/main" id="{01DF331B-1B7D-1BCD-CA04-86B461EE513F}"/>
              </a:ext>
            </a:extLst>
          </p:cNvPr>
          <p:cNvSpPr>
            <a:spLocks noGrp="1"/>
          </p:cNvSpPr>
          <p:nvPr>
            <p:ph idx="1"/>
          </p:nvPr>
        </p:nvSpPr>
        <p:spPr/>
        <p:txBody>
          <a:bodyPr>
            <a:normAutofit lnSpcReduction="10000"/>
          </a:bodyPr>
          <a:lstStyle/>
          <a:p>
            <a:r>
              <a:rPr lang="en-US" dirty="0"/>
              <a:t>Training size: The amount of data used to train the model can impact its performance and capabilities.</a:t>
            </a:r>
          </a:p>
          <a:p>
            <a:r>
              <a:rPr lang="en-US" dirty="0"/>
              <a:t>Accuracy: The model's ability to correctly predict or generate text.</a:t>
            </a:r>
          </a:p>
          <a:p>
            <a:r>
              <a:rPr lang="en-US" dirty="0"/>
              <a:t>Inference speed: The speed at which the model can generate text, which can be important for real-time applications.</a:t>
            </a:r>
          </a:p>
          <a:p>
            <a:r>
              <a:rPr lang="en-US" dirty="0"/>
              <a:t>Memory usage: The amount of memory required to store and run the model, which can impact hardware requirements.</a:t>
            </a:r>
          </a:p>
          <a:p>
            <a:r>
              <a:rPr lang="en-US" dirty="0"/>
              <a:t>The number of parameters: that is, all the weights (</a:t>
            </a:r>
            <a:r>
              <a:rPr lang="en-US" dirty="0" err="1"/>
              <a:t>a.k.a</a:t>
            </a:r>
            <a:r>
              <a:rPr lang="en-US" dirty="0"/>
              <a:t> coefficients) and biases in the model.</a:t>
            </a:r>
          </a:p>
          <a:p>
            <a:r>
              <a:rPr lang="en-US" dirty="0"/>
              <a:t>The size of the context window: the number of tokens.</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8E0DAB48-3B11-4A4A-AFD0-15B510D28560}"/>
              </a:ext>
            </a:extLst>
          </p:cNvPr>
          <p:cNvSpPr>
            <a:spLocks noGrp="1"/>
          </p:cNvSpPr>
          <p:nvPr>
            <p:ph type="sldNum" sz="quarter" idx="12"/>
          </p:nvPr>
        </p:nvSpPr>
        <p:spPr/>
        <p:txBody>
          <a:bodyPr/>
          <a:lstStyle/>
          <a:p>
            <a:fld id="{4C487655-AABA-4CA8-8EDF-7F823A468B89}" type="slidenum">
              <a:rPr lang="en-US" smtClean="0"/>
              <a:t>12</a:t>
            </a:fld>
            <a:endParaRPr lang="en-US" dirty="0"/>
          </a:p>
        </p:txBody>
      </p:sp>
    </p:spTree>
    <p:extLst>
      <p:ext uri="{BB962C8B-B14F-4D97-AF65-F5344CB8AC3E}">
        <p14:creationId xmlns:p14="http://schemas.microsoft.com/office/powerpoint/2010/main" val="1835760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E4330-930A-D445-70B9-5960C903DEFD}"/>
              </a:ext>
            </a:extLst>
          </p:cNvPr>
          <p:cNvSpPr>
            <a:spLocks noGrp="1"/>
          </p:cNvSpPr>
          <p:nvPr>
            <p:ph type="title"/>
          </p:nvPr>
        </p:nvSpPr>
        <p:spPr/>
        <p:txBody>
          <a:bodyPr/>
          <a:lstStyle/>
          <a:p>
            <a:r>
              <a:rPr lang="en-US" dirty="0"/>
              <a:t>Comparison of LLMs</a:t>
            </a:r>
          </a:p>
        </p:txBody>
      </p:sp>
      <p:sp>
        <p:nvSpPr>
          <p:cNvPr id="3" name="Content Placeholder 2">
            <a:extLst>
              <a:ext uri="{FF2B5EF4-FFF2-40B4-BE49-F238E27FC236}">
                <a16:creationId xmlns:a16="http://schemas.microsoft.com/office/drawing/2014/main" id="{B81A0A3F-9726-7B22-9210-7CC2B5D18F3A}"/>
              </a:ext>
            </a:extLst>
          </p:cNvPr>
          <p:cNvSpPr>
            <a:spLocks noGrp="1"/>
          </p:cNvSpPr>
          <p:nvPr>
            <p:ph idx="1"/>
          </p:nvPr>
        </p:nvSpPr>
        <p:spPr/>
        <p:txBody>
          <a:bodyPr/>
          <a:lstStyle/>
          <a:p>
            <a:pPr marL="0" indent="0">
              <a:buNone/>
            </a:pPr>
            <a:r>
              <a:rPr lang="en-US" dirty="0"/>
              <a:t>A good resource is HELM at Stanford</a:t>
            </a:r>
          </a:p>
          <a:p>
            <a:pPr marL="0" indent="0">
              <a:buNone/>
            </a:pPr>
            <a:r>
              <a:rPr lang="en-US" dirty="0"/>
              <a:t>(A Holistic Evaluation of Language Models)</a:t>
            </a:r>
          </a:p>
          <a:p>
            <a:r>
              <a:rPr lang="en-US" dirty="0">
                <a:hlinkClick r:id="rId2"/>
              </a:rPr>
              <a:t>https://crfm.stanford.edu/helm/lite/latest/#/leaderboard</a:t>
            </a:r>
            <a:r>
              <a:rPr lang="en-US" dirty="0"/>
              <a:t> </a:t>
            </a:r>
          </a:p>
        </p:txBody>
      </p:sp>
      <p:sp>
        <p:nvSpPr>
          <p:cNvPr id="4" name="Slide Number Placeholder 3">
            <a:extLst>
              <a:ext uri="{FF2B5EF4-FFF2-40B4-BE49-F238E27FC236}">
                <a16:creationId xmlns:a16="http://schemas.microsoft.com/office/drawing/2014/main" id="{410D893A-D434-D22C-1AE0-3421492230D4}"/>
              </a:ext>
            </a:extLst>
          </p:cNvPr>
          <p:cNvSpPr>
            <a:spLocks noGrp="1"/>
          </p:cNvSpPr>
          <p:nvPr>
            <p:ph type="sldNum" sz="quarter" idx="12"/>
          </p:nvPr>
        </p:nvSpPr>
        <p:spPr/>
        <p:txBody>
          <a:bodyPr/>
          <a:lstStyle/>
          <a:p>
            <a:fld id="{4C487655-AABA-4CA8-8EDF-7F823A468B89}" type="slidenum">
              <a:rPr lang="en-US" smtClean="0"/>
              <a:t>13</a:t>
            </a:fld>
            <a:endParaRPr lang="en-US" dirty="0"/>
          </a:p>
        </p:txBody>
      </p:sp>
    </p:spTree>
    <p:extLst>
      <p:ext uri="{BB962C8B-B14F-4D97-AF65-F5344CB8AC3E}">
        <p14:creationId xmlns:p14="http://schemas.microsoft.com/office/powerpoint/2010/main" val="347572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F80D3-502C-76CA-E186-ADFF85F3C22D}"/>
              </a:ext>
            </a:extLst>
          </p:cNvPr>
          <p:cNvSpPr>
            <a:spLocks noGrp="1"/>
          </p:cNvSpPr>
          <p:nvPr>
            <p:ph type="title"/>
          </p:nvPr>
        </p:nvSpPr>
        <p:spPr/>
        <p:txBody>
          <a:bodyPr/>
          <a:lstStyle/>
          <a:p>
            <a:r>
              <a:rPr lang="en-US" dirty="0"/>
              <a:t>Large Language Models (LLMs)</a:t>
            </a:r>
          </a:p>
        </p:txBody>
      </p:sp>
      <p:sp>
        <p:nvSpPr>
          <p:cNvPr id="3" name="Content Placeholder 2">
            <a:extLst>
              <a:ext uri="{FF2B5EF4-FFF2-40B4-BE49-F238E27FC236}">
                <a16:creationId xmlns:a16="http://schemas.microsoft.com/office/drawing/2014/main" id="{43FFAF79-DFC3-C9C1-E7B8-B5D644DDFA96}"/>
              </a:ext>
            </a:extLst>
          </p:cNvPr>
          <p:cNvSpPr>
            <a:spLocks noGrp="1"/>
          </p:cNvSpPr>
          <p:nvPr>
            <p:ph idx="1"/>
          </p:nvPr>
        </p:nvSpPr>
        <p:spPr>
          <a:xfrm>
            <a:off x="838200" y="1492898"/>
            <a:ext cx="10515600" cy="4684065"/>
          </a:xfrm>
        </p:spPr>
        <p:txBody>
          <a:bodyPr>
            <a:normAutofit/>
          </a:bodyPr>
          <a:lstStyle/>
          <a:p>
            <a:r>
              <a:rPr lang="en-US" dirty="0"/>
              <a:t>LLMs rely on Neural Networks.</a:t>
            </a:r>
          </a:p>
          <a:p>
            <a:r>
              <a:rPr lang="en-US" dirty="0"/>
              <a:t>LLMs and Neural Networks are not the same thing.</a:t>
            </a:r>
          </a:p>
          <a:p>
            <a:r>
              <a:rPr lang="en-US" dirty="0"/>
              <a:t>LLMs are (arguably) the most popular </a:t>
            </a:r>
            <a:r>
              <a:rPr lang="en-US" i="1" dirty="0"/>
              <a:t>implementation</a:t>
            </a:r>
            <a:r>
              <a:rPr lang="en-US" dirty="0"/>
              <a:t> of Neural Networks</a:t>
            </a:r>
          </a:p>
          <a:p>
            <a:r>
              <a:rPr lang="en-US" dirty="0">
                <a:hlinkClick r:id="rId2"/>
              </a:rPr>
              <a:t>https://youtu.be/R9OHn5ZF4Uo?si=RExtK5tbOKlYrcn3</a:t>
            </a:r>
            <a:r>
              <a:rPr lang="en-US" dirty="0"/>
              <a:t> </a:t>
            </a:r>
          </a:p>
          <a:p>
            <a:endParaRPr lang="en-US" dirty="0"/>
          </a:p>
        </p:txBody>
      </p:sp>
      <p:sp>
        <p:nvSpPr>
          <p:cNvPr id="4" name="Slide Number Placeholder 3">
            <a:extLst>
              <a:ext uri="{FF2B5EF4-FFF2-40B4-BE49-F238E27FC236}">
                <a16:creationId xmlns:a16="http://schemas.microsoft.com/office/drawing/2014/main" id="{28458E3B-912D-D390-99F2-CEC9E7AFBE83}"/>
              </a:ext>
            </a:extLst>
          </p:cNvPr>
          <p:cNvSpPr>
            <a:spLocks noGrp="1"/>
          </p:cNvSpPr>
          <p:nvPr>
            <p:ph type="sldNum" sz="quarter" idx="12"/>
          </p:nvPr>
        </p:nvSpPr>
        <p:spPr/>
        <p:txBody>
          <a:bodyPr/>
          <a:lstStyle/>
          <a:p>
            <a:fld id="{4C487655-AABA-4CA8-8EDF-7F823A468B89}" type="slidenum">
              <a:rPr lang="en-US" smtClean="0"/>
              <a:t>2</a:t>
            </a:fld>
            <a:endParaRPr lang="en-US" dirty="0"/>
          </a:p>
        </p:txBody>
      </p:sp>
    </p:spTree>
    <p:extLst>
      <p:ext uri="{BB962C8B-B14F-4D97-AF65-F5344CB8AC3E}">
        <p14:creationId xmlns:p14="http://schemas.microsoft.com/office/powerpoint/2010/main" val="400904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06070-CBA0-570C-4AF3-AF0D0B5167FA}"/>
              </a:ext>
            </a:extLst>
          </p:cNvPr>
          <p:cNvSpPr>
            <a:spLocks noGrp="1"/>
          </p:cNvSpPr>
          <p:nvPr>
            <p:ph type="title"/>
          </p:nvPr>
        </p:nvSpPr>
        <p:spPr/>
        <p:txBody>
          <a:bodyPr/>
          <a:lstStyle/>
          <a:p>
            <a:r>
              <a:rPr lang="en-US" dirty="0"/>
              <a:t>“Attention”</a:t>
            </a:r>
          </a:p>
        </p:txBody>
      </p:sp>
      <p:sp>
        <p:nvSpPr>
          <p:cNvPr id="3" name="Content Placeholder 2">
            <a:extLst>
              <a:ext uri="{FF2B5EF4-FFF2-40B4-BE49-F238E27FC236}">
                <a16:creationId xmlns:a16="http://schemas.microsoft.com/office/drawing/2014/main" id="{4546552E-E00F-05AE-65D5-8B69A870D2AF}"/>
              </a:ext>
            </a:extLst>
          </p:cNvPr>
          <p:cNvSpPr>
            <a:spLocks noGrp="1"/>
          </p:cNvSpPr>
          <p:nvPr>
            <p:ph idx="1"/>
          </p:nvPr>
        </p:nvSpPr>
        <p:spPr>
          <a:xfrm>
            <a:off x="838200" y="1520890"/>
            <a:ext cx="10515600" cy="4656073"/>
          </a:xfrm>
        </p:spPr>
        <p:txBody>
          <a:bodyPr/>
          <a:lstStyle/>
          <a:p>
            <a:pPr>
              <a:spcAft>
                <a:spcPts val="1200"/>
              </a:spcAft>
            </a:pPr>
            <a:r>
              <a:rPr lang="en-US" dirty="0"/>
              <a:t>LLMs as they popularly exist today use what is known as an “attention mechanism”.</a:t>
            </a:r>
          </a:p>
          <a:p>
            <a:pPr>
              <a:spcAft>
                <a:spcPts val="1200"/>
              </a:spcAft>
            </a:pPr>
            <a:r>
              <a:rPr lang="en-US" dirty="0"/>
              <a:t>An “attention mechanism” seeks to determine the significance of a word (or token) as it appears in a string.</a:t>
            </a:r>
          </a:p>
          <a:p>
            <a:pPr>
              <a:spcAft>
                <a:spcPts val="1200"/>
              </a:spcAft>
            </a:pPr>
            <a:r>
              <a:rPr lang="en-US" dirty="0"/>
              <a:t>For instance, in the sentence "The cat sat on the mat, and </a:t>
            </a:r>
            <a:r>
              <a:rPr lang="en-US" b="1" i="1" dirty="0"/>
              <a:t>it</a:t>
            </a:r>
            <a:r>
              <a:rPr lang="en-US" dirty="0"/>
              <a:t> looked fat," the attention mechanism helps the model understand that "</a:t>
            </a:r>
            <a:r>
              <a:rPr lang="en-US" b="1" i="1" dirty="0"/>
              <a:t>it</a:t>
            </a:r>
            <a:r>
              <a:rPr lang="en-US" dirty="0"/>
              <a:t>" refers to "the cat," not "the mat."</a:t>
            </a:r>
          </a:p>
        </p:txBody>
      </p:sp>
      <p:sp>
        <p:nvSpPr>
          <p:cNvPr id="4" name="Slide Number Placeholder 3">
            <a:extLst>
              <a:ext uri="{FF2B5EF4-FFF2-40B4-BE49-F238E27FC236}">
                <a16:creationId xmlns:a16="http://schemas.microsoft.com/office/drawing/2014/main" id="{9E981ED1-D280-5645-D61E-B43A0A32ABD2}"/>
              </a:ext>
            </a:extLst>
          </p:cNvPr>
          <p:cNvSpPr>
            <a:spLocks noGrp="1"/>
          </p:cNvSpPr>
          <p:nvPr>
            <p:ph type="sldNum" sz="quarter" idx="12"/>
          </p:nvPr>
        </p:nvSpPr>
        <p:spPr/>
        <p:txBody>
          <a:bodyPr/>
          <a:lstStyle/>
          <a:p>
            <a:fld id="{4C487655-AABA-4CA8-8EDF-7F823A468B89}" type="slidenum">
              <a:rPr lang="en-US" smtClean="0"/>
              <a:t>3</a:t>
            </a:fld>
            <a:endParaRPr lang="en-US" dirty="0"/>
          </a:p>
        </p:txBody>
      </p:sp>
    </p:spTree>
    <p:extLst>
      <p:ext uri="{BB962C8B-B14F-4D97-AF65-F5344CB8AC3E}">
        <p14:creationId xmlns:p14="http://schemas.microsoft.com/office/powerpoint/2010/main" val="573560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06070-CBA0-570C-4AF3-AF0D0B5167FA}"/>
              </a:ext>
            </a:extLst>
          </p:cNvPr>
          <p:cNvSpPr>
            <a:spLocks noGrp="1"/>
          </p:cNvSpPr>
          <p:nvPr>
            <p:ph type="title"/>
          </p:nvPr>
        </p:nvSpPr>
        <p:spPr/>
        <p:txBody>
          <a:bodyPr/>
          <a:lstStyle/>
          <a:p>
            <a:r>
              <a:rPr lang="en-US" dirty="0"/>
              <a:t>“Attention”</a:t>
            </a:r>
            <a:r>
              <a:rPr lang="en-US" sz="1000" dirty="0"/>
              <a:t>(2)</a:t>
            </a:r>
          </a:p>
        </p:txBody>
      </p:sp>
      <p:sp>
        <p:nvSpPr>
          <p:cNvPr id="3" name="Content Placeholder 2">
            <a:extLst>
              <a:ext uri="{FF2B5EF4-FFF2-40B4-BE49-F238E27FC236}">
                <a16:creationId xmlns:a16="http://schemas.microsoft.com/office/drawing/2014/main" id="{4546552E-E00F-05AE-65D5-8B69A870D2AF}"/>
              </a:ext>
            </a:extLst>
          </p:cNvPr>
          <p:cNvSpPr>
            <a:spLocks noGrp="1"/>
          </p:cNvSpPr>
          <p:nvPr>
            <p:ph idx="1"/>
          </p:nvPr>
        </p:nvSpPr>
        <p:spPr>
          <a:xfrm>
            <a:off x="838200" y="1520890"/>
            <a:ext cx="10515600" cy="4656073"/>
          </a:xfrm>
        </p:spPr>
        <p:txBody>
          <a:bodyPr>
            <a:normAutofit fontScale="92500" lnSpcReduction="10000"/>
          </a:bodyPr>
          <a:lstStyle/>
          <a:p>
            <a:pPr>
              <a:spcAft>
                <a:spcPts val="1200"/>
              </a:spcAft>
            </a:pPr>
            <a:r>
              <a:rPr lang="en-US" dirty="0"/>
              <a:t>There are many models for determining attention.  But the modern explosion in LLM functionality can be traced to what is called the “transformer model” and the “transformer architecture”</a:t>
            </a:r>
          </a:p>
          <a:p>
            <a:pPr>
              <a:spcAft>
                <a:spcPts val="1200"/>
              </a:spcAft>
            </a:pPr>
            <a:r>
              <a:rPr lang="en-US" dirty="0"/>
              <a:t>The transformer architecture, introduced by the paper "</a:t>
            </a:r>
            <a:r>
              <a:rPr lang="en-US" dirty="0">
                <a:hlinkClick r:id="rId2"/>
              </a:rPr>
              <a:t>Attention is All You Need</a:t>
            </a:r>
            <a:r>
              <a:rPr lang="en-US" dirty="0"/>
              <a:t>" (2017) by A Vaswani revolutionized the landscape of AI. </a:t>
            </a:r>
            <a:br>
              <a:rPr lang="en-US" dirty="0"/>
            </a:br>
            <a:br>
              <a:rPr lang="en-US" dirty="0"/>
            </a:br>
            <a:r>
              <a:rPr lang="en-US" dirty="0"/>
              <a:t>Key ideas from that paper:</a:t>
            </a:r>
          </a:p>
          <a:p>
            <a:pPr marL="514350" indent="-514350">
              <a:spcAft>
                <a:spcPts val="1200"/>
              </a:spcAft>
              <a:buFont typeface="+mj-lt"/>
              <a:buAutoNum type="arabicPeriod"/>
            </a:pPr>
            <a:r>
              <a:rPr lang="en-US" dirty="0"/>
              <a:t>You don’t need a more complicated model to get better attention, you need a model that can grow with more hidden layers.</a:t>
            </a:r>
          </a:p>
          <a:p>
            <a:pPr marL="514350" indent="-514350">
              <a:spcAft>
                <a:spcPts val="1200"/>
              </a:spcAft>
              <a:buFont typeface="+mj-lt"/>
              <a:buAutoNum type="arabicPeriod"/>
            </a:pPr>
            <a:r>
              <a:rPr lang="en-US" dirty="0"/>
              <a:t>Your attention process must evaluate input sequences in parallel (rather than sequentially).</a:t>
            </a:r>
          </a:p>
        </p:txBody>
      </p:sp>
      <p:sp>
        <p:nvSpPr>
          <p:cNvPr id="4" name="Slide Number Placeholder 3">
            <a:extLst>
              <a:ext uri="{FF2B5EF4-FFF2-40B4-BE49-F238E27FC236}">
                <a16:creationId xmlns:a16="http://schemas.microsoft.com/office/drawing/2014/main" id="{9E981ED1-D280-5645-D61E-B43A0A32ABD2}"/>
              </a:ext>
            </a:extLst>
          </p:cNvPr>
          <p:cNvSpPr>
            <a:spLocks noGrp="1"/>
          </p:cNvSpPr>
          <p:nvPr>
            <p:ph type="sldNum" sz="quarter" idx="12"/>
          </p:nvPr>
        </p:nvSpPr>
        <p:spPr/>
        <p:txBody>
          <a:bodyPr/>
          <a:lstStyle/>
          <a:p>
            <a:fld id="{4C487655-AABA-4CA8-8EDF-7F823A468B89}" type="slidenum">
              <a:rPr lang="en-US" smtClean="0"/>
              <a:t>4</a:t>
            </a:fld>
            <a:endParaRPr lang="en-US" dirty="0"/>
          </a:p>
        </p:txBody>
      </p:sp>
    </p:spTree>
    <p:extLst>
      <p:ext uri="{BB962C8B-B14F-4D97-AF65-F5344CB8AC3E}">
        <p14:creationId xmlns:p14="http://schemas.microsoft.com/office/powerpoint/2010/main" val="895185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1376C-9AAF-EB3B-E75B-A68F49888782}"/>
              </a:ext>
            </a:extLst>
          </p:cNvPr>
          <p:cNvSpPr>
            <a:spLocks noGrp="1"/>
          </p:cNvSpPr>
          <p:nvPr>
            <p:ph type="title"/>
          </p:nvPr>
        </p:nvSpPr>
        <p:spPr/>
        <p:txBody>
          <a:bodyPr/>
          <a:lstStyle/>
          <a:p>
            <a:r>
              <a:rPr lang="en-US" dirty="0"/>
              <a:t>More Terminology</a:t>
            </a:r>
          </a:p>
        </p:txBody>
      </p:sp>
      <p:sp>
        <p:nvSpPr>
          <p:cNvPr id="3" name="Content Placeholder 2">
            <a:extLst>
              <a:ext uri="{FF2B5EF4-FFF2-40B4-BE49-F238E27FC236}">
                <a16:creationId xmlns:a16="http://schemas.microsoft.com/office/drawing/2014/main" id="{F80E2CBA-CB6F-9BFD-54C9-EF6C3477E072}"/>
              </a:ext>
            </a:extLst>
          </p:cNvPr>
          <p:cNvSpPr>
            <a:spLocks noGrp="1"/>
          </p:cNvSpPr>
          <p:nvPr>
            <p:ph idx="1"/>
          </p:nvPr>
        </p:nvSpPr>
        <p:spPr>
          <a:xfrm>
            <a:off x="838200" y="1425677"/>
            <a:ext cx="10515600" cy="4751286"/>
          </a:xfrm>
        </p:spPr>
        <p:txBody>
          <a:bodyPr>
            <a:normAutofit/>
          </a:bodyPr>
          <a:lstStyle/>
          <a:p>
            <a:r>
              <a:rPr lang="en-US" dirty="0"/>
              <a:t>Weights – numeric measure of strength between neurons. Weights are also called “parameters”.  It's common to hear about "model size" or "number of parameters", which refers to the total number of these weights (or coefficients) in the model.</a:t>
            </a:r>
          </a:p>
          <a:p>
            <a:r>
              <a:rPr lang="en-US" dirty="0"/>
              <a:t>Bias – Here we use the word “bias” in a different way.  We are just talking about an extra parameter added to the activation function.  </a:t>
            </a:r>
          </a:p>
          <a:p>
            <a:r>
              <a:rPr lang="en-US" dirty="0"/>
              <a:t>Training – Multiple iterations of forward propagation, error calculation, and backward propagation.</a:t>
            </a:r>
          </a:p>
          <a:p>
            <a:r>
              <a:rPr lang="en-US" dirty="0"/>
              <a:t>Tokens – Tokens can be thought of as the individual "building blocks" of text. For example, if the input text is the sentence "Hello world", the tokens might be: "hello ", " ", "world"</a:t>
            </a:r>
          </a:p>
          <a:p>
            <a:endParaRPr lang="en-US" dirty="0"/>
          </a:p>
        </p:txBody>
      </p:sp>
      <p:sp>
        <p:nvSpPr>
          <p:cNvPr id="4" name="Slide Number Placeholder 3">
            <a:extLst>
              <a:ext uri="{FF2B5EF4-FFF2-40B4-BE49-F238E27FC236}">
                <a16:creationId xmlns:a16="http://schemas.microsoft.com/office/drawing/2014/main" id="{7DCF17D0-6027-ED9C-C731-3C38D713928F}"/>
              </a:ext>
            </a:extLst>
          </p:cNvPr>
          <p:cNvSpPr>
            <a:spLocks noGrp="1"/>
          </p:cNvSpPr>
          <p:nvPr>
            <p:ph type="sldNum" sz="quarter" idx="12"/>
          </p:nvPr>
        </p:nvSpPr>
        <p:spPr/>
        <p:txBody>
          <a:bodyPr/>
          <a:lstStyle/>
          <a:p>
            <a:fld id="{4C487655-AABA-4CA8-8EDF-7F823A468B89}" type="slidenum">
              <a:rPr lang="en-US" smtClean="0"/>
              <a:t>5</a:t>
            </a:fld>
            <a:endParaRPr lang="en-US" dirty="0"/>
          </a:p>
        </p:txBody>
      </p:sp>
    </p:spTree>
    <p:extLst>
      <p:ext uri="{BB962C8B-B14F-4D97-AF65-F5344CB8AC3E}">
        <p14:creationId xmlns:p14="http://schemas.microsoft.com/office/powerpoint/2010/main" val="3019334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E3BEBC8-CABC-C744-BA4E-81954C6A8A7E}"/>
              </a:ext>
            </a:extLst>
          </p:cNvPr>
          <p:cNvPicPr>
            <a:picLocks noChangeAspect="1"/>
          </p:cNvPicPr>
          <p:nvPr/>
        </p:nvPicPr>
        <p:blipFill>
          <a:blip r:embed="rId2"/>
          <a:stretch>
            <a:fillRect/>
          </a:stretch>
        </p:blipFill>
        <p:spPr>
          <a:xfrm>
            <a:off x="990600" y="1400589"/>
            <a:ext cx="7128027" cy="3765355"/>
          </a:xfrm>
          <a:prstGeom prst="rect">
            <a:avLst/>
          </a:prstGeom>
        </p:spPr>
      </p:pic>
      <p:sp>
        <p:nvSpPr>
          <p:cNvPr id="2" name="Title 1">
            <a:extLst>
              <a:ext uri="{FF2B5EF4-FFF2-40B4-BE49-F238E27FC236}">
                <a16:creationId xmlns:a16="http://schemas.microsoft.com/office/drawing/2014/main" id="{79B5A3DF-B677-DD6B-E76C-5D97A8555ECD}"/>
              </a:ext>
            </a:extLst>
          </p:cNvPr>
          <p:cNvSpPr>
            <a:spLocks noGrp="1"/>
          </p:cNvSpPr>
          <p:nvPr>
            <p:ph type="title"/>
          </p:nvPr>
        </p:nvSpPr>
        <p:spPr>
          <a:xfrm>
            <a:off x="838200" y="365126"/>
            <a:ext cx="10515600" cy="717226"/>
          </a:xfrm>
        </p:spPr>
        <p:txBody>
          <a:bodyPr/>
          <a:lstStyle/>
          <a:p>
            <a:r>
              <a:rPr lang="en-US" dirty="0"/>
              <a:t>LLMs illustrated</a:t>
            </a:r>
          </a:p>
        </p:txBody>
      </p:sp>
      <p:sp>
        <p:nvSpPr>
          <p:cNvPr id="3" name="Content Placeholder 2">
            <a:extLst>
              <a:ext uri="{FF2B5EF4-FFF2-40B4-BE49-F238E27FC236}">
                <a16:creationId xmlns:a16="http://schemas.microsoft.com/office/drawing/2014/main" id="{4A19C809-2638-A987-4EBF-F0F038DEDE65}"/>
              </a:ext>
            </a:extLst>
          </p:cNvPr>
          <p:cNvSpPr>
            <a:spLocks noGrp="1"/>
          </p:cNvSpPr>
          <p:nvPr>
            <p:ph idx="1"/>
          </p:nvPr>
        </p:nvSpPr>
        <p:spPr>
          <a:xfrm>
            <a:off x="990600" y="5825331"/>
            <a:ext cx="9685176" cy="1032669"/>
          </a:xfrm>
        </p:spPr>
        <p:txBody>
          <a:bodyPr>
            <a:normAutofit/>
          </a:bodyPr>
          <a:lstStyle/>
          <a:p>
            <a:pPr marL="0" indent="0">
              <a:spcBef>
                <a:spcPts val="0"/>
              </a:spcBef>
              <a:buNone/>
            </a:pPr>
            <a:r>
              <a:rPr lang="en-US" sz="1200" dirty="0"/>
              <a:t>Sources</a:t>
            </a:r>
          </a:p>
          <a:p>
            <a:pPr>
              <a:spcBef>
                <a:spcPts val="0"/>
              </a:spcBef>
            </a:pPr>
            <a:r>
              <a:rPr lang="en-US" sz="1200" dirty="0">
                <a:hlinkClick r:id="rId3"/>
              </a:rPr>
              <a:t>https://www.spotfire.com/glossary/what-is-a-neural-network</a:t>
            </a:r>
            <a:r>
              <a:rPr lang="en-US" sz="1200" dirty="0"/>
              <a:t>   </a:t>
            </a:r>
          </a:p>
          <a:p>
            <a:pPr>
              <a:spcBef>
                <a:spcPts val="0"/>
              </a:spcBef>
            </a:pPr>
            <a:r>
              <a:rPr lang="en-US" sz="1200" dirty="0">
                <a:hlinkClick r:id="rId4"/>
              </a:rPr>
              <a:t>https://pub.towardsai.net/building-intuition-on-the-concepts-behind-llms-like-chatgpt-part-1-4cb6654ab67</a:t>
            </a:r>
            <a:r>
              <a:rPr lang="en-US" sz="1200" dirty="0"/>
              <a:t> </a:t>
            </a:r>
          </a:p>
        </p:txBody>
      </p:sp>
      <p:sp>
        <p:nvSpPr>
          <p:cNvPr id="4" name="Content Placeholder 2">
            <a:extLst>
              <a:ext uri="{FF2B5EF4-FFF2-40B4-BE49-F238E27FC236}">
                <a16:creationId xmlns:a16="http://schemas.microsoft.com/office/drawing/2014/main" id="{98667F51-86F9-C3F4-BDD3-9B3FC0121D41}"/>
              </a:ext>
            </a:extLst>
          </p:cNvPr>
          <p:cNvSpPr txBox="1">
            <a:spLocks/>
          </p:cNvSpPr>
          <p:nvPr/>
        </p:nvSpPr>
        <p:spPr>
          <a:xfrm>
            <a:off x="8481527" y="1400589"/>
            <a:ext cx="2872273" cy="48042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a:t>Each circle represents a neuron with each one connected to other neurons in the next layer via programmable parameters that are adjusted as the model ‘learns’ to do the desired task. </a:t>
            </a:r>
          </a:p>
          <a:p>
            <a:pPr marL="0" indent="0">
              <a:buNone/>
            </a:pPr>
            <a:r>
              <a:rPr lang="en-US" sz="1600" dirty="0"/>
              <a:t>“Learning” is implemented by the adjusting parameters in the hidden layer.  The parameters are coefficients in a big math problem used to predict the values in the next layer.</a:t>
            </a:r>
          </a:p>
          <a:p>
            <a:pPr marL="0" indent="0">
              <a:buNone/>
            </a:pPr>
            <a:r>
              <a:rPr lang="en-US" sz="1600" dirty="0"/>
              <a:t>GPT-3 was trained on a neural network with 96 layers and 175 billion parameters. GPT-4 reportedly has 1 trillion parameters.</a:t>
            </a:r>
          </a:p>
          <a:p>
            <a:pPr marL="0" indent="0">
              <a:buNone/>
            </a:pPr>
            <a:r>
              <a:rPr lang="en-US" sz="1600" dirty="0"/>
              <a:t> </a:t>
            </a:r>
          </a:p>
        </p:txBody>
      </p:sp>
    </p:spTree>
    <p:extLst>
      <p:ext uri="{BB962C8B-B14F-4D97-AF65-F5344CB8AC3E}">
        <p14:creationId xmlns:p14="http://schemas.microsoft.com/office/powerpoint/2010/main" val="220400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E3BEBC8-CABC-C744-BA4E-81954C6A8A7E}"/>
              </a:ext>
            </a:extLst>
          </p:cNvPr>
          <p:cNvPicPr>
            <a:picLocks noChangeAspect="1"/>
          </p:cNvPicPr>
          <p:nvPr/>
        </p:nvPicPr>
        <p:blipFill>
          <a:blip r:embed="rId2"/>
          <a:srcRect/>
          <a:stretch/>
        </p:blipFill>
        <p:spPr>
          <a:xfrm>
            <a:off x="990600" y="1400589"/>
            <a:ext cx="7128027" cy="3765355"/>
          </a:xfrm>
          <a:prstGeom prst="rect">
            <a:avLst/>
          </a:prstGeom>
        </p:spPr>
      </p:pic>
      <p:sp>
        <p:nvSpPr>
          <p:cNvPr id="2" name="Title 1">
            <a:extLst>
              <a:ext uri="{FF2B5EF4-FFF2-40B4-BE49-F238E27FC236}">
                <a16:creationId xmlns:a16="http://schemas.microsoft.com/office/drawing/2014/main" id="{79B5A3DF-B677-DD6B-E76C-5D97A8555ECD}"/>
              </a:ext>
            </a:extLst>
          </p:cNvPr>
          <p:cNvSpPr>
            <a:spLocks noGrp="1"/>
          </p:cNvSpPr>
          <p:nvPr>
            <p:ph type="title"/>
          </p:nvPr>
        </p:nvSpPr>
        <p:spPr>
          <a:xfrm>
            <a:off x="838200" y="365126"/>
            <a:ext cx="10515600" cy="717226"/>
          </a:xfrm>
        </p:spPr>
        <p:txBody>
          <a:bodyPr/>
          <a:lstStyle/>
          <a:p>
            <a:r>
              <a:rPr lang="en-US" dirty="0"/>
              <a:t>LLMs illustrated again </a:t>
            </a:r>
            <a:r>
              <a:rPr lang="en-US" sz="1000" dirty="0"/>
              <a:t>(2)</a:t>
            </a:r>
            <a:endParaRPr lang="en-US" dirty="0"/>
          </a:p>
        </p:txBody>
      </p:sp>
      <p:sp>
        <p:nvSpPr>
          <p:cNvPr id="3" name="Content Placeholder 2">
            <a:extLst>
              <a:ext uri="{FF2B5EF4-FFF2-40B4-BE49-F238E27FC236}">
                <a16:creationId xmlns:a16="http://schemas.microsoft.com/office/drawing/2014/main" id="{4A19C809-2638-A987-4EBF-F0F038DEDE65}"/>
              </a:ext>
            </a:extLst>
          </p:cNvPr>
          <p:cNvSpPr>
            <a:spLocks noGrp="1"/>
          </p:cNvSpPr>
          <p:nvPr>
            <p:ph idx="1"/>
          </p:nvPr>
        </p:nvSpPr>
        <p:spPr>
          <a:xfrm>
            <a:off x="990600" y="5825331"/>
            <a:ext cx="9685176" cy="1032669"/>
          </a:xfrm>
        </p:spPr>
        <p:txBody>
          <a:bodyPr>
            <a:normAutofit/>
          </a:bodyPr>
          <a:lstStyle/>
          <a:p>
            <a:pPr marL="0" indent="0">
              <a:spcBef>
                <a:spcPts val="0"/>
              </a:spcBef>
              <a:buNone/>
            </a:pPr>
            <a:r>
              <a:rPr lang="en-US" sz="1200" dirty="0"/>
              <a:t>Sources</a:t>
            </a:r>
          </a:p>
          <a:p>
            <a:pPr>
              <a:spcBef>
                <a:spcPts val="0"/>
              </a:spcBef>
            </a:pPr>
            <a:r>
              <a:rPr lang="en-US" sz="1200" dirty="0">
                <a:hlinkClick r:id="rId3"/>
              </a:rPr>
              <a:t>https://www.spotfire.com/glossary/what-is-a-neural-network</a:t>
            </a:r>
            <a:r>
              <a:rPr lang="en-US" sz="1200" dirty="0"/>
              <a:t>   </a:t>
            </a:r>
          </a:p>
          <a:p>
            <a:pPr>
              <a:spcBef>
                <a:spcPts val="0"/>
              </a:spcBef>
            </a:pPr>
            <a:r>
              <a:rPr lang="en-US" sz="1200" dirty="0">
                <a:hlinkClick r:id="rId4"/>
              </a:rPr>
              <a:t>https://pub.towardsai.net/building-intuition-on-the-concepts-behind-llms-like-chatgpt-part-1-4cb6654ab67</a:t>
            </a:r>
            <a:r>
              <a:rPr lang="en-US" sz="1200" dirty="0"/>
              <a:t> </a:t>
            </a:r>
          </a:p>
        </p:txBody>
      </p:sp>
      <p:sp>
        <p:nvSpPr>
          <p:cNvPr id="4" name="Content Placeholder 2">
            <a:extLst>
              <a:ext uri="{FF2B5EF4-FFF2-40B4-BE49-F238E27FC236}">
                <a16:creationId xmlns:a16="http://schemas.microsoft.com/office/drawing/2014/main" id="{98667F51-86F9-C3F4-BDD3-9B3FC0121D41}"/>
              </a:ext>
            </a:extLst>
          </p:cNvPr>
          <p:cNvSpPr txBox="1">
            <a:spLocks/>
          </p:cNvSpPr>
          <p:nvPr/>
        </p:nvSpPr>
        <p:spPr>
          <a:xfrm>
            <a:off x="8481527" y="1400589"/>
            <a:ext cx="3424334" cy="48042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a:t>Moving from input ( on the left ) to output ( on the right ) is called </a:t>
            </a:r>
            <a:r>
              <a:rPr lang="en-US" sz="1600" b="1" dirty="0"/>
              <a:t>forward</a:t>
            </a:r>
            <a:r>
              <a:rPr lang="en-US" sz="1600" dirty="0"/>
              <a:t> </a:t>
            </a:r>
            <a:r>
              <a:rPr lang="en-US" sz="1600" b="1" dirty="0"/>
              <a:t>propagation</a:t>
            </a:r>
            <a:r>
              <a:rPr lang="en-US" sz="1600" dirty="0"/>
              <a:t>.</a:t>
            </a:r>
          </a:p>
          <a:p>
            <a:pPr marL="0" indent="0">
              <a:buNone/>
            </a:pPr>
            <a:r>
              <a:rPr lang="en-US" sz="1600" b="1" dirty="0"/>
              <a:t>Error is calculated at the output layer.  </a:t>
            </a:r>
            <a:r>
              <a:rPr lang="en-US" sz="1600" dirty="0"/>
              <a:t>If the error is “bad” then we need to move from right to left through the hidden layer, adjusting the parameters.</a:t>
            </a:r>
          </a:p>
          <a:p>
            <a:pPr marL="0" indent="0">
              <a:buNone/>
            </a:pPr>
            <a:r>
              <a:rPr lang="en-US" sz="1600" dirty="0"/>
              <a:t>That is called </a:t>
            </a:r>
            <a:r>
              <a:rPr lang="en-US" sz="1600" b="1" dirty="0"/>
              <a:t>backward</a:t>
            </a:r>
            <a:r>
              <a:rPr lang="en-US" sz="1600" dirty="0"/>
              <a:t> </a:t>
            </a:r>
            <a:r>
              <a:rPr lang="en-US" sz="1600" b="1" dirty="0"/>
              <a:t>propagation</a:t>
            </a:r>
            <a:r>
              <a:rPr lang="en-US" sz="1600" dirty="0"/>
              <a:t>.</a:t>
            </a:r>
          </a:p>
          <a:p>
            <a:pPr marL="0" indent="0">
              <a:buNone/>
            </a:pPr>
            <a:r>
              <a:rPr lang="en-US" sz="1600" dirty="0"/>
              <a:t>Speaking casually, the </a:t>
            </a:r>
            <a:r>
              <a:rPr lang="en-US" sz="1600" b="1" dirty="0"/>
              <a:t>parameters</a:t>
            </a:r>
            <a:r>
              <a:rPr lang="en-US" sz="1600" dirty="0"/>
              <a:t> of the hidden layer are essentially the same as the </a:t>
            </a:r>
            <a:r>
              <a:rPr lang="en-US" sz="1600" b="1" dirty="0"/>
              <a:t>weights</a:t>
            </a:r>
            <a:r>
              <a:rPr lang="en-US" sz="1600" dirty="0"/>
              <a:t> of the hidden layer. </a:t>
            </a:r>
          </a:p>
          <a:p>
            <a:pPr marL="0" indent="0">
              <a:buNone/>
            </a:pPr>
            <a:r>
              <a:rPr lang="en-US" sz="1600" dirty="0"/>
              <a:t>Technically speaking, each individual parameter is a function of a weight, and another value called bias.</a:t>
            </a:r>
          </a:p>
          <a:p>
            <a:pPr marL="0" indent="0">
              <a:buNone/>
            </a:pPr>
            <a:endParaRPr lang="en-US" sz="1600" dirty="0"/>
          </a:p>
          <a:p>
            <a:pPr marL="0" indent="0">
              <a:buNone/>
            </a:pPr>
            <a:endParaRPr lang="en-US" sz="1600" dirty="0"/>
          </a:p>
        </p:txBody>
      </p:sp>
    </p:spTree>
    <p:extLst>
      <p:ext uri="{BB962C8B-B14F-4D97-AF65-F5344CB8AC3E}">
        <p14:creationId xmlns:p14="http://schemas.microsoft.com/office/powerpoint/2010/main" val="1865219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1376C-9AAF-EB3B-E75B-A68F49888782}"/>
              </a:ext>
            </a:extLst>
          </p:cNvPr>
          <p:cNvSpPr>
            <a:spLocks noGrp="1"/>
          </p:cNvSpPr>
          <p:nvPr>
            <p:ph type="title"/>
          </p:nvPr>
        </p:nvSpPr>
        <p:spPr/>
        <p:txBody>
          <a:bodyPr/>
          <a:lstStyle/>
          <a:p>
            <a:r>
              <a:rPr lang="en-US" dirty="0"/>
              <a:t>Terminology recap</a:t>
            </a:r>
          </a:p>
        </p:txBody>
      </p:sp>
      <p:sp>
        <p:nvSpPr>
          <p:cNvPr id="3" name="Content Placeholder 2">
            <a:extLst>
              <a:ext uri="{FF2B5EF4-FFF2-40B4-BE49-F238E27FC236}">
                <a16:creationId xmlns:a16="http://schemas.microsoft.com/office/drawing/2014/main" id="{F80E2CBA-CB6F-9BFD-54C9-EF6C3477E072}"/>
              </a:ext>
            </a:extLst>
          </p:cNvPr>
          <p:cNvSpPr>
            <a:spLocks noGrp="1"/>
          </p:cNvSpPr>
          <p:nvPr>
            <p:ph idx="1"/>
          </p:nvPr>
        </p:nvSpPr>
        <p:spPr/>
        <p:txBody>
          <a:bodyPr/>
          <a:lstStyle/>
          <a:p>
            <a:r>
              <a:rPr lang="en-US" dirty="0"/>
              <a:t>Forward propagation - forward propagation computes the predicted output based on the current state of the network’s weights and biases. </a:t>
            </a:r>
            <a:r>
              <a:rPr lang="en-US" b="1" i="1" dirty="0"/>
              <a:t>Make a prediction! (No learning happens here.)</a:t>
            </a:r>
          </a:p>
          <a:p>
            <a:r>
              <a:rPr lang="en-US" dirty="0"/>
              <a:t>Backward propagation - Adjusts the weights based on the errors. </a:t>
            </a:r>
            <a:r>
              <a:rPr lang="en-US" b="1" i="1" dirty="0"/>
              <a:t>(This is where the learning happens.)</a:t>
            </a:r>
            <a:r>
              <a:rPr lang="en-US" dirty="0"/>
              <a:t>  </a:t>
            </a:r>
          </a:p>
          <a:p>
            <a:endParaRPr lang="en-US" dirty="0"/>
          </a:p>
        </p:txBody>
      </p:sp>
      <p:sp>
        <p:nvSpPr>
          <p:cNvPr id="4" name="Slide Number Placeholder 3">
            <a:extLst>
              <a:ext uri="{FF2B5EF4-FFF2-40B4-BE49-F238E27FC236}">
                <a16:creationId xmlns:a16="http://schemas.microsoft.com/office/drawing/2014/main" id="{7DCF17D0-6027-ED9C-C731-3C38D713928F}"/>
              </a:ext>
            </a:extLst>
          </p:cNvPr>
          <p:cNvSpPr>
            <a:spLocks noGrp="1"/>
          </p:cNvSpPr>
          <p:nvPr>
            <p:ph type="sldNum" sz="quarter" idx="12"/>
          </p:nvPr>
        </p:nvSpPr>
        <p:spPr/>
        <p:txBody>
          <a:bodyPr/>
          <a:lstStyle/>
          <a:p>
            <a:fld id="{4C487655-AABA-4CA8-8EDF-7F823A468B89}" type="slidenum">
              <a:rPr lang="en-US" smtClean="0"/>
              <a:t>8</a:t>
            </a:fld>
            <a:endParaRPr lang="en-US" dirty="0"/>
          </a:p>
        </p:txBody>
      </p:sp>
    </p:spTree>
    <p:extLst>
      <p:ext uri="{BB962C8B-B14F-4D97-AF65-F5344CB8AC3E}">
        <p14:creationId xmlns:p14="http://schemas.microsoft.com/office/powerpoint/2010/main" val="3723177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781127-0953-9160-BD23-A711DFF2B9B2}"/>
            </a:ext>
          </a:extLst>
        </p:cNvPr>
        <p:cNvGrpSpPr/>
        <p:nvPr/>
      </p:nvGrpSpPr>
      <p:grpSpPr>
        <a:xfrm>
          <a:off x="0" y="0"/>
          <a:ext cx="0" cy="0"/>
          <a:chOff x="0" y="0"/>
          <a:chExt cx="0" cy="0"/>
        </a:xfrm>
      </p:grpSpPr>
      <p:sp>
        <p:nvSpPr>
          <p:cNvPr id="44" name="Title 1">
            <a:extLst>
              <a:ext uri="{FF2B5EF4-FFF2-40B4-BE49-F238E27FC236}">
                <a16:creationId xmlns:a16="http://schemas.microsoft.com/office/drawing/2014/main" id="{A7035D39-44F6-E37B-B778-427A88C0B015}"/>
              </a:ext>
            </a:extLst>
          </p:cNvPr>
          <p:cNvSpPr txBox="1">
            <a:spLocks noGrp="1"/>
          </p:cNvSpPr>
          <p:nvPr>
            <p:ph type="title" idx="4294967295"/>
          </p:nvPr>
        </p:nvSpPr>
        <p:spPr>
          <a:xfrm>
            <a:off x="1524000" y="211322"/>
            <a:ext cx="9144000" cy="673064"/>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2800" dirty="0"/>
              <a:t>Where do LLMs fit?</a:t>
            </a:r>
            <a:endParaRPr kumimoji="0" lang="en-US"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Oval 3" descr="Start">
            <a:extLst>
              <a:ext uri="{FF2B5EF4-FFF2-40B4-BE49-F238E27FC236}">
                <a16:creationId xmlns:a16="http://schemas.microsoft.com/office/drawing/2014/main" id="{CD63CECA-36D8-8629-4D5E-642B3EDC2EE9}"/>
              </a:ext>
            </a:extLst>
          </p:cNvPr>
          <p:cNvSpPr/>
          <p:nvPr/>
        </p:nvSpPr>
        <p:spPr>
          <a:xfrm>
            <a:off x="453701" y="2737758"/>
            <a:ext cx="467698" cy="462643"/>
          </a:xfrm>
          <a:prstGeom prst="ellipse">
            <a:avLst/>
          </a:prstGeom>
          <a:solidFill>
            <a:schemeClr val="accent6"/>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32E611B9-7494-C019-E4C5-74833313429E}"/>
              </a:ext>
            </a:extLst>
          </p:cNvPr>
          <p:cNvSpPr txBox="1"/>
          <p:nvPr/>
        </p:nvSpPr>
        <p:spPr>
          <a:xfrm>
            <a:off x="3269610" y="1247775"/>
            <a:ext cx="3426465" cy="369332"/>
          </a:xfrm>
          <a:prstGeom prst="rect">
            <a:avLst/>
          </a:prstGeom>
          <a:noFill/>
        </p:spPr>
        <p:txBody>
          <a:bodyPr wrap="square" rtlCol="0">
            <a:spAutoFit/>
          </a:bodyPr>
          <a:lstStyle/>
          <a:p>
            <a:r>
              <a:rPr lang="en-US" dirty="0"/>
              <a:t>The “official” 3 steps of M.L.</a:t>
            </a:r>
          </a:p>
        </p:txBody>
      </p:sp>
      <p:sp>
        <p:nvSpPr>
          <p:cNvPr id="5" name="Rectangle 4">
            <a:extLst>
              <a:ext uri="{FF2B5EF4-FFF2-40B4-BE49-F238E27FC236}">
                <a16:creationId xmlns:a16="http://schemas.microsoft.com/office/drawing/2014/main" id="{2B02F8D0-8C27-DDB4-E869-CD82D7CF497D}"/>
              </a:ext>
            </a:extLst>
          </p:cNvPr>
          <p:cNvSpPr/>
          <p:nvPr/>
        </p:nvSpPr>
        <p:spPr>
          <a:xfrm>
            <a:off x="1739389" y="227666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a:t>
            </a:r>
            <a:br>
              <a:rPr lang="en-US" dirty="0"/>
            </a:br>
            <a:r>
              <a:rPr lang="en-US" dirty="0"/>
              <a:t>Data</a:t>
            </a:r>
            <a:br>
              <a:rPr lang="en-US" dirty="0"/>
            </a:br>
            <a:r>
              <a:rPr lang="en-US" dirty="0"/>
              <a:t>Collection</a:t>
            </a:r>
          </a:p>
        </p:txBody>
      </p:sp>
      <p:sp>
        <p:nvSpPr>
          <p:cNvPr id="6" name="Rectangle 5">
            <a:extLst>
              <a:ext uri="{FF2B5EF4-FFF2-40B4-BE49-F238E27FC236}">
                <a16:creationId xmlns:a16="http://schemas.microsoft.com/office/drawing/2014/main" id="{0DC148D2-7BE7-B71D-AB12-4727456B743A}"/>
              </a:ext>
            </a:extLst>
          </p:cNvPr>
          <p:cNvSpPr/>
          <p:nvPr/>
        </p:nvSpPr>
        <p:spPr>
          <a:xfrm>
            <a:off x="4087600" y="227666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r>
              <a:rPr lang="en-US" dirty="0"/>
              <a:t>Data</a:t>
            </a:r>
            <a:br>
              <a:rPr lang="en-US" dirty="0"/>
            </a:br>
            <a:r>
              <a:rPr lang="en-US" dirty="0"/>
              <a:t>Cleaning</a:t>
            </a:r>
          </a:p>
        </p:txBody>
      </p:sp>
      <p:sp>
        <p:nvSpPr>
          <p:cNvPr id="38" name="TextBox 37">
            <a:extLst>
              <a:ext uri="{FF2B5EF4-FFF2-40B4-BE49-F238E27FC236}">
                <a16:creationId xmlns:a16="http://schemas.microsoft.com/office/drawing/2014/main" id="{B8EA686A-3716-2F82-3E11-4A71F0D3AD1A}"/>
              </a:ext>
              <a:ext uri="{C183D7F6-B498-43B3-948B-1728B52AA6E4}">
                <adec:decorative xmlns:adec="http://schemas.microsoft.com/office/drawing/2017/decorative" val="0"/>
              </a:ext>
            </a:extLst>
          </p:cNvPr>
          <p:cNvSpPr txBox="1"/>
          <p:nvPr/>
        </p:nvSpPr>
        <p:spPr>
          <a:xfrm>
            <a:off x="3952900" y="4050913"/>
            <a:ext cx="1809747" cy="1323439"/>
          </a:xfrm>
          <a:prstGeom prst="rect">
            <a:avLst/>
          </a:prstGeom>
          <a:noFill/>
        </p:spPr>
        <p:txBody>
          <a:bodyPr wrap="square" rtlCol="0">
            <a:spAutoFit/>
          </a:bodyPr>
          <a:lstStyle/>
          <a:p>
            <a:pPr marL="285750" indent="-285750">
              <a:buFont typeface="Arial" panose="020B0604020202020204" pitchFamily="34" charset="0"/>
              <a:buChar char="•"/>
            </a:pPr>
            <a:r>
              <a:rPr lang="en-US" sz="1600" dirty="0"/>
              <a:t>Documentation</a:t>
            </a:r>
          </a:p>
          <a:p>
            <a:pPr marL="285750" indent="-285750">
              <a:buFont typeface="Arial" panose="020B0604020202020204" pitchFamily="34" charset="0"/>
              <a:buChar char="•"/>
            </a:pPr>
            <a:r>
              <a:rPr lang="en-US" sz="1600" dirty="0"/>
              <a:t>Consistency</a:t>
            </a:r>
          </a:p>
          <a:p>
            <a:pPr marL="285750" indent="-285750">
              <a:buFont typeface="Arial" panose="020B0604020202020204" pitchFamily="34" charset="0"/>
              <a:buChar char="•"/>
            </a:pPr>
            <a:r>
              <a:rPr lang="en-US" sz="1600" dirty="0"/>
              <a:t>Dimension Reduction</a:t>
            </a:r>
          </a:p>
          <a:p>
            <a:pPr marL="285750" indent="-285750">
              <a:buFont typeface="Arial" panose="020B0604020202020204" pitchFamily="34" charset="0"/>
              <a:buChar char="•"/>
            </a:pPr>
            <a:r>
              <a:rPr lang="en-US" sz="1600" b="1" dirty="0"/>
              <a:t>Manage Bias</a:t>
            </a:r>
          </a:p>
        </p:txBody>
      </p:sp>
      <p:sp>
        <p:nvSpPr>
          <p:cNvPr id="7" name="Rectangle 6">
            <a:extLst>
              <a:ext uri="{FF2B5EF4-FFF2-40B4-BE49-F238E27FC236}">
                <a16:creationId xmlns:a16="http://schemas.microsoft.com/office/drawing/2014/main" id="{7114C1D1-4065-CFB7-C374-579AEF77DC2A}"/>
              </a:ext>
            </a:extLst>
          </p:cNvPr>
          <p:cNvSpPr/>
          <p:nvPr/>
        </p:nvSpPr>
        <p:spPr>
          <a:xfrm>
            <a:off x="6435811" y="227666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#3</a:t>
            </a:r>
            <a:br>
              <a:rPr lang="en-US" dirty="0"/>
            </a:br>
            <a:r>
              <a:rPr lang="en-US" dirty="0"/>
              <a:t>Model Training</a:t>
            </a:r>
          </a:p>
        </p:txBody>
      </p:sp>
      <p:sp>
        <p:nvSpPr>
          <p:cNvPr id="37" name="TextBox 36">
            <a:extLst>
              <a:ext uri="{FF2B5EF4-FFF2-40B4-BE49-F238E27FC236}">
                <a16:creationId xmlns:a16="http://schemas.microsoft.com/office/drawing/2014/main" id="{6A6CD555-4B79-914A-A7C8-0E2872FABDB2}"/>
              </a:ext>
              <a:ext uri="{C183D7F6-B498-43B3-948B-1728B52AA6E4}">
                <adec:decorative xmlns:adec="http://schemas.microsoft.com/office/drawing/2017/decorative" val="0"/>
              </a:ext>
            </a:extLst>
          </p:cNvPr>
          <p:cNvSpPr txBox="1"/>
          <p:nvPr/>
        </p:nvSpPr>
        <p:spPr>
          <a:xfrm>
            <a:off x="6202946" y="4057258"/>
            <a:ext cx="2581076" cy="2062103"/>
          </a:xfrm>
          <a:prstGeom prst="rect">
            <a:avLst/>
          </a:prstGeom>
          <a:noFill/>
        </p:spPr>
        <p:txBody>
          <a:bodyPr wrap="square" rtlCol="0">
            <a:spAutoFit/>
          </a:bodyPr>
          <a:lstStyle/>
          <a:p>
            <a:pPr marL="285750" indent="-285750">
              <a:buFont typeface="Arial" panose="020B0604020202020204" pitchFamily="34" charset="0"/>
              <a:buChar char="•"/>
            </a:pPr>
            <a:r>
              <a:rPr lang="en-US" sz="1600" dirty="0"/>
              <a:t>Supervised</a:t>
            </a:r>
          </a:p>
          <a:p>
            <a:pPr lvl="1" indent="-285750">
              <a:buFont typeface="Arial" panose="020B0604020202020204" pitchFamily="34" charset="0"/>
              <a:buChar char="•"/>
            </a:pPr>
            <a:r>
              <a:rPr lang="en-US" sz="1600" dirty="0"/>
              <a:t>Regression</a:t>
            </a:r>
          </a:p>
          <a:p>
            <a:pPr lvl="1" indent="-285750">
              <a:buFont typeface="Arial" panose="020B0604020202020204" pitchFamily="34" charset="0"/>
              <a:buChar char="•"/>
            </a:pPr>
            <a:r>
              <a:rPr lang="en-US" sz="1600" dirty="0"/>
              <a:t>Decision Tree</a:t>
            </a:r>
          </a:p>
          <a:p>
            <a:pPr lvl="1" indent="-285750">
              <a:buFont typeface="Arial" panose="020B0604020202020204" pitchFamily="34" charset="0"/>
              <a:buChar char="•"/>
            </a:pPr>
            <a:r>
              <a:rPr lang="en-US" sz="1600" dirty="0"/>
              <a:t>K-NN (Recommender)</a:t>
            </a:r>
          </a:p>
          <a:p>
            <a:pPr lvl="1" indent="-285750">
              <a:buFont typeface="Arial" panose="020B0604020202020204" pitchFamily="34" charset="0"/>
              <a:buChar char="•"/>
            </a:pPr>
            <a:r>
              <a:rPr lang="en-US" sz="1600" dirty="0"/>
              <a:t>Bayesian Classification</a:t>
            </a:r>
          </a:p>
          <a:p>
            <a:pPr marL="285750" indent="-285750">
              <a:buFont typeface="Arial" panose="020B0604020202020204" pitchFamily="34" charset="0"/>
              <a:buChar char="•"/>
            </a:pPr>
            <a:r>
              <a:rPr lang="en-US" sz="1600" dirty="0"/>
              <a:t>Unsupervised</a:t>
            </a:r>
          </a:p>
          <a:p>
            <a:pPr lvl="1" indent="-285750">
              <a:buFont typeface="Arial" panose="020B0604020202020204" pitchFamily="34" charset="0"/>
              <a:buChar char="•"/>
            </a:pPr>
            <a:r>
              <a:rPr lang="en-US" sz="1600" dirty="0"/>
              <a:t>K-Means Cluster</a:t>
            </a:r>
          </a:p>
          <a:p>
            <a:pPr marL="285750" indent="-285750">
              <a:buFont typeface="Arial" panose="020B0604020202020204" pitchFamily="34" charset="0"/>
              <a:buChar char="•"/>
            </a:pPr>
            <a:r>
              <a:rPr lang="en-US" sz="1600" b="1" dirty="0"/>
              <a:t>Manage Bias</a:t>
            </a:r>
          </a:p>
        </p:txBody>
      </p:sp>
      <p:pic>
        <p:nvPicPr>
          <p:cNvPr id="10" name="Picture 9" descr="A glass with a straw and a slice of lemon&#10;">
            <a:extLst>
              <a:ext uri="{FF2B5EF4-FFF2-40B4-BE49-F238E27FC236}">
                <a16:creationId xmlns:a16="http://schemas.microsoft.com/office/drawing/2014/main" id="{A7B68EA5-1412-2C6B-9112-F34E719EA59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784022" y="2276667"/>
            <a:ext cx="1532710" cy="1436916"/>
          </a:xfrm>
          <a:prstGeom prst="rect">
            <a:avLst/>
          </a:prstGeom>
        </p:spPr>
      </p:pic>
      <p:sp>
        <p:nvSpPr>
          <p:cNvPr id="11" name="Rectangle 10">
            <a:extLst>
              <a:ext uri="{FF2B5EF4-FFF2-40B4-BE49-F238E27FC236}">
                <a16:creationId xmlns:a16="http://schemas.microsoft.com/office/drawing/2014/main" id="{D2861EF5-80CB-73AB-69DF-827519FC0830}"/>
              </a:ext>
            </a:extLst>
          </p:cNvPr>
          <p:cNvSpPr/>
          <p:nvPr/>
        </p:nvSpPr>
        <p:spPr>
          <a:xfrm>
            <a:off x="8784022" y="3713583"/>
            <a:ext cx="1532710" cy="3436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solidFill>
              </a:rPr>
              <a:t>Evaluation</a:t>
            </a:r>
          </a:p>
        </p:txBody>
      </p:sp>
      <p:sp>
        <p:nvSpPr>
          <p:cNvPr id="39" name="TextBox 38">
            <a:extLst>
              <a:ext uri="{FF2B5EF4-FFF2-40B4-BE49-F238E27FC236}">
                <a16:creationId xmlns:a16="http://schemas.microsoft.com/office/drawing/2014/main" id="{AFAC7104-C870-2EBB-BD0B-F9746408E1E0}"/>
              </a:ext>
            </a:extLst>
          </p:cNvPr>
          <p:cNvSpPr txBox="1"/>
          <p:nvPr/>
        </p:nvSpPr>
        <p:spPr>
          <a:xfrm>
            <a:off x="8930132" y="4082196"/>
            <a:ext cx="1679489" cy="1323439"/>
          </a:xfrm>
          <a:prstGeom prst="rect">
            <a:avLst/>
          </a:prstGeom>
          <a:noFill/>
        </p:spPr>
        <p:txBody>
          <a:bodyPr wrap="square" rtlCol="0">
            <a:spAutoFit/>
          </a:bodyPr>
          <a:lstStyle/>
          <a:p>
            <a:pPr marL="285750" indent="-285750">
              <a:buFont typeface="Arial" panose="020B0604020202020204" pitchFamily="34" charset="0"/>
              <a:buChar char="•"/>
            </a:pPr>
            <a:r>
              <a:rPr lang="en-US" sz="1600" dirty="0"/>
              <a:t>L.I.M.E.</a:t>
            </a:r>
          </a:p>
          <a:p>
            <a:pPr marL="285750" indent="-285750">
              <a:buFont typeface="Arial" panose="020B0604020202020204" pitchFamily="34" charset="0"/>
              <a:buChar char="•"/>
            </a:pPr>
            <a:r>
              <a:rPr lang="en-US" sz="1600" dirty="0"/>
              <a:t>Visualization</a:t>
            </a:r>
          </a:p>
          <a:p>
            <a:pPr marL="285750" indent="-285750">
              <a:buFont typeface="Arial" panose="020B0604020202020204" pitchFamily="34" charset="0"/>
              <a:buChar char="•"/>
            </a:pPr>
            <a:r>
              <a:rPr lang="en-US" sz="1600" dirty="0"/>
              <a:t>Dimension Reduction</a:t>
            </a:r>
          </a:p>
          <a:p>
            <a:pPr marL="285750" indent="-285750">
              <a:buFont typeface="Arial" panose="020B0604020202020204" pitchFamily="34" charset="0"/>
              <a:buChar char="•"/>
            </a:pPr>
            <a:r>
              <a:rPr lang="en-US" sz="1600" b="1" dirty="0"/>
              <a:t>Manage Bias</a:t>
            </a:r>
          </a:p>
        </p:txBody>
      </p:sp>
      <p:sp>
        <p:nvSpPr>
          <p:cNvPr id="12" name="Oval 11" descr="End">
            <a:extLst>
              <a:ext uri="{FF2B5EF4-FFF2-40B4-BE49-F238E27FC236}">
                <a16:creationId xmlns:a16="http://schemas.microsoft.com/office/drawing/2014/main" id="{BBC580CD-F8D7-D501-2F09-4A0FE866DE5C}"/>
              </a:ext>
            </a:extLst>
          </p:cNvPr>
          <p:cNvSpPr/>
          <p:nvPr/>
        </p:nvSpPr>
        <p:spPr>
          <a:xfrm>
            <a:off x="11134724" y="2737758"/>
            <a:ext cx="450201" cy="462643"/>
          </a:xfrm>
          <a:prstGeom prst="ellipse">
            <a:avLst/>
          </a:prstGeom>
          <a:solidFill>
            <a:srgbClr val="FF0000"/>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3F823CCE-6074-8C85-6239-DF33C2C3109E}"/>
              </a:ext>
              <a:ext uri="{C183D7F6-B498-43B3-948B-1728B52AA6E4}">
                <adec:decorative xmlns:adec="http://schemas.microsoft.com/office/drawing/2017/decorative" val="1"/>
              </a:ext>
            </a:extLst>
          </p:cNvPr>
          <p:cNvCxnSpPr/>
          <p:nvPr/>
        </p:nvCxnSpPr>
        <p:spPr>
          <a:xfrm>
            <a:off x="3409950" y="298968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91D8FA4D-79FD-4249-1473-17BE468C071A}"/>
              </a:ext>
              <a:ext uri="{C183D7F6-B498-43B3-948B-1728B52AA6E4}">
                <adec:decorative xmlns:adec="http://schemas.microsoft.com/office/drawing/2017/decorative" val="1"/>
              </a:ext>
            </a:extLst>
          </p:cNvPr>
          <p:cNvCxnSpPr/>
          <p:nvPr/>
        </p:nvCxnSpPr>
        <p:spPr>
          <a:xfrm>
            <a:off x="5743575" y="265203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2E14C945-2E99-84EA-4339-83093F42CDE7}"/>
              </a:ext>
              <a:ext uri="{C183D7F6-B498-43B3-948B-1728B52AA6E4}">
                <adec:decorative xmlns:adec="http://schemas.microsoft.com/office/drawing/2017/decorative" val="1"/>
              </a:ext>
            </a:extLst>
          </p:cNvPr>
          <p:cNvCxnSpPr/>
          <p:nvPr/>
        </p:nvCxnSpPr>
        <p:spPr>
          <a:xfrm>
            <a:off x="8115300" y="3003291"/>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6AF7D5B-0F67-946E-BF68-DC9095BD74B6}"/>
              </a:ext>
              <a:ext uri="{C183D7F6-B498-43B3-948B-1728B52AA6E4}">
                <adec:decorative xmlns:adec="http://schemas.microsoft.com/office/drawing/2017/decorative" val="1"/>
              </a:ext>
            </a:extLst>
          </p:cNvPr>
          <p:cNvCxnSpPr>
            <a:cxnSpLocks/>
          </p:cNvCxnSpPr>
          <p:nvPr/>
        </p:nvCxnSpPr>
        <p:spPr>
          <a:xfrm flipH="1">
            <a:off x="5734050" y="3200401"/>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794B66BB-FC9C-2A50-846C-A94ABDE62983}"/>
              </a:ext>
              <a:ext uri="{C183D7F6-B498-43B3-948B-1728B52AA6E4}">
                <adec:decorative xmlns:adec="http://schemas.microsoft.com/office/drawing/2017/decorative" val="1"/>
              </a:ext>
            </a:extLst>
          </p:cNvPr>
          <p:cNvCxnSpPr/>
          <p:nvPr/>
        </p:nvCxnSpPr>
        <p:spPr>
          <a:xfrm>
            <a:off x="10391775" y="298968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B94AE7D3-77A2-A53C-7875-60F4251273EE}"/>
              </a:ext>
              <a:ext uri="{C183D7F6-B498-43B3-948B-1728B52AA6E4}">
                <adec:decorative xmlns:adec="http://schemas.microsoft.com/office/drawing/2017/decorative" val="1"/>
              </a:ext>
            </a:extLst>
          </p:cNvPr>
          <p:cNvCxnSpPr>
            <a:cxnSpLocks/>
          </p:cNvCxnSpPr>
          <p:nvPr/>
        </p:nvCxnSpPr>
        <p:spPr>
          <a:xfrm>
            <a:off x="9614296" y="6118424"/>
            <a:ext cx="0" cy="346026"/>
          </a:xfrm>
          <a:prstGeom prst="straightConnector1">
            <a:avLst/>
          </a:prstGeom>
          <a:ln w="50800">
            <a:tailEnd type="non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28866302-3E72-978C-5006-64CDA69E9983}"/>
              </a:ext>
              <a:ext uri="{C183D7F6-B498-43B3-948B-1728B52AA6E4}">
                <adec:decorative xmlns:adec="http://schemas.microsoft.com/office/drawing/2017/decorative" val="1"/>
              </a:ext>
            </a:extLst>
          </p:cNvPr>
          <p:cNvCxnSpPr>
            <a:cxnSpLocks/>
          </p:cNvCxnSpPr>
          <p:nvPr/>
        </p:nvCxnSpPr>
        <p:spPr>
          <a:xfrm flipV="1">
            <a:off x="4690294" y="6022665"/>
            <a:ext cx="0" cy="412751"/>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36" name="Left Brace 35">
            <a:extLst>
              <a:ext uri="{FF2B5EF4-FFF2-40B4-BE49-F238E27FC236}">
                <a16:creationId xmlns:a16="http://schemas.microsoft.com/office/drawing/2014/main" id="{D5C919C9-A974-E277-0A2F-F1A0D5A2E5BC}"/>
              </a:ext>
              <a:ext uri="{C183D7F6-B498-43B3-948B-1728B52AA6E4}">
                <adec:decorative xmlns:adec="http://schemas.microsoft.com/office/drawing/2017/decorative" val="1"/>
              </a:ext>
            </a:extLst>
          </p:cNvPr>
          <p:cNvSpPr/>
          <p:nvPr/>
        </p:nvSpPr>
        <p:spPr>
          <a:xfrm rot="5400000">
            <a:off x="4619603" y="-1188448"/>
            <a:ext cx="466213" cy="6299711"/>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0" name="Straight Arrow Connector 39">
            <a:extLst>
              <a:ext uri="{FF2B5EF4-FFF2-40B4-BE49-F238E27FC236}">
                <a16:creationId xmlns:a16="http://schemas.microsoft.com/office/drawing/2014/main" id="{6A86A587-20B4-3E3B-BBCC-3335C2FB617D}"/>
              </a:ext>
              <a:ext uri="{C183D7F6-B498-43B3-948B-1728B52AA6E4}">
                <adec:decorative xmlns:adec="http://schemas.microsoft.com/office/drawing/2017/decorative" val="1"/>
              </a:ext>
            </a:extLst>
          </p:cNvPr>
          <p:cNvCxnSpPr/>
          <p:nvPr/>
        </p:nvCxnSpPr>
        <p:spPr>
          <a:xfrm>
            <a:off x="1066800" y="2977437"/>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46CE3D83-143A-53F2-7EF6-E7C72FC086EE}"/>
              </a:ext>
              <a:ext uri="{C183D7F6-B498-43B3-948B-1728B52AA6E4}">
                <adec:decorative xmlns:adec="http://schemas.microsoft.com/office/drawing/2017/decorative" val="1"/>
              </a:ext>
            </a:extLst>
          </p:cNvPr>
          <p:cNvCxnSpPr>
            <a:cxnSpLocks/>
          </p:cNvCxnSpPr>
          <p:nvPr/>
        </p:nvCxnSpPr>
        <p:spPr>
          <a:xfrm>
            <a:off x="481012" y="1006947"/>
            <a:ext cx="11229975" cy="16809"/>
          </a:xfrm>
          <a:prstGeom prst="line">
            <a:avLst/>
          </a:prstGeom>
          <a:ln w="25400">
            <a:prstDash val="sysDash"/>
          </a:ln>
        </p:spPr>
        <p:style>
          <a:lnRef idx="1">
            <a:schemeClr val="accent2"/>
          </a:lnRef>
          <a:fillRef idx="0">
            <a:schemeClr val="accent2"/>
          </a:fillRef>
          <a:effectRef idx="0">
            <a:schemeClr val="accent2"/>
          </a:effectRef>
          <a:fontRef idx="minor">
            <a:schemeClr val="tx1"/>
          </a:fontRef>
        </p:style>
      </p:cxnSp>
      <p:cxnSp>
        <p:nvCxnSpPr>
          <p:cNvPr id="3" name="Straight Arrow Connector 2">
            <a:extLst>
              <a:ext uri="{FF2B5EF4-FFF2-40B4-BE49-F238E27FC236}">
                <a16:creationId xmlns:a16="http://schemas.microsoft.com/office/drawing/2014/main" id="{DBF8C12F-06C5-FAAE-2DCC-25AE0ACAA60B}"/>
              </a:ext>
              <a:ext uri="{C183D7F6-B498-43B3-948B-1728B52AA6E4}">
                <adec:decorative xmlns:adec="http://schemas.microsoft.com/office/drawing/2017/decorative" val="1"/>
              </a:ext>
            </a:extLst>
          </p:cNvPr>
          <p:cNvCxnSpPr>
            <a:cxnSpLocks/>
          </p:cNvCxnSpPr>
          <p:nvPr/>
        </p:nvCxnSpPr>
        <p:spPr>
          <a:xfrm flipH="1">
            <a:off x="4659121" y="6460354"/>
            <a:ext cx="4982884" cy="0"/>
          </a:xfrm>
          <a:prstGeom prst="straightConnector1">
            <a:avLst/>
          </a:prstGeom>
          <a:ln w="50800">
            <a:tailEnd type="non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89FB072-CBBD-B321-11B8-9C8843F9F355}"/>
              </a:ext>
              <a:ext uri="{C183D7F6-B498-43B3-948B-1728B52AA6E4}">
                <adec:decorative xmlns:adec="http://schemas.microsoft.com/office/drawing/2017/decorative" val="0"/>
              </a:ext>
            </a:extLst>
          </p:cNvPr>
          <p:cNvSpPr txBox="1"/>
          <p:nvPr/>
        </p:nvSpPr>
        <p:spPr>
          <a:xfrm>
            <a:off x="1702854" y="4050913"/>
            <a:ext cx="1809747" cy="338554"/>
          </a:xfrm>
          <a:prstGeom prst="rect">
            <a:avLst/>
          </a:prstGeom>
          <a:noFill/>
        </p:spPr>
        <p:txBody>
          <a:bodyPr wrap="square" rtlCol="0">
            <a:spAutoFit/>
          </a:bodyPr>
          <a:lstStyle/>
          <a:p>
            <a:pPr marL="285750" indent="-285750">
              <a:buFont typeface="Arial" panose="020B0604020202020204" pitchFamily="34" charset="0"/>
              <a:buChar char="•"/>
            </a:pPr>
            <a:r>
              <a:rPr lang="en-US" sz="1600" b="1" dirty="0"/>
              <a:t>Manage Bias</a:t>
            </a:r>
          </a:p>
        </p:txBody>
      </p:sp>
    </p:spTree>
    <p:extLst>
      <p:ext uri="{BB962C8B-B14F-4D97-AF65-F5344CB8AC3E}">
        <p14:creationId xmlns:p14="http://schemas.microsoft.com/office/powerpoint/2010/main" val="2311061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4982</TotalTime>
  <Words>1193</Words>
  <Application>Microsoft Office PowerPoint</Application>
  <PresentationFormat>Widescreen</PresentationFormat>
  <Paragraphs>119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Corbel</vt:lpstr>
      <vt:lpstr>Segoe UI</vt:lpstr>
      <vt:lpstr>Office Theme</vt:lpstr>
      <vt:lpstr>LLMs (Large Language Models)</vt:lpstr>
      <vt:lpstr>Large Language Models (LLMs)</vt:lpstr>
      <vt:lpstr>“Attention”</vt:lpstr>
      <vt:lpstr>“Attention”(2)</vt:lpstr>
      <vt:lpstr>More Terminology</vt:lpstr>
      <vt:lpstr>LLMs illustrated</vt:lpstr>
      <vt:lpstr>LLMs illustrated again (2)</vt:lpstr>
      <vt:lpstr>Terminology recap</vt:lpstr>
      <vt:lpstr>Where do LLMs fit?</vt:lpstr>
      <vt:lpstr>A Neural Network could be used for either…</vt:lpstr>
      <vt:lpstr>Shafer’s Semi-Supervised Roadmap (v1.4)</vt:lpstr>
      <vt:lpstr>How are LLMs compared and talked about?</vt:lpstr>
      <vt:lpstr>Comparison of LLMs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 What is the cloud?</dc:title>
  <dc:creator>David Schuff</dc:creator>
  <cp:lastModifiedBy>Jeremy J. Shafer</cp:lastModifiedBy>
  <cp:revision>250</cp:revision>
  <dcterms:created xsi:type="dcterms:W3CDTF">2022-06-30T13:55:29Z</dcterms:created>
  <dcterms:modified xsi:type="dcterms:W3CDTF">2025-03-07T15:33:46Z</dcterms:modified>
</cp:coreProperties>
</file>