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16" r:id="rId2"/>
    <p:sldId id="657" r:id="rId3"/>
    <p:sldId id="645" r:id="rId4"/>
    <p:sldId id="658" r:id="rId5"/>
    <p:sldId id="646" r:id="rId6"/>
    <p:sldId id="647" r:id="rId7"/>
    <p:sldId id="649" r:id="rId8"/>
    <p:sldId id="650" r:id="rId9"/>
    <p:sldId id="651" r:id="rId10"/>
    <p:sldId id="652" r:id="rId11"/>
    <p:sldId id="659" r:id="rId12"/>
    <p:sldId id="660" r:id="rId13"/>
    <p:sldId id="653" r:id="rId14"/>
    <p:sldId id="268" r:id="rId15"/>
    <p:sldId id="272" r:id="rId16"/>
    <p:sldId id="275" r:id="rId17"/>
    <p:sldId id="279" r:id="rId18"/>
    <p:sldId id="288" r:id="rId19"/>
    <p:sldId id="296" r:id="rId20"/>
    <p:sldId id="654" r:id="rId21"/>
    <p:sldId id="3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8" autoAdjust="0"/>
    <p:restoredTop sz="94771" autoAdjust="0"/>
  </p:normalViewPr>
  <p:slideViewPr>
    <p:cSldViewPr snapToGrid="0">
      <p:cViewPr varScale="1">
        <p:scale>
          <a:sx n="73" d="100"/>
          <a:sy n="73" d="100"/>
        </p:scale>
        <p:origin x="82" y="173"/>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D794BA-920A-597D-040C-CEC1B9F5DA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ADF422-CC43-0AC4-FB7B-47E73871E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B5322A-B899-483E-B928-C294F0B358DA}" type="datetimeFigureOut">
              <a:rPr lang="en-US" smtClean="0"/>
              <a:t>4/2/2025</a:t>
            </a:fld>
            <a:endParaRPr lang="en-US"/>
          </a:p>
        </p:txBody>
      </p:sp>
      <p:sp>
        <p:nvSpPr>
          <p:cNvPr id="4" name="Footer Placeholder 3">
            <a:extLst>
              <a:ext uri="{FF2B5EF4-FFF2-40B4-BE49-F238E27FC236}">
                <a16:creationId xmlns:a16="http://schemas.microsoft.com/office/drawing/2014/main" id="{C0C7DE24-B6D3-DAB4-F4AC-264A57178C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E7284C-7388-41D0-7EA6-38C758FB2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A89A1C-6A68-4544-BEE1-48811F30572F}" type="slidenum">
              <a:rPr lang="en-US" smtClean="0"/>
              <a:t>‹#›</a:t>
            </a:fld>
            <a:endParaRPr lang="en-US"/>
          </a:p>
        </p:txBody>
      </p:sp>
    </p:spTree>
    <p:extLst>
      <p:ext uri="{BB962C8B-B14F-4D97-AF65-F5344CB8AC3E}">
        <p14:creationId xmlns:p14="http://schemas.microsoft.com/office/powerpoint/2010/main" val="4129774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559F7-47CA-4404-87DC-39E86D757DA2}"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D1E30-05F7-46E9-87C6-9BA099A7581D}" type="slidenum">
              <a:rPr lang="en-US" smtClean="0"/>
              <a:t>‹#›</a:t>
            </a:fld>
            <a:endParaRPr lang="en-US"/>
          </a:p>
        </p:txBody>
      </p:sp>
    </p:spTree>
    <p:extLst>
      <p:ext uri="{BB962C8B-B14F-4D97-AF65-F5344CB8AC3E}">
        <p14:creationId xmlns:p14="http://schemas.microsoft.com/office/powerpoint/2010/main" val="356042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p:txBody>
      </p:sp>
      <p:sp>
        <p:nvSpPr>
          <p:cNvPr id="4" name="Slide Number Placeholder 3"/>
          <p:cNvSpPr>
            <a:spLocks noGrp="1"/>
          </p:cNvSpPr>
          <p:nvPr>
            <p:ph type="sldNum" sz="quarter" idx="5"/>
          </p:nvPr>
        </p:nvSpPr>
        <p:spPr/>
        <p:txBody>
          <a:bodyPr/>
          <a:lstStyle/>
          <a:p>
            <a:fld id="{9192091F-6CD8-46B7-96F0-0D064BD5D0C2}" type="slidenum">
              <a:rPr lang="en-US" smtClean="0"/>
              <a:t>3</a:t>
            </a:fld>
            <a:endParaRPr lang="en-US" dirty="0"/>
          </a:p>
        </p:txBody>
      </p:sp>
    </p:spTree>
    <p:extLst>
      <p:ext uri="{BB962C8B-B14F-4D97-AF65-F5344CB8AC3E}">
        <p14:creationId xmlns:p14="http://schemas.microsoft.com/office/powerpoint/2010/main" val="210688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F1F1F"/>
                </a:solidFill>
                <a:effectLst/>
                <a:latin typeface="Google Sans"/>
              </a:rPr>
              <a:t>NIST is the </a:t>
            </a:r>
            <a:r>
              <a:rPr lang="en-US" b="0" i="0" dirty="0">
                <a:solidFill>
                  <a:srgbClr val="040C28"/>
                </a:solidFill>
                <a:effectLst/>
                <a:latin typeface="Google Sans"/>
              </a:rPr>
              <a:t>National Institute of Standards and Technology</a:t>
            </a:r>
            <a:r>
              <a:rPr lang="en-US" b="0" i="0" dirty="0">
                <a:solidFill>
                  <a:srgbClr val="1F1F1F"/>
                </a:solidFill>
                <a:effectLst/>
                <a:latin typeface="Google Sans"/>
              </a:rPr>
              <a:t> at the U.S. Department of Commerce. The NIST Cybersecurity Framework helps businesses of all sizes better understand, manage, and reduce their cybersecurity risk and protect their networks and data. The Framework is voluntary.</a:t>
            </a:r>
            <a:endParaRPr lang="en-US" dirty="0"/>
          </a:p>
          <a:p>
            <a:endParaRPr lang="en-US" dirty="0"/>
          </a:p>
        </p:txBody>
      </p:sp>
      <p:sp>
        <p:nvSpPr>
          <p:cNvPr id="4" name="Slide Number Placeholder 3"/>
          <p:cNvSpPr>
            <a:spLocks noGrp="1"/>
          </p:cNvSpPr>
          <p:nvPr>
            <p:ph type="sldNum" sz="quarter" idx="5"/>
          </p:nvPr>
        </p:nvSpPr>
        <p:spPr/>
        <p:txBody>
          <a:bodyPr/>
          <a:lstStyle/>
          <a:p>
            <a:fld id="{1D1D1E30-05F7-46E9-87C6-9BA099A7581D}" type="slidenum">
              <a:rPr lang="en-US" smtClean="0"/>
              <a:t>8</a:t>
            </a:fld>
            <a:endParaRPr lang="en-US"/>
          </a:p>
        </p:txBody>
      </p:sp>
    </p:spTree>
    <p:extLst>
      <p:ext uri="{BB962C8B-B14F-4D97-AF65-F5344CB8AC3E}">
        <p14:creationId xmlns:p14="http://schemas.microsoft.com/office/powerpoint/2010/main" val="333916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551B-593C-49C4-57FE-96C67B4B3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1FB319-C73A-A581-C7E6-001D8B21C0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D6BB6-D4B3-3C68-50A0-09383D06F9AE}"/>
              </a:ext>
            </a:extLst>
          </p:cNvPr>
          <p:cNvSpPr>
            <a:spLocks noGrp="1"/>
          </p:cNvSpPr>
          <p:nvPr>
            <p:ph type="dt" sz="half" idx="10"/>
          </p:nvPr>
        </p:nvSpPr>
        <p:spPr/>
        <p:txBody>
          <a:bodyPr/>
          <a:lstStyle/>
          <a:p>
            <a:fld id="{A9E2D902-65FA-4D2B-A9E3-F8F9AE192426}" type="datetime1">
              <a:rPr lang="en-US" smtClean="0"/>
              <a:t>4/2/2025</a:t>
            </a:fld>
            <a:endParaRPr lang="en-US"/>
          </a:p>
        </p:txBody>
      </p:sp>
      <p:sp>
        <p:nvSpPr>
          <p:cNvPr id="5" name="Footer Placeholder 4">
            <a:extLst>
              <a:ext uri="{FF2B5EF4-FFF2-40B4-BE49-F238E27FC236}">
                <a16:creationId xmlns:a16="http://schemas.microsoft.com/office/drawing/2014/main" id="{874B4A09-0D36-7059-6A65-5B8374A60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4BD8D-091D-CF8E-0FC4-5A0FF0CADF12}"/>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98729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249D-590A-BFFB-ABB5-716516221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A3C57-F21A-F94B-837D-D46C51BDE7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16451-6E69-9E6F-BEAA-8090D855ADB4}"/>
              </a:ext>
            </a:extLst>
          </p:cNvPr>
          <p:cNvSpPr>
            <a:spLocks noGrp="1"/>
          </p:cNvSpPr>
          <p:nvPr>
            <p:ph type="dt" sz="half" idx="10"/>
          </p:nvPr>
        </p:nvSpPr>
        <p:spPr/>
        <p:txBody>
          <a:bodyPr/>
          <a:lstStyle/>
          <a:p>
            <a:fld id="{EDCE8217-33AE-4F34-A2F9-B3536CD1A214}" type="datetime1">
              <a:rPr lang="en-US" smtClean="0"/>
              <a:t>4/2/2025</a:t>
            </a:fld>
            <a:endParaRPr lang="en-US"/>
          </a:p>
        </p:txBody>
      </p:sp>
      <p:sp>
        <p:nvSpPr>
          <p:cNvPr id="5" name="Footer Placeholder 4">
            <a:extLst>
              <a:ext uri="{FF2B5EF4-FFF2-40B4-BE49-F238E27FC236}">
                <a16:creationId xmlns:a16="http://schemas.microsoft.com/office/drawing/2014/main" id="{F631513E-7D21-42A0-8C7A-B8236671D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AD496-9EA8-F2CC-1997-82EB6E82A6E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46119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6D8814-2631-F6DC-AF7D-02563D7685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6A5070-A393-416A-63DE-F2CA0474B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C97C25-469D-2C98-C67A-0223509D0B0C}"/>
              </a:ext>
            </a:extLst>
          </p:cNvPr>
          <p:cNvSpPr>
            <a:spLocks noGrp="1"/>
          </p:cNvSpPr>
          <p:nvPr>
            <p:ph type="dt" sz="half" idx="10"/>
          </p:nvPr>
        </p:nvSpPr>
        <p:spPr/>
        <p:txBody>
          <a:bodyPr/>
          <a:lstStyle/>
          <a:p>
            <a:fld id="{146BFDD1-299D-4449-96BA-F17EBF55787A}" type="datetime1">
              <a:rPr lang="en-US" smtClean="0"/>
              <a:t>4/2/2025</a:t>
            </a:fld>
            <a:endParaRPr lang="en-US"/>
          </a:p>
        </p:txBody>
      </p:sp>
      <p:sp>
        <p:nvSpPr>
          <p:cNvPr id="5" name="Footer Placeholder 4">
            <a:extLst>
              <a:ext uri="{FF2B5EF4-FFF2-40B4-BE49-F238E27FC236}">
                <a16:creationId xmlns:a16="http://schemas.microsoft.com/office/drawing/2014/main" id="{079DC9D5-05B2-F51E-53A7-D03615BCE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FB876-61A3-6377-BCAE-4D596E7F9D1C}"/>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86526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C15A-63BE-B40E-1D9E-6446F5D15BA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CD0F51C-97D8-ED41-C9B7-A9D918F2F3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8671C-4713-8DF1-7038-E3833EDCCF2C}"/>
              </a:ext>
            </a:extLst>
          </p:cNvPr>
          <p:cNvSpPr>
            <a:spLocks noGrp="1"/>
          </p:cNvSpPr>
          <p:nvPr>
            <p:ph type="dt" sz="half" idx="10"/>
          </p:nvPr>
        </p:nvSpPr>
        <p:spPr/>
        <p:txBody>
          <a:bodyPr/>
          <a:lstStyle/>
          <a:p>
            <a:fld id="{394DC6A2-19E8-4DCB-8D74-2262D57198BE}" type="datetime1">
              <a:rPr lang="en-US" smtClean="0"/>
              <a:t>4/2/2025</a:t>
            </a:fld>
            <a:endParaRPr lang="en-US"/>
          </a:p>
        </p:txBody>
      </p:sp>
      <p:sp>
        <p:nvSpPr>
          <p:cNvPr id="5" name="Footer Placeholder 4">
            <a:extLst>
              <a:ext uri="{FF2B5EF4-FFF2-40B4-BE49-F238E27FC236}">
                <a16:creationId xmlns:a16="http://schemas.microsoft.com/office/drawing/2014/main" id="{8D4EB3B6-9CF8-DFCE-95E6-560BBFF3C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E7FA8-82A0-A9F5-E21C-D40D5612C480}"/>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41723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04FDB-1D84-B45F-735E-18ED2B5E6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252913-A8D6-438A-51BE-A7B5BA280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C586D-EF57-3486-22BC-4A8E8A3D5956}"/>
              </a:ext>
            </a:extLst>
          </p:cNvPr>
          <p:cNvSpPr>
            <a:spLocks noGrp="1"/>
          </p:cNvSpPr>
          <p:nvPr>
            <p:ph type="dt" sz="half" idx="10"/>
          </p:nvPr>
        </p:nvSpPr>
        <p:spPr/>
        <p:txBody>
          <a:bodyPr/>
          <a:lstStyle/>
          <a:p>
            <a:fld id="{8F655978-98F8-46B9-97F9-0A6CD30EAE0C}" type="datetime1">
              <a:rPr lang="en-US" smtClean="0"/>
              <a:t>4/2/2025</a:t>
            </a:fld>
            <a:endParaRPr lang="en-US"/>
          </a:p>
        </p:txBody>
      </p:sp>
      <p:sp>
        <p:nvSpPr>
          <p:cNvPr id="5" name="Footer Placeholder 4">
            <a:extLst>
              <a:ext uri="{FF2B5EF4-FFF2-40B4-BE49-F238E27FC236}">
                <a16:creationId xmlns:a16="http://schemas.microsoft.com/office/drawing/2014/main" id="{2ECD0FFB-D40E-6537-B8B1-35E22F402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4B2E7-2B3E-782D-58F0-698C17EE9D84}"/>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23943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5D93-C060-7363-D67C-4F03C0A23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0B6D74-C919-11AC-B49D-12ACF62834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B73480-98E1-4F8F-BB39-7C5AA65B272D}"/>
              </a:ext>
            </a:extLst>
          </p:cNvPr>
          <p:cNvSpPr>
            <a:spLocks noGrp="1"/>
          </p:cNvSpPr>
          <p:nvPr>
            <p:ph type="dt" sz="half" idx="10"/>
          </p:nvPr>
        </p:nvSpPr>
        <p:spPr/>
        <p:txBody>
          <a:bodyPr/>
          <a:lstStyle/>
          <a:p>
            <a:fld id="{14C4B833-02E3-4FD7-89F6-EFD504988C4E}" type="datetime1">
              <a:rPr lang="en-US" smtClean="0"/>
              <a:t>4/2/2025</a:t>
            </a:fld>
            <a:endParaRPr lang="en-US"/>
          </a:p>
        </p:txBody>
      </p:sp>
      <p:sp>
        <p:nvSpPr>
          <p:cNvPr id="5" name="Footer Placeholder 4">
            <a:extLst>
              <a:ext uri="{FF2B5EF4-FFF2-40B4-BE49-F238E27FC236}">
                <a16:creationId xmlns:a16="http://schemas.microsoft.com/office/drawing/2014/main" id="{77B89907-F48D-8E6C-C0B9-15A16D71F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C8175-ED07-CC96-34EE-F04F0EA9EE71}"/>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16523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FC640-0119-6CDB-08E6-38EF90DB2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570D9-BD80-91D3-D660-2DB9E53C9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5CE66-252F-28FB-A707-3714559089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6673-2BFC-1D1A-99C8-2DE4C3FEA24C}"/>
              </a:ext>
            </a:extLst>
          </p:cNvPr>
          <p:cNvSpPr>
            <a:spLocks noGrp="1"/>
          </p:cNvSpPr>
          <p:nvPr>
            <p:ph type="dt" sz="half" idx="10"/>
          </p:nvPr>
        </p:nvSpPr>
        <p:spPr/>
        <p:txBody>
          <a:bodyPr/>
          <a:lstStyle/>
          <a:p>
            <a:fld id="{C7FB7206-E4AB-4F0E-8A57-1721CF543990}" type="datetime1">
              <a:rPr lang="en-US" smtClean="0"/>
              <a:t>4/2/2025</a:t>
            </a:fld>
            <a:endParaRPr lang="en-US"/>
          </a:p>
        </p:txBody>
      </p:sp>
      <p:sp>
        <p:nvSpPr>
          <p:cNvPr id="6" name="Footer Placeholder 5">
            <a:extLst>
              <a:ext uri="{FF2B5EF4-FFF2-40B4-BE49-F238E27FC236}">
                <a16:creationId xmlns:a16="http://schemas.microsoft.com/office/drawing/2014/main" id="{9C39ABD6-6B2B-D9F0-53E4-DE91B9394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2D236-0FF0-50F9-2069-2EE52C70F0D3}"/>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1190902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BF3F-16B0-650C-A03B-5F3DC3EC49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0D61C-03D1-F34E-83C0-7494DA441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856D2D-1078-14E1-ACDB-E4EEF9FD4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BE426-C9DF-9136-9C2E-8F47FBF29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3EFFB-78A9-4EC9-13FC-269CECC24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CDAE1-545F-357B-EF1E-74474AB2C847}"/>
              </a:ext>
            </a:extLst>
          </p:cNvPr>
          <p:cNvSpPr>
            <a:spLocks noGrp="1"/>
          </p:cNvSpPr>
          <p:nvPr>
            <p:ph type="dt" sz="half" idx="10"/>
          </p:nvPr>
        </p:nvSpPr>
        <p:spPr/>
        <p:txBody>
          <a:bodyPr/>
          <a:lstStyle/>
          <a:p>
            <a:fld id="{D69A8A85-B48E-4E51-8F45-DD9CDFCD890D}" type="datetime1">
              <a:rPr lang="en-US" smtClean="0"/>
              <a:t>4/2/2025</a:t>
            </a:fld>
            <a:endParaRPr lang="en-US"/>
          </a:p>
        </p:txBody>
      </p:sp>
      <p:sp>
        <p:nvSpPr>
          <p:cNvPr id="8" name="Footer Placeholder 7">
            <a:extLst>
              <a:ext uri="{FF2B5EF4-FFF2-40B4-BE49-F238E27FC236}">
                <a16:creationId xmlns:a16="http://schemas.microsoft.com/office/drawing/2014/main" id="{9FC14ACE-5857-E707-A6B4-89F34A4439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60F486-7043-4535-5478-7EB0BD54420D}"/>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71594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BCF-FE19-CA43-CE3B-A0468BBE2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448C6-3434-529A-09DF-BF78BF7EFEA2}"/>
              </a:ext>
            </a:extLst>
          </p:cNvPr>
          <p:cNvSpPr>
            <a:spLocks noGrp="1"/>
          </p:cNvSpPr>
          <p:nvPr>
            <p:ph type="dt" sz="half" idx="10"/>
          </p:nvPr>
        </p:nvSpPr>
        <p:spPr/>
        <p:txBody>
          <a:bodyPr/>
          <a:lstStyle/>
          <a:p>
            <a:fld id="{78FC74A2-86C1-4C62-B95A-C04E5B2CED20}" type="datetime1">
              <a:rPr lang="en-US" smtClean="0"/>
              <a:t>4/2/2025</a:t>
            </a:fld>
            <a:endParaRPr lang="en-US"/>
          </a:p>
        </p:txBody>
      </p:sp>
      <p:sp>
        <p:nvSpPr>
          <p:cNvPr id="4" name="Footer Placeholder 3">
            <a:extLst>
              <a:ext uri="{FF2B5EF4-FFF2-40B4-BE49-F238E27FC236}">
                <a16:creationId xmlns:a16="http://schemas.microsoft.com/office/drawing/2014/main" id="{A62ACC81-4029-15DD-348D-14A5D1B109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168C80-ADF6-B907-7ED6-11970EB593DF}"/>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269017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54BDA0-523B-53FA-7984-82B9B4FDBE9C}"/>
              </a:ext>
            </a:extLst>
          </p:cNvPr>
          <p:cNvSpPr>
            <a:spLocks noGrp="1"/>
          </p:cNvSpPr>
          <p:nvPr>
            <p:ph type="dt" sz="half" idx="10"/>
          </p:nvPr>
        </p:nvSpPr>
        <p:spPr/>
        <p:txBody>
          <a:bodyPr/>
          <a:lstStyle/>
          <a:p>
            <a:fld id="{65E167B1-9647-425E-AD9F-98E54172F8FA}" type="datetime1">
              <a:rPr lang="en-US" smtClean="0"/>
              <a:t>4/2/2025</a:t>
            </a:fld>
            <a:endParaRPr lang="en-US"/>
          </a:p>
        </p:txBody>
      </p:sp>
      <p:sp>
        <p:nvSpPr>
          <p:cNvPr id="3" name="Footer Placeholder 2">
            <a:extLst>
              <a:ext uri="{FF2B5EF4-FFF2-40B4-BE49-F238E27FC236}">
                <a16:creationId xmlns:a16="http://schemas.microsoft.com/office/drawing/2014/main" id="{A92ECDE5-2E32-17D6-7C05-A8F5E9AD6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B17DBB-65B6-5F43-03E9-E1E32C17B2F9}"/>
              </a:ext>
            </a:extLst>
          </p:cNvPr>
          <p:cNvSpPr>
            <a:spLocks noGrp="1"/>
          </p:cNvSpPr>
          <p:nvPr>
            <p:ph type="sldNum" sz="quarter" idx="12"/>
          </p:nvPr>
        </p:nvSpPr>
        <p:spPr>
          <a:xfrm>
            <a:off x="8818418" y="6173787"/>
            <a:ext cx="2743200" cy="365125"/>
          </a:xfrm>
        </p:spPr>
        <p:txBody>
          <a:bodyPr/>
          <a:lstStyle>
            <a:lvl1pPr>
              <a:defRPr sz="3600" b="1"/>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426528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0FD2-35A0-1183-A814-246BFD176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4A1F78-9FB6-EAD6-F5C2-800A18828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4246B-37FE-B666-3E17-44432FA6F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B4B6E-4EED-2848-1B41-73E7079AB755}"/>
              </a:ext>
            </a:extLst>
          </p:cNvPr>
          <p:cNvSpPr>
            <a:spLocks noGrp="1"/>
          </p:cNvSpPr>
          <p:nvPr>
            <p:ph type="dt" sz="half" idx="10"/>
          </p:nvPr>
        </p:nvSpPr>
        <p:spPr/>
        <p:txBody>
          <a:bodyPr/>
          <a:lstStyle/>
          <a:p>
            <a:fld id="{B242EDAE-0363-4B49-AE54-A472D7EB8DCF}" type="datetime1">
              <a:rPr lang="en-US" smtClean="0"/>
              <a:t>4/2/2025</a:t>
            </a:fld>
            <a:endParaRPr lang="en-US"/>
          </a:p>
        </p:txBody>
      </p:sp>
      <p:sp>
        <p:nvSpPr>
          <p:cNvPr id="6" name="Footer Placeholder 5">
            <a:extLst>
              <a:ext uri="{FF2B5EF4-FFF2-40B4-BE49-F238E27FC236}">
                <a16:creationId xmlns:a16="http://schemas.microsoft.com/office/drawing/2014/main" id="{3BA15D18-4B22-F1D5-6BFC-AEA92FCD4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2D578-FC86-5949-7152-3918BD29D47A}"/>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354025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D26D-380C-821A-940E-E19A6614C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078849-0FC5-5942-A9CC-F0CA886AA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1D979D-65A7-BB1C-29F3-47DB06B9D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0433E-DB2C-8BDC-B8CC-E6A2470EDBE5}"/>
              </a:ext>
            </a:extLst>
          </p:cNvPr>
          <p:cNvSpPr>
            <a:spLocks noGrp="1"/>
          </p:cNvSpPr>
          <p:nvPr>
            <p:ph type="dt" sz="half" idx="10"/>
          </p:nvPr>
        </p:nvSpPr>
        <p:spPr/>
        <p:txBody>
          <a:bodyPr/>
          <a:lstStyle/>
          <a:p>
            <a:fld id="{7FB7CC8C-F46D-4954-A693-48A631E5B418}" type="datetime1">
              <a:rPr lang="en-US" smtClean="0"/>
              <a:t>4/2/2025</a:t>
            </a:fld>
            <a:endParaRPr lang="en-US"/>
          </a:p>
        </p:txBody>
      </p:sp>
      <p:sp>
        <p:nvSpPr>
          <p:cNvPr id="6" name="Footer Placeholder 5">
            <a:extLst>
              <a:ext uri="{FF2B5EF4-FFF2-40B4-BE49-F238E27FC236}">
                <a16:creationId xmlns:a16="http://schemas.microsoft.com/office/drawing/2014/main" id="{05213283-8C9B-A07A-13B7-21D65B247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C6A75-C3B9-F58C-CAE2-30350AEB61B6}"/>
              </a:ext>
            </a:extLst>
          </p:cNvPr>
          <p:cNvSpPr>
            <a:spLocks noGrp="1"/>
          </p:cNvSpPr>
          <p:nvPr>
            <p:ph type="sldNum" sz="quarter" idx="12"/>
          </p:nvPr>
        </p:nvSpPr>
        <p:spPr/>
        <p:txBody>
          <a:bodyPr/>
          <a:lstStyle/>
          <a:p>
            <a:fld id="{B577980B-5DC2-400E-96EB-36509C046925}" type="slidenum">
              <a:rPr lang="en-US" smtClean="0"/>
              <a:t>‹#›</a:t>
            </a:fld>
            <a:endParaRPr lang="en-US"/>
          </a:p>
        </p:txBody>
      </p:sp>
    </p:spTree>
    <p:extLst>
      <p:ext uri="{BB962C8B-B14F-4D97-AF65-F5344CB8AC3E}">
        <p14:creationId xmlns:p14="http://schemas.microsoft.com/office/powerpoint/2010/main" val="96084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9E1EA-EDE5-BD24-FD47-71782B9F2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90426-104C-EDB2-138B-DF76C568D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BDF8E-3383-7686-6FEF-8A3B7871E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5D25A-5207-47D6-8B9E-E5D2EAC8D6B6}" type="datetime1">
              <a:rPr lang="en-US" smtClean="0"/>
              <a:t>4/2/2025</a:t>
            </a:fld>
            <a:endParaRPr lang="en-US"/>
          </a:p>
        </p:txBody>
      </p:sp>
      <p:sp>
        <p:nvSpPr>
          <p:cNvPr id="5" name="Footer Placeholder 4">
            <a:extLst>
              <a:ext uri="{FF2B5EF4-FFF2-40B4-BE49-F238E27FC236}">
                <a16:creationId xmlns:a16="http://schemas.microsoft.com/office/drawing/2014/main" id="{AE091417-5CFD-C3A6-2568-FEABE9773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931D0E5-EC0C-2461-EA29-1BD6591BB0A0}"/>
              </a:ext>
            </a:extLst>
          </p:cNvPr>
          <p:cNvSpPr>
            <a:spLocks noGrp="1"/>
          </p:cNvSpPr>
          <p:nvPr>
            <p:ph type="sldNum" sz="quarter" idx="4"/>
          </p:nvPr>
        </p:nvSpPr>
        <p:spPr>
          <a:xfrm>
            <a:off x="8506691" y="5901531"/>
            <a:ext cx="3027218" cy="591344"/>
          </a:xfrm>
          <a:prstGeom prst="rect">
            <a:avLst/>
          </a:prstGeom>
        </p:spPr>
        <p:txBody>
          <a:bodyPr vert="horz" lIns="91440" tIns="45720" rIns="91440" bIns="45720" rtlCol="0" anchor="ctr"/>
          <a:lstStyle>
            <a:lvl1pPr algn="r">
              <a:defRPr sz="3200" b="1">
                <a:solidFill>
                  <a:schemeClr val="tx1">
                    <a:tint val="82000"/>
                  </a:schemeClr>
                </a:solidFill>
              </a:defRPr>
            </a:lvl1pPr>
          </a:lstStyle>
          <a:p>
            <a:fld id="{B577980B-5DC2-400E-96EB-36509C046925}" type="slidenum">
              <a:rPr lang="en-US" smtClean="0"/>
              <a:pPr/>
              <a:t>‹#›</a:t>
            </a:fld>
            <a:endParaRPr lang="en-US" dirty="0"/>
          </a:p>
        </p:txBody>
      </p:sp>
    </p:spTree>
    <p:extLst>
      <p:ext uri="{BB962C8B-B14F-4D97-AF65-F5344CB8AC3E}">
        <p14:creationId xmlns:p14="http://schemas.microsoft.com/office/powerpoint/2010/main" val="178951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s://community.mis.temple.edu/jshafer"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hyperlink" Target="https://online.visual-paradigm.com/diagrams/templates/network-diagram/office-network-diagram-example" TargetMode="Externa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openclipart.org/detail/38827/netalloy-gears-by-netalloy" TargetMode="External"/><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ecdsbit.blogspot.com/2016/09/phising-anyone-some-great-tips-to.html" TargetMode="Externa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ndiant.com/" TargetMode="External"/><Relationship Id="rId2" Type="http://schemas.openxmlformats.org/officeDocument/2006/relationships/hyperlink" Target="https://www.microsoft.com/en-us/security/business/siem-and-xdr/microsoft-defender-threat-intelligenc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RV_SdCfZ-0s?si=Lm1ATp1Onaj5lC1I"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nswers.microsoft.com/en-us/windows/forum/all/wacatac-false-positive-outbreak/0d92ef05-50db-4d12-92f4-fcfe8f0b966c" TargetMode="External"/><Relationship Id="rId1" Type="http://schemas.openxmlformats.org/officeDocument/2006/relationships/slideLayout" Target="../slideLayouts/slideLayout12.xml"/><Relationship Id="rId4" Type="http://schemas.openxmlformats.org/officeDocument/2006/relationships/hyperlink" Target="https://freesvg.org/spider-with-we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view-image.php?image=52893&amp;picture=handshake" TargetMode="External"/><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isjobindex.com/" TargetMode="Externa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The_Protection_of_Information_in_Computer_System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19B3-EF15-89E8-C1F0-C8B933E9CAC8}"/>
              </a:ext>
            </a:extLst>
          </p:cNvPr>
          <p:cNvSpPr>
            <a:spLocks noGrp="1"/>
          </p:cNvSpPr>
          <p:nvPr>
            <p:ph type="ctrTitle"/>
          </p:nvPr>
        </p:nvSpPr>
        <p:spPr>
          <a:xfrm>
            <a:off x="5851233" y="1403184"/>
            <a:ext cx="6034823" cy="1554505"/>
          </a:xfrm>
        </p:spPr>
        <p:txBody>
          <a:bodyPr>
            <a:normAutofit/>
          </a:bodyPr>
          <a:lstStyle/>
          <a:p>
            <a:r>
              <a:rPr lang="en-US" dirty="0" err="1">
                <a:latin typeface="Segoe UI" panose="020B0502040204020203" pitchFamily="34" charset="0"/>
                <a:ea typeface="Tahoma" panose="020B0604030504040204" pitchFamily="34" charset="0"/>
                <a:cs typeface="Segoe UI" panose="020B0502040204020203" pitchFamily="34" charset="0"/>
              </a:rPr>
              <a:t>AICyber</a:t>
            </a:r>
            <a:br>
              <a:rPr lang="en-US" dirty="0">
                <a:latin typeface="Segoe UI" panose="020B0502040204020203" pitchFamily="34" charset="0"/>
                <a:ea typeface="Tahoma" panose="020B0604030504040204" pitchFamily="34" charset="0"/>
                <a:cs typeface="Segoe UI" panose="020B0502040204020203" pitchFamily="34" charset="0"/>
              </a:rPr>
            </a:br>
            <a:r>
              <a:rPr lang="en-US" sz="3600" dirty="0">
                <a:latin typeface="Segoe UI" panose="020B0502040204020203" pitchFamily="34" charset="0"/>
                <a:ea typeface="Tahoma" panose="020B0604030504040204" pitchFamily="34" charset="0"/>
                <a:cs typeface="Segoe UI" panose="020B0502040204020203" pitchFamily="34" charset="0"/>
              </a:rPr>
              <a:t>(AI </a:t>
            </a:r>
            <a:r>
              <a:rPr lang="en-US" sz="3600" b="1" i="1" dirty="0">
                <a:latin typeface="Segoe UI" panose="020B0502040204020203" pitchFamily="34" charset="0"/>
                <a:ea typeface="Tahoma" panose="020B0604030504040204" pitchFamily="34" charset="0"/>
                <a:cs typeface="Segoe UI" panose="020B0502040204020203" pitchFamily="34" charset="0"/>
              </a:rPr>
              <a:t>for</a:t>
            </a:r>
            <a:r>
              <a:rPr lang="en-US" sz="3600" dirty="0">
                <a:latin typeface="Segoe UI" panose="020B0502040204020203" pitchFamily="34" charset="0"/>
                <a:ea typeface="Tahoma" panose="020B0604030504040204" pitchFamily="34" charset="0"/>
                <a:cs typeface="Segoe UI" panose="020B0502040204020203" pitchFamily="34" charset="0"/>
              </a:rPr>
              <a:t> Cyber-Security)</a:t>
            </a:r>
            <a:endParaRPr lang="en-US" dirty="0">
              <a:latin typeface="Segoe UI" panose="020B0502040204020203" pitchFamily="34" charset="0"/>
              <a:ea typeface="Tahoma" panose="020B060403050404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071FC15D-C8AA-1066-06DE-10EA5ACD2E81}"/>
              </a:ext>
            </a:extLst>
          </p:cNvPr>
          <p:cNvSpPr>
            <a:spLocks noGrp="1"/>
          </p:cNvSpPr>
          <p:nvPr>
            <p:ph type="subTitle" idx="1"/>
          </p:nvPr>
        </p:nvSpPr>
        <p:spPr>
          <a:xfrm>
            <a:off x="6849137" y="4304581"/>
            <a:ext cx="5036920" cy="2553420"/>
          </a:xfrm>
        </p:spPr>
        <p:txBody>
          <a:bodyPr>
            <a:normAutofit/>
          </a:bodyPr>
          <a:lstStyle/>
          <a:p>
            <a:pPr algn="r"/>
            <a:r>
              <a:rPr lang="sv-SE" sz="2000" dirty="0">
                <a:latin typeface="Segoe UI" panose="020B0502040204020203" pitchFamily="34" charset="0"/>
                <a:cs typeface="Segoe UI" panose="020B0502040204020203" pitchFamily="34" charset="0"/>
              </a:rPr>
              <a:t>Jeremy Shafer</a:t>
            </a:r>
          </a:p>
          <a:p>
            <a:pPr algn="r"/>
            <a:r>
              <a:rPr lang="sv-SE" sz="2000" dirty="0">
                <a:latin typeface="Segoe UI" panose="020B0502040204020203" pitchFamily="34" charset="0"/>
                <a:cs typeface="Segoe UI" panose="020B0502040204020203" pitchFamily="34" charset="0"/>
              </a:rPr>
              <a:t>jeremy@temple.edu</a:t>
            </a:r>
          </a:p>
          <a:p>
            <a:pPr algn="r"/>
            <a:r>
              <a:rPr lang="sv-SE" sz="2000" dirty="0">
                <a:latin typeface="Segoe UI" panose="020B0502040204020203" pitchFamily="34" charset="0"/>
                <a:cs typeface="Segoe UI" panose="020B0502040204020203" pitchFamily="34" charset="0"/>
                <a:hlinkClick r:id="rId2"/>
              </a:rPr>
              <a:t>https://community.mis.temple.edu/jshafer</a:t>
            </a:r>
            <a:r>
              <a:rPr lang="sv-SE" sz="2000" dirty="0">
                <a:latin typeface="Segoe UI" panose="020B0502040204020203" pitchFamily="34" charset="0"/>
                <a:cs typeface="Segoe UI" panose="020B0502040204020203" pitchFamily="34" charset="0"/>
              </a:rPr>
              <a:t> </a:t>
            </a:r>
          </a:p>
          <a:p>
            <a:pPr algn="r"/>
            <a:endParaRPr lang="sv-SE" sz="2000" dirty="0">
              <a:latin typeface="Segoe UI" panose="020B0502040204020203" pitchFamily="34" charset="0"/>
              <a:cs typeface="Segoe UI" panose="020B0502040204020203" pitchFamily="34" charset="0"/>
            </a:endParaRPr>
          </a:p>
          <a:p>
            <a:br>
              <a:rPr lang="sv-SE" sz="2000" dirty="0">
                <a:latin typeface="Segoe UI" panose="020B0502040204020203" pitchFamily="34" charset="0"/>
                <a:cs typeface="Segoe UI" panose="020B0502040204020203" pitchFamily="34" charset="0"/>
              </a:rPr>
            </a:br>
            <a:r>
              <a:rPr lang="sv-SE" sz="1600" i="1" dirty="0">
                <a:latin typeface="Segoe UI" panose="020B0502040204020203" pitchFamily="34" charset="0"/>
                <a:cs typeface="Segoe UI" panose="020B0502040204020203" pitchFamily="34" charset="0"/>
              </a:rPr>
              <a:t> </a:t>
            </a:r>
            <a:endParaRPr lang="sv-SE" sz="2000" i="1"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A8F0792-367D-9A34-82A1-183B7ADA0726}"/>
              </a:ext>
            </a:extLst>
          </p:cNvPr>
          <p:cNvSpPr/>
          <p:nvPr/>
        </p:nvSpPr>
        <p:spPr>
          <a:xfrm>
            <a:off x="0" y="0"/>
            <a:ext cx="12192000" cy="9144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4000" dirty="0">
                <a:latin typeface="+mj-lt"/>
                <a:ea typeface="Tahoma" panose="020B0604030504040204" pitchFamily="34" charset="0"/>
                <a:cs typeface="Segoe UI" panose="020B0502040204020203" pitchFamily="34" charset="0"/>
              </a:rPr>
              <a:t>   MIS3536: Info Sys Innovation with AI</a:t>
            </a:r>
          </a:p>
        </p:txBody>
      </p:sp>
      <p:sp>
        <p:nvSpPr>
          <p:cNvPr id="7" name="TextBox 6">
            <a:extLst>
              <a:ext uri="{FF2B5EF4-FFF2-40B4-BE49-F238E27FC236}">
                <a16:creationId xmlns:a16="http://schemas.microsoft.com/office/drawing/2014/main" id="{962BF4CA-20AD-7B77-3525-D45E1C263E05}"/>
              </a:ext>
            </a:extLst>
          </p:cNvPr>
          <p:cNvSpPr txBox="1"/>
          <p:nvPr/>
        </p:nvSpPr>
        <p:spPr>
          <a:xfrm>
            <a:off x="305943" y="6131434"/>
            <a:ext cx="5805577" cy="230832"/>
          </a:xfrm>
          <a:prstGeom prst="rect">
            <a:avLst/>
          </a:prstGeom>
          <a:noFill/>
        </p:spPr>
        <p:txBody>
          <a:bodyPr wrap="square" rtlCol="0">
            <a:spAutoFit/>
          </a:bodyPr>
          <a:lstStyle/>
          <a:p>
            <a:pPr algn="ctr"/>
            <a:r>
              <a:rPr lang="en-US" sz="900" dirty="0"/>
              <a:t>Unless otherwise indicated, all decorative images are by Unknown Author and licensed under </a:t>
            </a:r>
            <a:r>
              <a:rPr lang="en-US" sz="900" dirty="0">
                <a:hlinkClick r:id="rId3" tooltip="https://creativecommons.org/licenses/by-nc/3.0/"/>
              </a:rPr>
              <a:t>CC BY-NC</a:t>
            </a:r>
            <a:endParaRPr lang="en-US" sz="900" dirty="0"/>
          </a:p>
        </p:txBody>
      </p:sp>
      <p:pic>
        <p:nvPicPr>
          <p:cNvPr id="6" name="Picture 5" descr="A blue light bulb with a brain inside">
            <a:extLst>
              <a:ext uri="{FF2B5EF4-FFF2-40B4-BE49-F238E27FC236}">
                <a16:creationId xmlns:a16="http://schemas.microsoft.com/office/drawing/2014/main" id="{A36D6498-511E-A47E-A31E-A870F7805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27" y="1403184"/>
            <a:ext cx="5285007" cy="4688174"/>
          </a:xfrm>
          <a:prstGeom prst="rect">
            <a:avLst/>
          </a:prstGeom>
        </p:spPr>
      </p:pic>
    </p:spTree>
    <p:extLst>
      <p:ext uri="{BB962C8B-B14F-4D97-AF65-F5344CB8AC3E}">
        <p14:creationId xmlns:p14="http://schemas.microsoft.com/office/powerpoint/2010/main" val="179386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E6EF-CDA8-6EA8-6EF3-940C2F9AB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BEFA4-5688-FAF0-B55F-443FE4402F7B}"/>
              </a:ext>
            </a:extLst>
          </p:cNvPr>
          <p:cNvSpPr>
            <a:spLocks noGrp="1"/>
          </p:cNvSpPr>
          <p:nvPr>
            <p:ph type="title"/>
          </p:nvPr>
        </p:nvSpPr>
        <p:spPr>
          <a:xfrm>
            <a:off x="838200" y="365125"/>
            <a:ext cx="10515600" cy="761711"/>
          </a:xfrm>
        </p:spPr>
        <p:txBody>
          <a:bodyPr/>
          <a:lstStyle/>
          <a:p>
            <a:r>
              <a:rPr lang="en-US" dirty="0"/>
              <a:t>Core cyber-security principles </a:t>
            </a:r>
            <a:r>
              <a:rPr lang="en-US" sz="2000" dirty="0"/>
              <a:t>(2 of 2)</a:t>
            </a:r>
            <a:r>
              <a:rPr lang="en-US" dirty="0"/>
              <a:t> </a:t>
            </a:r>
          </a:p>
        </p:txBody>
      </p:sp>
      <p:sp>
        <p:nvSpPr>
          <p:cNvPr id="5" name="Text Placeholder 4">
            <a:extLst>
              <a:ext uri="{FF2B5EF4-FFF2-40B4-BE49-F238E27FC236}">
                <a16:creationId xmlns:a16="http://schemas.microsoft.com/office/drawing/2014/main" id="{021A0A5A-C851-8445-98D1-FA6D6EEB2F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66C0B3-6201-2C45-2BFB-3313BCA17D16}"/>
              </a:ext>
            </a:extLst>
          </p:cNvPr>
          <p:cNvSpPr>
            <a:spLocks noGrp="1"/>
          </p:cNvSpPr>
          <p:nvPr>
            <p:ph type="sldNum" sz="quarter" idx="12"/>
          </p:nvPr>
        </p:nvSpPr>
        <p:spPr/>
        <p:txBody>
          <a:bodyPr/>
          <a:lstStyle/>
          <a:p>
            <a:fld id="{B577980B-5DC2-400E-96EB-36509C046925}" type="slidenum">
              <a:rPr lang="en-US" smtClean="0"/>
              <a:t>10</a:t>
            </a:fld>
            <a:endParaRPr lang="en-US" dirty="0"/>
          </a:p>
        </p:txBody>
      </p:sp>
      <p:graphicFrame>
        <p:nvGraphicFramePr>
          <p:cNvPr id="3" name="Table 2">
            <a:extLst>
              <a:ext uri="{FF2B5EF4-FFF2-40B4-BE49-F238E27FC236}">
                <a16:creationId xmlns:a16="http://schemas.microsoft.com/office/drawing/2014/main" id="{6615C78F-2D1C-8B96-4098-8312C46030D9}"/>
              </a:ext>
            </a:extLst>
          </p:cNvPr>
          <p:cNvGraphicFramePr>
            <a:graphicFrameLocks noGrp="1"/>
          </p:cNvGraphicFramePr>
          <p:nvPr>
            <p:extLst>
              <p:ext uri="{D42A27DB-BD31-4B8C-83A1-F6EECF244321}">
                <p14:modId xmlns:p14="http://schemas.microsoft.com/office/powerpoint/2010/main" val="1375495923"/>
              </p:ext>
            </p:extLst>
          </p:nvPr>
        </p:nvGraphicFramePr>
        <p:xfrm>
          <a:off x="658091" y="1126836"/>
          <a:ext cx="10370576" cy="5347786"/>
        </p:xfrm>
        <a:graphic>
          <a:graphicData uri="http://schemas.openxmlformats.org/drawingml/2006/table">
            <a:tbl>
              <a:tblPr firstRow="1" firstCol="1" bandRow="1">
                <a:tableStyleId>{5C22544A-7EE6-4342-B048-85BDC9FD1C3A}</a:tableStyleId>
              </a:tblPr>
              <a:tblGrid>
                <a:gridCol w="573106">
                  <a:extLst>
                    <a:ext uri="{9D8B030D-6E8A-4147-A177-3AD203B41FA5}">
                      <a16:colId xmlns:a16="http://schemas.microsoft.com/office/drawing/2014/main" val="25678515"/>
                    </a:ext>
                  </a:extLst>
                </a:gridCol>
                <a:gridCol w="2520708">
                  <a:extLst>
                    <a:ext uri="{9D8B030D-6E8A-4147-A177-3AD203B41FA5}">
                      <a16:colId xmlns:a16="http://schemas.microsoft.com/office/drawing/2014/main" val="2149105292"/>
                    </a:ext>
                  </a:extLst>
                </a:gridCol>
                <a:gridCol w="7276762">
                  <a:extLst>
                    <a:ext uri="{9D8B030D-6E8A-4147-A177-3AD203B41FA5}">
                      <a16:colId xmlns:a16="http://schemas.microsoft.com/office/drawing/2014/main" val="172993941"/>
                    </a:ext>
                  </a:extLst>
                </a:gridCol>
              </a:tblGrid>
              <a:tr h="356130">
                <a:tc>
                  <a:txBody>
                    <a:bodyPr/>
                    <a:lstStyle/>
                    <a:p>
                      <a:pPr marL="0" marR="0" algn="ctr">
                        <a:lnSpc>
                          <a:spcPct val="115000"/>
                        </a:lnSpc>
                        <a:spcAft>
                          <a:spcPts val="800"/>
                        </a:spcAft>
                        <a:buNone/>
                      </a:pPr>
                      <a:r>
                        <a:rPr lang="en-US" sz="2000" kern="0">
                          <a:effectLst/>
                        </a:rPr>
                        <a:t>#</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Principle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Description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2366597"/>
                  </a:ext>
                </a:extLst>
              </a:tr>
              <a:tr h="730770">
                <a:tc>
                  <a:txBody>
                    <a:bodyPr/>
                    <a:lstStyle/>
                    <a:p>
                      <a:pPr marL="0" marR="0" algn="ctr">
                        <a:lnSpc>
                          <a:spcPct val="115000"/>
                        </a:lnSpc>
                        <a:spcAft>
                          <a:spcPts val="800"/>
                        </a:spcAft>
                        <a:buNone/>
                      </a:pPr>
                      <a:r>
                        <a:rPr lang="en-US" sz="2000" kern="0">
                          <a:effectLst/>
                        </a:rPr>
                        <a:t>7</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by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Security should be integrated into systems from the start - not added later.</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62636"/>
                  </a:ext>
                </a:extLst>
              </a:tr>
              <a:tr h="730770">
                <a:tc>
                  <a:txBody>
                    <a:bodyPr/>
                    <a:lstStyle/>
                    <a:p>
                      <a:pPr marL="0" marR="0" algn="ctr">
                        <a:lnSpc>
                          <a:spcPct val="115000"/>
                        </a:lnSpc>
                        <a:spcAft>
                          <a:spcPts val="800"/>
                        </a:spcAft>
                        <a:buNone/>
                      </a:pPr>
                      <a:r>
                        <a:rPr lang="en-US" sz="2000" kern="0">
                          <a:effectLst/>
                        </a:rPr>
                        <a:t>8</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Complete Mediation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Every access attempt must be checked against access control policies - no caching or assumptions. ( Now called a “Zero Trust Architecture”)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2755996"/>
                  </a:ext>
                </a:extLst>
              </a:tr>
              <a:tr h="730770">
                <a:tc>
                  <a:txBody>
                    <a:bodyPr/>
                    <a:lstStyle/>
                    <a:p>
                      <a:pPr marL="0" marR="0" algn="ctr">
                        <a:lnSpc>
                          <a:spcPct val="115000"/>
                        </a:lnSpc>
                        <a:spcAft>
                          <a:spcPts val="800"/>
                        </a:spcAft>
                        <a:buNone/>
                      </a:pPr>
                      <a:r>
                        <a:rPr lang="en-US" sz="2000" kern="0">
                          <a:effectLst/>
                        </a:rPr>
                        <a:t>9</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Open Design</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The security of a system should not depend on secrecy of its design, only on the secrecy of keys or credentials (Kerckhoffs's Principle).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523933"/>
                  </a:ext>
                </a:extLst>
              </a:tr>
              <a:tr h="730770">
                <a:tc>
                  <a:txBody>
                    <a:bodyPr/>
                    <a:lstStyle/>
                    <a:p>
                      <a:pPr marL="0" marR="0" algn="ctr">
                        <a:lnSpc>
                          <a:spcPct val="115000"/>
                        </a:lnSpc>
                        <a:spcAft>
                          <a:spcPts val="800"/>
                        </a:spcAft>
                        <a:buNone/>
                      </a:pPr>
                      <a:r>
                        <a:rPr lang="en-US" sz="2000" kern="0">
                          <a:effectLst/>
                        </a:rPr>
                        <a:t>10</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Economy of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mechanisms should be as simple as possible to reduce the chance of errors.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6675"/>
                  </a:ext>
                </a:extLst>
              </a:tr>
              <a:tr h="730770">
                <a:tc>
                  <a:txBody>
                    <a:bodyPr/>
                    <a:lstStyle/>
                    <a:p>
                      <a:pPr marL="0" marR="0" algn="ctr">
                        <a:lnSpc>
                          <a:spcPct val="115000"/>
                        </a:lnSpc>
                        <a:spcAft>
                          <a:spcPts val="800"/>
                        </a:spcAft>
                        <a:buNone/>
                      </a:pPr>
                      <a:r>
                        <a:rPr lang="en-US" sz="2000" kern="0">
                          <a:effectLst/>
                        </a:rPr>
                        <a:t>11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Least Common Mechanism</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Minimize shared resources to reduce the risk of unintended interactions.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5861488"/>
                  </a:ext>
                </a:extLst>
              </a:tr>
              <a:tr h="730770">
                <a:tc>
                  <a:txBody>
                    <a:bodyPr/>
                    <a:lstStyle/>
                    <a:p>
                      <a:pPr marL="0" marR="0" algn="ctr">
                        <a:lnSpc>
                          <a:spcPct val="115000"/>
                        </a:lnSpc>
                        <a:spcAft>
                          <a:spcPts val="800"/>
                        </a:spcAft>
                        <a:buNone/>
                      </a:pPr>
                      <a:r>
                        <a:rPr lang="en-US" sz="2000" kern="0">
                          <a:effectLst/>
                        </a:rPr>
                        <a:t>12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Psychological Acceptability</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Security controls should not make systems unusable; they must align with user behavior to be effective.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96671"/>
                  </a:ext>
                </a:extLst>
              </a:tr>
            </a:tbl>
          </a:graphicData>
        </a:graphic>
      </p:graphicFrame>
    </p:spTree>
    <p:extLst>
      <p:ext uri="{BB962C8B-B14F-4D97-AF65-F5344CB8AC3E}">
        <p14:creationId xmlns:p14="http://schemas.microsoft.com/office/powerpoint/2010/main" val="52640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9CED-12D1-A89B-C153-3784F598B3DB}"/>
              </a:ext>
            </a:extLst>
          </p:cNvPr>
          <p:cNvSpPr>
            <a:spLocks noGrp="1"/>
          </p:cNvSpPr>
          <p:nvPr>
            <p:ph type="title"/>
          </p:nvPr>
        </p:nvSpPr>
        <p:spPr/>
        <p:txBody>
          <a:bodyPr/>
          <a:lstStyle/>
          <a:p>
            <a:r>
              <a:rPr lang="en-US" dirty="0"/>
              <a:t>A simple example</a:t>
            </a:r>
          </a:p>
        </p:txBody>
      </p:sp>
      <p:sp>
        <p:nvSpPr>
          <p:cNvPr id="54" name="Text Placeholder 53">
            <a:extLst>
              <a:ext uri="{FF2B5EF4-FFF2-40B4-BE49-F238E27FC236}">
                <a16:creationId xmlns:a16="http://schemas.microsoft.com/office/drawing/2014/main" id="{98378B28-C3CD-EF31-6A63-47A1E7905B78}"/>
              </a:ext>
            </a:extLst>
          </p:cNvPr>
          <p:cNvSpPr>
            <a:spLocks noGrp="1"/>
          </p:cNvSpPr>
          <p:nvPr>
            <p:ph type="body" idx="1"/>
          </p:nvPr>
        </p:nvSpPr>
        <p:spPr/>
        <p:txBody>
          <a:bodyPr/>
          <a:lstStyle/>
          <a:p>
            <a:endParaRPr lang="en-US"/>
          </a:p>
        </p:txBody>
      </p:sp>
      <p:sp>
        <p:nvSpPr>
          <p:cNvPr id="41" name="Slide Number Placeholder 40">
            <a:extLst>
              <a:ext uri="{FF2B5EF4-FFF2-40B4-BE49-F238E27FC236}">
                <a16:creationId xmlns:a16="http://schemas.microsoft.com/office/drawing/2014/main" id="{F334DF59-ACD0-A235-CFCC-F4DAB5604845}"/>
              </a:ext>
            </a:extLst>
          </p:cNvPr>
          <p:cNvSpPr>
            <a:spLocks noGrp="1"/>
          </p:cNvSpPr>
          <p:nvPr>
            <p:ph type="sldNum" sz="quarter" idx="12"/>
          </p:nvPr>
        </p:nvSpPr>
        <p:spPr/>
        <p:txBody>
          <a:bodyPr/>
          <a:lstStyle/>
          <a:p>
            <a:fld id="{B577980B-5DC2-400E-96EB-36509C046925}" type="slidenum">
              <a:rPr lang="en-US" smtClean="0"/>
              <a:t>11</a:t>
            </a:fld>
            <a:endParaRPr lang="en-US"/>
          </a:p>
        </p:txBody>
      </p:sp>
      <p:pic>
        <p:nvPicPr>
          <p:cNvPr id="5" name="Graphic 4" descr="Internet outline">
            <a:extLst>
              <a:ext uri="{FF2B5EF4-FFF2-40B4-BE49-F238E27FC236}">
                <a16:creationId xmlns:a16="http://schemas.microsoft.com/office/drawing/2014/main" id="{7A0B82B0-B243-87BF-4F22-85FD1FB57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2076" y="2017822"/>
            <a:ext cx="914400" cy="914400"/>
          </a:xfrm>
          <a:prstGeom prst="rect">
            <a:avLst/>
          </a:prstGeom>
        </p:spPr>
      </p:pic>
      <p:sp>
        <p:nvSpPr>
          <p:cNvPr id="6" name="Cloud 5">
            <a:extLst>
              <a:ext uri="{FF2B5EF4-FFF2-40B4-BE49-F238E27FC236}">
                <a16:creationId xmlns:a16="http://schemas.microsoft.com/office/drawing/2014/main" id="{3A4C58ED-570F-56A6-E757-F3FBFA7C7C0D}"/>
              </a:ext>
            </a:extLst>
          </p:cNvPr>
          <p:cNvSpPr/>
          <p:nvPr/>
        </p:nvSpPr>
        <p:spPr>
          <a:xfrm>
            <a:off x="987972" y="1690688"/>
            <a:ext cx="9885437" cy="4541946"/>
          </a:xfrm>
          <a:prstGeom prst="clou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AB4412-92B3-5AF0-FC55-126D86F690FC}"/>
              </a:ext>
            </a:extLst>
          </p:cNvPr>
          <p:cNvSpPr/>
          <p:nvPr/>
        </p:nvSpPr>
        <p:spPr>
          <a:xfrm>
            <a:off x="4119716" y="1690688"/>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Rectangle 25">
            <a:extLst>
              <a:ext uri="{FF2B5EF4-FFF2-40B4-BE49-F238E27FC236}">
                <a16:creationId xmlns:a16="http://schemas.microsoft.com/office/drawing/2014/main" id="{FD18C8AF-1189-79D4-1D95-DFB438681748}"/>
              </a:ext>
            </a:extLst>
          </p:cNvPr>
          <p:cNvSpPr/>
          <p:nvPr/>
        </p:nvSpPr>
        <p:spPr>
          <a:xfrm>
            <a:off x="8056545" y="1690687"/>
            <a:ext cx="570272" cy="4375355"/>
          </a:xfrm>
          <a:prstGeom prst="rect">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Server outline">
            <a:extLst>
              <a:ext uri="{FF2B5EF4-FFF2-40B4-BE49-F238E27FC236}">
                <a16:creationId xmlns:a16="http://schemas.microsoft.com/office/drawing/2014/main" id="{4C571192-3FF9-6693-33E0-559647066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76030" y="2506765"/>
            <a:ext cx="914400" cy="914400"/>
          </a:xfrm>
          <a:prstGeom prst="rect">
            <a:avLst/>
          </a:prstGeom>
        </p:spPr>
      </p:pic>
      <p:pic>
        <p:nvPicPr>
          <p:cNvPr id="29" name="Graphic 28" descr="Server outline">
            <a:extLst>
              <a:ext uri="{FF2B5EF4-FFF2-40B4-BE49-F238E27FC236}">
                <a16:creationId xmlns:a16="http://schemas.microsoft.com/office/drawing/2014/main" id="{79022229-F775-B20B-37AE-282AE4BEE9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0339" y="2101851"/>
            <a:ext cx="914400" cy="914400"/>
          </a:xfrm>
          <a:prstGeom prst="rect">
            <a:avLst/>
          </a:prstGeom>
        </p:spPr>
      </p:pic>
      <p:pic>
        <p:nvPicPr>
          <p:cNvPr id="30" name="Graphic 29" descr="Internet outline">
            <a:extLst>
              <a:ext uri="{FF2B5EF4-FFF2-40B4-BE49-F238E27FC236}">
                <a16:creationId xmlns:a16="http://schemas.microsoft.com/office/drawing/2014/main" id="{77C2CB9C-8784-3288-3ECE-3132AA438A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77" y="3194936"/>
            <a:ext cx="662430" cy="662430"/>
          </a:xfrm>
          <a:prstGeom prst="rect">
            <a:avLst/>
          </a:prstGeom>
        </p:spPr>
      </p:pic>
      <p:pic>
        <p:nvPicPr>
          <p:cNvPr id="31" name="Graphic 30" descr="Internet outline">
            <a:extLst>
              <a:ext uri="{FF2B5EF4-FFF2-40B4-BE49-F238E27FC236}">
                <a16:creationId xmlns:a16="http://schemas.microsoft.com/office/drawing/2014/main" id="{AF022FAB-3294-2A9F-EC85-0581565DC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8575" y="3989607"/>
            <a:ext cx="662430" cy="662430"/>
          </a:xfrm>
          <a:prstGeom prst="rect">
            <a:avLst/>
          </a:prstGeom>
        </p:spPr>
      </p:pic>
      <p:pic>
        <p:nvPicPr>
          <p:cNvPr id="32" name="Graphic 31" descr="Internet outline">
            <a:extLst>
              <a:ext uri="{FF2B5EF4-FFF2-40B4-BE49-F238E27FC236}">
                <a16:creationId xmlns:a16="http://schemas.microsoft.com/office/drawing/2014/main" id="{EB4AD83B-33BA-22BC-F48B-A897F5BDA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9705" y="3630446"/>
            <a:ext cx="662430" cy="662430"/>
          </a:xfrm>
          <a:prstGeom prst="rect">
            <a:avLst/>
          </a:prstGeom>
        </p:spPr>
      </p:pic>
      <p:pic>
        <p:nvPicPr>
          <p:cNvPr id="33" name="Graphic 32" descr="Internet outline">
            <a:extLst>
              <a:ext uri="{FF2B5EF4-FFF2-40B4-BE49-F238E27FC236}">
                <a16:creationId xmlns:a16="http://schemas.microsoft.com/office/drawing/2014/main" id="{94204CD5-3198-CCD8-DA82-0C3958D8C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9475" y="4652037"/>
            <a:ext cx="662430" cy="662430"/>
          </a:xfrm>
          <a:prstGeom prst="rect">
            <a:avLst/>
          </a:prstGeom>
        </p:spPr>
      </p:pic>
      <p:sp>
        <p:nvSpPr>
          <p:cNvPr id="34" name="TextBox 33">
            <a:extLst>
              <a:ext uri="{FF2B5EF4-FFF2-40B4-BE49-F238E27FC236}">
                <a16:creationId xmlns:a16="http://schemas.microsoft.com/office/drawing/2014/main" id="{DC4E9576-720E-B7EC-3355-C4F28D6F8C28}"/>
              </a:ext>
            </a:extLst>
          </p:cNvPr>
          <p:cNvSpPr txBox="1"/>
          <p:nvPr/>
        </p:nvSpPr>
        <p:spPr>
          <a:xfrm>
            <a:off x="5183631" y="5442335"/>
            <a:ext cx="1999597" cy="369332"/>
          </a:xfrm>
          <a:prstGeom prst="rect">
            <a:avLst/>
          </a:prstGeom>
          <a:noFill/>
        </p:spPr>
        <p:txBody>
          <a:bodyPr wrap="square" rtlCol="0">
            <a:spAutoFit/>
          </a:bodyPr>
          <a:lstStyle/>
          <a:p>
            <a:pPr algn="ctr"/>
            <a:r>
              <a:rPr lang="en-US" dirty="0"/>
              <a:t>The DMZ</a:t>
            </a:r>
          </a:p>
        </p:txBody>
      </p:sp>
      <p:sp>
        <p:nvSpPr>
          <p:cNvPr id="35" name="TextBox 34">
            <a:extLst>
              <a:ext uri="{FF2B5EF4-FFF2-40B4-BE49-F238E27FC236}">
                <a16:creationId xmlns:a16="http://schemas.microsoft.com/office/drawing/2014/main" id="{0B9B1F6C-514A-7EA0-5E61-80D5D0C433CE}"/>
              </a:ext>
            </a:extLst>
          </p:cNvPr>
          <p:cNvSpPr txBox="1"/>
          <p:nvPr/>
        </p:nvSpPr>
        <p:spPr>
          <a:xfrm rot="16200000">
            <a:off x="2386973" y="3922501"/>
            <a:ext cx="3968795" cy="523220"/>
          </a:xfrm>
          <a:prstGeom prst="rect">
            <a:avLst/>
          </a:prstGeom>
          <a:noFill/>
        </p:spPr>
        <p:txBody>
          <a:bodyPr wrap="square" rtlCol="0">
            <a:spAutoFit/>
          </a:bodyPr>
          <a:lstStyle/>
          <a:p>
            <a:pPr algn="ctr"/>
            <a:r>
              <a:rPr lang="en-US" sz="2800" dirty="0"/>
              <a:t>Firewall Device #1               </a:t>
            </a:r>
          </a:p>
        </p:txBody>
      </p:sp>
      <p:sp>
        <p:nvSpPr>
          <p:cNvPr id="38" name="TextBox 37">
            <a:extLst>
              <a:ext uri="{FF2B5EF4-FFF2-40B4-BE49-F238E27FC236}">
                <a16:creationId xmlns:a16="http://schemas.microsoft.com/office/drawing/2014/main" id="{27D539FD-3BD5-BC0B-1333-77EAAE7A4FA3}"/>
              </a:ext>
            </a:extLst>
          </p:cNvPr>
          <p:cNvSpPr txBox="1"/>
          <p:nvPr/>
        </p:nvSpPr>
        <p:spPr>
          <a:xfrm rot="16200000">
            <a:off x="6298874" y="3610590"/>
            <a:ext cx="4058661" cy="523220"/>
          </a:xfrm>
          <a:prstGeom prst="rect">
            <a:avLst/>
          </a:prstGeom>
          <a:noFill/>
        </p:spPr>
        <p:txBody>
          <a:bodyPr wrap="square" rtlCol="0">
            <a:spAutoFit/>
          </a:bodyPr>
          <a:lstStyle/>
          <a:p>
            <a:pPr algn="ctr"/>
            <a:r>
              <a:rPr lang="en-US" sz="2800" dirty="0"/>
              <a:t>Firewall Device #2</a:t>
            </a:r>
          </a:p>
        </p:txBody>
      </p:sp>
      <p:cxnSp>
        <p:nvCxnSpPr>
          <p:cNvPr id="40" name="Straight Arrow Connector 39">
            <a:extLst>
              <a:ext uri="{FF2B5EF4-FFF2-40B4-BE49-F238E27FC236}">
                <a16:creationId xmlns:a16="http://schemas.microsoft.com/office/drawing/2014/main" id="{B298A3B2-0B6C-F781-B185-8553D2CCC823}"/>
              </a:ext>
            </a:extLst>
          </p:cNvPr>
          <p:cNvCxnSpPr>
            <a:cxnSpLocks/>
            <a:endCxn id="45" idx="2"/>
          </p:cNvCxnSpPr>
          <p:nvPr/>
        </p:nvCxnSpPr>
        <p:spPr>
          <a:xfrm>
            <a:off x="1699591" y="2506765"/>
            <a:ext cx="4274620" cy="177746"/>
          </a:xfrm>
          <a:prstGeom prst="straightConnector1">
            <a:avLst/>
          </a:prstGeom>
          <a:ln w="38100">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50BDF6AF-CFFC-7403-4C34-9F496BC89EBF}"/>
              </a:ext>
            </a:extLst>
          </p:cNvPr>
          <p:cNvSpPr txBox="1"/>
          <p:nvPr/>
        </p:nvSpPr>
        <p:spPr>
          <a:xfrm>
            <a:off x="6065457" y="2929547"/>
            <a:ext cx="1692255" cy="369332"/>
          </a:xfrm>
          <a:prstGeom prst="rect">
            <a:avLst/>
          </a:prstGeom>
          <a:noFill/>
        </p:spPr>
        <p:txBody>
          <a:bodyPr wrap="square" rtlCol="0">
            <a:spAutoFit/>
          </a:bodyPr>
          <a:lstStyle/>
          <a:p>
            <a:pPr algn="ctr"/>
            <a:r>
              <a:rPr lang="en-US" dirty="0"/>
              <a:t>“My” Server</a:t>
            </a:r>
          </a:p>
        </p:txBody>
      </p:sp>
      <p:sp>
        <p:nvSpPr>
          <p:cNvPr id="43" name="TextBox 42">
            <a:extLst>
              <a:ext uri="{FF2B5EF4-FFF2-40B4-BE49-F238E27FC236}">
                <a16:creationId xmlns:a16="http://schemas.microsoft.com/office/drawing/2014/main" id="{121F1258-16DE-7890-5BB4-2D287CE6D944}"/>
              </a:ext>
            </a:extLst>
          </p:cNvPr>
          <p:cNvSpPr txBox="1"/>
          <p:nvPr/>
        </p:nvSpPr>
        <p:spPr>
          <a:xfrm>
            <a:off x="8687102" y="3324812"/>
            <a:ext cx="1692255" cy="646331"/>
          </a:xfrm>
          <a:prstGeom prst="rect">
            <a:avLst/>
          </a:prstGeom>
          <a:noFill/>
        </p:spPr>
        <p:txBody>
          <a:bodyPr wrap="square" rtlCol="0">
            <a:spAutoFit/>
          </a:bodyPr>
          <a:lstStyle/>
          <a:p>
            <a:pPr algn="ctr"/>
            <a:r>
              <a:rPr lang="en-US" dirty="0"/>
              <a:t>Temple</a:t>
            </a:r>
            <a:br>
              <a:rPr lang="en-US" dirty="0"/>
            </a:br>
            <a:r>
              <a:rPr lang="en-US" dirty="0"/>
              <a:t>Banner System</a:t>
            </a:r>
          </a:p>
        </p:txBody>
      </p:sp>
      <p:sp>
        <p:nvSpPr>
          <p:cNvPr id="45" name="Circle: Hollow 44">
            <a:extLst>
              <a:ext uri="{FF2B5EF4-FFF2-40B4-BE49-F238E27FC236}">
                <a16:creationId xmlns:a16="http://schemas.microsoft.com/office/drawing/2014/main" id="{97EC345A-0714-45ED-CD44-0E69EED7DCA7}"/>
              </a:ext>
            </a:extLst>
          </p:cNvPr>
          <p:cNvSpPr/>
          <p:nvPr/>
        </p:nvSpPr>
        <p:spPr>
          <a:xfrm>
            <a:off x="5974211" y="1842871"/>
            <a:ext cx="1999597" cy="1683280"/>
          </a:xfrm>
          <a:prstGeom prst="donut">
            <a:avLst>
              <a:gd name="adj" fmla="val 8443"/>
            </a:avLst>
          </a:prstGeom>
          <a:pattFill prst="horz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C7497F3A-02F9-E1D5-936C-2BE5B001B0FD}"/>
              </a:ext>
            </a:extLst>
          </p:cNvPr>
          <p:cNvSpPr txBox="1"/>
          <p:nvPr/>
        </p:nvSpPr>
        <p:spPr>
          <a:xfrm>
            <a:off x="6738729" y="695739"/>
            <a:ext cx="3737113" cy="646331"/>
          </a:xfrm>
          <a:prstGeom prst="rect">
            <a:avLst/>
          </a:prstGeom>
          <a:noFill/>
        </p:spPr>
        <p:txBody>
          <a:bodyPr wrap="square" rtlCol="0">
            <a:spAutoFit/>
          </a:bodyPr>
          <a:lstStyle/>
          <a:p>
            <a:pPr algn="ctr"/>
            <a:r>
              <a:rPr lang="en-US" dirty="0"/>
              <a:t>Rule Based Firewall Software Adapts to threats</a:t>
            </a:r>
          </a:p>
        </p:txBody>
      </p:sp>
      <p:cxnSp>
        <p:nvCxnSpPr>
          <p:cNvPr id="49" name="Straight Arrow Connector 48">
            <a:extLst>
              <a:ext uri="{FF2B5EF4-FFF2-40B4-BE49-F238E27FC236}">
                <a16:creationId xmlns:a16="http://schemas.microsoft.com/office/drawing/2014/main" id="{4ED10CF6-FA33-A812-3FDE-3128BA0FA43D}"/>
              </a:ext>
            </a:extLst>
          </p:cNvPr>
          <p:cNvCxnSpPr>
            <a:cxnSpLocks/>
          </p:cNvCxnSpPr>
          <p:nvPr/>
        </p:nvCxnSpPr>
        <p:spPr>
          <a:xfrm flipH="1">
            <a:off x="7502014" y="1342070"/>
            <a:ext cx="535000" cy="591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1CEAF63B-F05F-07B3-C465-C7FCFE7BA33A}"/>
              </a:ext>
            </a:extLst>
          </p:cNvPr>
          <p:cNvSpPr txBox="1"/>
          <p:nvPr/>
        </p:nvSpPr>
        <p:spPr>
          <a:xfrm>
            <a:off x="352060" y="6189943"/>
            <a:ext cx="5713397" cy="369332"/>
          </a:xfrm>
          <a:prstGeom prst="rect">
            <a:avLst/>
          </a:prstGeom>
          <a:noFill/>
        </p:spPr>
        <p:txBody>
          <a:bodyPr wrap="square" rtlCol="0">
            <a:spAutoFit/>
          </a:bodyPr>
          <a:lstStyle/>
          <a:p>
            <a:pPr algn="ctr"/>
            <a:r>
              <a:rPr lang="en-US" dirty="0"/>
              <a:t>No AI here… but where could AI help?</a:t>
            </a:r>
          </a:p>
        </p:txBody>
      </p:sp>
    </p:spTree>
    <p:extLst>
      <p:ext uri="{BB962C8B-B14F-4D97-AF65-F5344CB8AC3E}">
        <p14:creationId xmlns:p14="http://schemas.microsoft.com/office/powerpoint/2010/main" val="42288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AF43A-6737-185F-D442-E792270B02FA}"/>
              </a:ext>
            </a:extLst>
          </p:cNvPr>
          <p:cNvSpPr>
            <a:spLocks noGrp="1"/>
          </p:cNvSpPr>
          <p:nvPr>
            <p:ph type="title"/>
          </p:nvPr>
        </p:nvSpPr>
        <p:spPr>
          <a:xfrm rot="16200000">
            <a:off x="-2016494" y="3084816"/>
            <a:ext cx="5303549" cy="224810"/>
          </a:xfrm>
        </p:spPr>
        <p:txBody>
          <a:bodyPr>
            <a:normAutofit fontScale="90000"/>
          </a:bodyPr>
          <a:lstStyle/>
          <a:p>
            <a:r>
              <a:rPr lang="en-US" dirty="0"/>
              <a:t>Another example …</a:t>
            </a:r>
          </a:p>
        </p:txBody>
      </p:sp>
      <p:sp>
        <p:nvSpPr>
          <p:cNvPr id="11" name="Slide Number Placeholder 10">
            <a:extLst>
              <a:ext uri="{FF2B5EF4-FFF2-40B4-BE49-F238E27FC236}">
                <a16:creationId xmlns:a16="http://schemas.microsoft.com/office/drawing/2014/main" id="{C526D1EA-31EF-307A-D556-3E5B4751F63F}"/>
              </a:ext>
            </a:extLst>
          </p:cNvPr>
          <p:cNvSpPr>
            <a:spLocks noGrp="1"/>
          </p:cNvSpPr>
          <p:nvPr>
            <p:ph type="sldNum" sz="quarter" idx="12"/>
          </p:nvPr>
        </p:nvSpPr>
        <p:spPr/>
        <p:txBody>
          <a:bodyPr/>
          <a:lstStyle/>
          <a:p>
            <a:fld id="{B577980B-5DC2-400E-96EB-36509C046925}" type="slidenum">
              <a:rPr lang="en-US" smtClean="0"/>
              <a:t>12</a:t>
            </a:fld>
            <a:endParaRPr lang="en-US"/>
          </a:p>
        </p:txBody>
      </p:sp>
      <p:sp>
        <p:nvSpPr>
          <p:cNvPr id="5" name="TextBox 4">
            <a:extLst>
              <a:ext uri="{FF2B5EF4-FFF2-40B4-BE49-F238E27FC236}">
                <a16:creationId xmlns:a16="http://schemas.microsoft.com/office/drawing/2014/main" id="{02776975-E8AB-663C-9053-C7EC8F775DA9}"/>
              </a:ext>
            </a:extLst>
          </p:cNvPr>
          <p:cNvSpPr txBox="1"/>
          <p:nvPr/>
        </p:nvSpPr>
        <p:spPr>
          <a:xfrm>
            <a:off x="444774" y="6237309"/>
            <a:ext cx="11084615" cy="369332"/>
          </a:xfrm>
          <a:prstGeom prst="rect">
            <a:avLst/>
          </a:prstGeom>
          <a:noFill/>
        </p:spPr>
        <p:txBody>
          <a:bodyPr wrap="square">
            <a:spAutoFit/>
          </a:bodyPr>
          <a:lstStyle/>
          <a:p>
            <a:r>
              <a:rPr lang="en-US" dirty="0">
                <a:hlinkClick r:id="rId2"/>
              </a:rPr>
              <a:t>https://online.visual-paradigm.com/diagrams/templates/network-diagram/office-network-diagram-example</a:t>
            </a:r>
            <a:r>
              <a:rPr lang="en-US" dirty="0"/>
              <a:t> </a:t>
            </a:r>
          </a:p>
        </p:txBody>
      </p:sp>
      <p:pic>
        <p:nvPicPr>
          <p:cNvPr id="1026" name="Picture 2" descr="Office Network Diagram Example | Network Diagram Template">
            <a:extLst>
              <a:ext uri="{FF2B5EF4-FFF2-40B4-BE49-F238E27FC236}">
                <a16:creationId xmlns:a16="http://schemas.microsoft.com/office/drawing/2014/main" id="{9361936B-3C92-565C-CEB4-3E5663E28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228" y="436416"/>
            <a:ext cx="9383486" cy="5521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C4A096-588E-7237-25FE-F85E06D19ACA}"/>
              </a:ext>
            </a:extLst>
          </p:cNvPr>
          <p:cNvSpPr txBox="1"/>
          <p:nvPr/>
        </p:nvSpPr>
        <p:spPr>
          <a:xfrm>
            <a:off x="8156028" y="251358"/>
            <a:ext cx="1509082" cy="2432847"/>
          </a:xfrm>
          <a:prstGeom prst="rect">
            <a:avLst/>
          </a:prstGeom>
          <a:solidFill>
            <a:schemeClr val="bg1"/>
          </a:solidFill>
        </p:spPr>
        <p:txBody>
          <a:bodyPr wrap="square" rtlCol="0">
            <a:spAutoFit/>
          </a:bodyPr>
          <a:lstStyle/>
          <a:p>
            <a:endParaRPr lang="en-US" dirty="0"/>
          </a:p>
        </p:txBody>
      </p:sp>
      <p:pic>
        <p:nvPicPr>
          <p:cNvPr id="8" name="Graphic 7" descr="Smart Phone with solid fill">
            <a:extLst>
              <a:ext uri="{FF2B5EF4-FFF2-40B4-BE49-F238E27FC236}">
                <a16:creationId xmlns:a16="http://schemas.microsoft.com/office/drawing/2014/main" id="{4053046E-6205-881D-1DC0-B5BEC8D88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6028" y="436416"/>
            <a:ext cx="914400" cy="914400"/>
          </a:xfrm>
          <a:prstGeom prst="rect">
            <a:avLst/>
          </a:prstGeom>
        </p:spPr>
      </p:pic>
      <p:pic>
        <p:nvPicPr>
          <p:cNvPr id="10" name="Graphic 9" descr="Smart Phone outline">
            <a:extLst>
              <a:ext uri="{FF2B5EF4-FFF2-40B4-BE49-F238E27FC236}">
                <a16:creationId xmlns:a16="http://schemas.microsoft.com/office/drawing/2014/main" id="{2F458034-73AA-188B-0399-EB1DFFDB20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6169" y="1523760"/>
            <a:ext cx="914400" cy="914400"/>
          </a:xfrm>
          <a:prstGeom prst="rect">
            <a:avLst/>
          </a:prstGeom>
        </p:spPr>
      </p:pic>
      <p:sp>
        <p:nvSpPr>
          <p:cNvPr id="12" name="TextBox 11">
            <a:extLst>
              <a:ext uri="{FF2B5EF4-FFF2-40B4-BE49-F238E27FC236}">
                <a16:creationId xmlns:a16="http://schemas.microsoft.com/office/drawing/2014/main" id="{61450FD3-9919-310D-EC4A-97B5D85046F5}"/>
              </a:ext>
            </a:extLst>
          </p:cNvPr>
          <p:cNvSpPr txBox="1"/>
          <p:nvPr/>
        </p:nvSpPr>
        <p:spPr>
          <a:xfrm>
            <a:off x="9144000" y="324465"/>
            <a:ext cx="2385389" cy="1200329"/>
          </a:xfrm>
          <a:prstGeom prst="rect">
            <a:avLst/>
          </a:prstGeom>
          <a:noFill/>
        </p:spPr>
        <p:txBody>
          <a:bodyPr wrap="square" rtlCol="0">
            <a:spAutoFit/>
          </a:bodyPr>
          <a:lstStyle/>
          <a:p>
            <a:r>
              <a:rPr lang="en-US" dirty="0"/>
              <a:t>If I was a hacker, what might I try to do?</a:t>
            </a:r>
            <a:br>
              <a:rPr lang="en-US" dirty="0"/>
            </a:br>
            <a:r>
              <a:rPr lang="en-US" dirty="0"/>
              <a:t>What sort of defense would I need?</a:t>
            </a:r>
          </a:p>
        </p:txBody>
      </p:sp>
    </p:spTree>
    <p:extLst>
      <p:ext uri="{BB962C8B-B14F-4D97-AF65-F5344CB8AC3E}">
        <p14:creationId xmlns:p14="http://schemas.microsoft.com/office/powerpoint/2010/main" val="2810388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CAC-AD4F-18CC-F54E-DD1636461D47}"/>
              </a:ext>
            </a:extLst>
          </p:cNvPr>
          <p:cNvSpPr>
            <a:spLocks noGrp="1"/>
          </p:cNvSpPr>
          <p:nvPr>
            <p:ph type="title"/>
          </p:nvPr>
        </p:nvSpPr>
        <p:spPr/>
        <p:txBody>
          <a:bodyPr/>
          <a:lstStyle/>
          <a:p>
            <a:r>
              <a:rPr lang="en-US" dirty="0"/>
              <a:t>How can AI help?</a:t>
            </a:r>
          </a:p>
        </p:txBody>
      </p:sp>
      <p:sp>
        <p:nvSpPr>
          <p:cNvPr id="3" name="Content Placeholder 2">
            <a:extLst>
              <a:ext uri="{FF2B5EF4-FFF2-40B4-BE49-F238E27FC236}">
                <a16:creationId xmlns:a16="http://schemas.microsoft.com/office/drawing/2014/main" id="{D0D37D6D-CB44-9199-48D6-2F68826E6AB9}"/>
              </a:ext>
            </a:extLst>
          </p:cNvPr>
          <p:cNvSpPr>
            <a:spLocks noGrp="1"/>
          </p:cNvSpPr>
          <p:nvPr>
            <p:ph type="body" idx="1"/>
          </p:nvPr>
        </p:nvSpPr>
        <p:spPr/>
        <p:txBody>
          <a:bodyPr/>
          <a:lstStyle/>
          <a:p>
            <a:pPr marL="514350" indent="-514350">
              <a:buFont typeface="+mj-lt"/>
              <a:buAutoNum type="alphaUcPeriod"/>
            </a:pPr>
            <a:r>
              <a:rPr lang="en-US" dirty="0"/>
              <a:t>Theat Detection</a:t>
            </a:r>
          </a:p>
          <a:p>
            <a:pPr marL="514350" indent="-514350">
              <a:buFont typeface="+mj-lt"/>
              <a:buAutoNum type="alphaUcPeriod"/>
            </a:pPr>
            <a:r>
              <a:rPr lang="en-US" dirty="0"/>
              <a:t>Automated Response</a:t>
            </a:r>
          </a:p>
          <a:p>
            <a:pPr marL="514350" indent="-514350">
              <a:buFont typeface="+mj-lt"/>
              <a:buAutoNum type="alphaUcPeriod"/>
            </a:pPr>
            <a:r>
              <a:rPr lang="en-US" dirty="0"/>
              <a:t>User and Entity Behavior Analytics (UEBA)</a:t>
            </a:r>
          </a:p>
          <a:p>
            <a:pPr marL="514350" indent="-514350">
              <a:buFont typeface="+mj-lt"/>
              <a:buAutoNum type="alphaUcPeriod"/>
            </a:pPr>
            <a:r>
              <a:rPr lang="en-US" dirty="0"/>
              <a:t>Phishing and Email Security</a:t>
            </a:r>
          </a:p>
          <a:p>
            <a:pPr marL="514350" indent="-514350">
              <a:buFont typeface="+mj-lt"/>
              <a:buAutoNum type="alphaUcPeriod"/>
            </a:pPr>
            <a:r>
              <a:rPr lang="en-US" dirty="0"/>
              <a:t>Threat Intelligence Platforms</a:t>
            </a:r>
          </a:p>
          <a:p>
            <a:endParaRPr lang="en-US" dirty="0"/>
          </a:p>
        </p:txBody>
      </p:sp>
      <p:sp>
        <p:nvSpPr>
          <p:cNvPr id="4" name="Slide Number Placeholder 3">
            <a:extLst>
              <a:ext uri="{FF2B5EF4-FFF2-40B4-BE49-F238E27FC236}">
                <a16:creationId xmlns:a16="http://schemas.microsoft.com/office/drawing/2014/main" id="{16824570-5942-8F35-FF0D-E2EA4B028C86}"/>
              </a:ext>
            </a:extLst>
          </p:cNvPr>
          <p:cNvSpPr>
            <a:spLocks noGrp="1"/>
          </p:cNvSpPr>
          <p:nvPr>
            <p:ph type="sldNum" sz="quarter" idx="12"/>
          </p:nvPr>
        </p:nvSpPr>
        <p:spPr/>
        <p:txBody>
          <a:bodyPr/>
          <a:lstStyle/>
          <a:p>
            <a:fld id="{B577980B-5DC2-400E-96EB-36509C046925}" type="slidenum">
              <a:rPr lang="en-US" smtClean="0"/>
              <a:t>13</a:t>
            </a:fld>
            <a:endParaRPr lang="en-US"/>
          </a:p>
        </p:txBody>
      </p:sp>
    </p:spTree>
    <p:extLst>
      <p:ext uri="{BB962C8B-B14F-4D97-AF65-F5344CB8AC3E}">
        <p14:creationId xmlns:p14="http://schemas.microsoft.com/office/powerpoint/2010/main" val="28128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B96C-36BB-BDEF-D0AB-F1F403A11D4D}"/>
              </a:ext>
            </a:extLst>
          </p:cNvPr>
          <p:cNvSpPr>
            <a:spLocks noGrp="1"/>
          </p:cNvSpPr>
          <p:nvPr>
            <p:ph type="title"/>
          </p:nvPr>
        </p:nvSpPr>
        <p:spPr/>
        <p:txBody>
          <a:bodyPr/>
          <a:lstStyle/>
          <a:p>
            <a:pPr marR="0" rtl="0"/>
            <a:r>
              <a:rPr lang="en-US" dirty="0"/>
              <a:t>(A) Threat Detection</a:t>
            </a:r>
          </a:p>
        </p:txBody>
      </p:sp>
      <p:sp>
        <p:nvSpPr>
          <p:cNvPr id="4" name="Text Placeholder 2">
            <a:extLst>
              <a:ext uri="{FF2B5EF4-FFF2-40B4-BE49-F238E27FC236}">
                <a16:creationId xmlns:a16="http://schemas.microsoft.com/office/drawing/2014/main" id="{F9D01C82-4BC2-466F-8752-496C27A92D97}"/>
              </a:ext>
            </a:extLst>
          </p:cNvPr>
          <p:cNvSpPr>
            <a:spLocks noGrp="1"/>
          </p:cNvSpPr>
          <p:nvPr>
            <p:ph type="body" idx="1"/>
          </p:nvPr>
        </p:nvSpPr>
        <p:spPr/>
        <p:txBody>
          <a:bodyPr/>
          <a:lstStyle/>
          <a:p>
            <a:r>
              <a:rPr lang="en-US" b="0" i="0" u="none" strike="noStrike" kern="100" baseline="0" dirty="0">
                <a:latin typeface="Aptos" panose="020B0004020202020204" pitchFamily="34" charset="0"/>
              </a:rPr>
              <a:t>AI models detect anomalies in real-time (unusual login times, access from unknown IPs).</a:t>
            </a:r>
          </a:p>
          <a:p>
            <a:r>
              <a:rPr lang="en-US" b="0" i="0" u="none" strike="noStrike" kern="100" baseline="0" dirty="0">
                <a:latin typeface="Aptos" panose="020B0004020202020204" pitchFamily="34" charset="0"/>
              </a:rPr>
              <a:t>ML can recognize known malware patterns and </a:t>
            </a:r>
            <a:r>
              <a:rPr lang="en-US" b="1" i="0" u="none" strike="noStrike" kern="100" baseline="0" dirty="0">
                <a:latin typeface="Aptos" panose="020B0004020202020204" pitchFamily="34" charset="0"/>
              </a:rPr>
              <a:t>predict new/unknown threats</a:t>
            </a:r>
            <a:r>
              <a:rPr lang="en-US" b="0" i="0" u="none" strike="noStrike" kern="100" baseline="0" dirty="0">
                <a:latin typeface="Aptos" panose="020B0004020202020204" pitchFamily="34" charset="0"/>
              </a:rPr>
              <a:t> (known as zero-day threats).</a:t>
            </a:r>
          </a:p>
          <a:p>
            <a:r>
              <a:rPr lang="en-US" kern="100" dirty="0">
                <a:latin typeface="Aptos" panose="020B0004020202020204" pitchFamily="34" charset="0"/>
              </a:rPr>
              <a:t>Example: A neural network learns what “normal” traffic looks like, flags anything unusual.</a:t>
            </a:r>
          </a:p>
          <a:p>
            <a:r>
              <a:rPr lang="en-US" b="0" i="0" u="none" strike="noStrike" kern="100" baseline="0" dirty="0">
                <a:latin typeface="Aptos" panose="020B0004020202020204" pitchFamily="34" charset="0"/>
              </a:rPr>
              <a:t>Example: ML can recognize known malware patterns and </a:t>
            </a:r>
            <a:r>
              <a:rPr lang="en-US" b="1" i="0" u="none" strike="noStrike" kern="100" baseline="0" dirty="0">
                <a:latin typeface="Aptos" panose="020B0004020202020204" pitchFamily="34" charset="0"/>
              </a:rPr>
              <a:t>predict unknown threats</a:t>
            </a:r>
            <a:r>
              <a:rPr lang="en-US" b="0" i="0" u="none" strike="noStrike" kern="100" baseline="0" dirty="0">
                <a:latin typeface="Aptos" panose="020B0004020202020204" pitchFamily="34" charset="0"/>
              </a:rPr>
              <a:t> (zero-day threats).</a:t>
            </a: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847FD136-4C32-FA1A-B54B-D85DE406630C}"/>
              </a:ext>
            </a:extLst>
          </p:cNvPr>
          <p:cNvSpPr>
            <a:spLocks noGrp="1"/>
          </p:cNvSpPr>
          <p:nvPr>
            <p:ph type="sldNum" sz="quarter" idx="12"/>
          </p:nvPr>
        </p:nvSpPr>
        <p:spPr/>
        <p:txBody>
          <a:bodyPr/>
          <a:lstStyle/>
          <a:p>
            <a:fld id="{B577980B-5DC2-400E-96EB-36509C046925}" type="slidenum">
              <a:rPr lang="en-US" smtClean="0"/>
              <a:t>14</a:t>
            </a:fld>
            <a:endParaRPr lang="en-US" dirty="0"/>
          </a:p>
        </p:txBody>
      </p:sp>
      <p:sp>
        <p:nvSpPr>
          <p:cNvPr id="5" name="Text Placeholder 2">
            <a:extLst>
              <a:ext uri="{FF2B5EF4-FFF2-40B4-BE49-F238E27FC236}">
                <a16:creationId xmlns:a16="http://schemas.microsoft.com/office/drawing/2014/main" id="{6AEAB86D-762D-FD4B-18BB-22D60AB89A2B}"/>
              </a:ext>
            </a:extLst>
          </p:cNvPr>
          <p:cNvSpPr txBox="1">
            <a:spLocks/>
          </p:cNvSpPr>
          <p:nvPr/>
        </p:nvSpPr>
        <p:spPr>
          <a:xfrm>
            <a:off x="838200" y="3725991"/>
            <a:ext cx="10515600" cy="1780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53830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E6C32-ACBD-E2BF-CD82-955BD56DA627}"/>
              </a:ext>
            </a:extLst>
          </p:cNvPr>
          <p:cNvSpPr>
            <a:spLocks noGrp="1"/>
          </p:cNvSpPr>
          <p:nvPr>
            <p:ph type="title"/>
          </p:nvPr>
        </p:nvSpPr>
        <p:spPr/>
        <p:txBody>
          <a:bodyPr vert="horz" lIns="91440" tIns="45720" rIns="91440" bIns="45720" rtlCol="0" anchor="b">
            <a:normAutofit/>
          </a:bodyPr>
          <a:lstStyle/>
          <a:p>
            <a:pPr marR="0"/>
            <a:r>
              <a:rPr lang="en-US" sz="5400"/>
              <a:t>(B) Automated Response</a:t>
            </a:r>
          </a:p>
        </p:txBody>
      </p:sp>
      <p:sp>
        <p:nvSpPr>
          <p:cNvPr id="4" name="Text Placeholder 2">
            <a:extLst>
              <a:ext uri="{FF2B5EF4-FFF2-40B4-BE49-F238E27FC236}">
                <a16:creationId xmlns:a16="http://schemas.microsoft.com/office/drawing/2014/main" id="{BE925C88-1379-3EA6-2C2C-A9D3B9F549AC}"/>
              </a:ext>
            </a:extLst>
          </p:cNvPr>
          <p:cNvSpPr>
            <a:spLocks noGrp="1"/>
          </p:cNvSpPr>
          <p:nvPr>
            <p:ph type="body" idx="1"/>
          </p:nvPr>
        </p:nvSpPr>
        <p:spPr/>
        <p:txBody>
          <a:bodyPr vert="horz" lIns="91440" tIns="45720" rIns="91440" bIns="45720" rtlCol="0" anchor="t">
            <a:normAutofit/>
          </a:bodyPr>
          <a:lstStyle/>
          <a:p>
            <a:r>
              <a:rPr lang="en-US" sz="3600" b="0" i="0" u="none" strike="noStrike" baseline="0" dirty="0"/>
              <a:t>AI can trigger automated containment responses</a:t>
            </a:r>
          </a:p>
          <a:p>
            <a:pPr lvl="1"/>
            <a:r>
              <a:rPr lang="en-US" sz="3600" dirty="0"/>
              <a:t>I</a:t>
            </a:r>
            <a:r>
              <a:rPr lang="en-US" sz="3600" b="0" i="0" u="none" strike="noStrike" baseline="0" dirty="0"/>
              <a:t>solate a compromised device</a:t>
            </a:r>
          </a:p>
          <a:p>
            <a:pPr lvl="1"/>
            <a:r>
              <a:rPr lang="en-US" sz="3600" dirty="0"/>
              <a:t>Update a firewall</a:t>
            </a:r>
          </a:p>
          <a:p>
            <a:pPr lvl="1"/>
            <a:r>
              <a:rPr lang="en-US" sz="3600" dirty="0"/>
              <a:t>Shut down a service</a:t>
            </a:r>
          </a:p>
          <a:p>
            <a:pPr lvl="1"/>
            <a:r>
              <a:rPr lang="en-US" sz="3600" dirty="0"/>
              <a:t>Quarantine a file</a:t>
            </a:r>
          </a:p>
        </p:txBody>
      </p:sp>
      <p:sp>
        <p:nvSpPr>
          <p:cNvPr id="3" name="Slide Number Placeholder 2">
            <a:extLst>
              <a:ext uri="{FF2B5EF4-FFF2-40B4-BE49-F238E27FC236}">
                <a16:creationId xmlns:a16="http://schemas.microsoft.com/office/drawing/2014/main" id="{9600F9E8-3550-5B6D-5725-7E07763F2B80}"/>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mtClean="0">
                <a:solidFill>
                  <a:prstClr val="black">
                    <a:tint val="75000"/>
                  </a:prstClr>
                </a:solidFill>
                <a:latin typeface="Calibri" panose="020F0502020204030204"/>
              </a:rPr>
              <a:pPr>
                <a:spcAft>
                  <a:spcPts val="600"/>
                </a:spcAft>
                <a:defRPr/>
              </a:pPr>
              <a:t>15</a:t>
            </a:fld>
            <a:endParaRPr lang="en-US" dirty="0">
              <a:solidFill>
                <a:prstClr val="black">
                  <a:tint val="75000"/>
                </a:prstClr>
              </a:solidFill>
              <a:latin typeface="Calibri" panose="020F0502020204030204"/>
            </a:endParaRPr>
          </a:p>
        </p:txBody>
      </p:sp>
      <p:pic>
        <p:nvPicPr>
          <p:cNvPr id="6" name="Picture 5" descr="A group of white dots on a black background&#10;&#10;AI-generated content may be incorrect.">
            <a:extLst>
              <a:ext uri="{FF2B5EF4-FFF2-40B4-BE49-F238E27FC236}">
                <a16:creationId xmlns:a16="http://schemas.microsoft.com/office/drawing/2014/main" id="{E6A19C12-9FF4-AE9A-ECA6-419C88ECA7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792" b="-3"/>
          <a:stretch/>
        </p:blipFill>
        <p:spPr>
          <a:xfrm>
            <a:off x="7675658" y="2093976"/>
            <a:ext cx="3941064" cy="4096512"/>
          </a:xfrm>
          <a:prstGeom prst="rect">
            <a:avLst/>
          </a:prstGeom>
        </p:spPr>
      </p:pic>
    </p:spTree>
    <p:extLst>
      <p:ext uri="{BB962C8B-B14F-4D97-AF65-F5344CB8AC3E}">
        <p14:creationId xmlns:p14="http://schemas.microsoft.com/office/powerpoint/2010/main" val="351391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8B1F-E6DD-2000-A54F-E0BFF0869429}"/>
              </a:ext>
            </a:extLst>
          </p:cNvPr>
          <p:cNvSpPr>
            <a:spLocks noGrp="1"/>
          </p:cNvSpPr>
          <p:nvPr>
            <p:ph type="title"/>
          </p:nvPr>
        </p:nvSpPr>
        <p:spPr/>
        <p:txBody>
          <a:bodyPr>
            <a:normAutofit/>
          </a:bodyPr>
          <a:lstStyle/>
          <a:p>
            <a:pPr marR="0" rtl="0"/>
            <a:r>
              <a:rPr lang="en-US" dirty="0"/>
              <a:t>(C) User and Entity Behavior Analytics (UEBA)</a:t>
            </a:r>
          </a:p>
        </p:txBody>
      </p:sp>
      <p:sp>
        <p:nvSpPr>
          <p:cNvPr id="3" name="Slide Number Placeholder 2">
            <a:extLst>
              <a:ext uri="{FF2B5EF4-FFF2-40B4-BE49-F238E27FC236}">
                <a16:creationId xmlns:a16="http://schemas.microsoft.com/office/drawing/2014/main" id="{FB0BB417-B859-E84A-EEE2-8561BE2C38A9}"/>
              </a:ext>
            </a:extLst>
          </p:cNvPr>
          <p:cNvSpPr>
            <a:spLocks noGrp="1"/>
          </p:cNvSpPr>
          <p:nvPr>
            <p:ph type="sldNum" sz="quarter" idx="12"/>
          </p:nvPr>
        </p:nvSpPr>
        <p:spPr/>
        <p:txBody>
          <a:bodyPr/>
          <a:lstStyle/>
          <a:p>
            <a:fld id="{B577980B-5DC2-400E-96EB-36509C046925}" type="slidenum">
              <a:rPr lang="en-US" smtClean="0"/>
              <a:t>16</a:t>
            </a:fld>
            <a:endParaRPr lang="en-US"/>
          </a:p>
        </p:txBody>
      </p:sp>
      <p:sp>
        <p:nvSpPr>
          <p:cNvPr id="4" name="Text Placeholder 2">
            <a:extLst>
              <a:ext uri="{FF2B5EF4-FFF2-40B4-BE49-F238E27FC236}">
                <a16:creationId xmlns:a16="http://schemas.microsoft.com/office/drawing/2014/main" id="{FEB98022-26C7-6951-FC93-F74D4C53C5B8}"/>
              </a:ext>
            </a:extLst>
          </p:cNvPr>
          <p:cNvSpPr txBox="1">
            <a:spLocks/>
          </p:cNvSpPr>
          <p:nvPr/>
        </p:nvSpPr>
        <p:spPr>
          <a:xfrm>
            <a:off x="838200" y="1825624"/>
            <a:ext cx="10515600" cy="2756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kern="100" dirty="0">
                <a:latin typeface="Aptos" panose="020B0004020202020204" pitchFamily="34" charset="0"/>
              </a:rPr>
              <a:t>AI tracks behavioral patterns of users and devices.</a:t>
            </a:r>
          </a:p>
          <a:p>
            <a:r>
              <a:rPr lang="en-US" b="0" i="0" u="none" strike="noStrike" kern="100" baseline="0" dirty="0">
                <a:latin typeface="Aptos" panose="020B0004020202020204" pitchFamily="34" charset="0"/>
              </a:rPr>
              <a:t>Flags insider threats and compromised accounts.</a:t>
            </a:r>
          </a:p>
          <a:p>
            <a:r>
              <a:rPr lang="en-US" b="0" i="0" u="none" strike="noStrike" kern="100" baseline="0" dirty="0">
                <a:latin typeface="Aptos" panose="020B0004020202020204" pitchFamily="34" charset="0"/>
              </a:rPr>
              <a:t>Example: An employee suddenly downloads gigabytes of data at midnight.</a:t>
            </a:r>
            <a:endParaRPr lang="en-US" dirty="0"/>
          </a:p>
          <a:p>
            <a:endParaRPr lang="en-US" dirty="0"/>
          </a:p>
        </p:txBody>
      </p:sp>
    </p:spTree>
    <p:extLst>
      <p:ext uri="{BB962C8B-B14F-4D97-AF65-F5344CB8AC3E}">
        <p14:creationId xmlns:p14="http://schemas.microsoft.com/office/powerpoint/2010/main" val="176769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0AF2-B7FD-2122-7F84-0DDF2632ADEC}"/>
              </a:ext>
            </a:extLst>
          </p:cNvPr>
          <p:cNvSpPr>
            <a:spLocks noGrp="1"/>
          </p:cNvSpPr>
          <p:nvPr>
            <p:ph type="title"/>
          </p:nvPr>
        </p:nvSpPr>
        <p:spPr>
          <a:xfrm>
            <a:off x="838200" y="365126"/>
            <a:ext cx="10515600" cy="756104"/>
          </a:xfrm>
        </p:spPr>
        <p:txBody>
          <a:bodyPr vert="horz" lIns="91440" tIns="45720" rIns="91440" bIns="45720" rtlCol="0" anchor="b">
            <a:normAutofit fontScale="90000"/>
          </a:bodyPr>
          <a:lstStyle/>
          <a:p>
            <a:pPr marR="0"/>
            <a:r>
              <a:rPr lang="en-US" sz="5000" kern="1200" dirty="0">
                <a:solidFill>
                  <a:schemeClr val="tx1"/>
                </a:solidFill>
                <a:latin typeface="+mj-lt"/>
                <a:ea typeface="+mj-ea"/>
                <a:cs typeface="+mj-cs"/>
              </a:rPr>
              <a:t>(D) Phishing and Email Security</a:t>
            </a:r>
          </a:p>
        </p:txBody>
      </p:sp>
      <p:sp>
        <p:nvSpPr>
          <p:cNvPr id="3" name="Slide Number Placeholder 2">
            <a:extLst>
              <a:ext uri="{FF2B5EF4-FFF2-40B4-BE49-F238E27FC236}">
                <a16:creationId xmlns:a16="http://schemas.microsoft.com/office/drawing/2014/main" id="{82A41251-02BD-38B6-6588-599408283EE8}"/>
              </a:ext>
            </a:extLst>
          </p:cNvPr>
          <p:cNvSpPr>
            <a:spLocks noGrp="1"/>
          </p:cNvSpPr>
          <p:nvPr>
            <p:ph type="sldNum" sz="quarter" idx="12"/>
          </p:nvPr>
        </p:nvSpPr>
        <p:spPr/>
        <p:txBody>
          <a:bodyPr vert="horz" lIns="91440" tIns="45720" rIns="91440" bIns="45720" rtlCol="0" anchor="ctr">
            <a:normAutofit/>
          </a:bodyPr>
          <a:lstStyle/>
          <a:p>
            <a:pPr>
              <a:spcAft>
                <a:spcPts val="600"/>
              </a:spcAft>
            </a:pPr>
            <a:fld id="{B577980B-5DC2-400E-96EB-36509C046925}" type="slidenum">
              <a:rPr lang="en-US" sz="2400" b="0" smtClean="0">
                <a:solidFill>
                  <a:schemeClr val="tx1">
                    <a:tint val="75000"/>
                  </a:schemeClr>
                </a:solidFill>
              </a:rPr>
              <a:pPr>
                <a:spcAft>
                  <a:spcPts val="600"/>
                </a:spcAft>
              </a:pPr>
              <a:t>17</a:t>
            </a:fld>
            <a:endParaRPr lang="en-US" sz="2400" b="0" dirty="0">
              <a:solidFill>
                <a:schemeClr val="tx1">
                  <a:tint val="75000"/>
                </a:schemeClr>
              </a:solidFill>
            </a:endParaRPr>
          </a:p>
        </p:txBody>
      </p:sp>
      <p:sp>
        <p:nvSpPr>
          <p:cNvPr id="4" name="Text Placeholder 2">
            <a:extLst>
              <a:ext uri="{FF2B5EF4-FFF2-40B4-BE49-F238E27FC236}">
                <a16:creationId xmlns:a16="http://schemas.microsoft.com/office/drawing/2014/main" id="{89474372-1F8B-DE93-EA1B-BD9EC2533750}"/>
              </a:ext>
            </a:extLst>
          </p:cNvPr>
          <p:cNvSpPr txBox="1">
            <a:spLocks/>
          </p:cNvSpPr>
          <p:nvPr/>
        </p:nvSpPr>
        <p:spPr>
          <a:xfrm>
            <a:off x="838199" y="1550560"/>
            <a:ext cx="5355771" cy="42443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Language Processing (NLP) helps detect phishing emails.</a:t>
            </a:r>
          </a:p>
          <a:p>
            <a:r>
              <a:rPr lang="en-US" b="0" i="0" u="none" strike="noStrike" baseline="0" dirty="0"/>
              <a:t>AI scans email patterns, suspicious links, language irregularities.</a:t>
            </a:r>
          </a:p>
          <a:p>
            <a:r>
              <a:rPr lang="en-US" b="0" i="0" u="none" strike="noStrike" baseline="0" dirty="0"/>
              <a:t>Example: Microsoft Defender uses AI to block millions of phishing emails daily.</a:t>
            </a:r>
            <a:endParaRPr lang="en-US" dirty="0"/>
          </a:p>
          <a:p>
            <a:endParaRPr lang="en-US" dirty="0"/>
          </a:p>
        </p:txBody>
      </p:sp>
      <p:pic>
        <p:nvPicPr>
          <p:cNvPr id="8" name="Picture 7" descr="A person sitting at a computer with a thief in front of him&#10;&#10;AI-generated content may be incorrect.">
            <a:extLst>
              <a:ext uri="{FF2B5EF4-FFF2-40B4-BE49-F238E27FC236}">
                <a16:creationId xmlns:a16="http://schemas.microsoft.com/office/drawing/2014/main" id="{E8EDE3A2-FCE5-315F-97B7-951ED05B6B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9048" y="1306826"/>
            <a:ext cx="5458968" cy="4244347"/>
          </a:xfrm>
          <a:prstGeom prst="rect">
            <a:avLst/>
          </a:prstGeom>
        </p:spPr>
      </p:pic>
    </p:spTree>
    <p:extLst>
      <p:ext uri="{BB962C8B-B14F-4D97-AF65-F5344CB8AC3E}">
        <p14:creationId xmlns:p14="http://schemas.microsoft.com/office/powerpoint/2010/main" val="4055114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C5D0-48E1-5B9E-BAD3-B7CB1FCB44EC}"/>
              </a:ext>
            </a:extLst>
          </p:cNvPr>
          <p:cNvSpPr>
            <a:spLocks noGrp="1"/>
          </p:cNvSpPr>
          <p:nvPr>
            <p:ph type="title"/>
          </p:nvPr>
        </p:nvSpPr>
        <p:spPr/>
        <p:txBody>
          <a:bodyPr/>
          <a:lstStyle/>
          <a:p>
            <a:pPr rtl="0"/>
            <a:r>
              <a:rPr lang="en-US" dirty="0"/>
              <a:t>(E) Threat Intelligence Platforms</a:t>
            </a:r>
          </a:p>
        </p:txBody>
      </p:sp>
      <p:sp>
        <p:nvSpPr>
          <p:cNvPr id="3" name="Text Placeholder 2">
            <a:extLst>
              <a:ext uri="{FF2B5EF4-FFF2-40B4-BE49-F238E27FC236}">
                <a16:creationId xmlns:a16="http://schemas.microsoft.com/office/drawing/2014/main" id="{9E3248D7-D032-CBF0-E345-87BD019952E5}"/>
              </a:ext>
            </a:extLst>
          </p:cNvPr>
          <p:cNvSpPr>
            <a:spLocks noGrp="1"/>
          </p:cNvSpPr>
          <p:nvPr>
            <p:ph type="body" idx="1"/>
          </p:nvPr>
        </p:nvSpPr>
        <p:spPr/>
        <p:txBody>
          <a:bodyPr/>
          <a:lstStyle/>
          <a:p>
            <a:r>
              <a:rPr lang="en-US" dirty="0"/>
              <a:t>Platforms offer AI-driven aggregation and correlation of threat feeds. This is AI enabled SIEM</a:t>
            </a:r>
          </a:p>
          <a:p>
            <a:r>
              <a:rPr lang="en-US" b="1" dirty="0"/>
              <a:t>SIEM </a:t>
            </a:r>
            <a:r>
              <a:rPr lang="en-US" dirty="0"/>
              <a:t>stands for </a:t>
            </a:r>
            <a:r>
              <a:rPr lang="en-US" b="1" dirty="0"/>
              <a:t>Security Information and Event Management.</a:t>
            </a:r>
          </a:p>
          <a:p>
            <a:r>
              <a:rPr lang="en-US" dirty="0"/>
              <a:t>Example: </a:t>
            </a:r>
            <a:r>
              <a:rPr lang="en-US" dirty="0">
                <a:hlinkClick r:id="rId2"/>
              </a:rPr>
              <a:t>Microsoft Defender Threat Intelligence</a:t>
            </a:r>
            <a:endParaRPr lang="en-US" dirty="0"/>
          </a:p>
          <a:p>
            <a:r>
              <a:rPr lang="en-US" dirty="0"/>
              <a:t>Example: </a:t>
            </a:r>
            <a:r>
              <a:rPr lang="en-US" b="0" i="0" dirty="0">
                <a:solidFill>
                  <a:srgbClr val="001D35"/>
                </a:solidFill>
                <a:effectLst/>
                <a:latin typeface="Google Sans"/>
                <a:hlinkClick r:id="rId3"/>
              </a:rPr>
              <a:t>Mandiant</a:t>
            </a:r>
            <a:r>
              <a:rPr lang="en-US" b="0" i="0" dirty="0">
                <a:solidFill>
                  <a:srgbClr val="001D35"/>
                </a:solidFill>
                <a:effectLst/>
                <a:latin typeface="Google Sans"/>
              </a:rPr>
              <a:t> Advantage is a SaaS platform, formerly offered by FireEye, that provides organizations with real-time cyber threat intelligence and tools to enhance security response and automate security operations. </a:t>
            </a:r>
            <a:endParaRPr lang="en-US" dirty="0"/>
          </a:p>
          <a:p>
            <a:endParaRPr lang="en-US" dirty="0"/>
          </a:p>
        </p:txBody>
      </p:sp>
      <p:sp>
        <p:nvSpPr>
          <p:cNvPr id="4" name="Slide Number Placeholder 3">
            <a:extLst>
              <a:ext uri="{FF2B5EF4-FFF2-40B4-BE49-F238E27FC236}">
                <a16:creationId xmlns:a16="http://schemas.microsoft.com/office/drawing/2014/main" id="{C4511448-15FA-4D19-5B76-F731367B5D26}"/>
              </a:ext>
            </a:extLst>
          </p:cNvPr>
          <p:cNvSpPr>
            <a:spLocks noGrp="1"/>
          </p:cNvSpPr>
          <p:nvPr>
            <p:ph type="sldNum" sz="quarter" idx="12"/>
          </p:nvPr>
        </p:nvSpPr>
        <p:spPr/>
        <p:txBody>
          <a:bodyPr/>
          <a:lstStyle/>
          <a:p>
            <a:fld id="{B577980B-5DC2-400E-96EB-36509C046925}" type="slidenum">
              <a:rPr lang="en-US" smtClean="0"/>
              <a:t>18</a:t>
            </a:fld>
            <a:endParaRPr lang="en-US"/>
          </a:p>
        </p:txBody>
      </p:sp>
    </p:spTree>
    <p:extLst>
      <p:ext uri="{BB962C8B-B14F-4D97-AF65-F5344CB8AC3E}">
        <p14:creationId xmlns:p14="http://schemas.microsoft.com/office/powerpoint/2010/main" val="104035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245A-9501-C867-EE67-C3C319271153}"/>
              </a:ext>
            </a:extLst>
          </p:cNvPr>
          <p:cNvSpPr>
            <a:spLocks noGrp="1"/>
          </p:cNvSpPr>
          <p:nvPr>
            <p:ph type="title"/>
          </p:nvPr>
        </p:nvSpPr>
        <p:spPr/>
        <p:txBody>
          <a:bodyPr/>
          <a:lstStyle/>
          <a:p>
            <a:pPr marR="0" rtl="0"/>
            <a:r>
              <a:rPr lang="en-US"/>
              <a:t>Challenges</a:t>
            </a:r>
            <a:endParaRPr lang="en-US" b="1" i="0" u="none" strike="noStrike" kern="100" baseline="0" dirty="0">
              <a:latin typeface="Aptos" panose="020B0004020202020204" pitchFamily="34" charset="0"/>
            </a:endParaRPr>
          </a:p>
        </p:txBody>
      </p:sp>
      <p:sp>
        <p:nvSpPr>
          <p:cNvPr id="3" name="Text Placeholder 2">
            <a:extLst>
              <a:ext uri="{FF2B5EF4-FFF2-40B4-BE49-F238E27FC236}">
                <a16:creationId xmlns:a16="http://schemas.microsoft.com/office/drawing/2014/main" id="{77F86451-5F2E-66D9-EF4B-7AC143EC806F}"/>
              </a:ext>
            </a:extLst>
          </p:cNvPr>
          <p:cNvSpPr>
            <a:spLocks noGrp="1"/>
          </p:cNvSpPr>
          <p:nvPr>
            <p:ph type="body" idx="1"/>
          </p:nvPr>
        </p:nvSpPr>
        <p:spPr/>
        <p:txBody>
          <a:bodyPr/>
          <a:lstStyle/>
          <a:p>
            <a:r>
              <a:rPr lang="en-US" b="1" dirty="0"/>
              <a:t>Adversarial AI: </a:t>
            </a:r>
            <a:r>
              <a:rPr lang="en-US" dirty="0"/>
              <a:t>Attackers can trick AI models (e.g., data poisoning, jailbreaking, prompt injection).</a:t>
            </a:r>
          </a:p>
          <a:p>
            <a:r>
              <a:rPr lang="en-US" b="1" dirty="0"/>
              <a:t>False Positives/Negatives: </a:t>
            </a:r>
            <a:r>
              <a:rPr lang="en-US" dirty="0"/>
              <a:t>Poorly trained models can miss real threats or cause alert fatigue.</a:t>
            </a:r>
          </a:p>
          <a:p>
            <a:r>
              <a:rPr lang="en-US" b="1" dirty="0"/>
              <a:t>Bias and Explainability: </a:t>
            </a:r>
            <a:r>
              <a:rPr lang="en-US" dirty="0"/>
              <a:t>Hard to explain AI decisions—important for compliance.</a:t>
            </a:r>
          </a:p>
          <a:p>
            <a:r>
              <a:rPr lang="en-US" b="1" dirty="0"/>
              <a:t>Cost and Skill Gap: </a:t>
            </a:r>
            <a:r>
              <a:rPr lang="en-US" dirty="0"/>
              <a:t>Expensive to implement and maintain; requires skilled staff.</a:t>
            </a:r>
          </a:p>
          <a:p>
            <a:endParaRPr lang="en-US" dirty="0"/>
          </a:p>
        </p:txBody>
      </p:sp>
      <p:sp>
        <p:nvSpPr>
          <p:cNvPr id="4" name="Slide Number Placeholder 3">
            <a:extLst>
              <a:ext uri="{FF2B5EF4-FFF2-40B4-BE49-F238E27FC236}">
                <a16:creationId xmlns:a16="http://schemas.microsoft.com/office/drawing/2014/main" id="{B229E9BB-5CF9-7758-7EAE-D5E23785C3E3}"/>
              </a:ext>
            </a:extLst>
          </p:cNvPr>
          <p:cNvSpPr>
            <a:spLocks noGrp="1"/>
          </p:cNvSpPr>
          <p:nvPr>
            <p:ph type="sldNum" sz="quarter" idx="12"/>
          </p:nvPr>
        </p:nvSpPr>
        <p:spPr/>
        <p:txBody>
          <a:bodyPr/>
          <a:lstStyle/>
          <a:p>
            <a:fld id="{B577980B-5DC2-400E-96EB-36509C046925}" type="slidenum">
              <a:rPr lang="en-US" smtClean="0"/>
              <a:t>19</a:t>
            </a:fld>
            <a:endParaRPr lang="en-US"/>
          </a:p>
        </p:txBody>
      </p:sp>
    </p:spTree>
    <p:extLst>
      <p:ext uri="{BB962C8B-B14F-4D97-AF65-F5344CB8AC3E}">
        <p14:creationId xmlns:p14="http://schemas.microsoft.com/office/powerpoint/2010/main" val="1259012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AD5C87-AA8C-5295-D16A-6DE790C9C3C6}"/>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a:t>For starters …</a:t>
            </a:r>
          </a:p>
        </p:txBody>
      </p:sp>
      <p:pic>
        <p:nvPicPr>
          <p:cNvPr id="6" name="Picture 5">
            <a:extLst>
              <a:ext uri="{FF2B5EF4-FFF2-40B4-BE49-F238E27FC236}">
                <a16:creationId xmlns:a16="http://schemas.microsoft.com/office/drawing/2014/main" id="{B16BD20B-D4A7-FB82-E8CE-3E462298ADD5}"/>
              </a:ext>
            </a:extLst>
          </p:cNvPr>
          <p:cNvPicPr>
            <a:picLocks noChangeAspect="1"/>
          </p:cNvPicPr>
          <p:nvPr/>
        </p:nvPicPr>
        <p:blipFill>
          <a:blip r:embed="rId2"/>
          <a:srcRect t="16185" b="343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65378B-BF05-221D-3C57-2DA391877605}"/>
              </a:ext>
            </a:extLst>
          </p:cNvPr>
          <p:cNvSpPr>
            <a:spLocks noGrp="1"/>
          </p:cNvSpPr>
          <p:nvPr>
            <p:ph type="body" idx="1"/>
          </p:nvPr>
        </p:nvSpPr>
        <p:spPr>
          <a:xfrm>
            <a:off x="4654296" y="2706624"/>
            <a:ext cx="6894576" cy="3483864"/>
          </a:xfrm>
        </p:spPr>
        <p:txBody>
          <a:bodyPr vert="horz" lIns="91440" tIns="45720" rIns="91440" bIns="45720" rtlCol="0">
            <a:normAutofit lnSpcReduction="10000"/>
          </a:bodyPr>
          <a:lstStyle/>
          <a:p>
            <a:r>
              <a:rPr lang="en-US" sz="3200" dirty="0"/>
              <a:t>Temple is a National Center of Academic Excellence in Cybersecurity</a:t>
            </a:r>
          </a:p>
          <a:p>
            <a:r>
              <a:rPr lang="en-US" sz="3200" dirty="0"/>
              <a:t>Also (for the entertainment value) this is one of the best applications of AI I have seen: </a:t>
            </a:r>
            <a:r>
              <a:rPr lang="en-US" sz="3200" dirty="0">
                <a:hlinkClick r:id="rId3"/>
              </a:rPr>
              <a:t>https://youtu.be/RV_SdCfZ-0s?si=Lm1ATp1Onaj5lC1I</a:t>
            </a:r>
            <a:r>
              <a:rPr lang="en-US" sz="3200" dirty="0"/>
              <a:t> </a:t>
            </a:r>
          </a:p>
        </p:txBody>
      </p:sp>
      <p:sp>
        <p:nvSpPr>
          <p:cNvPr id="4" name="Slide Number Placeholder 3">
            <a:extLst>
              <a:ext uri="{FF2B5EF4-FFF2-40B4-BE49-F238E27FC236}">
                <a16:creationId xmlns:a16="http://schemas.microsoft.com/office/drawing/2014/main" id="{64127DB9-8299-ED36-83B6-2053B91805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77980B-5DC2-400E-96EB-36509C046925}" type="slidenum">
              <a:rPr lang="en-US" sz="1200" b="0" smtClean="0">
                <a:solidFill>
                  <a:prstClr val="black">
                    <a:tint val="75000"/>
                  </a:prstClr>
                </a:solidFill>
                <a:latin typeface="Calibri" panose="020F0502020204030204"/>
              </a:rPr>
              <a:pPr>
                <a:spcAft>
                  <a:spcPts val="600"/>
                </a:spcAft>
                <a:defRPr/>
              </a:pPr>
              <a:t>2</a:t>
            </a:fld>
            <a:endParaRPr lang="en-US" sz="1200" b="0">
              <a:solidFill>
                <a:prstClr val="black">
                  <a:tint val="75000"/>
                </a:prstClr>
              </a:solidFill>
              <a:latin typeface="Calibri" panose="020F0502020204030204"/>
            </a:endParaRPr>
          </a:p>
        </p:txBody>
      </p:sp>
    </p:spTree>
    <p:extLst>
      <p:ext uri="{BB962C8B-B14F-4D97-AF65-F5344CB8AC3E}">
        <p14:creationId xmlns:p14="http://schemas.microsoft.com/office/powerpoint/2010/main" val="220540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D6FF-9566-6941-733C-5A0059D4A09A}"/>
              </a:ext>
            </a:extLst>
          </p:cNvPr>
          <p:cNvSpPr>
            <a:spLocks noGrp="1"/>
          </p:cNvSpPr>
          <p:nvPr>
            <p:ph type="title"/>
          </p:nvPr>
        </p:nvSpPr>
        <p:spPr/>
        <p:txBody>
          <a:bodyPr vert="horz" lIns="91440" tIns="45720" rIns="91440" bIns="45720" rtlCol="0" anchor="b">
            <a:normAutofit/>
          </a:bodyPr>
          <a:lstStyle/>
          <a:p>
            <a:r>
              <a:rPr lang="en-US" sz="5400"/>
              <a:t>Thought experiment</a:t>
            </a:r>
          </a:p>
        </p:txBody>
      </p:sp>
      <p:sp>
        <p:nvSpPr>
          <p:cNvPr id="3" name="Text Placeholder 2">
            <a:extLst>
              <a:ext uri="{FF2B5EF4-FFF2-40B4-BE49-F238E27FC236}">
                <a16:creationId xmlns:a16="http://schemas.microsoft.com/office/drawing/2014/main" id="{49A247B3-C019-D9A1-D27D-0AFF592F08FB}"/>
              </a:ext>
            </a:extLst>
          </p:cNvPr>
          <p:cNvSpPr>
            <a:spLocks noGrp="1"/>
          </p:cNvSpPr>
          <p:nvPr>
            <p:ph type="body" idx="1"/>
          </p:nvPr>
        </p:nvSpPr>
        <p:spPr>
          <a:xfrm>
            <a:off x="838200" y="1825625"/>
            <a:ext cx="6624484" cy="4351338"/>
          </a:xfrm>
        </p:spPr>
        <p:txBody>
          <a:bodyPr vert="horz" lIns="91440" tIns="45720" rIns="91440" bIns="45720" rtlCol="0" anchor="t">
            <a:normAutofit/>
          </a:bodyPr>
          <a:lstStyle/>
          <a:p>
            <a:r>
              <a:rPr lang="en-US" sz="3200" dirty="0"/>
              <a:t>My </a:t>
            </a:r>
            <a:r>
              <a:rPr lang="en-US" sz="3200" dirty="0" err="1"/>
              <a:t>Wacatac</a:t>
            </a:r>
            <a:r>
              <a:rPr lang="en-US" sz="3200" dirty="0"/>
              <a:t> story … </a:t>
            </a:r>
            <a:r>
              <a:rPr lang="en-US" sz="3200" dirty="0">
                <a:hlinkClick r:id="rId2"/>
              </a:rPr>
              <a:t>see</a:t>
            </a:r>
            <a:endParaRPr lang="en-US" sz="3200" dirty="0"/>
          </a:p>
          <a:p>
            <a:r>
              <a:rPr lang="en-US" sz="3200" dirty="0"/>
              <a:t>What, if anything, could Temple IT have done differently?</a:t>
            </a:r>
          </a:p>
          <a:p>
            <a:r>
              <a:rPr lang="en-US" sz="3200" dirty="0"/>
              <a:t>What, if anything, could Microsoft have done differently?</a:t>
            </a:r>
          </a:p>
          <a:p>
            <a:r>
              <a:rPr lang="en-US" sz="3200" dirty="0"/>
              <a:t>How does this story reflect some of the challenges from the last slide?</a:t>
            </a:r>
          </a:p>
          <a:p>
            <a:endParaRPr lang="en-US" sz="2200" dirty="0"/>
          </a:p>
        </p:txBody>
      </p:sp>
      <p:sp>
        <p:nvSpPr>
          <p:cNvPr id="4" name="Slide Number Placeholder 3">
            <a:extLst>
              <a:ext uri="{FF2B5EF4-FFF2-40B4-BE49-F238E27FC236}">
                <a16:creationId xmlns:a16="http://schemas.microsoft.com/office/drawing/2014/main" id="{10AC466A-C4FD-0382-7C6B-7198B32F2824}"/>
              </a:ext>
            </a:extLst>
          </p:cNvPr>
          <p:cNvSpPr>
            <a:spLocks noGrp="1"/>
          </p:cNvSpPr>
          <p:nvPr>
            <p:ph type="sldNum" sz="quarter" idx="12"/>
          </p:nvPr>
        </p:nvSpPr>
        <p:spPr/>
        <p:txBody>
          <a:bodyPr vert="horz" lIns="91440" tIns="45720" rIns="91440" bIns="45720" rtlCol="0" anchor="ctr">
            <a:normAutofit/>
          </a:bodyPr>
          <a:lstStyle/>
          <a:p>
            <a:pPr>
              <a:spcAft>
                <a:spcPts val="600"/>
              </a:spcAft>
              <a:defRPr/>
            </a:pPr>
            <a:fld id="{B577980B-5DC2-400E-96EB-36509C046925}" type="slidenum">
              <a:rPr lang="en-US" sz="2800" smtClean="0">
                <a:solidFill>
                  <a:prstClr val="black">
                    <a:tint val="75000"/>
                  </a:prstClr>
                </a:solidFill>
                <a:latin typeface="Calibri" panose="020F0502020204030204"/>
              </a:rPr>
              <a:pPr>
                <a:spcAft>
                  <a:spcPts val="600"/>
                </a:spcAft>
                <a:defRPr/>
              </a:pPr>
              <a:t>20</a:t>
            </a:fld>
            <a:endParaRPr lang="en-US" sz="1200" dirty="0">
              <a:solidFill>
                <a:prstClr val="black">
                  <a:tint val="75000"/>
                </a:prstClr>
              </a:solidFill>
              <a:latin typeface="Calibri" panose="020F0502020204030204"/>
            </a:endParaRPr>
          </a:p>
        </p:txBody>
      </p:sp>
      <p:pic>
        <p:nvPicPr>
          <p:cNvPr id="6" name="Picture 5" descr="A red bug with a angry face&#10;&#10;AI-generated content may be incorrect.">
            <a:extLst>
              <a:ext uri="{FF2B5EF4-FFF2-40B4-BE49-F238E27FC236}">
                <a16:creationId xmlns:a16="http://schemas.microsoft.com/office/drawing/2014/main" id="{9DD4836B-AA1A-318D-370E-C17D6AFC32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9" r="2485"/>
          <a:stretch/>
        </p:blipFill>
        <p:spPr>
          <a:xfrm>
            <a:off x="7412736" y="874775"/>
            <a:ext cx="3941064" cy="4096512"/>
          </a:xfrm>
          <a:prstGeom prst="rect">
            <a:avLst/>
          </a:prstGeom>
        </p:spPr>
      </p:pic>
    </p:spTree>
    <p:extLst>
      <p:ext uri="{BB962C8B-B14F-4D97-AF65-F5344CB8AC3E}">
        <p14:creationId xmlns:p14="http://schemas.microsoft.com/office/powerpoint/2010/main" val="92842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3C80C7-EDA9-53A4-9AAC-2A78C62F2BB3}"/>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marR="0"/>
            <a:r>
              <a:rPr lang="en-US" sz="5400"/>
              <a:t>Conclusion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A3EC2640-3568-2008-9A1B-911EBC2004DB}"/>
              </a:ext>
            </a:extLst>
          </p:cNvPr>
          <p:cNvSpPr>
            <a:spLocks noGrp="1"/>
          </p:cNvSpPr>
          <p:nvPr>
            <p:ph type="body" idx="1"/>
          </p:nvPr>
        </p:nvSpPr>
        <p:spPr>
          <a:xfrm>
            <a:off x="572493" y="2071316"/>
            <a:ext cx="6713552" cy="4119172"/>
          </a:xfrm>
        </p:spPr>
        <p:txBody>
          <a:bodyPr vert="horz" lIns="91440" tIns="45720" rIns="91440" bIns="45720" rtlCol="0" anchor="t">
            <a:normAutofit/>
          </a:bodyPr>
          <a:lstStyle/>
          <a:p>
            <a:r>
              <a:rPr lang="en-US" sz="3600" dirty="0"/>
              <a:t>AI is not a magic bullet, but a powerful </a:t>
            </a:r>
            <a:r>
              <a:rPr lang="en-US" sz="3600" b="1" dirty="0"/>
              <a:t>force multiplier.</a:t>
            </a:r>
          </a:p>
          <a:p>
            <a:r>
              <a:rPr lang="en-US" sz="3600" dirty="0"/>
              <a:t>Works best when paired with human expertise.</a:t>
            </a:r>
          </a:p>
          <a:p>
            <a:endParaRPr lang="en-US" sz="3600" dirty="0"/>
          </a:p>
        </p:txBody>
      </p:sp>
      <p:pic>
        <p:nvPicPr>
          <p:cNvPr id="6" name="Picture 5" descr="A logo for a company&#10;&#10;AI-generated content may be incorrect.">
            <a:extLst>
              <a:ext uri="{FF2B5EF4-FFF2-40B4-BE49-F238E27FC236}">
                <a16:creationId xmlns:a16="http://schemas.microsoft.com/office/drawing/2014/main" id="{5D6FCC5B-F6E8-4670-A04C-6CDB0D1171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32249"/>
          <a:stretch/>
        </p:blipFill>
        <p:spPr>
          <a:xfrm>
            <a:off x="7675658" y="2093976"/>
            <a:ext cx="3941064" cy="2972752"/>
          </a:xfrm>
          <a:prstGeom prst="rect">
            <a:avLst/>
          </a:prstGeom>
        </p:spPr>
      </p:pic>
      <p:sp>
        <p:nvSpPr>
          <p:cNvPr id="3" name="Slide Number Placeholder 2">
            <a:extLst>
              <a:ext uri="{FF2B5EF4-FFF2-40B4-BE49-F238E27FC236}">
                <a16:creationId xmlns:a16="http://schemas.microsoft.com/office/drawing/2014/main" id="{E92D9FA1-CDD3-7F18-7BBD-72FC443F27F8}"/>
              </a:ext>
            </a:extLst>
          </p:cNvPr>
          <p:cNvSpPr>
            <a:spLocks noGrp="1"/>
          </p:cNvSpPr>
          <p:nvPr>
            <p:ph type="sldNum" sz="quarter" idx="12"/>
          </p:nvPr>
        </p:nvSpPr>
        <p:spPr>
          <a:xfrm>
            <a:off x="8599715" y="6190488"/>
            <a:ext cx="2743200" cy="365125"/>
          </a:xfrm>
        </p:spPr>
        <p:txBody>
          <a:bodyPr vert="horz" lIns="91440" tIns="45720" rIns="91440" bIns="45720" rtlCol="0" anchor="ctr">
            <a:normAutofit fontScale="70000" lnSpcReduction="20000"/>
          </a:bodyPr>
          <a:lstStyle/>
          <a:p>
            <a:pPr>
              <a:spcAft>
                <a:spcPts val="600"/>
              </a:spcAft>
              <a:defRPr/>
            </a:pPr>
            <a:fld id="{B577980B-5DC2-400E-96EB-36509C046925}" type="slidenum">
              <a:rPr lang="en-US" sz="2800">
                <a:solidFill>
                  <a:prstClr val="black">
                    <a:tint val="75000"/>
                  </a:prstClr>
                </a:solidFill>
                <a:latin typeface="Calibri" panose="020F0502020204030204"/>
              </a:rPr>
              <a:pPr>
                <a:spcAft>
                  <a:spcPts val="600"/>
                </a:spcAft>
                <a:defRPr/>
              </a:pPr>
              <a:t>21</a:t>
            </a:fld>
            <a:endParaRPr lang="en-US" sz="28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434310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EEFF8-5D54-0069-3D39-DDD6E4F3D6CF}"/>
              </a:ext>
            </a:extLst>
          </p:cNvPr>
          <p:cNvSpPr>
            <a:spLocks noGrp="1"/>
          </p:cNvSpPr>
          <p:nvPr>
            <p:ph type="title"/>
          </p:nvPr>
        </p:nvSpPr>
        <p:spPr/>
        <p:txBody>
          <a:bodyPr anchor="b">
            <a:normAutofit/>
          </a:bodyPr>
          <a:lstStyle/>
          <a:p>
            <a:r>
              <a:rPr lang="en-US" sz="5400" dirty="0"/>
              <a:t>Agenda</a:t>
            </a:r>
          </a:p>
        </p:txBody>
      </p:sp>
      <p:sp>
        <p:nvSpPr>
          <p:cNvPr id="3" name="Content Placeholder 2">
            <a:extLst>
              <a:ext uri="{FF2B5EF4-FFF2-40B4-BE49-F238E27FC236}">
                <a16:creationId xmlns:a16="http://schemas.microsoft.com/office/drawing/2014/main" id="{096B51F5-7FD8-CFD0-A9C3-4D61187A9817}"/>
              </a:ext>
            </a:extLst>
          </p:cNvPr>
          <p:cNvSpPr>
            <a:spLocks noGrp="1"/>
          </p:cNvSpPr>
          <p:nvPr>
            <p:ph type="body" idx="1"/>
          </p:nvPr>
        </p:nvSpPr>
        <p:spPr/>
        <p:txBody>
          <a:bodyPr anchor="t">
            <a:normAutofit/>
          </a:bodyPr>
          <a:lstStyle/>
          <a:p>
            <a:r>
              <a:rPr lang="en-US" sz="3200" dirty="0"/>
              <a:t>There’s good money to be made here!</a:t>
            </a:r>
          </a:p>
          <a:p>
            <a:r>
              <a:rPr lang="en-US" sz="3200" dirty="0" err="1"/>
              <a:t>AICyber</a:t>
            </a:r>
            <a:r>
              <a:rPr lang="en-US" sz="3200" dirty="0"/>
              <a:t> versus </a:t>
            </a:r>
            <a:r>
              <a:rPr lang="en-US" sz="3200" dirty="0" err="1"/>
              <a:t>SecureAI</a:t>
            </a:r>
            <a:endParaRPr lang="en-US" sz="3200" dirty="0"/>
          </a:p>
          <a:p>
            <a:r>
              <a:rPr lang="en-US" sz="3200" dirty="0"/>
              <a:t>Disclosures</a:t>
            </a:r>
          </a:p>
          <a:p>
            <a:r>
              <a:rPr lang="en-US" sz="3200" dirty="0"/>
              <a:t>Principles of Traditional Cyber Security</a:t>
            </a:r>
          </a:p>
          <a:p>
            <a:r>
              <a:rPr lang="en-US" sz="3200" dirty="0"/>
              <a:t>How AI can help</a:t>
            </a:r>
          </a:p>
          <a:p>
            <a:r>
              <a:rPr lang="en-US" sz="3200" dirty="0"/>
              <a:t>Challenges</a:t>
            </a:r>
          </a:p>
          <a:p>
            <a:r>
              <a:rPr lang="en-US" sz="3200" dirty="0"/>
              <a:t>A Thought Experiment</a:t>
            </a:r>
          </a:p>
        </p:txBody>
      </p:sp>
      <p:sp>
        <p:nvSpPr>
          <p:cNvPr id="4" name="Slide Number Placeholder 3">
            <a:extLst>
              <a:ext uri="{FF2B5EF4-FFF2-40B4-BE49-F238E27FC236}">
                <a16:creationId xmlns:a16="http://schemas.microsoft.com/office/drawing/2014/main" id="{BA3C9916-D5D9-46AF-0AF2-E58A758EEE68}"/>
              </a:ext>
            </a:extLst>
          </p:cNvPr>
          <p:cNvSpPr>
            <a:spLocks noGrp="1"/>
          </p:cNvSpPr>
          <p:nvPr>
            <p:ph type="sldNum" sz="quarter" idx="12"/>
          </p:nvPr>
        </p:nvSpPr>
        <p:spPr/>
        <p:txBody>
          <a:bodyPr>
            <a:normAutofit/>
          </a:bodyPr>
          <a:lstStyle/>
          <a:p>
            <a:pPr>
              <a:spcAft>
                <a:spcPts val="600"/>
              </a:spcAft>
            </a:pPr>
            <a:fld id="{4C487655-AABA-4CA8-8EDF-7F823A468B89}" type="slidenum">
              <a:rPr lang="en-US" smtClean="0"/>
              <a:pPr>
                <a:spcAft>
                  <a:spcPts val="600"/>
                </a:spcAft>
              </a:pPr>
              <a:t>3</a:t>
            </a:fld>
            <a:endParaRPr lang="en-US" dirty="0"/>
          </a:p>
        </p:txBody>
      </p:sp>
    </p:spTree>
    <p:extLst>
      <p:ext uri="{BB962C8B-B14F-4D97-AF65-F5344CB8AC3E}">
        <p14:creationId xmlns:p14="http://schemas.microsoft.com/office/powerpoint/2010/main" val="106661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E29B-F804-AF5E-5ED0-F4CD9277A4DE}"/>
              </a:ext>
            </a:extLst>
          </p:cNvPr>
          <p:cNvSpPr>
            <a:spLocks noGrp="1"/>
          </p:cNvSpPr>
          <p:nvPr>
            <p:ph type="title"/>
          </p:nvPr>
        </p:nvSpPr>
        <p:spPr/>
        <p:txBody>
          <a:bodyPr/>
          <a:lstStyle/>
          <a:p>
            <a:r>
              <a:rPr lang="en-US" dirty="0"/>
              <a:t>Good money $$$</a:t>
            </a:r>
          </a:p>
        </p:txBody>
      </p:sp>
      <p:sp>
        <p:nvSpPr>
          <p:cNvPr id="14" name="Slide Number Placeholder 13">
            <a:extLst>
              <a:ext uri="{FF2B5EF4-FFF2-40B4-BE49-F238E27FC236}">
                <a16:creationId xmlns:a16="http://schemas.microsoft.com/office/drawing/2014/main" id="{2F1F7843-0CF2-E33A-4C8F-5E869AC9286A}"/>
              </a:ext>
            </a:extLst>
          </p:cNvPr>
          <p:cNvSpPr>
            <a:spLocks noGrp="1"/>
          </p:cNvSpPr>
          <p:nvPr>
            <p:ph type="sldNum" sz="quarter" idx="12"/>
          </p:nvPr>
        </p:nvSpPr>
        <p:spPr/>
        <p:txBody>
          <a:bodyPr/>
          <a:lstStyle/>
          <a:p>
            <a:fld id="{B577980B-5DC2-400E-96EB-36509C046925}" type="slidenum">
              <a:rPr lang="en-US" smtClean="0"/>
              <a:t>4</a:t>
            </a:fld>
            <a:endParaRPr lang="en-US"/>
          </a:p>
        </p:txBody>
      </p:sp>
      <p:pic>
        <p:nvPicPr>
          <p:cNvPr id="5" name="Content Placeholder 4">
            <a:extLst>
              <a:ext uri="{FF2B5EF4-FFF2-40B4-BE49-F238E27FC236}">
                <a16:creationId xmlns:a16="http://schemas.microsoft.com/office/drawing/2014/main" id="{263A7736-D985-1B5E-3C71-4D618100DE30}"/>
              </a:ext>
            </a:extLst>
          </p:cNvPr>
          <p:cNvPicPr>
            <a:picLocks noGrp="1" noChangeAspect="1"/>
          </p:cNvPicPr>
          <p:nvPr>
            <p:ph idx="4294967295"/>
          </p:nvPr>
        </p:nvPicPr>
        <p:blipFill>
          <a:blip r:embed="rId2"/>
          <a:stretch>
            <a:fillRect/>
          </a:stretch>
        </p:blipFill>
        <p:spPr>
          <a:xfrm>
            <a:off x="6620200" y="364904"/>
            <a:ext cx="4030662" cy="5994400"/>
          </a:xfrm>
        </p:spPr>
      </p:pic>
      <p:sp>
        <p:nvSpPr>
          <p:cNvPr id="6" name="Oval 5">
            <a:extLst>
              <a:ext uri="{FF2B5EF4-FFF2-40B4-BE49-F238E27FC236}">
                <a16:creationId xmlns:a16="http://schemas.microsoft.com/office/drawing/2014/main" id="{417CDA6B-F5E4-9943-F68D-18764923FD9D}"/>
              </a:ext>
            </a:extLst>
          </p:cNvPr>
          <p:cNvSpPr/>
          <p:nvPr/>
        </p:nvSpPr>
        <p:spPr>
          <a:xfrm>
            <a:off x="5822731" y="1933903"/>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E46C3D57-E626-B15D-3F96-4AE5E768E45E}"/>
              </a:ext>
            </a:extLst>
          </p:cNvPr>
          <p:cNvSpPr/>
          <p:nvPr/>
        </p:nvSpPr>
        <p:spPr>
          <a:xfrm>
            <a:off x="5822731" y="2847775"/>
            <a:ext cx="4761186" cy="514329"/>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AB06D69-B4CA-8F53-FF28-83F9B23890F5}"/>
              </a:ext>
            </a:extLst>
          </p:cNvPr>
          <p:cNvSpPr txBox="1"/>
          <p:nvPr/>
        </p:nvSpPr>
        <p:spPr>
          <a:xfrm>
            <a:off x="924232" y="1690688"/>
            <a:ext cx="5171768" cy="369332"/>
          </a:xfrm>
          <a:prstGeom prst="rect">
            <a:avLst/>
          </a:prstGeom>
          <a:noFill/>
        </p:spPr>
        <p:txBody>
          <a:bodyPr wrap="square" rtlCol="0">
            <a:spAutoFit/>
          </a:bodyPr>
          <a:lstStyle/>
          <a:p>
            <a:r>
              <a:rPr lang="en-US" dirty="0"/>
              <a:t>These stats are from the </a:t>
            </a:r>
            <a:r>
              <a:rPr lang="en-US" dirty="0">
                <a:hlinkClick r:id="rId3"/>
              </a:rPr>
              <a:t>2024 IS Jobs Index</a:t>
            </a:r>
            <a:endParaRPr lang="en-US" dirty="0"/>
          </a:p>
        </p:txBody>
      </p:sp>
      <p:sp>
        <p:nvSpPr>
          <p:cNvPr id="12" name="Arrow: Right 11">
            <a:extLst>
              <a:ext uri="{FF2B5EF4-FFF2-40B4-BE49-F238E27FC236}">
                <a16:creationId xmlns:a16="http://schemas.microsoft.com/office/drawing/2014/main" id="{B8CFEC76-4440-B5A5-0D03-49AC4B323B61}"/>
              </a:ext>
            </a:extLst>
          </p:cNvPr>
          <p:cNvSpPr/>
          <p:nvPr/>
        </p:nvSpPr>
        <p:spPr>
          <a:xfrm rot="20027023">
            <a:off x="4188022" y="2486596"/>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
        <p:nvSpPr>
          <p:cNvPr id="13" name="Arrow: Right 12">
            <a:extLst>
              <a:ext uri="{FF2B5EF4-FFF2-40B4-BE49-F238E27FC236}">
                <a16:creationId xmlns:a16="http://schemas.microsoft.com/office/drawing/2014/main" id="{186129D2-0BCC-8237-D12C-8D6074A460FF}"/>
              </a:ext>
            </a:extLst>
          </p:cNvPr>
          <p:cNvSpPr/>
          <p:nvPr/>
        </p:nvSpPr>
        <p:spPr>
          <a:xfrm rot="20027023">
            <a:off x="4282553" y="3452957"/>
            <a:ext cx="1661652" cy="264943"/>
          </a:xfrm>
          <a:prstGeom prst="rightArrow">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dk1"/>
              </a:solidFill>
            </a:endParaRPr>
          </a:p>
        </p:txBody>
      </p:sp>
    </p:spTree>
    <p:extLst>
      <p:ext uri="{BB962C8B-B14F-4D97-AF65-F5344CB8AC3E}">
        <p14:creationId xmlns:p14="http://schemas.microsoft.com/office/powerpoint/2010/main" val="95451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9928-009B-A6F8-513A-496594A79B48}"/>
              </a:ext>
            </a:extLst>
          </p:cNvPr>
          <p:cNvSpPr>
            <a:spLocks noGrp="1"/>
          </p:cNvSpPr>
          <p:nvPr>
            <p:ph type="title"/>
          </p:nvPr>
        </p:nvSpPr>
        <p:spPr/>
        <p:txBody>
          <a:bodyPr/>
          <a:lstStyle/>
          <a:p>
            <a:r>
              <a:rPr lang="en-US" sz="4400" dirty="0" err="1"/>
              <a:t>AICyber</a:t>
            </a:r>
            <a:r>
              <a:rPr lang="en-US" sz="4400" dirty="0"/>
              <a:t> versus </a:t>
            </a:r>
            <a:r>
              <a:rPr lang="en-US" sz="4400" dirty="0" err="1"/>
              <a:t>SecureAI</a:t>
            </a:r>
            <a:endParaRPr lang="en-US" dirty="0"/>
          </a:p>
        </p:txBody>
      </p:sp>
      <p:sp>
        <p:nvSpPr>
          <p:cNvPr id="3" name="Content Placeholder 2">
            <a:extLst>
              <a:ext uri="{FF2B5EF4-FFF2-40B4-BE49-F238E27FC236}">
                <a16:creationId xmlns:a16="http://schemas.microsoft.com/office/drawing/2014/main" id="{C7227225-B0A6-C2A5-DDE6-F384F9679A9D}"/>
              </a:ext>
            </a:extLst>
          </p:cNvPr>
          <p:cNvSpPr>
            <a:spLocks noGrp="1"/>
          </p:cNvSpPr>
          <p:nvPr>
            <p:ph type="body" idx="1"/>
          </p:nvPr>
        </p:nvSpPr>
        <p:spPr/>
        <p:txBody>
          <a:bodyPr/>
          <a:lstStyle/>
          <a:p>
            <a:r>
              <a:rPr lang="en-US" dirty="0"/>
              <a:t>This distinction is made in DoD (Department of Defense) documentation.</a:t>
            </a:r>
          </a:p>
          <a:p>
            <a:r>
              <a:rPr lang="en-US" b="1" dirty="0" err="1"/>
              <a:t>AICyber</a:t>
            </a:r>
            <a:r>
              <a:rPr lang="en-US" dirty="0"/>
              <a:t>: The application of AI tools to enhance traditional Cyber-Security.  ( You can think of it as “AI </a:t>
            </a:r>
            <a:r>
              <a:rPr lang="en-US" b="1" i="1" dirty="0"/>
              <a:t>for</a:t>
            </a:r>
            <a:r>
              <a:rPr lang="en-US" dirty="0"/>
              <a:t> Cyber”.)</a:t>
            </a:r>
          </a:p>
          <a:p>
            <a:r>
              <a:rPr lang="en-US" b="1" dirty="0" err="1"/>
              <a:t>SecureAI</a:t>
            </a:r>
            <a:r>
              <a:rPr lang="en-US" dirty="0"/>
              <a:t>: Addressing cyber-security concerns that are unique to the development and application of AI.  ( You can think of it as “Security </a:t>
            </a:r>
            <a:r>
              <a:rPr lang="en-US" b="1" i="1" dirty="0"/>
              <a:t>for</a:t>
            </a:r>
            <a:r>
              <a:rPr lang="en-US" dirty="0"/>
              <a:t> AI”.)</a:t>
            </a:r>
          </a:p>
          <a:p>
            <a:endParaRPr lang="en-US" dirty="0"/>
          </a:p>
        </p:txBody>
      </p:sp>
      <p:sp>
        <p:nvSpPr>
          <p:cNvPr id="5" name="Slide Number Placeholder 4">
            <a:extLst>
              <a:ext uri="{FF2B5EF4-FFF2-40B4-BE49-F238E27FC236}">
                <a16:creationId xmlns:a16="http://schemas.microsoft.com/office/drawing/2014/main" id="{355469CB-0AA5-931A-B019-8FCF92AF38C4}"/>
              </a:ext>
            </a:extLst>
          </p:cNvPr>
          <p:cNvSpPr>
            <a:spLocks noGrp="1"/>
          </p:cNvSpPr>
          <p:nvPr>
            <p:ph type="sldNum" sz="quarter" idx="12"/>
          </p:nvPr>
        </p:nvSpPr>
        <p:spPr/>
        <p:txBody>
          <a:bodyPr/>
          <a:lstStyle/>
          <a:p>
            <a:fld id="{B577980B-5DC2-400E-96EB-36509C046925}" type="slidenum">
              <a:rPr lang="en-US" smtClean="0"/>
              <a:t>5</a:t>
            </a:fld>
            <a:endParaRPr lang="en-US"/>
          </a:p>
        </p:txBody>
      </p:sp>
      <p:sp>
        <p:nvSpPr>
          <p:cNvPr id="4" name="Explosion: 8 Points 3">
            <a:extLst>
              <a:ext uri="{FF2B5EF4-FFF2-40B4-BE49-F238E27FC236}">
                <a16:creationId xmlns:a16="http://schemas.microsoft.com/office/drawing/2014/main" id="{4C11371F-AA7F-E8C3-175A-0BBD49D2C9F6}"/>
              </a:ext>
            </a:extLst>
          </p:cNvPr>
          <p:cNvSpPr/>
          <p:nvPr/>
        </p:nvSpPr>
        <p:spPr>
          <a:xfrm rot="19983136">
            <a:off x="9050878" y="260121"/>
            <a:ext cx="2912684" cy="1706034"/>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rPr>
              <a:t>Great exam question!</a:t>
            </a:r>
          </a:p>
        </p:txBody>
      </p:sp>
    </p:spTree>
    <p:extLst>
      <p:ext uri="{BB962C8B-B14F-4D97-AF65-F5344CB8AC3E}">
        <p14:creationId xmlns:p14="http://schemas.microsoft.com/office/powerpoint/2010/main" val="160151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DE33-F3E5-C591-0EDF-44D754FFDB2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BB722CBC-62E4-CD6C-2EAB-E82351944AB5}"/>
              </a:ext>
            </a:extLst>
          </p:cNvPr>
          <p:cNvSpPr>
            <a:spLocks noGrp="1"/>
          </p:cNvSpPr>
          <p:nvPr>
            <p:ph type="body" idx="1"/>
          </p:nvPr>
        </p:nvSpPr>
        <p:spPr/>
        <p:txBody>
          <a:bodyPr>
            <a:normAutofit/>
          </a:bodyPr>
          <a:lstStyle/>
          <a:p>
            <a:r>
              <a:rPr lang="en-US" dirty="0"/>
              <a:t>Challenge: this is a technical topic. In this class we have varied levels of technical exposure. </a:t>
            </a:r>
          </a:p>
          <a:p>
            <a:r>
              <a:rPr lang="en-US" dirty="0"/>
              <a:t>Challenge: I am not the best person in the Fox School to talk about cyber-security.  It is not my area of expertise, and I hold not certifications in cyber-security.</a:t>
            </a:r>
          </a:p>
          <a:p>
            <a:r>
              <a:rPr lang="en-US" dirty="0"/>
              <a:t>But that won’t stop me from trying! </a:t>
            </a:r>
            <a:r>
              <a:rPr lang="en-US" dirty="0">
                <a:sym typeface="Wingdings" panose="05000000000000000000" pitchFamily="2" charset="2"/>
              </a:rPr>
              <a:t></a:t>
            </a:r>
            <a:endParaRPr lang="en-US" dirty="0"/>
          </a:p>
          <a:p>
            <a:r>
              <a:rPr lang="en-US" dirty="0"/>
              <a:t>FYI … there are a lot of possible certifications …</a:t>
            </a:r>
          </a:p>
        </p:txBody>
      </p:sp>
      <p:sp>
        <p:nvSpPr>
          <p:cNvPr id="4" name="Slide Number Placeholder 3">
            <a:extLst>
              <a:ext uri="{FF2B5EF4-FFF2-40B4-BE49-F238E27FC236}">
                <a16:creationId xmlns:a16="http://schemas.microsoft.com/office/drawing/2014/main" id="{466EC429-C773-D41C-DD7C-6CFF621B2ED6}"/>
              </a:ext>
            </a:extLst>
          </p:cNvPr>
          <p:cNvSpPr>
            <a:spLocks noGrp="1"/>
          </p:cNvSpPr>
          <p:nvPr>
            <p:ph type="sldNum" sz="quarter" idx="12"/>
          </p:nvPr>
        </p:nvSpPr>
        <p:spPr/>
        <p:txBody>
          <a:bodyPr/>
          <a:lstStyle/>
          <a:p>
            <a:fld id="{B577980B-5DC2-400E-96EB-36509C046925}" type="slidenum">
              <a:rPr lang="en-US" smtClean="0"/>
              <a:t>6</a:t>
            </a:fld>
            <a:endParaRPr lang="en-US"/>
          </a:p>
        </p:txBody>
      </p:sp>
    </p:spTree>
    <p:extLst>
      <p:ext uri="{BB962C8B-B14F-4D97-AF65-F5344CB8AC3E}">
        <p14:creationId xmlns:p14="http://schemas.microsoft.com/office/powerpoint/2010/main" val="42623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15E39-F785-1012-551E-B27488390098}"/>
              </a:ext>
            </a:extLst>
          </p:cNvPr>
          <p:cNvSpPr>
            <a:spLocks noGrp="1"/>
          </p:cNvSpPr>
          <p:nvPr>
            <p:ph type="title"/>
          </p:nvPr>
        </p:nvSpPr>
        <p:spPr/>
        <p:txBody>
          <a:bodyPr>
            <a:normAutofit/>
          </a:bodyPr>
          <a:lstStyle/>
          <a:p>
            <a:r>
              <a:rPr lang="en-US" dirty="0"/>
              <a:t>Some certifications…</a:t>
            </a:r>
          </a:p>
        </p:txBody>
      </p:sp>
      <p:sp>
        <p:nvSpPr>
          <p:cNvPr id="3" name="Content Placeholder 2">
            <a:extLst>
              <a:ext uri="{FF2B5EF4-FFF2-40B4-BE49-F238E27FC236}">
                <a16:creationId xmlns:a16="http://schemas.microsoft.com/office/drawing/2014/main" id="{70B637EA-12CA-5A83-2E78-546275184E00}"/>
              </a:ext>
            </a:extLst>
          </p:cNvPr>
          <p:cNvSpPr>
            <a:spLocks noGrp="1"/>
          </p:cNvSpPr>
          <p:nvPr>
            <p:ph type="body" idx="1"/>
          </p:nvPr>
        </p:nvSpPr>
        <p:spPr>
          <a:xfrm>
            <a:off x="838199" y="1324180"/>
            <a:ext cx="7668491" cy="5312594"/>
          </a:xfrm>
        </p:spPr>
        <p:txBody>
          <a:bodyPr>
            <a:normAutofit fontScale="47500" lnSpcReduction="20000"/>
          </a:bodyPr>
          <a:lstStyle/>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Auditor (CISA)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Department of Homeland Security</a:t>
            </a:r>
          </a:p>
          <a:p>
            <a:pPr marL="34290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Systems Security Professional (CISSP)</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Information System Security Certification Consortium / ISC2</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Security+</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CompTIA Cybersecurity Analyst (</a:t>
            </a:r>
            <a:r>
              <a:rPr lang="en-US" sz="3500" b="1" kern="100" dirty="0" err="1">
                <a:effectLst/>
                <a:latin typeface="Aptos" panose="020B0004020202020204" pitchFamily="34" charset="0"/>
                <a:ea typeface="Aptos" panose="020B0004020202020204" pitchFamily="34" charset="0"/>
                <a:cs typeface="Times New Roman" panose="02020603050405020304" pitchFamily="18" charset="0"/>
              </a:rPr>
              <a:t>CySA</a:t>
            </a:r>
            <a:r>
              <a:rPr lang="en-US" sz="3500" b="1"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Computing Technology Industry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Ethical Hacker (CEH)</a:t>
            </a:r>
            <a:br>
              <a:rPr lang="en-US" sz="3500" b="1"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International Council of Electronic Commerce Consultants / EC-Council</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Certified Information Security Manager (CISM)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Information Systems Audit and Control Association / ISACA</a:t>
            </a:r>
          </a:p>
          <a:p>
            <a:pPr marL="342900" marR="0" lvl="0" indent="-342900">
              <a:lnSpc>
                <a:spcPct val="115000"/>
              </a:lnSpc>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Offensive Security Certified Professional (OSCP) </a:t>
            </a:r>
            <a:br>
              <a:rPr lang="en-US" sz="3500" b="1" kern="100" dirty="0">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Offensive Security Services, LLC</a:t>
            </a:r>
          </a:p>
          <a:p>
            <a:pPr marL="342900" marR="0" lvl="0" indent="-342900">
              <a:lnSpc>
                <a:spcPct val="115000"/>
              </a:lnSpc>
              <a:spcAft>
                <a:spcPts val="800"/>
              </a:spcAft>
              <a:buFont typeface="+mj-lt"/>
              <a:buAutoNum type="arabicPeriod"/>
            </a:pPr>
            <a:r>
              <a:rPr lang="en-US" sz="3500" b="1" kern="100" dirty="0">
                <a:effectLst/>
                <a:latin typeface="Aptos" panose="020B0004020202020204" pitchFamily="34" charset="0"/>
                <a:ea typeface="Aptos" panose="020B0004020202020204" pitchFamily="34" charset="0"/>
                <a:cs typeface="Times New Roman" panose="02020603050405020304" pitchFamily="18" charset="0"/>
              </a:rPr>
              <a:t>Certificate of Cloud Security Knowledge (CCSK)</a:t>
            </a:r>
            <a:r>
              <a:rPr lang="en-US" sz="35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3500" kern="100" dirty="0">
                <a:effectLst/>
                <a:latin typeface="Aptos" panose="020B0004020202020204" pitchFamily="34" charset="0"/>
                <a:ea typeface="Aptos" panose="020B0004020202020204" pitchFamily="34" charset="0"/>
                <a:cs typeface="Times New Roman" panose="02020603050405020304" pitchFamily="18" charset="0"/>
              </a:rPr>
            </a:br>
            <a:r>
              <a:rPr lang="en-US" sz="3500" kern="100" dirty="0">
                <a:effectLst/>
                <a:latin typeface="Aptos" panose="020B0004020202020204" pitchFamily="34" charset="0"/>
                <a:ea typeface="Aptos" panose="020B0004020202020204" pitchFamily="34" charset="0"/>
                <a:cs typeface="Times New Roman" panose="02020603050405020304" pitchFamily="18" charset="0"/>
              </a:rPr>
              <a:t>Cloud Security Alliance</a:t>
            </a:r>
          </a:p>
          <a:p>
            <a:pPr marL="0" indent="0">
              <a:buNone/>
            </a:pPr>
            <a:endParaRPr lang="en-US" dirty="0"/>
          </a:p>
        </p:txBody>
      </p:sp>
      <p:sp>
        <p:nvSpPr>
          <p:cNvPr id="4" name="Slide Number Placeholder 3">
            <a:extLst>
              <a:ext uri="{FF2B5EF4-FFF2-40B4-BE49-F238E27FC236}">
                <a16:creationId xmlns:a16="http://schemas.microsoft.com/office/drawing/2014/main" id="{F3C18105-8666-CAF4-D34E-1BF26376A555}"/>
              </a:ext>
            </a:extLst>
          </p:cNvPr>
          <p:cNvSpPr>
            <a:spLocks noGrp="1"/>
          </p:cNvSpPr>
          <p:nvPr>
            <p:ph type="sldNum" sz="quarter" idx="12"/>
          </p:nvPr>
        </p:nvSpPr>
        <p:spPr/>
        <p:txBody>
          <a:bodyPr/>
          <a:lstStyle/>
          <a:p>
            <a:fld id="{B577980B-5DC2-400E-96EB-36509C046925}" type="slidenum">
              <a:rPr lang="en-US" smtClean="0"/>
              <a:t>7</a:t>
            </a:fld>
            <a:endParaRPr lang="en-US" dirty="0"/>
          </a:p>
        </p:txBody>
      </p:sp>
      <p:pic>
        <p:nvPicPr>
          <p:cNvPr id="5" name="Picture 4">
            <a:extLst>
              <a:ext uri="{FF2B5EF4-FFF2-40B4-BE49-F238E27FC236}">
                <a16:creationId xmlns:a16="http://schemas.microsoft.com/office/drawing/2014/main" id="{5A1D2402-2EEE-215B-FF3F-30941329A0B8}"/>
              </a:ext>
            </a:extLst>
          </p:cNvPr>
          <p:cNvPicPr>
            <a:picLocks noChangeAspect="1"/>
          </p:cNvPicPr>
          <p:nvPr/>
        </p:nvPicPr>
        <p:blipFill>
          <a:blip r:embed="rId2"/>
          <a:stretch>
            <a:fillRect/>
          </a:stretch>
        </p:blipFill>
        <p:spPr>
          <a:xfrm>
            <a:off x="7233876" y="340889"/>
            <a:ext cx="1492611" cy="1283769"/>
          </a:xfrm>
          <a:prstGeom prst="rect">
            <a:avLst/>
          </a:prstGeom>
        </p:spPr>
      </p:pic>
      <p:pic>
        <p:nvPicPr>
          <p:cNvPr id="7" name="Picture 6">
            <a:extLst>
              <a:ext uri="{FF2B5EF4-FFF2-40B4-BE49-F238E27FC236}">
                <a16:creationId xmlns:a16="http://schemas.microsoft.com/office/drawing/2014/main" id="{D647F5E3-ABF8-2085-C4A3-5EAD364BE7D7}"/>
              </a:ext>
            </a:extLst>
          </p:cNvPr>
          <p:cNvPicPr>
            <a:picLocks noChangeAspect="1"/>
          </p:cNvPicPr>
          <p:nvPr/>
        </p:nvPicPr>
        <p:blipFill>
          <a:blip r:embed="rId3"/>
          <a:srcRect t="9515"/>
          <a:stretch/>
        </p:blipFill>
        <p:spPr>
          <a:xfrm>
            <a:off x="8948215" y="1664155"/>
            <a:ext cx="2476715" cy="455108"/>
          </a:xfrm>
          <a:prstGeom prst="rect">
            <a:avLst/>
          </a:prstGeom>
        </p:spPr>
      </p:pic>
      <p:pic>
        <p:nvPicPr>
          <p:cNvPr id="1026" name="Picture 2">
            <a:extLst>
              <a:ext uri="{FF2B5EF4-FFF2-40B4-BE49-F238E27FC236}">
                <a16:creationId xmlns:a16="http://schemas.microsoft.com/office/drawing/2014/main" id="{1F276806-7FAB-D575-8EBA-771DBB628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058" y="2413822"/>
            <a:ext cx="3429655" cy="1015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278185-FE23-9A85-1961-AC532BB61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3058" y="3768974"/>
            <a:ext cx="20955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1DB01BE-1B17-8E53-E866-C224C9780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0473" y="702029"/>
            <a:ext cx="20955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650C33F-9E63-8942-CEF5-12D52E6F8DE8}"/>
              </a:ext>
            </a:extLst>
          </p:cNvPr>
          <p:cNvPicPr>
            <a:picLocks noChangeAspect="1"/>
          </p:cNvPicPr>
          <p:nvPr/>
        </p:nvPicPr>
        <p:blipFill>
          <a:blip r:embed="rId7"/>
          <a:stretch>
            <a:fillRect/>
          </a:stretch>
        </p:blipFill>
        <p:spPr>
          <a:xfrm>
            <a:off x="7113281" y="4439905"/>
            <a:ext cx="2566936" cy="696604"/>
          </a:xfrm>
          <a:prstGeom prst="rect">
            <a:avLst/>
          </a:prstGeom>
        </p:spPr>
      </p:pic>
      <p:pic>
        <p:nvPicPr>
          <p:cNvPr id="1032" name="Picture 8">
            <a:extLst>
              <a:ext uri="{FF2B5EF4-FFF2-40B4-BE49-F238E27FC236}">
                <a16:creationId xmlns:a16="http://schemas.microsoft.com/office/drawing/2014/main" id="{DBCC818B-C707-E366-8080-B0B2C7B57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2536" y="5069164"/>
            <a:ext cx="2381250" cy="8858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60AB351-85AB-8A8A-CE7A-0E7D87F37D8F}"/>
              </a:ext>
            </a:extLst>
          </p:cNvPr>
          <p:cNvSpPr/>
          <p:nvPr/>
        </p:nvSpPr>
        <p:spPr>
          <a:xfrm>
            <a:off x="557644" y="1199947"/>
            <a:ext cx="717988" cy="18386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393-84BD-B439-BB7E-34A45EEE794D}"/>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A6DA1CED-2DB1-F00F-AC11-FC23A0793C3D}"/>
              </a:ext>
            </a:extLst>
          </p:cNvPr>
          <p:cNvSpPr>
            <a:spLocks noGrp="1"/>
          </p:cNvSpPr>
          <p:nvPr>
            <p:ph type="body" idx="1"/>
          </p:nvPr>
        </p:nvSpPr>
        <p:spPr/>
        <p:txBody>
          <a:bodyPr/>
          <a:lstStyle/>
          <a:p>
            <a:r>
              <a:rPr lang="en-US" dirty="0"/>
              <a:t>Focus on </a:t>
            </a:r>
            <a:r>
              <a:rPr lang="en-US" i="1" dirty="0"/>
              <a:t>principles </a:t>
            </a:r>
            <a:r>
              <a:rPr lang="en-US" dirty="0"/>
              <a:t>– the various certifications share common principles.</a:t>
            </a:r>
            <a:endParaRPr lang="en-US" i="1" dirty="0"/>
          </a:p>
          <a:p>
            <a:r>
              <a:rPr lang="en-US" dirty="0"/>
              <a:t>Many of the principles on the following slides come from the </a:t>
            </a:r>
            <a:r>
              <a:rPr lang="en-US" dirty="0">
                <a:hlinkClick r:id="rId3"/>
              </a:rPr>
              <a:t>Saltzer &amp; Schroeder security principles (</a:t>
            </a:r>
            <a:r>
              <a:rPr lang="en-US" b="1" i="1" dirty="0">
                <a:hlinkClick r:id="rId3"/>
              </a:rPr>
              <a:t>1975</a:t>
            </a:r>
            <a:r>
              <a:rPr lang="en-US" dirty="0">
                <a:hlinkClick r:id="rId3"/>
              </a:rPr>
              <a:t>)</a:t>
            </a:r>
            <a:r>
              <a:rPr lang="en-US" dirty="0"/>
              <a:t>—which heavily influenced later standards like </a:t>
            </a:r>
            <a:r>
              <a:rPr lang="en-US" b="1" dirty="0"/>
              <a:t>NIST</a:t>
            </a:r>
            <a:r>
              <a:rPr lang="en-US" dirty="0"/>
              <a:t> publications.</a:t>
            </a:r>
          </a:p>
        </p:txBody>
      </p:sp>
      <p:sp>
        <p:nvSpPr>
          <p:cNvPr id="4" name="Slide Number Placeholder 3">
            <a:extLst>
              <a:ext uri="{FF2B5EF4-FFF2-40B4-BE49-F238E27FC236}">
                <a16:creationId xmlns:a16="http://schemas.microsoft.com/office/drawing/2014/main" id="{8F7A08B7-F6C3-06D9-74A3-9C0AB24422E6}"/>
              </a:ext>
            </a:extLst>
          </p:cNvPr>
          <p:cNvSpPr>
            <a:spLocks noGrp="1"/>
          </p:cNvSpPr>
          <p:nvPr>
            <p:ph type="sldNum" sz="quarter" idx="12"/>
          </p:nvPr>
        </p:nvSpPr>
        <p:spPr/>
        <p:txBody>
          <a:bodyPr/>
          <a:lstStyle/>
          <a:p>
            <a:fld id="{B577980B-5DC2-400E-96EB-36509C046925}" type="slidenum">
              <a:rPr lang="en-US" smtClean="0"/>
              <a:t>8</a:t>
            </a:fld>
            <a:endParaRPr lang="en-US"/>
          </a:p>
        </p:txBody>
      </p:sp>
    </p:spTree>
    <p:extLst>
      <p:ext uri="{BB962C8B-B14F-4D97-AF65-F5344CB8AC3E}">
        <p14:creationId xmlns:p14="http://schemas.microsoft.com/office/powerpoint/2010/main" val="296350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2BF0-AC53-FA85-E8AD-26E088883B18}"/>
              </a:ext>
            </a:extLst>
          </p:cNvPr>
          <p:cNvSpPr>
            <a:spLocks noGrp="1"/>
          </p:cNvSpPr>
          <p:nvPr>
            <p:ph type="title"/>
          </p:nvPr>
        </p:nvSpPr>
        <p:spPr>
          <a:xfrm>
            <a:off x="838200" y="365126"/>
            <a:ext cx="10515600" cy="761712"/>
          </a:xfrm>
        </p:spPr>
        <p:txBody>
          <a:bodyPr/>
          <a:lstStyle/>
          <a:p>
            <a:r>
              <a:rPr lang="en-US" dirty="0"/>
              <a:t>Core cyber-security principles</a:t>
            </a:r>
            <a:r>
              <a:rPr lang="en-US" sz="2000" dirty="0"/>
              <a:t> (1 of 2)</a:t>
            </a:r>
            <a:r>
              <a:rPr lang="en-US" dirty="0"/>
              <a:t> </a:t>
            </a:r>
          </a:p>
        </p:txBody>
      </p:sp>
      <p:sp>
        <p:nvSpPr>
          <p:cNvPr id="5" name="Text Placeholder 4">
            <a:extLst>
              <a:ext uri="{FF2B5EF4-FFF2-40B4-BE49-F238E27FC236}">
                <a16:creationId xmlns:a16="http://schemas.microsoft.com/office/drawing/2014/main" id="{86E23D81-CBC5-C5C2-E827-09FAA3D62DD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30DCFDC4-A792-33A1-61A0-DB38971563CF}"/>
              </a:ext>
            </a:extLst>
          </p:cNvPr>
          <p:cNvSpPr>
            <a:spLocks noGrp="1"/>
          </p:cNvSpPr>
          <p:nvPr>
            <p:ph type="sldNum" sz="quarter" idx="12"/>
          </p:nvPr>
        </p:nvSpPr>
        <p:spPr/>
        <p:txBody>
          <a:bodyPr/>
          <a:lstStyle/>
          <a:p>
            <a:fld id="{B577980B-5DC2-400E-96EB-36509C046925}" type="slidenum">
              <a:rPr lang="en-US" smtClean="0"/>
              <a:t>9</a:t>
            </a:fld>
            <a:endParaRPr lang="en-US"/>
          </a:p>
        </p:txBody>
      </p:sp>
      <p:graphicFrame>
        <p:nvGraphicFramePr>
          <p:cNvPr id="4" name="Table 3">
            <a:extLst>
              <a:ext uri="{FF2B5EF4-FFF2-40B4-BE49-F238E27FC236}">
                <a16:creationId xmlns:a16="http://schemas.microsoft.com/office/drawing/2014/main" id="{675B79B1-6FA5-FD53-C0FA-AB9517D587F2}"/>
              </a:ext>
            </a:extLst>
          </p:cNvPr>
          <p:cNvGraphicFramePr>
            <a:graphicFrameLocks noGrp="1"/>
          </p:cNvGraphicFramePr>
          <p:nvPr>
            <p:extLst>
              <p:ext uri="{D42A27DB-BD31-4B8C-83A1-F6EECF244321}">
                <p14:modId xmlns:p14="http://schemas.microsoft.com/office/powerpoint/2010/main" val="727278072"/>
              </p:ext>
            </p:extLst>
          </p:nvPr>
        </p:nvGraphicFramePr>
        <p:xfrm>
          <a:off x="838199" y="1126837"/>
          <a:ext cx="10311582" cy="4969169"/>
        </p:xfrm>
        <a:graphic>
          <a:graphicData uri="http://schemas.openxmlformats.org/drawingml/2006/table">
            <a:tbl>
              <a:tblPr firstRow="1" firstCol="1" bandRow="1">
                <a:tableStyleId>{5C22544A-7EE6-4342-B048-85BDC9FD1C3A}</a:tableStyleId>
              </a:tblPr>
              <a:tblGrid>
                <a:gridCol w="602674">
                  <a:extLst>
                    <a:ext uri="{9D8B030D-6E8A-4147-A177-3AD203B41FA5}">
                      <a16:colId xmlns:a16="http://schemas.microsoft.com/office/drawing/2014/main" val="3983501228"/>
                    </a:ext>
                  </a:extLst>
                </a:gridCol>
                <a:gridCol w="2438400">
                  <a:extLst>
                    <a:ext uri="{9D8B030D-6E8A-4147-A177-3AD203B41FA5}">
                      <a16:colId xmlns:a16="http://schemas.microsoft.com/office/drawing/2014/main" val="61865127"/>
                    </a:ext>
                  </a:extLst>
                </a:gridCol>
                <a:gridCol w="7270508">
                  <a:extLst>
                    <a:ext uri="{9D8B030D-6E8A-4147-A177-3AD203B41FA5}">
                      <a16:colId xmlns:a16="http://schemas.microsoft.com/office/drawing/2014/main" val="3704152596"/>
                    </a:ext>
                  </a:extLst>
                </a:gridCol>
              </a:tblGrid>
              <a:tr h="373289">
                <a:tc>
                  <a:txBody>
                    <a:bodyPr/>
                    <a:lstStyle/>
                    <a:p>
                      <a:pPr marL="0" marR="0" algn="ctr">
                        <a:lnSpc>
                          <a:spcPct val="115000"/>
                        </a:lnSpc>
                        <a:spcAft>
                          <a:spcPts val="800"/>
                        </a:spcAft>
                        <a:buNone/>
                      </a:pPr>
                      <a:r>
                        <a:rPr lang="en-US" sz="2000" kern="0">
                          <a:effectLst/>
                        </a:rPr>
                        <a: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Principle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Description</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7993865"/>
                  </a:ext>
                </a:extLst>
              </a:tr>
              <a:tr h="765980">
                <a:tc>
                  <a:txBody>
                    <a:bodyPr/>
                    <a:lstStyle/>
                    <a:p>
                      <a:pPr marL="0" marR="0" algn="ctr">
                        <a:lnSpc>
                          <a:spcPct val="115000"/>
                        </a:lnSpc>
                        <a:spcAft>
                          <a:spcPts val="800"/>
                        </a:spcAft>
                        <a:buNone/>
                      </a:pPr>
                      <a:r>
                        <a:rPr lang="en-US" sz="2000" kern="0">
                          <a:effectLst/>
                        </a:rPr>
                        <a:t>1</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Least Privilege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Users should have only the access they need to perform their job - no more, no less.</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101782"/>
                  </a:ext>
                </a:extLst>
              </a:tr>
              <a:tr h="765980">
                <a:tc>
                  <a:txBody>
                    <a:bodyPr/>
                    <a:lstStyle/>
                    <a:p>
                      <a:pPr marL="0" marR="0" algn="ctr">
                        <a:lnSpc>
                          <a:spcPct val="115000"/>
                        </a:lnSpc>
                        <a:spcAft>
                          <a:spcPts val="800"/>
                        </a:spcAft>
                        <a:buNone/>
                      </a:pPr>
                      <a:r>
                        <a:rPr lang="en-US" sz="2000" kern="0">
                          <a:effectLst/>
                        </a:rPr>
                        <a:t>2</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Separation of Duties (</a:t>
                      </a:r>
                      <a:r>
                        <a:rPr lang="en-US" sz="2000" kern="0" dirty="0" err="1">
                          <a:effectLst/>
                        </a:rPr>
                        <a:t>SoD</a:t>
                      </a:r>
                      <a:r>
                        <a:rPr lang="en-US" sz="2000" kern="0" dirty="0">
                          <a:effectLst/>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Split responsibilities to prevent fraud or errors (e.g., one person can't both approve and process a payment).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5498088"/>
                  </a:ext>
                </a:extLst>
              </a:tr>
              <a:tr h="765980">
                <a:tc>
                  <a:txBody>
                    <a:bodyPr/>
                    <a:lstStyle/>
                    <a:p>
                      <a:pPr marL="0" marR="0" algn="ctr">
                        <a:lnSpc>
                          <a:spcPct val="115000"/>
                        </a:lnSpc>
                        <a:spcAft>
                          <a:spcPts val="800"/>
                        </a:spcAft>
                        <a:buNone/>
                      </a:pPr>
                      <a:r>
                        <a:rPr lang="en-US" sz="2000" kern="0">
                          <a:effectLst/>
                        </a:rPr>
                        <a:t>3</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latin typeface="Aptos" panose="020B0004020202020204" pitchFamily="34" charset="0"/>
                          <a:ea typeface="Aptos" panose="020B0004020202020204" pitchFamily="34" charset="0"/>
                          <a:cs typeface="Times New Roman" panose="02020603050405020304" pitchFamily="18" charset="0"/>
                        </a:rPr>
                        <a:t>Need to Know</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Access to information is granted only if it is essential to perform specific tasks. Often overlaps with least privilege.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313641"/>
                  </a:ext>
                </a:extLst>
              </a:tr>
              <a:tr h="765980">
                <a:tc>
                  <a:txBody>
                    <a:bodyPr/>
                    <a:lstStyle/>
                    <a:p>
                      <a:pPr marL="0" marR="0" algn="ctr">
                        <a:lnSpc>
                          <a:spcPct val="115000"/>
                        </a:lnSpc>
                        <a:spcAft>
                          <a:spcPts val="800"/>
                        </a:spcAft>
                        <a:buNone/>
                      </a:pPr>
                      <a:r>
                        <a:rPr lang="en-US" sz="2000" kern="0">
                          <a:effectLst/>
                        </a:rPr>
                        <a:t>4</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Defense in Depth</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Use multiple layers of controls (physical, technical, administrative) to protect systems and data.</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051660"/>
                  </a:ext>
                </a:extLst>
              </a:tr>
              <a:tr h="765980">
                <a:tc>
                  <a:txBody>
                    <a:bodyPr/>
                    <a:lstStyle/>
                    <a:p>
                      <a:pPr marL="0" marR="0" algn="ctr">
                        <a:lnSpc>
                          <a:spcPct val="115000"/>
                        </a:lnSpc>
                        <a:spcAft>
                          <a:spcPts val="800"/>
                        </a:spcAft>
                        <a:buNone/>
                      </a:pPr>
                      <a:r>
                        <a:rPr lang="en-US" sz="2000" kern="0">
                          <a:effectLst/>
                        </a:rPr>
                        <a:t>5</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Fail-Safe Defaults (Default Deny)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Access should be denied by default unless explicitly allowed.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7739445"/>
                  </a:ext>
                </a:extLst>
              </a:tr>
              <a:tr h="765980">
                <a:tc>
                  <a:txBody>
                    <a:bodyPr/>
                    <a:lstStyle/>
                    <a:p>
                      <a:pPr marL="0" marR="0" algn="ctr">
                        <a:lnSpc>
                          <a:spcPct val="115000"/>
                        </a:lnSpc>
                        <a:spcAft>
                          <a:spcPts val="800"/>
                        </a:spcAft>
                        <a:buNone/>
                      </a:pPr>
                      <a:r>
                        <a:rPr lang="en-US" sz="2000" kern="0">
                          <a:effectLst/>
                        </a:rPr>
                        <a:t>6</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a:effectLst/>
                        </a:rPr>
                        <a:t>Accountability</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Aft>
                          <a:spcPts val="800"/>
                        </a:spcAft>
                        <a:buNone/>
                      </a:pPr>
                      <a:r>
                        <a:rPr lang="en-US" sz="2000" kern="0" dirty="0">
                          <a:effectLst/>
                        </a:rPr>
                        <a:t>Actions must be traceable to individuals through logging and monitoring (e.g., audit trails).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0991917"/>
                  </a:ext>
                </a:extLst>
              </a:tr>
            </a:tbl>
          </a:graphicData>
        </a:graphic>
      </p:graphicFrame>
    </p:spTree>
    <p:extLst>
      <p:ext uri="{BB962C8B-B14F-4D97-AF65-F5344CB8AC3E}">
        <p14:creationId xmlns:p14="http://schemas.microsoft.com/office/powerpoint/2010/main" val="3981139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AICyber</Template>
  <TotalTime>2785</TotalTime>
  <Words>1325</Words>
  <Application>Microsoft Office PowerPoint</Application>
  <PresentationFormat>Widescreen</PresentationFormat>
  <Paragraphs>165</Paragraphs>
  <Slides>21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Google Sans</vt:lpstr>
      <vt:lpstr>Segoe UI</vt:lpstr>
      <vt:lpstr>Wingdings</vt:lpstr>
      <vt:lpstr>Office Theme</vt:lpstr>
      <vt:lpstr>AICyber (AI for Cyber-Security)</vt:lpstr>
      <vt:lpstr>For starters …</vt:lpstr>
      <vt:lpstr>Agenda</vt:lpstr>
      <vt:lpstr>Good money $$$</vt:lpstr>
      <vt:lpstr>AICyber versus SecureAI</vt:lpstr>
      <vt:lpstr>Challenges</vt:lpstr>
      <vt:lpstr>Some certifications…</vt:lpstr>
      <vt:lpstr>What to do?</vt:lpstr>
      <vt:lpstr>Core cyber-security principles (1 of 2) </vt:lpstr>
      <vt:lpstr>Core cyber-security principles (2 of 2) </vt:lpstr>
      <vt:lpstr>A simple example</vt:lpstr>
      <vt:lpstr>Another example …</vt:lpstr>
      <vt:lpstr>How can AI help?</vt:lpstr>
      <vt:lpstr>(A) Threat Detection</vt:lpstr>
      <vt:lpstr>(B) Automated Response</vt:lpstr>
      <vt:lpstr>(C) User and Entity Behavior Analytics (UEBA)</vt:lpstr>
      <vt:lpstr>(D) Phishing and Email Security</vt:lpstr>
      <vt:lpstr>(E) Threat Intelligence Platforms</vt:lpstr>
      <vt:lpstr>Challenges</vt:lpstr>
      <vt:lpstr>Thought experiment</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J. Shafer</dc:creator>
  <cp:lastModifiedBy>Jeremy J. Shafer</cp:lastModifiedBy>
  <cp:revision>52</cp:revision>
  <dcterms:created xsi:type="dcterms:W3CDTF">2025-03-25T18:52:44Z</dcterms:created>
  <dcterms:modified xsi:type="dcterms:W3CDTF">2025-04-02T13:33:54Z</dcterms:modified>
</cp:coreProperties>
</file>