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658" r:id="rId3"/>
    <p:sldId id="648" r:id="rId4"/>
    <p:sldId id="692" r:id="rId5"/>
    <p:sldId id="671" r:id="rId6"/>
    <p:sldId id="666" r:id="rId7"/>
    <p:sldId id="672" r:id="rId8"/>
    <p:sldId id="669" r:id="rId9"/>
    <p:sldId id="668" r:id="rId10"/>
    <p:sldId id="686" r:id="rId11"/>
    <p:sldId id="674" r:id="rId12"/>
    <p:sldId id="675" r:id="rId13"/>
    <p:sldId id="679" r:id="rId14"/>
    <p:sldId id="681" r:id="rId15"/>
    <p:sldId id="688" r:id="rId16"/>
    <p:sldId id="677" r:id="rId17"/>
    <p:sldId id="687" r:id="rId18"/>
    <p:sldId id="680" r:id="rId19"/>
    <p:sldId id="689" r:id="rId20"/>
    <p:sldId id="678" r:id="rId21"/>
    <p:sldId id="685" r:id="rId22"/>
    <p:sldId id="690" r:id="rId23"/>
    <p:sldId id="684" r:id="rId24"/>
    <p:sldId id="691" r:id="rId25"/>
    <p:sldId id="69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AF02BB8-D5EC-44DA-B424-4FA6582348E5}">
          <p14:sldIdLst>
            <p14:sldId id="256"/>
            <p14:sldId id="658"/>
            <p14:sldId id="648"/>
            <p14:sldId id="692"/>
            <p14:sldId id="671"/>
            <p14:sldId id="666"/>
            <p14:sldId id="672"/>
            <p14:sldId id="669"/>
            <p14:sldId id="668"/>
            <p14:sldId id="686"/>
            <p14:sldId id="674"/>
            <p14:sldId id="675"/>
            <p14:sldId id="679"/>
            <p14:sldId id="681"/>
            <p14:sldId id="688"/>
            <p14:sldId id="677"/>
            <p14:sldId id="687"/>
            <p14:sldId id="680"/>
            <p14:sldId id="689"/>
            <p14:sldId id="678"/>
            <p14:sldId id="685"/>
            <p14:sldId id="690"/>
            <p14:sldId id="684"/>
            <p14:sldId id="691"/>
            <p14:sldId id="69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640AE5-5E4A-B79C-7107-4EA19F8246C5}" name="Jeremy J. Shafer" initials="JS" userId="S::jeremy@temple.edu::f30d0f33-f51f-4c86-b918-fe42d899c94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1ED8BC-60B9-4906-95C4-58C58E4F5AD9}" v="36" dt="2026-01-21T02:36:31.254"/>
    <p1510:client id="{F98F5875-1FFD-41B2-B50B-D6564E73CCEF}" v="272" dt="2026-01-21T04:09:03.1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3" autoAdjust="0"/>
    <p:restoredTop sz="80784" autoAdjust="0"/>
  </p:normalViewPr>
  <p:slideViewPr>
    <p:cSldViewPr snapToGrid="0">
      <p:cViewPr varScale="1">
        <p:scale>
          <a:sx n="56" d="100"/>
          <a:sy n="56" d="100"/>
        </p:scale>
        <p:origin x="53" y="2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emy Shafer" userId="EV2YZPHsUjtSqdhBiRqWz5ENiGw8/vzEFluINVd1znI=" providerId="None" clId="Web-{C91ED8BC-60B9-4906-95C4-58C58E4F5AD9}"/>
    <pc:docChg chg="addSld delSld modSld">
      <pc:chgData name="Jeremy Shafer" userId="EV2YZPHsUjtSqdhBiRqWz5ENiGw8/vzEFluINVd1znI=" providerId="None" clId="Web-{C91ED8BC-60B9-4906-95C4-58C58E4F5AD9}" dt="2026-01-21T02:36:31.254" v="35"/>
      <pc:docMkLst>
        <pc:docMk/>
      </pc:docMkLst>
      <pc:sldChg chg="modSp">
        <pc:chgData name="Jeremy Shafer" userId="EV2YZPHsUjtSqdhBiRqWz5ENiGw8/vzEFluINVd1znI=" providerId="None" clId="Web-{C91ED8BC-60B9-4906-95C4-58C58E4F5AD9}" dt="2026-01-21T02:35:57.285" v="25" actId="20577"/>
        <pc:sldMkLst>
          <pc:docMk/>
          <pc:sldMk cId="1793865720" sldId="256"/>
        </pc:sldMkLst>
        <pc:spChg chg="mod">
          <ac:chgData name="Jeremy Shafer" userId="EV2YZPHsUjtSqdhBiRqWz5ENiGw8/vzEFluINVd1znI=" providerId="None" clId="Web-{C91ED8BC-60B9-4906-95C4-58C58E4F5AD9}" dt="2026-01-21T02:35:57.285" v="25" actId="20577"/>
          <ac:spMkLst>
            <pc:docMk/>
            <pc:sldMk cId="1793865720" sldId="256"/>
            <ac:spMk id="2" creationId="{7D1019B3-EF15-89E8-C1F0-C8B933E9CAC8}"/>
          </ac:spMkLst>
        </pc:spChg>
      </pc:sldChg>
      <pc:sldChg chg="modSp">
        <pc:chgData name="Jeremy Shafer" userId="EV2YZPHsUjtSqdhBiRqWz5ENiGw8/vzEFluINVd1znI=" providerId="None" clId="Web-{C91ED8BC-60B9-4906-95C4-58C58E4F5AD9}" dt="2026-01-21T02:36:17.973" v="32" actId="20577"/>
        <pc:sldMkLst>
          <pc:docMk/>
          <pc:sldMk cId="0" sldId="658"/>
        </pc:sldMkLst>
        <pc:spChg chg="mod">
          <ac:chgData name="Jeremy Shafer" userId="EV2YZPHsUjtSqdhBiRqWz5ENiGw8/vzEFluINVd1znI=" providerId="None" clId="Web-{C91ED8BC-60B9-4906-95C4-58C58E4F5AD9}" dt="2026-01-21T02:36:17.973" v="32" actId="20577"/>
          <ac:spMkLst>
            <pc:docMk/>
            <pc:sldMk cId="0" sldId="658"/>
            <ac:spMk id="2" creationId="{00000000-0000-0000-0000-000000000000}"/>
          </ac:spMkLst>
        </pc:spChg>
      </pc:sldChg>
      <pc:sldChg chg="del">
        <pc:chgData name="Jeremy Shafer" userId="EV2YZPHsUjtSqdhBiRqWz5ENiGw8/vzEFluINVd1znI=" providerId="None" clId="Web-{C91ED8BC-60B9-4906-95C4-58C58E4F5AD9}" dt="2026-01-21T02:36:29.238" v="34"/>
        <pc:sldMkLst>
          <pc:docMk/>
          <pc:sldMk cId="4091848486" sldId="661"/>
        </pc:sldMkLst>
      </pc:sldChg>
      <pc:sldChg chg="del">
        <pc:chgData name="Jeremy Shafer" userId="EV2YZPHsUjtSqdhBiRqWz5ENiGw8/vzEFluINVd1znI=" providerId="None" clId="Web-{C91ED8BC-60B9-4906-95C4-58C58E4F5AD9}" dt="2026-01-21T02:36:31.254" v="35"/>
        <pc:sldMkLst>
          <pc:docMk/>
          <pc:sldMk cId="561889831" sldId="664"/>
        </pc:sldMkLst>
      </pc:sldChg>
      <pc:sldChg chg="add replId">
        <pc:chgData name="Jeremy Shafer" userId="EV2YZPHsUjtSqdhBiRqWz5ENiGw8/vzEFluINVd1znI=" providerId="None" clId="Web-{C91ED8BC-60B9-4906-95C4-58C58E4F5AD9}" dt="2026-01-21T02:36:27.098" v="33"/>
        <pc:sldMkLst>
          <pc:docMk/>
          <pc:sldMk cId="3917921250" sldId="665"/>
        </pc:sldMkLst>
      </pc:sldChg>
    </pc:docChg>
  </pc:docChgLst>
  <pc:docChgLst>
    <pc:chgData name="Jeremy Shafer" userId="EV2YZPHsUjtSqdhBiRqWz5ENiGw8/vzEFluINVd1znI=" providerId="None" clId="Web-{F98F5875-1FFD-41B2-B50B-D6564E73CCEF}"/>
    <pc:docChg chg="addSld delSld modSld sldOrd">
      <pc:chgData name="Jeremy Shafer" userId="EV2YZPHsUjtSqdhBiRqWz5ENiGw8/vzEFluINVd1znI=" providerId="None" clId="Web-{F98F5875-1FFD-41B2-B50B-D6564E73CCEF}" dt="2026-01-21T04:09:03.124" v="206"/>
      <pc:docMkLst>
        <pc:docMk/>
      </pc:docMkLst>
      <pc:sldChg chg="modSp add">
        <pc:chgData name="Jeremy Shafer" userId="EV2YZPHsUjtSqdhBiRqWz5ENiGw8/vzEFluINVd1znI=" providerId="None" clId="Web-{F98F5875-1FFD-41B2-B50B-D6564E73CCEF}" dt="2026-01-21T02:42:26.679" v="24" actId="14100"/>
        <pc:sldMkLst>
          <pc:docMk/>
          <pc:sldMk cId="1846553216" sldId="648"/>
        </pc:sldMkLst>
        <pc:spChg chg="mod">
          <ac:chgData name="Jeremy Shafer" userId="EV2YZPHsUjtSqdhBiRqWz5ENiGw8/vzEFluINVd1znI=" providerId="None" clId="Web-{F98F5875-1FFD-41B2-B50B-D6564E73CCEF}" dt="2026-01-21T02:42:26.679" v="24" actId="14100"/>
          <ac:spMkLst>
            <pc:docMk/>
            <pc:sldMk cId="1846553216" sldId="648"/>
            <ac:spMk id="2" creationId="{BAD988FE-0844-A669-998D-BD5473EE9C1D}"/>
          </ac:spMkLst>
        </pc:spChg>
        <pc:spChg chg="mod">
          <ac:chgData name="Jeremy Shafer" userId="EV2YZPHsUjtSqdhBiRqWz5ENiGw8/vzEFluINVd1znI=" providerId="None" clId="Web-{F98F5875-1FFD-41B2-B50B-D6564E73CCEF}" dt="2026-01-21T02:42:20.913" v="23" actId="1076"/>
          <ac:spMkLst>
            <pc:docMk/>
            <pc:sldMk cId="1846553216" sldId="648"/>
            <ac:spMk id="6" creationId="{89864ED5-72A7-532E-B20A-694FC575F4D6}"/>
          </ac:spMkLst>
        </pc:spChg>
      </pc:sldChg>
      <pc:sldChg chg="addSp delSp modSp addAnim">
        <pc:chgData name="Jeremy Shafer" userId="EV2YZPHsUjtSqdhBiRqWz5ENiGw8/vzEFluINVd1znI=" providerId="None" clId="Web-{F98F5875-1FFD-41B2-B50B-D6564E73CCEF}" dt="2026-01-21T02:59:49.372" v="127"/>
        <pc:sldMkLst>
          <pc:docMk/>
          <pc:sldMk cId="0" sldId="658"/>
        </pc:sldMkLst>
        <pc:spChg chg="del">
          <ac:chgData name="Jeremy Shafer" userId="EV2YZPHsUjtSqdhBiRqWz5ENiGw8/vzEFluINVd1znI=" providerId="None" clId="Web-{F98F5875-1FFD-41B2-B50B-D6564E73CCEF}" dt="2026-01-21T02:42:41.851" v="25"/>
          <ac:spMkLst>
            <pc:docMk/>
            <pc:sldMk cId="0" sldId="658"/>
            <ac:spMk id="3" creationId="{00000000-0000-0000-0000-000000000000}"/>
          </ac:spMkLst>
        </pc:spChg>
        <pc:spChg chg="add mod">
          <ac:chgData name="Jeremy Shafer" userId="EV2YZPHsUjtSqdhBiRqWz5ENiGw8/vzEFluINVd1znI=" providerId="None" clId="Web-{F98F5875-1FFD-41B2-B50B-D6564E73CCEF}" dt="2026-01-21T02:51:57.352" v="43" actId="1076"/>
          <ac:spMkLst>
            <pc:docMk/>
            <pc:sldMk cId="0" sldId="658"/>
            <ac:spMk id="5" creationId="{D36A4BA2-0C43-2849-8C85-52A7892C2ADE}"/>
          </ac:spMkLst>
        </pc:spChg>
        <pc:spChg chg="add mod">
          <ac:chgData name="Jeremy Shafer" userId="EV2YZPHsUjtSqdhBiRqWz5ENiGw8/vzEFluINVd1znI=" providerId="None" clId="Web-{F98F5875-1FFD-41B2-B50B-D6564E73CCEF}" dt="2026-01-21T02:52:04.337" v="44" actId="1076"/>
          <ac:spMkLst>
            <pc:docMk/>
            <pc:sldMk cId="0" sldId="658"/>
            <ac:spMk id="6" creationId="{0C30FA22-85EF-57B9-756C-806C33D5B1F3}"/>
          </ac:spMkLst>
        </pc:spChg>
        <pc:spChg chg="add mod">
          <ac:chgData name="Jeremy Shafer" userId="EV2YZPHsUjtSqdhBiRqWz5ENiGw8/vzEFluINVd1znI=" providerId="None" clId="Web-{F98F5875-1FFD-41B2-B50B-D6564E73CCEF}" dt="2026-01-21T02:53:08.654" v="59" actId="1076"/>
          <ac:spMkLst>
            <pc:docMk/>
            <pc:sldMk cId="0" sldId="658"/>
            <ac:spMk id="7" creationId="{9F125CA4-F7CC-F90B-240D-75F0C7749197}"/>
          </ac:spMkLst>
        </pc:spChg>
        <pc:spChg chg="add mod">
          <ac:chgData name="Jeremy Shafer" userId="EV2YZPHsUjtSqdhBiRqWz5ENiGw8/vzEFluINVd1znI=" providerId="None" clId="Web-{F98F5875-1FFD-41B2-B50B-D6564E73CCEF}" dt="2026-01-21T02:53:02.451" v="58" actId="1076"/>
          <ac:spMkLst>
            <pc:docMk/>
            <pc:sldMk cId="0" sldId="658"/>
            <ac:spMk id="8" creationId="{C9A1BC92-477D-ADCC-FDBD-F549CB23379B}"/>
          </ac:spMkLst>
        </pc:spChg>
        <pc:spChg chg="add mod">
          <ac:chgData name="Jeremy Shafer" userId="EV2YZPHsUjtSqdhBiRqWz5ENiGw8/vzEFluINVd1znI=" providerId="None" clId="Web-{F98F5875-1FFD-41B2-B50B-D6564E73CCEF}" dt="2026-01-21T02:57:31.243" v="113" actId="20577"/>
          <ac:spMkLst>
            <pc:docMk/>
            <pc:sldMk cId="0" sldId="658"/>
            <ac:spMk id="9" creationId="{08FD6020-E867-C7B1-E419-056B110F2766}"/>
          </ac:spMkLst>
        </pc:spChg>
        <pc:spChg chg="add mod">
          <ac:chgData name="Jeremy Shafer" userId="EV2YZPHsUjtSqdhBiRqWz5ENiGw8/vzEFluINVd1znI=" providerId="None" clId="Web-{F98F5875-1FFD-41B2-B50B-D6564E73CCEF}" dt="2026-01-21T02:57:21.915" v="109" actId="1076"/>
          <ac:spMkLst>
            <pc:docMk/>
            <pc:sldMk cId="0" sldId="658"/>
            <ac:spMk id="10" creationId="{E745A1BF-0BA8-A1AC-FE44-5B72CDBF339A}"/>
          </ac:spMkLst>
        </pc:spChg>
        <pc:spChg chg="add mod">
          <ac:chgData name="Jeremy Shafer" userId="EV2YZPHsUjtSqdhBiRqWz5ENiGw8/vzEFluINVd1znI=" providerId="None" clId="Web-{F98F5875-1FFD-41B2-B50B-D6564E73CCEF}" dt="2026-01-21T02:58:40.604" v="119" actId="1076"/>
          <ac:spMkLst>
            <pc:docMk/>
            <pc:sldMk cId="0" sldId="658"/>
            <ac:spMk id="12" creationId="{CFE15962-7028-2ED9-E30F-3E919435AE53}"/>
          </ac:spMkLst>
        </pc:spChg>
        <pc:spChg chg="add del mod">
          <ac:chgData name="Jeremy Shafer" userId="EV2YZPHsUjtSqdhBiRqWz5ENiGw8/vzEFluINVd1znI=" providerId="None" clId="Web-{F98F5875-1FFD-41B2-B50B-D6564E73CCEF}" dt="2026-01-21T02:58:50.448" v="123"/>
          <ac:spMkLst>
            <pc:docMk/>
            <pc:sldMk cId="0" sldId="658"/>
            <ac:spMk id="14" creationId="{C182C8D9-7185-7C7A-CDBE-53B78467603C}"/>
          </ac:spMkLst>
        </pc:spChg>
        <pc:spChg chg="add mod">
          <ac:chgData name="Jeremy Shafer" userId="EV2YZPHsUjtSqdhBiRqWz5ENiGw8/vzEFluINVd1znI=" providerId="None" clId="Web-{F98F5875-1FFD-41B2-B50B-D6564E73CCEF}" dt="2026-01-21T02:59:38.074" v="126" actId="20577"/>
          <ac:spMkLst>
            <pc:docMk/>
            <pc:sldMk cId="0" sldId="658"/>
            <ac:spMk id="15" creationId="{5FBA9A63-2006-C622-A2D9-1E4808B948CD}"/>
          </ac:spMkLst>
        </pc:spChg>
        <pc:picChg chg="add mod">
          <ac:chgData name="Jeremy Shafer" userId="EV2YZPHsUjtSqdhBiRqWz5ENiGw8/vzEFluINVd1znI=" providerId="None" clId="Web-{F98F5875-1FFD-41B2-B50B-D6564E73CCEF}" dt="2026-01-21T02:51:38.960" v="40" actId="1076"/>
          <ac:picMkLst>
            <pc:docMk/>
            <pc:sldMk cId="0" sldId="658"/>
            <ac:picMk id="4" creationId="{D541D67E-F9B9-03AD-018E-EA1877ECC917}"/>
          </ac:picMkLst>
        </pc:picChg>
      </pc:sldChg>
      <pc:sldChg chg="modSp del">
        <pc:chgData name="Jeremy Shafer" userId="EV2YZPHsUjtSqdhBiRqWz5ENiGw8/vzEFluINVd1znI=" providerId="None" clId="Web-{F98F5875-1FFD-41B2-B50B-D6564E73CCEF}" dt="2026-01-21T04:08:39.763" v="203"/>
        <pc:sldMkLst>
          <pc:docMk/>
          <pc:sldMk cId="3917921250" sldId="665"/>
        </pc:sldMkLst>
        <pc:spChg chg="mod">
          <ac:chgData name="Jeremy Shafer" userId="EV2YZPHsUjtSqdhBiRqWz5ENiGw8/vzEFluINVd1znI=" providerId="None" clId="Web-{F98F5875-1FFD-41B2-B50B-D6564E73CCEF}" dt="2026-01-21T03:00:26.716" v="128" actId="20577"/>
          <ac:spMkLst>
            <pc:docMk/>
            <pc:sldMk cId="3917921250" sldId="665"/>
            <ac:spMk id="2" creationId="{6AF5BCCA-1EFB-C060-C1EB-321B140EC058}"/>
          </ac:spMkLst>
        </pc:spChg>
        <pc:spChg chg="mod">
          <ac:chgData name="Jeremy Shafer" userId="EV2YZPHsUjtSqdhBiRqWz5ENiGw8/vzEFluINVd1znI=" providerId="None" clId="Web-{F98F5875-1FFD-41B2-B50B-D6564E73CCEF}" dt="2026-01-21T03:00:31.544" v="129" actId="20577"/>
          <ac:spMkLst>
            <pc:docMk/>
            <pc:sldMk cId="3917921250" sldId="665"/>
            <ac:spMk id="3" creationId="{71EB2EFF-00FD-E13A-C403-7369C25038E3}"/>
          </ac:spMkLst>
        </pc:spChg>
      </pc:sldChg>
      <pc:sldChg chg="addSp delSp modSp new mod modClrScheme chgLayout modNotes">
        <pc:chgData name="Jeremy Shafer" userId="EV2YZPHsUjtSqdhBiRqWz5ENiGw8/vzEFluINVd1znI=" providerId="None" clId="Web-{F98F5875-1FFD-41B2-B50B-D6564E73CCEF}" dt="2026-01-21T03:12:13.336" v="149"/>
        <pc:sldMkLst>
          <pc:docMk/>
          <pc:sldMk cId="1485109357" sldId="666"/>
        </pc:sldMkLst>
        <pc:spChg chg="add mod ord">
          <ac:chgData name="Jeremy Shafer" userId="EV2YZPHsUjtSqdhBiRqWz5ENiGw8/vzEFluINVd1znI=" providerId="None" clId="Web-{F98F5875-1FFD-41B2-B50B-D6564E73CCEF}" dt="2026-01-21T03:09:45.453" v="147" actId="20577"/>
          <ac:spMkLst>
            <pc:docMk/>
            <pc:sldMk cId="1485109357" sldId="666"/>
            <ac:spMk id="3" creationId="{AFC2B203-4094-5E4C-B940-2DEEE464AF82}"/>
          </ac:spMkLst>
        </pc:spChg>
        <pc:spChg chg="add del mod ord">
          <ac:chgData name="Jeremy Shafer" userId="EV2YZPHsUjtSqdhBiRqWz5ENiGw8/vzEFluINVd1znI=" providerId="None" clId="Web-{F98F5875-1FFD-41B2-B50B-D6564E73CCEF}" dt="2026-01-21T03:09:14.217" v="139"/>
          <ac:spMkLst>
            <pc:docMk/>
            <pc:sldMk cId="1485109357" sldId="666"/>
            <ac:spMk id="4" creationId="{741D5418-8B9C-57BE-98D1-980165B94C07}"/>
          </ac:spMkLst>
        </pc:spChg>
        <pc:picChg chg="add mod">
          <ac:chgData name="Jeremy Shafer" userId="EV2YZPHsUjtSqdhBiRqWz5ENiGw8/vzEFluINVd1znI=" providerId="None" clId="Web-{F98F5875-1FFD-41B2-B50B-D6564E73CCEF}" dt="2026-01-21T03:09:33.421" v="142" actId="1076"/>
          <ac:picMkLst>
            <pc:docMk/>
            <pc:sldMk cId="1485109357" sldId="666"/>
            <ac:picMk id="2" creationId="{6E5091EC-3F24-F3E4-28A8-CAC612182D25}"/>
          </ac:picMkLst>
        </pc:picChg>
      </pc:sldChg>
      <pc:sldChg chg="new del">
        <pc:chgData name="Jeremy Shafer" userId="EV2YZPHsUjtSqdhBiRqWz5ENiGw8/vzEFluINVd1znI=" providerId="None" clId="Web-{F98F5875-1FFD-41B2-B50B-D6564E73CCEF}" dt="2026-01-21T03:24:14.179" v="155"/>
        <pc:sldMkLst>
          <pc:docMk/>
          <pc:sldMk cId="4058840402" sldId="667"/>
        </pc:sldMkLst>
      </pc:sldChg>
      <pc:sldChg chg="add ord replId">
        <pc:chgData name="Jeremy Shafer" userId="EV2YZPHsUjtSqdhBiRqWz5ENiGw8/vzEFluINVd1znI=" providerId="None" clId="Web-{F98F5875-1FFD-41B2-B50B-D6564E73CCEF}" dt="2026-01-21T04:08:58.389" v="205"/>
        <pc:sldMkLst>
          <pc:docMk/>
          <pc:sldMk cId="1081826542" sldId="668"/>
        </pc:sldMkLst>
      </pc:sldChg>
      <pc:sldChg chg="addSp delSp modSp add ord replId modNotes">
        <pc:chgData name="Jeremy Shafer" userId="EV2YZPHsUjtSqdhBiRqWz5ENiGw8/vzEFluINVd1znI=" providerId="None" clId="Web-{F98F5875-1FFD-41B2-B50B-D6564E73CCEF}" dt="2026-01-21T03:32:20.986" v="184"/>
        <pc:sldMkLst>
          <pc:docMk/>
          <pc:sldMk cId="746418629" sldId="669"/>
        </pc:sldMkLst>
        <pc:spChg chg="mod">
          <ac:chgData name="Jeremy Shafer" userId="EV2YZPHsUjtSqdhBiRqWz5ENiGw8/vzEFluINVd1znI=" providerId="None" clId="Web-{F98F5875-1FFD-41B2-B50B-D6564E73CCEF}" dt="2026-01-21T03:31:19.422" v="182" actId="20577"/>
          <ac:spMkLst>
            <pc:docMk/>
            <pc:sldMk cId="746418629" sldId="669"/>
            <ac:spMk id="3" creationId="{EE049A23-E3FC-468E-CF5B-229E60E39A8B}"/>
          </ac:spMkLst>
        </pc:spChg>
        <pc:picChg chg="del">
          <ac:chgData name="Jeremy Shafer" userId="EV2YZPHsUjtSqdhBiRqWz5ENiGw8/vzEFluINVd1znI=" providerId="None" clId="Web-{F98F5875-1FFD-41B2-B50B-D6564E73CCEF}" dt="2026-01-21T03:30:09.764" v="157"/>
          <ac:picMkLst>
            <pc:docMk/>
            <pc:sldMk cId="746418629" sldId="669"/>
            <ac:picMk id="2" creationId="{2F4556CE-05A4-910E-29CA-34B7A8434226}"/>
          </ac:picMkLst>
        </pc:picChg>
        <pc:picChg chg="add mod">
          <ac:chgData name="Jeremy Shafer" userId="EV2YZPHsUjtSqdhBiRqWz5ENiGw8/vzEFluINVd1znI=" providerId="None" clId="Web-{F98F5875-1FFD-41B2-B50B-D6564E73CCEF}" dt="2026-01-21T03:30:14.639" v="159" actId="1076"/>
          <ac:picMkLst>
            <pc:docMk/>
            <pc:sldMk cId="746418629" sldId="669"/>
            <ac:picMk id="4" creationId="{768512AF-111F-32A8-A86E-E7B2DF501E19}"/>
          </ac:picMkLst>
        </pc:picChg>
      </pc:sldChg>
      <pc:sldChg chg="new del">
        <pc:chgData name="Jeremy Shafer" userId="EV2YZPHsUjtSqdhBiRqWz5ENiGw8/vzEFluINVd1znI=" providerId="None" clId="Web-{F98F5875-1FFD-41B2-B50B-D6564E73CCEF}" dt="2026-01-21T03:32:35.127" v="188"/>
        <pc:sldMkLst>
          <pc:docMk/>
          <pc:sldMk cId="3507465711" sldId="670"/>
        </pc:sldMkLst>
      </pc:sldChg>
      <pc:sldChg chg="add ord replId">
        <pc:chgData name="Jeremy Shafer" userId="EV2YZPHsUjtSqdhBiRqWz5ENiGw8/vzEFluINVd1znI=" providerId="None" clId="Web-{F98F5875-1FFD-41B2-B50B-D6564E73CCEF}" dt="2026-01-21T03:32:29.549" v="187"/>
        <pc:sldMkLst>
          <pc:docMk/>
          <pc:sldMk cId="3379151227" sldId="671"/>
        </pc:sldMkLst>
      </pc:sldChg>
      <pc:sldChg chg="add ord replId">
        <pc:chgData name="Jeremy Shafer" userId="EV2YZPHsUjtSqdhBiRqWz5ENiGw8/vzEFluINVd1znI=" providerId="None" clId="Web-{F98F5875-1FFD-41B2-B50B-D6564E73CCEF}" dt="2026-01-21T04:08:54.670" v="204"/>
        <pc:sldMkLst>
          <pc:docMk/>
          <pc:sldMk cId="2996585754" sldId="672"/>
        </pc:sldMkLst>
      </pc:sldChg>
      <pc:sldChg chg="add ord replId">
        <pc:chgData name="Jeremy Shafer" userId="EV2YZPHsUjtSqdhBiRqWz5ENiGw8/vzEFluINVd1znI=" providerId="None" clId="Web-{F98F5875-1FFD-41B2-B50B-D6564E73CCEF}" dt="2026-01-21T04:09:03.124" v="206"/>
        <pc:sldMkLst>
          <pc:docMk/>
          <pc:sldMk cId="2225311248" sldId="673"/>
        </pc:sldMkLst>
      </pc:sldChg>
      <pc:sldChg chg="add replId">
        <pc:chgData name="Jeremy Shafer" userId="EV2YZPHsUjtSqdhBiRqWz5ENiGw8/vzEFluINVd1znI=" providerId="None" clId="Web-{F98F5875-1FFD-41B2-B50B-D6564E73CCEF}" dt="2026-01-21T03:53:54.784" v="191"/>
        <pc:sldMkLst>
          <pc:docMk/>
          <pc:sldMk cId="899036466" sldId="674"/>
        </pc:sldMkLst>
      </pc:sldChg>
      <pc:sldChg chg="add replId">
        <pc:chgData name="Jeremy Shafer" userId="EV2YZPHsUjtSqdhBiRqWz5ENiGw8/vzEFluINVd1znI=" providerId="None" clId="Web-{F98F5875-1FFD-41B2-B50B-D6564E73CCEF}" dt="2026-01-21T03:53:58.253" v="192"/>
        <pc:sldMkLst>
          <pc:docMk/>
          <pc:sldMk cId="848062724" sldId="675"/>
        </pc:sldMkLst>
      </pc:sldChg>
      <pc:sldChg chg="add replId">
        <pc:chgData name="Jeremy Shafer" userId="EV2YZPHsUjtSqdhBiRqWz5ENiGw8/vzEFluINVd1znI=" providerId="None" clId="Web-{F98F5875-1FFD-41B2-B50B-D6564E73CCEF}" dt="2026-01-21T03:54:02.582" v="193"/>
        <pc:sldMkLst>
          <pc:docMk/>
          <pc:sldMk cId="24957250" sldId="676"/>
        </pc:sldMkLst>
      </pc:sldChg>
      <pc:sldChg chg="add replId">
        <pc:chgData name="Jeremy Shafer" userId="EV2YZPHsUjtSqdhBiRqWz5ENiGw8/vzEFluINVd1znI=" providerId="None" clId="Web-{F98F5875-1FFD-41B2-B50B-D6564E73CCEF}" dt="2026-01-21T03:54:06.426" v="194"/>
        <pc:sldMkLst>
          <pc:docMk/>
          <pc:sldMk cId="2167057382" sldId="677"/>
        </pc:sldMkLst>
      </pc:sldChg>
      <pc:sldChg chg="add replId">
        <pc:chgData name="Jeremy Shafer" userId="EV2YZPHsUjtSqdhBiRqWz5ENiGw8/vzEFluINVd1znI=" providerId="None" clId="Web-{F98F5875-1FFD-41B2-B50B-D6564E73CCEF}" dt="2026-01-21T03:54:12.707" v="195"/>
        <pc:sldMkLst>
          <pc:docMk/>
          <pc:sldMk cId="492466259" sldId="678"/>
        </pc:sldMkLst>
      </pc:sldChg>
      <pc:sldChg chg="add replId">
        <pc:chgData name="Jeremy Shafer" userId="EV2YZPHsUjtSqdhBiRqWz5ENiGw8/vzEFluINVd1znI=" providerId="None" clId="Web-{F98F5875-1FFD-41B2-B50B-D6564E73CCEF}" dt="2026-01-21T03:54:12.723" v="196"/>
        <pc:sldMkLst>
          <pc:docMk/>
          <pc:sldMk cId="3133522205" sldId="679"/>
        </pc:sldMkLst>
      </pc:sldChg>
      <pc:sldChg chg="add replId">
        <pc:chgData name="Jeremy Shafer" userId="EV2YZPHsUjtSqdhBiRqWz5ENiGw8/vzEFluINVd1znI=" providerId="None" clId="Web-{F98F5875-1FFD-41B2-B50B-D6564E73CCEF}" dt="2026-01-21T03:54:12.738" v="197"/>
        <pc:sldMkLst>
          <pc:docMk/>
          <pc:sldMk cId="2539664306" sldId="680"/>
        </pc:sldMkLst>
      </pc:sldChg>
      <pc:sldChg chg="add replId">
        <pc:chgData name="Jeremy Shafer" userId="EV2YZPHsUjtSqdhBiRqWz5ENiGw8/vzEFluINVd1znI=" providerId="None" clId="Web-{F98F5875-1FFD-41B2-B50B-D6564E73CCEF}" dt="2026-01-21T03:54:12.754" v="198"/>
        <pc:sldMkLst>
          <pc:docMk/>
          <pc:sldMk cId="287931465" sldId="681"/>
        </pc:sldMkLst>
      </pc:sldChg>
      <pc:sldChg chg="add replId">
        <pc:chgData name="Jeremy Shafer" userId="EV2YZPHsUjtSqdhBiRqWz5ENiGw8/vzEFluINVd1znI=" providerId="None" clId="Web-{F98F5875-1FFD-41B2-B50B-D6564E73CCEF}" dt="2026-01-21T03:54:21.020" v="199"/>
        <pc:sldMkLst>
          <pc:docMk/>
          <pc:sldMk cId="3592184050" sldId="682"/>
        </pc:sldMkLst>
      </pc:sldChg>
      <pc:sldChg chg="add replId">
        <pc:chgData name="Jeremy Shafer" userId="EV2YZPHsUjtSqdhBiRqWz5ENiGw8/vzEFluINVd1znI=" providerId="None" clId="Web-{F98F5875-1FFD-41B2-B50B-D6564E73CCEF}" dt="2026-01-21T03:54:21.051" v="200"/>
        <pc:sldMkLst>
          <pc:docMk/>
          <pc:sldMk cId="3573571707" sldId="683"/>
        </pc:sldMkLst>
      </pc:sldChg>
      <pc:sldChg chg="add replId">
        <pc:chgData name="Jeremy Shafer" userId="EV2YZPHsUjtSqdhBiRqWz5ENiGw8/vzEFluINVd1znI=" providerId="None" clId="Web-{F98F5875-1FFD-41B2-B50B-D6564E73CCEF}" dt="2026-01-21T03:54:21.067" v="201"/>
        <pc:sldMkLst>
          <pc:docMk/>
          <pc:sldMk cId="3661624011" sldId="684"/>
        </pc:sldMkLst>
      </pc:sldChg>
      <pc:sldChg chg="add replId">
        <pc:chgData name="Jeremy Shafer" userId="EV2YZPHsUjtSqdhBiRqWz5ENiGw8/vzEFluINVd1znI=" providerId="None" clId="Web-{F98F5875-1FFD-41B2-B50B-D6564E73CCEF}" dt="2026-01-21T03:54:21.083" v="202"/>
        <pc:sldMkLst>
          <pc:docMk/>
          <pc:sldMk cId="4010834711" sldId="685"/>
        </pc:sldMkLst>
      </pc:sldChg>
    </pc:docChg>
  </pc:docChgLst>
  <pc:docChgLst>
    <pc:chgData clId="Web-{C91ED8BC-60B9-4906-95C4-58C58E4F5AD9}"/>
    <pc:docChg chg="modSld">
      <pc:chgData name="" userId="" providerId="" clId="Web-{C91ED8BC-60B9-4906-95C4-58C58E4F5AD9}" dt="2026-01-21T02:34:55.158" v="0" actId="20577"/>
      <pc:docMkLst>
        <pc:docMk/>
      </pc:docMkLst>
      <pc:sldChg chg="modSp">
        <pc:chgData name="" userId="" providerId="" clId="Web-{C91ED8BC-60B9-4906-95C4-58C58E4F5AD9}" dt="2026-01-21T02:34:55.158" v="0" actId="20577"/>
        <pc:sldMkLst>
          <pc:docMk/>
          <pc:sldMk cId="1793865720" sldId="256"/>
        </pc:sldMkLst>
        <pc:spChg chg="mod">
          <ac:chgData name="" userId="" providerId="" clId="Web-{C91ED8BC-60B9-4906-95C4-58C58E4F5AD9}" dt="2026-01-21T02:34:55.158" v="0" actId="20577"/>
          <ac:spMkLst>
            <pc:docMk/>
            <pc:sldMk cId="1793865720" sldId="256"/>
            <ac:spMk id="2" creationId="{7D1019B3-EF15-89E8-C1F0-C8B933E9CAC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5A268F-0CBC-4BA3-98D6-9CB5C56FBFF3}"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C73C3669-81F3-4BD4-8E8C-EF9515382158}">
      <dgm:prSet phldrT="[Text]" custT="1"/>
      <dgm:spPr/>
      <dgm:t>
        <a:bodyPr/>
        <a:lstStyle/>
        <a:p>
          <a:r>
            <a:rPr lang="en-US" sz="4000" dirty="0"/>
            <a:t>AI</a:t>
          </a:r>
        </a:p>
      </dgm:t>
    </dgm:pt>
    <dgm:pt modelId="{7108A7DD-6F97-415F-8F63-34D35159785D}" type="parTrans" cxnId="{97936C02-5E26-448B-A7A6-82AEEFAC5492}">
      <dgm:prSet/>
      <dgm:spPr/>
      <dgm:t>
        <a:bodyPr/>
        <a:lstStyle/>
        <a:p>
          <a:endParaRPr lang="en-US"/>
        </a:p>
      </dgm:t>
    </dgm:pt>
    <dgm:pt modelId="{89E93247-DDD9-4A95-A4BD-7A5668C89FB5}" type="sibTrans" cxnId="{97936C02-5E26-448B-A7A6-82AEEFAC5492}">
      <dgm:prSet/>
      <dgm:spPr/>
      <dgm:t>
        <a:bodyPr/>
        <a:lstStyle/>
        <a:p>
          <a:endParaRPr lang="en-US"/>
        </a:p>
      </dgm:t>
    </dgm:pt>
    <dgm:pt modelId="{0BB240D6-CB1A-468D-B76A-3B18F74AD6B8}">
      <dgm:prSet phldrT="[Text]" custT="1"/>
      <dgm:spPr/>
      <dgm:t>
        <a:bodyPr/>
        <a:lstStyle/>
        <a:p>
          <a:r>
            <a:rPr lang="en-US" sz="4000" dirty="0"/>
            <a:t>ML</a:t>
          </a:r>
        </a:p>
      </dgm:t>
    </dgm:pt>
    <dgm:pt modelId="{A95E0E5D-A642-4567-86CE-F7BB11419ECD}" type="parTrans" cxnId="{847B713D-BFC0-4037-A602-105F5D1DFDDF}">
      <dgm:prSet/>
      <dgm:spPr/>
      <dgm:t>
        <a:bodyPr/>
        <a:lstStyle/>
        <a:p>
          <a:endParaRPr lang="en-US"/>
        </a:p>
      </dgm:t>
    </dgm:pt>
    <dgm:pt modelId="{53A3CEE6-214E-42E7-B688-F467A81F5343}" type="sibTrans" cxnId="{847B713D-BFC0-4037-A602-105F5D1DFDDF}">
      <dgm:prSet/>
      <dgm:spPr/>
      <dgm:t>
        <a:bodyPr/>
        <a:lstStyle/>
        <a:p>
          <a:endParaRPr lang="en-US"/>
        </a:p>
      </dgm:t>
    </dgm:pt>
    <dgm:pt modelId="{54F123BC-49D4-492D-9FCB-5A9795DC1D1E}">
      <dgm:prSet phldrT="[Text]" custT="1"/>
      <dgm:spPr/>
      <dgm:t>
        <a:bodyPr/>
        <a:lstStyle/>
        <a:p>
          <a:r>
            <a:rPr lang="en-US" sz="4000" dirty="0"/>
            <a:t>DL</a:t>
          </a:r>
        </a:p>
      </dgm:t>
    </dgm:pt>
    <dgm:pt modelId="{58B98EE9-81D4-4DD8-8087-1A4E01E5F7AC}" type="parTrans" cxnId="{D7389317-03EF-46D1-B2A2-E4F06F0334E2}">
      <dgm:prSet/>
      <dgm:spPr/>
      <dgm:t>
        <a:bodyPr/>
        <a:lstStyle/>
        <a:p>
          <a:endParaRPr lang="en-US"/>
        </a:p>
      </dgm:t>
    </dgm:pt>
    <dgm:pt modelId="{FBA4C66C-367F-43D0-81A2-9E934347AA39}" type="sibTrans" cxnId="{D7389317-03EF-46D1-B2A2-E4F06F0334E2}">
      <dgm:prSet/>
      <dgm:spPr/>
      <dgm:t>
        <a:bodyPr/>
        <a:lstStyle/>
        <a:p>
          <a:endParaRPr lang="en-US"/>
        </a:p>
      </dgm:t>
    </dgm:pt>
    <dgm:pt modelId="{5097C5B9-4209-44BA-A6B6-A0D3C45CAD9D}" type="pres">
      <dgm:prSet presAssocID="{555A268F-0CBC-4BA3-98D6-9CB5C56FBFF3}" presName="Name0" presStyleCnt="0">
        <dgm:presLayoutVars>
          <dgm:chMax val="7"/>
          <dgm:resizeHandles val="exact"/>
        </dgm:presLayoutVars>
      </dgm:prSet>
      <dgm:spPr/>
    </dgm:pt>
    <dgm:pt modelId="{D5174525-231C-40BB-B368-ACAB2594CF27}" type="pres">
      <dgm:prSet presAssocID="{555A268F-0CBC-4BA3-98D6-9CB5C56FBFF3}" presName="comp1" presStyleCnt="0"/>
      <dgm:spPr/>
    </dgm:pt>
    <dgm:pt modelId="{A58E33D6-808C-4B2C-B528-CC4708CA9DB0}" type="pres">
      <dgm:prSet presAssocID="{555A268F-0CBC-4BA3-98D6-9CB5C56FBFF3}" presName="circle1" presStyleLbl="node1" presStyleIdx="0" presStyleCnt="3"/>
      <dgm:spPr/>
    </dgm:pt>
    <dgm:pt modelId="{2118B8C3-8F31-4956-A095-245814FFF8EF}" type="pres">
      <dgm:prSet presAssocID="{555A268F-0CBC-4BA3-98D6-9CB5C56FBFF3}" presName="c1text" presStyleLbl="node1" presStyleIdx="0" presStyleCnt="3">
        <dgm:presLayoutVars>
          <dgm:bulletEnabled val="1"/>
        </dgm:presLayoutVars>
      </dgm:prSet>
      <dgm:spPr/>
    </dgm:pt>
    <dgm:pt modelId="{D295F787-D349-44E9-AFA8-CE54EB036535}" type="pres">
      <dgm:prSet presAssocID="{555A268F-0CBC-4BA3-98D6-9CB5C56FBFF3}" presName="comp2" presStyleCnt="0"/>
      <dgm:spPr/>
    </dgm:pt>
    <dgm:pt modelId="{652024C1-630E-4253-9BBF-427C748AEEFA}" type="pres">
      <dgm:prSet presAssocID="{555A268F-0CBC-4BA3-98D6-9CB5C56FBFF3}" presName="circle2" presStyleLbl="node1" presStyleIdx="1" presStyleCnt="3"/>
      <dgm:spPr/>
    </dgm:pt>
    <dgm:pt modelId="{2FE29317-E86F-4D88-A881-4781CE151A04}" type="pres">
      <dgm:prSet presAssocID="{555A268F-0CBC-4BA3-98D6-9CB5C56FBFF3}" presName="c2text" presStyleLbl="node1" presStyleIdx="1" presStyleCnt="3">
        <dgm:presLayoutVars>
          <dgm:bulletEnabled val="1"/>
        </dgm:presLayoutVars>
      </dgm:prSet>
      <dgm:spPr/>
    </dgm:pt>
    <dgm:pt modelId="{40DF70A3-A6FB-4408-A7DE-4BE000067226}" type="pres">
      <dgm:prSet presAssocID="{555A268F-0CBC-4BA3-98D6-9CB5C56FBFF3}" presName="comp3" presStyleCnt="0"/>
      <dgm:spPr/>
    </dgm:pt>
    <dgm:pt modelId="{D3100AA0-EB48-467E-8E0C-45BF05E7806A}" type="pres">
      <dgm:prSet presAssocID="{555A268F-0CBC-4BA3-98D6-9CB5C56FBFF3}" presName="circle3" presStyleLbl="node1" presStyleIdx="2" presStyleCnt="3"/>
      <dgm:spPr/>
    </dgm:pt>
    <dgm:pt modelId="{4C5DD21A-AE64-447E-8DCD-1C91D450B8D4}" type="pres">
      <dgm:prSet presAssocID="{555A268F-0CBC-4BA3-98D6-9CB5C56FBFF3}" presName="c3text" presStyleLbl="node1" presStyleIdx="2" presStyleCnt="3">
        <dgm:presLayoutVars>
          <dgm:bulletEnabled val="1"/>
        </dgm:presLayoutVars>
      </dgm:prSet>
      <dgm:spPr/>
    </dgm:pt>
  </dgm:ptLst>
  <dgm:cxnLst>
    <dgm:cxn modelId="{97936C02-5E26-448B-A7A6-82AEEFAC5492}" srcId="{555A268F-0CBC-4BA3-98D6-9CB5C56FBFF3}" destId="{C73C3669-81F3-4BD4-8E8C-EF9515382158}" srcOrd="0" destOrd="0" parTransId="{7108A7DD-6F97-415F-8F63-34D35159785D}" sibTransId="{89E93247-DDD9-4A95-A4BD-7A5668C89FB5}"/>
    <dgm:cxn modelId="{D7389317-03EF-46D1-B2A2-E4F06F0334E2}" srcId="{555A268F-0CBC-4BA3-98D6-9CB5C56FBFF3}" destId="{54F123BC-49D4-492D-9FCB-5A9795DC1D1E}" srcOrd="2" destOrd="0" parTransId="{58B98EE9-81D4-4DD8-8087-1A4E01E5F7AC}" sibTransId="{FBA4C66C-367F-43D0-81A2-9E934347AA39}"/>
    <dgm:cxn modelId="{847B713D-BFC0-4037-A602-105F5D1DFDDF}" srcId="{555A268F-0CBC-4BA3-98D6-9CB5C56FBFF3}" destId="{0BB240D6-CB1A-468D-B76A-3B18F74AD6B8}" srcOrd="1" destOrd="0" parTransId="{A95E0E5D-A642-4567-86CE-F7BB11419ECD}" sibTransId="{53A3CEE6-214E-42E7-B688-F467A81F5343}"/>
    <dgm:cxn modelId="{5F5A6845-C52B-415C-BA17-A8B21F6F4D3E}" type="presOf" srcId="{54F123BC-49D4-492D-9FCB-5A9795DC1D1E}" destId="{D3100AA0-EB48-467E-8E0C-45BF05E7806A}" srcOrd="0" destOrd="0" presId="urn:microsoft.com/office/officeart/2005/8/layout/venn2"/>
    <dgm:cxn modelId="{4D068465-099A-441B-B928-53E9F781B9CB}" type="presOf" srcId="{C73C3669-81F3-4BD4-8E8C-EF9515382158}" destId="{2118B8C3-8F31-4956-A095-245814FFF8EF}" srcOrd="1" destOrd="0" presId="urn:microsoft.com/office/officeart/2005/8/layout/venn2"/>
    <dgm:cxn modelId="{89C6B585-7D07-4EF4-9204-A83338C24B91}" type="presOf" srcId="{0BB240D6-CB1A-468D-B76A-3B18F74AD6B8}" destId="{2FE29317-E86F-4D88-A881-4781CE151A04}" srcOrd="1" destOrd="0" presId="urn:microsoft.com/office/officeart/2005/8/layout/venn2"/>
    <dgm:cxn modelId="{CDD4BF9C-03CD-407A-B0B1-AA540ABFE322}" type="presOf" srcId="{C73C3669-81F3-4BD4-8E8C-EF9515382158}" destId="{A58E33D6-808C-4B2C-B528-CC4708CA9DB0}" srcOrd="0" destOrd="0" presId="urn:microsoft.com/office/officeart/2005/8/layout/venn2"/>
    <dgm:cxn modelId="{033F4BD3-52A9-400B-A994-6E3840FE5028}" type="presOf" srcId="{0BB240D6-CB1A-468D-B76A-3B18F74AD6B8}" destId="{652024C1-630E-4253-9BBF-427C748AEEFA}" srcOrd="0" destOrd="0" presId="urn:microsoft.com/office/officeart/2005/8/layout/venn2"/>
    <dgm:cxn modelId="{738EB5E2-4272-4B66-809E-AA32FD35FD76}" type="presOf" srcId="{54F123BC-49D4-492D-9FCB-5A9795DC1D1E}" destId="{4C5DD21A-AE64-447E-8DCD-1C91D450B8D4}" srcOrd="1" destOrd="0" presId="urn:microsoft.com/office/officeart/2005/8/layout/venn2"/>
    <dgm:cxn modelId="{032E35EF-BE0B-4F88-81CC-103AD190FC31}" type="presOf" srcId="{555A268F-0CBC-4BA3-98D6-9CB5C56FBFF3}" destId="{5097C5B9-4209-44BA-A6B6-A0D3C45CAD9D}" srcOrd="0" destOrd="0" presId="urn:microsoft.com/office/officeart/2005/8/layout/venn2"/>
    <dgm:cxn modelId="{6D7C1AF6-5CF8-41AA-90BF-8DC5584C02C3}" type="presParOf" srcId="{5097C5B9-4209-44BA-A6B6-A0D3C45CAD9D}" destId="{D5174525-231C-40BB-B368-ACAB2594CF27}" srcOrd="0" destOrd="0" presId="urn:microsoft.com/office/officeart/2005/8/layout/venn2"/>
    <dgm:cxn modelId="{E40B75DE-3C01-46C6-BDD2-4775CA81EC22}" type="presParOf" srcId="{D5174525-231C-40BB-B368-ACAB2594CF27}" destId="{A58E33D6-808C-4B2C-B528-CC4708CA9DB0}" srcOrd="0" destOrd="0" presId="urn:microsoft.com/office/officeart/2005/8/layout/venn2"/>
    <dgm:cxn modelId="{7CD482F1-E4C7-4836-A30A-98AE1F0E29FC}" type="presParOf" srcId="{D5174525-231C-40BB-B368-ACAB2594CF27}" destId="{2118B8C3-8F31-4956-A095-245814FFF8EF}" srcOrd="1" destOrd="0" presId="urn:microsoft.com/office/officeart/2005/8/layout/venn2"/>
    <dgm:cxn modelId="{6F8722F1-0DB3-4012-B12D-66DE04C47116}" type="presParOf" srcId="{5097C5B9-4209-44BA-A6B6-A0D3C45CAD9D}" destId="{D295F787-D349-44E9-AFA8-CE54EB036535}" srcOrd="1" destOrd="0" presId="urn:microsoft.com/office/officeart/2005/8/layout/venn2"/>
    <dgm:cxn modelId="{932ED3A1-6571-41E6-82CC-8A66E0AAB0BC}" type="presParOf" srcId="{D295F787-D349-44E9-AFA8-CE54EB036535}" destId="{652024C1-630E-4253-9BBF-427C748AEEFA}" srcOrd="0" destOrd="0" presId="urn:microsoft.com/office/officeart/2005/8/layout/venn2"/>
    <dgm:cxn modelId="{B6AB2385-DCA7-446F-A035-B76C937F537C}" type="presParOf" srcId="{D295F787-D349-44E9-AFA8-CE54EB036535}" destId="{2FE29317-E86F-4D88-A881-4781CE151A04}" srcOrd="1" destOrd="0" presId="urn:microsoft.com/office/officeart/2005/8/layout/venn2"/>
    <dgm:cxn modelId="{732BAB7A-7EA9-40B8-8BA5-0178E78FCBC0}" type="presParOf" srcId="{5097C5B9-4209-44BA-A6B6-A0D3C45CAD9D}" destId="{40DF70A3-A6FB-4408-A7DE-4BE000067226}" srcOrd="2" destOrd="0" presId="urn:microsoft.com/office/officeart/2005/8/layout/venn2"/>
    <dgm:cxn modelId="{4A01FC69-8D40-468A-AEDB-EF6173785F31}" type="presParOf" srcId="{40DF70A3-A6FB-4408-A7DE-4BE000067226}" destId="{D3100AA0-EB48-467E-8E0C-45BF05E7806A}" srcOrd="0" destOrd="0" presId="urn:microsoft.com/office/officeart/2005/8/layout/venn2"/>
    <dgm:cxn modelId="{8D5746A7-ABC0-4C5C-9826-1410B9B1656A}" type="presParOf" srcId="{40DF70A3-A6FB-4408-A7DE-4BE000067226}" destId="{4C5DD21A-AE64-447E-8DCD-1C91D450B8D4}"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270C54-F874-4D42-BD06-88B2837144A2}"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E96940C0-90CB-4896-A6AD-D8B20DEC8337}">
      <dgm:prSet/>
      <dgm:spPr/>
      <dgm:t>
        <a:bodyPr/>
        <a:lstStyle/>
        <a:p>
          <a:r>
            <a:rPr lang="en-US"/>
            <a:t>Don’t let AI be the "fake because“ behind a bad life choice.</a:t>
          </a:r>
        </a:p>
      </dgm:t>
    </dgm:pt>
    <dgm:pt modelId="{6AC09CC2-0179-41CD-9972-CFB393AD885B}" type="parTrans" cxnId="{2870C776-CB02-4B7B-A3F3-8D12CDFEA5EF}">
      <dgm:prSet/>
      <dgm:spPr/>
      <dgm:t>
        <a:bodyPr/>
        <a:lstStyle/>
        <a:p>
          <a:endParaRPr lang="en-US"/>
        </a:p>
      </dgm:t>
    </dgm:pt>
    <dgm:pt modelId="{B9BFFAC2-FB7D-4DBE-A62E-21BCE4028329}" type="sibTrans" cxnId="{2870C776-CB02-4B7B-A3F3-8D12CDFEA5EF}">
      <dgm:prSet/>
      <dgm:spPr/>
      <dgm:t>
        <a:bodyPr/>
        <a:lstStyle/>
        <a:p>
          <a:endParaRPr lang="en-US"/>
        </a:p>
      </dgm:t>
    </dgm:pt>
    <dgm:pt modelId="{1AABA3E0-B544-41BB-90DB-5C9DD7DC7045}">
      <dgm:prSet/>
      <dgm:spPr/>
      <dgm:t>
        <a:bodyPr/>
        <a:lstStyle/>
        <a:p>
          <a:r>
            <a:rPr lang="en-US"/>
            <a:t>As you imagine "human in the loop" in the systems you imagine, please be thoughtful.  We do want a “loop” not a “noose”.</a:t>
          </a:r>
        </a:p>
      </dgm:t>
    </dgm:pt>
    <dgm:pt modelId="{6710A4D9-065B-4A56-ADE4-38F62C4FA198}" type="parTrans" cxnId="{F07509B8-FF1E-4CB2-B623-DD8E489FF4E9}">
      <dgm:prSet/>
      <dgm:spPr/>
      <dgm:t>
        <a:bodyPr/>
        <a:lstStyle/>
        <a:p>
          <a:endParaRPr lang="en-US"/>
        </a:p>
      </dgm:t>
    </dgm:pt>
    <dgm:pt modelId="{1582013D-C2E1-4CFB-BA01-3EE93529B28A}" type="sibTrans" cxnId="{F07509B8-FF1E-4CB2-B623-DD8E489FF4E9}">
      <dgm:prSet/>
      <dgm:spPr/>
      <dgm:t>
        <a:bodyPr/>
        <a:lstStyle/>
        <a:p>
          <a:endParaRPr lang="en-US"/>
        </a:p>
      </dgm:t>
    </dgm:pt>
    <dgm:pt modelId="{D9ABBB99-F232-44A7-96A7-B4E2788C737E}" type="pres">
      <dgm:prSet presAssocID="{D9270C54-F874-4D42-BD06-88B2837144A2}" presName="vert0" presStyleCnt="0">
        <dgm:presLayoutVars>
          <dgm:dir/>
          <dgm:animOne val="branch"/>
          <dgm:animLvl val="lvl"/>
        </dgm:presLayoutVars>
      </dgm:prSet>
      <dgm:spPr/>
    </dgm:pt>
    <dgm:pt modelId="{A03D0A3B-E2BF-4F17-B1EB-0C264B926497}" type="pres">
      <dgm:prSet presAssocID="{E96940C0-90CB-4896-A6AD-D8B20DEC8337}" presName="thickLine" presStyleLbl="alignNode1" presStyleIdx="0" presStyleCnt="2"/>
      <dgm:spPr/>
    </dgm:pt>
    <dgm:pt modelId="{9662BF6E-6F0B-4B1C-924F-0F9E46EEE72A}" type="pres">
      <dgm:prSet presAssocID="{E96940C0-90CB-4896-A6AD-D8B20DEC8337}" presName="horz1" presStyleCnt="0"/>
      <dgm:spPr/>
    </dgm:pt>
    <dgm:pt modelId="{CDD03795-98EB-4B96-9407-97832A228C77}" type="pres">
      <dgm:prSet presAssocID="{E96940C0-90CB-4896-A6AD-D8B20DEC8337}" presName="tx1" presStyleLbl="revTx" presStyleIdx="0" presStyleCnt="2"/>
      <dgm:spPr/>
    </dgm:pt>
    <dgm:pt modelId="{3C6423AE-61C1-404C-9EAB-91D09AFB5DD3}" type="pres">
      <dgm:prSet presAssocID="{E96940C0-90CB-4896-A6AD-D8B20DEC8337}" presName="vert1" presStyleCnt="0"/>
      <dgm:spPr/>
    </dgm:pt>
    <dgm:pt modelId="{753D7B49-9FE0-41E5-8BB3-D902E395DD90}" type="pres">
      <dgm:prSet presAssocID="{1AABA3E0-B544-41BB-90DB-5C9DD7DC7045}" presName="thickLine" presStyleLbl="alignNode1" presStyleIdx="1" presStyleCnt="2"/>
      <dgm:spPr/>
    </dgm:pt>
    <dgm:pt modelId="{30D85E73-2B50-49A5-A867-BB08F3A1217B}" type="pres">
      <dgm:prSet presAssocID="{1AABA3E0-B544-41BB-90DB-5C9DD7DC7045}" presName="horz1" presStyleCnt="0"/>
      <dgm:spPr/>
    </dgm:pt>
    <dgm:pt modelId="{2719650D-01E6-4274-819A-53C1BB2EE4D6}" type="pres">
      <dgm:prSet presAssocID="{1AABA3E0-B544-41BB-90DB-5C9DD7DC7045}" presName="tx1" presStyleLbl="revTx" presStyleIdx="1" presStyleCnt="2"/>
      <dgm:spPr/>
    </dgm:pt>
    <dgm:pt modelId="{A3C320BB-7E54-4E3D-96CB-F8E6456EFEDB}" type="pres">
      <dgm:prSet presAssocID="{1AABA3E0-B544-41BB-90DB-5C9DD7DC7045}" presName="vert1" presStyleCnt="0"/>
      <dgm:spPr/>
    </dgm:pt>
  </dgm:ptLst>
  <dgm:cxnLst>
    <dgm:cxn modelId="{2870C776-CB02-4B7B-A3F3-8D12CDFEA5EF}" srcId="{D9270C54-F874-4D42-BD06-88B2837144A2}" destId="{E96940C0-90CB-4896-A6AD-D8B20DEC8337}" srcOrd="0" destOrd="0" parTransId="{6AC09CC2-0179-41CD-9972-CFB393AD885B}" sibTransId="{B9BFFAC2-FB7D-4DBE-A62E-21BCE4028329}"/>
    <dgm:cxn modelId="{6D3F889D-E62F-4CEE-98FE-5C09B63EDFA8}" type="presOf" srcId="{E96940C0-90CB-4896-A6AD-D8B20DEC8337}" destId="{CDD03795-98EB-4B96-9407-97832A228C77}" srcOrd="0" destOrd="0" presId="urn:microsoft.com/office/officeart/2008/layout/LinedList"/>
    <dgm:cxn modelId="{F07509B8-FF1E-4CB2-B623-DD8E489FF4E9}" srcId="{D9270C54-F874-4D42-BD06-88B2837144A2}" destId="{1AABA3E0-B544-41BB-90DB-5C9DD7DC7045}" srcOrd="1" destOrd="0" parTransId="{6710A4D9-065B-4A56-ADE4-38F62C4FA198}" sibTransId="{1582013D-C2E1-4CFB-BA01-3EE93529B28A}"/>
    <dgm:cxn modelId="{053EE3B9-7FCA-4EB5-8955-F29C5121D96F}" type="presOf" srcId="{D9270C54-F874-4D42-BD06-88B2837144A2}" destId="{D9ABBB99-F232-44A7-96A7-B4E2788C737E}" srcOrd="0" destOrd="0" presId="urn:microsoft.com/office/officeart/2008/layout/LinedList"/>
    <dgm:cxn modelId="{F9AA3CF4-D4D8-49C1-9218-CF98B3BF2424}" type="presOf" srcId="{1AABA3E0-B544-41BB-90DB-5C9DD7DC7045}" destId="{2719650D-01E6-4274-819A-53C1BB2EE4D6}" srcOrd="0" destOrd="0" presId="urn:microsoft.com/office/officeart/2008/layout/LinedList"/>
    <dgm:cxn modelId="{07433C96-73F6-418B-B7B5-60286DD6DD6C}" type="presParOf" srcId="{D9ABBB99-F232-44A7-96A7-B4E2788C737E}" destId="{A03D0A3B-E2BF-4F17-B1EB-0C264B926497}" srcOrd="0" destOrd="0" presId="urn:microsoft.com/office/officeart/2008/layout/LinedList"/>
    <dgm:cxn modelId="{51706185-9C71-45DB-9669-ECD5172BB3D2}" type="presParOf" srcId="{D9ABBB99-F232-44A7-96A7-B4E2788C737E}" destId="{9662BF6E-6F0B-4B1C-924F-0F9E46EEE72A}" srcOrd="1" destOrd="0" presId="urn:microsoft.com/office/officeart/2008/layout/LinedList"/>
    <dgm:cxn modelId="{8A54BF30-5CDC-47CC-BA0C-36F065B4E034}" type="presParOf" srcId="{9662BF6E-6F0B-4B1C-924F-0F9E46EEE72A}" destId="{CDD03795-98EB-4B96-9407-97832A228C77}" srcOrd="0" destOrd="0" presId="urn:microsoft.com/office/officeart/2008/layout/LinedList"/>
    <dgm:cxn modelId="{30D756EB-DCA5-4821-BB9A-597A181C72E8}" type="presParOf" srcId="{9662BF6E-6F0B-4B1C-924F-0F9E46EEE72A}" destId="{3C6423AE-61C1-404C-9EAB-91D09AFB5DD3}" srcOrd="1" destOrd="0" presId="urn:microsoft.com/office/officeart/2008/layout/LinedList"/>
    <dgm:cxn modelId="{B92E69D3-A75F-4C47-B786-5B6063A2CC79}" type="presParOf" srcId="{D9ABBB99-F232-44A7-96A7-B4E2788C737E}" destId="{753D7B49-9FE0-41E5-8BB3-D902E395DD90}" srcOrd="2" destOrd="0" presId="urn:microsoft.com/office/officeart/2008/layout/LinedList"/>
    <dgm:cxn modelId="{1A9929BA-1DF4-4C1A-BABA-035EC92BEC57}" type="presParOf" srcId="{D9ABBB99-F232-44A7-96A7-B4E2788C737E}" destId="{30D85E73-2B50-49A5-A867-BB08F3A1217B}" srcOrd="3" destOrd="0" presId="urn:microsoft.com/office/officeart/2008/layout/LinedList"/>
    <dgm:cxn modelId="{C697BE49-C6B0-465E-BCC5-44662EDA94AF}" type="presParOf" srcId="{30D85E73-2B50-49A5-A867-BB08F3A1217B}" destId="{2719650D-01E6-4274-819A-53C1BB2EE4D6}" srcOrd="0" destOrd="0" presId="urn:microsoft.com/office/officeart/2008/layout/LinedList"/>
    <dgm:cxn modelId="{AFF7C519-D53E-4354-BD0B-4BC80969A75B}" type="presParOf" srcId="{30D85E73-2B50-49A5-A867-BB08F3A1217B}" destId="{A3C320BB-7E54-4E3D-96CB-F8E6456EFED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E33D6-808C-4B2C-B528-CC4708CA9DB0}">
      <dsp:nvSpPr>
        <dsp:cNvPr id="0" name=""/>
        <dsp:cNvSpPr/>
      </dsp:nvSpPr>
      <dsp:spPr>
        <a:xfrm>
          <a:off x="279108" y="0"/>
          <a:ext cx="3735420" cy="37354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kern="1200" dirty="0"/>
            <a:t>AI</a:t>
          </a:r>
        </a:p>
      </dsp:txBody>
      <dsp:txXfrm>
        <a:off x="1494053" y="186770"/>
        <a:ext cx="1305529" cy="560313"/>
      </dsp:txXfrm>
    </dsp:sp>
    <dsp:sp modelId="{652024C1-630E-4253-9BBF-427C748AEEFA}">
      <dsp:nvSpPr>
        <dsp:cNvPr id="0" name=""/>
        <dsp:cNvSpPr/>
      </dsp:nvSpPr>
      <dsp:spPr>
        <a:xfrm>
          <a:off x="746035" y="933854"/>
          <a:ext cx="2801565" cy="28015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kern="1200" dirty="0"/>
            <a:t>ML</a:t>
          </a:r>
        </a:p>
      </dsp:txBody>
      <dsp:txXfrm>
        <a:off x="1494053" y="1108952"/>
        <a:ext cx="1305529" cy="525293"/>
      </dsp:txXfrm>
    </dsp:sp>
    <dsp:sp modelId="{D3100AA0-EB48-467E-8E0C-45BF05E7806A}">
      <dsp:nvSpPr>
        <dsp:cNvPr id="0" name=""/>
        <dsp:cNvSpPr/>
      </dsp:nvSpPr>
      <dsp:spPr>
        <a:xfrm>
          <a:off x="1212963" y="1867710"/>
          <a:ext cx="1867710" cy="18677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kern="1200" dirty="0"/>
            <a:t>DL</a:t>
          </a:r>
        </a:p>
      </dsp:txBody>
      <dsp:txXfrm>
        <a:off x="1486482" y="2334637"/>
        <a:ext cx="1320670" cy="9338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D0A3B-E2BF-4F17-B1EB-0C264B926497}">
      <dsp:nvSpPr>
        <dsp:cNvPr id="0" name=""/>
        <dsp:cNvSpPr/>
      </dsp:nvSpPr>
      <dsp:spPr>
        <a:xfrm>
          <a:off x="0" y="0"/>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D03795-98EB-4B96-9407-97832A228C77}">
      <dsp:nvSpPr>
        <dsp:cNvPr id="0" name=""/>
        <dsp:cNvSpPr/>
      </dsp:nvSpPr>
      <dsp:spPr>
        <a:xfrm>
          <a:off x="0" y="0"/>
          <a:ext cx="6291714" cy="276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Don’t let AI be the "fake because“ behind a bad life choice.</a:t>
          </a:r>
        </a:p>
      </dsp:txBody>
      <dsp:txXfrm>
        <a:off x="0" y="0"/>
        <a:ext cx="6291714" cy="2765367"/>
      </dsp:txXfrm>
    </dsp:sp>
    <dsp:sp modelId="{753D7B49-9FE0-41E5-8BB3-D902E395DD90}">
      <dsp:nvSpPr>
        <dsp:cNvPr id="0" name=""/>
        <dsp:cNvSpPr/>
      </dsp:nvSpPr>
      <dsp:spPr>
        <a:xfrm>
          <a:off x="0" y="2765367"/>
          <a:ext cx="629171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19650D-01E6-4274-819A-53C1BB2EE4D6}">
      <dsp:nvSpPr>
        <dsp:cNvPr id="0" name=""/>
        <dsp:cNvSpPr/>
      </dsp:nvSpPr>
      <dsp:spPr>
        <a:xfrm>
          <a:off x="0" y="2765367"/>
          <a:ext cx="6291714" cy="276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As you imagine "human in the loop" in the systems you imagine, please be thoughtful.  We do want a “loop” not a “noose”.</a:t>
          </a:r>
        </a:p>
      </dsp:txBody>
      <dsp:txXfrm>
        <a:off x="0" y="2765367"/>
        <a:ext cx="6291714" cy="2765367"/>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D9175-6493-4CA4-BED4-2BF67E177B3A}" type="datetimeFigureOut">
              <a:rPr lang="en-US" smtClean="0"/>
              <a:t>1/21/2026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2091F-6CD8-46B7-96F0-0D064BD5D0C2}" type="slidenum">
              <a:rPr lang="en-US" smtClean="0"/>
              <a:t>‹#›</a:t>
            </a:fld>
            <a:endParaRPr lang="en-US" dirty="0"/>
          </a:p>
        </p:txBody>
      </p:sp>
    </p:spTree>
    <p:extLst>
      <p:ext uri="{BB962C8B-B14F-4D97-AF65-F5344CB8AC3E}">
        <p14:creationId xmlns:p14="http://schemas.microsoft.com/office/powerpoint/2010/main" val="313605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200" dirty="0">
                <a:solidFill>
                  <a:srgbClr val="666666"/>
                </a:solidFill>
                <a:latin typeface="Arial" pitchFamily="34" charset="0"/>
                <a:ea typeface="Arial" pitchFamily="34" charset="-122"/>
                <a:cs typeface="Arial" pitchFamily="34" charset="-120"/>
              </a:rPr>
            </a:br>
            <a:endParaRPr lang="en-US" sz="1200" dirty="0"/>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55768-E988-DC8E-7E98-62835F65BB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BFC86A-2B3E-C32C-B8DC-CBBFEE5B64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3EF1AB-9670-2392-7DDD-0B5C7ED7E24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200" dirty="0">
                <a:solidFill>
                  <a:srgbClr val="666666"/>
                </a:solidFill>
                <a:latin typeface="Arial" pitchFamily="34" charset="0"/>
                <a:ea typeface="Arial" pitchFamily="34" charset="-122"/>
                <a:cs typeface="Arial" pitchFamily="34" charset="-120"/>
              </a:rPr>
            </a:b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“Edinson’s Eve” by Gabby Wood</a:t>
            </a:r>
          </a:p>
          <a:p>
            <a:endParaRPr lang="en-US" dirty="0"/>
          </a:p>
        </p:txBody>
      </p:sp>
      <p:sp>
        <p:nvSpPr>
          <p:cNvPr id="4" name="Slide Number Placeholder 3">
            <a:extLst>
              <a:ext uri="{FF2B5EF4-FFF2-40B4-BE49-F238E27FC236}">
                <a16:creationId xmlns:a16="http://schemas.microsoft.com/office/drawing/2014/main" id="{A3EDCFEE-489B-18B6-E5B4-CEFC59BBF12D}"/>
              </a:ext>
            </a:extLst>
          </p:cNvPr>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380012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E2236-E5C2-86B9-C49F-D79115F534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73B624-5C4E-DB4A-3052-D28BF3E607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214189-DC02-0605-D15B-D0D9871204B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200" dirty="0">
                <a:solidFill>
                  <a:srgbClr val="666666"/>
                </a:solidFill>
                <a:latin typeface="Arial" pitchFamily="34" charset="0"/>
                <a:ea typeface="Arial" pitchFamily="34" charset="-122"/>
                <a:cs typeface="Arial" pitchFamily="34" charset="-120"/>
              </a:rPr>
            </a:br>
            <a:endParaRPr lang="en-US" sz="1200" dirty="0"/>
          </a:p>
          <a:p>
            <a:r>
              <a:rPr lang="en-US" dirty="0"/>
              <a:t>https://www.reddit.com/r/google/comments/1cziil6/a_rock_a_day_keeps_the_doctor_away/</a:t>
            </a:r>
          </a:p>
          <a:p>
            <a:endParaRPr lang="en-US" dirty="0"/>
          </a:p>
        </p:txBody>
      </p:sp>
      <p:sp>
        <p:nvSpPr>
          <p:cNvPr id="4" name="Slide Number Placeholder 3">
            <a:extLst>
              <a:ext uri="{FF2B5EF4-FFF2-40B4-BE49-F238E27FC236}">
                <a16:creationId xmlns:a16="http://schemas.microsoft.com/office/drawing/2014/main" id="{B2A332C0-D423-5AF9-C54C-99D63EEF1BB3}"/>
              </a:ext>
            </a:extLst>
          </p:cNvPr>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348844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E5556-5F00-573F-FCCD-F7CDF103FB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49DFE2-44E7-749A-E722-E0702C8E7B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9FE61B-2DC2-9995-767E-49EF8E1C675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200" dirty="0">
                <a:solidFill>
                  <a:srgbClr val="666666"/>
                </a:solidFill>
                <a:latin typeface="Arial" pitchFamily="34" charset="0"/>
                <a:ea typeface="Arial" pitchFamily="34" charset="-122"/>
                <a:cs typeface="Arial" pitchFamily="34" charset="-120"/>
              </a:rPr>
            </a:br>
            <a:endParaRPr lang="en-US" sz="1200" dirty="0"/>
          </a:p>
          <a:p>
            <a:endParaRPr lang="en-US" dirty="0"/>
          </a:p>
        </p:txBody>
      </p:sp>
      <p:sp>
        <p:nvSpPr>
          <p:cNvPr id="4" name="Slide Number Placeholder 3">
            <a:extLst>
              <a:ext uri="{FF2B5EF4-FFF2-40B4-BE49-F238E27FC236}">
                <a16:creationId xmlns:a16="http://schemas.microsoft.com/office/drawing/2014/main" id="{B0BDB5F5-9685-6429-66E9-C3A68B02D2EF}"/>
              </a:ext>
            </a:extLst>
          </p:cNvPr>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14326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C2A9D-B76F-3FFC-EDFA-214575E3E4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FD953B-0B78-F2A0-0BD2-8DFF9B1CD7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6F187E-BA1E-C9F9-8AD0-2C830B5D124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200" dirty="0">
                <a:solidFill>
                  <a:srgbClr val="666666"/>
                </a:solidFill>
                <a:latin typeface="Arial" pitchFamily="34" charset="0"/>
                <a:ea typeface="Arial" pitchFamily="34" charset="-122"/>
                <a:cs typeface="Arial" pitchFamily="34" charset="-120"/>
              </a:rPr>
            </a:br>
            <a:r>
              <a:rPr lang="en-US" sz="1200" dirty="0">
                <a:solidFill>
                  <a:srgbClr val="666666"/>
                </a:solidFill>
                <a:latin typeface="Arial" pitchFamily="34" charset="0"/>
                <a:ea typeface="Arial" pitchFamily="34" charset="-122"/>
                <a:cs typeface="Arial" pitchFamily="34" charset="-120"/>
              </a:rPr>
              <a:t>https://futurism.com/google-gemini-ai-demo</a:t>
            </a:r>
            <a:endParaRPr lang="en-US" sz="1200" dirty="0"/>
          </a:p>
          <a:p>
            <a:endParaRPr lang="en-US" dirty="0"/>
          </a:p>
        </p:txBody>
      </p:sp>
      <p:sp>
        <p:nvSpPr>
          <p:cNvPr id="4" name="Slide Number Placeholder 3">
            <a:extLst>
              <a:ext uri="{FF2B5EF4-FFF2-40B4-BE49-F238E27FC236}">
                <a16:creationId xmlns:a16="http://schemas.microsoft.com/office/drawing/2014/main" id="{398D53D5-5B66-2A7A-E4C0-16307DB333D8}"/>
              </a:ext>
            </a:extLst>
          </p:cNvPr>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3608612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CFB13-1AE0-810C-0B76-50815CFB48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40FC7C-4F59-1F74-D763-6096A62946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3A0634-D53E-D221-F146-490AD0F5B51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200" dirty="0">
                <a:solidFill>
                  <a:srgbClr val="666666"/>
                </a:solidFill>
                <a:latin typeface="Arial" pitchFamily="34" charset="0"/>
                <a:ea typeface="Arial" pitchFamily="34" charset="-122"/>
                <a:cs typeface="Arial" pitchFamily="34" charset="-120"/>
              </a:rPr>
            </a:br>
            <a:endParaRPr lang="en-US" sz="1200" dirty="0"/>
          </a:p>
          <a:p>
            <a:endParaRPr lang="en-US" dirty="0"/>
          </a:p>
        </p:txBody>
      </p:sp>
      <p:sp>
        <p:nvSpPr>
          <p:cNvPr id="4" name="Slide Number Placeholder 3">
            <a:extLst>
              <a:ext uri="{FF2B5EF4-FFF2-40B4-BE49-F238E27FC236}">
                <a16:creationId xmlns:a16="http://schemas.microsoft.com/office/drawing/2014/main" id="{64372DD0-E4C8-3F47-9FDD-9BF3FDDF2F7E}"/>
              </a:ext>
            </a:extLst>
          </p:cNvPr>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2177399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B6362-1AF5-E46B-26D7-C153C79379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F6638F-C590-2676-5EB6-155E67FCB5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D9449C-7F4C-0AE5-90B9-092D4C1FD53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200" dirty="0">
                <a:solidFill>
                  <a:srgbClr val="666666"/>
                </a:solidFill>
                <a:latin typeface="Arial" pitchFamily="34" charset="0"/>
                <a:ea typeface="Arial" pitchFamily="34" charset="-122"/>
                <a:cs typeface="Arial" pitchFamily="34" charset="-120"/>
              </a:rPr>
            </a:br>
            <a:endParaRPr lang="en-US" sz="1200" dirty="0"/>
          </a:p>
          <a:p>
            <a:endParaRPr lang="en-US" dirty="0"/>
          </a:p>
        </p:txBody>
      </p:sp>
      <p:sp>
        <p:nvSpPr>
          <p:cNvPr id="4" name="Slide Number Placeholder 3">
            <a:extLst>
              <a:ext uri="{FF2B5EF4-FFF2-40B4-BE49-F238E27FC236}">
                <a16:creationId xmlns:a16="http://schemas.microsoft.com/office/drawing/2014/main" id="{3866B5E0-4EAB-41CC-2547-0E23972DE2D3}"/>
              </a:ext>
            </a:extLst>
          </p:cNvPr>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901584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C88E3-A505-4A71-11FB-910726BF08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D394B1-1CFA-3248-5897-91FFB8FBE7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62A913-9B6A-68E1-A142-77B825EEA8B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200" dirty="0">
                <a:solidFill>
                  <a:srgbClr val="666666"/>
                </a:solidFill>
                <a:latin typeface="Arial" pitchFamily="34" charset="0"/>
                <a:ea typeface="Arial" pitchFamily="34" charset="-122"/>
                <a:cs typeface="Arial" pitchFamily="34" charset="-120"/>
              </a:rPr>
            </a:br>
            <a:endParaRPr lang="en-US" sz="1200" dirty="0"/>
          </a:p>
          <a:p>
            <a:r>
              <a:rPr lang="en-US" dirty="0"/>
              <a:t>The Rabbit R1 is a small, handheld consumer device intended to provide AI assistance outside of a smartphone.</a:t>
            </a:r>
          </a:p>
          <a:p>
            <a:r>
              <a:rPr lang="en-US" dirty="0"/>
              <a:t>It runs a custom operating system (</a:t>
            </a:r>
            <a:r>
              <a:rPr lang="en-US" dirty="0" err="1"/>
              <a:t>rabbitOS</a:t>
            </a:r>
            <a:r>
              <a:rPr lang="en-US" dirty="0"/>
              <a:t>) built on Android and relies on internet connectivity for most AI functionality.</a:t>
            </a:r>
          </a:p>
          <a:p>
            <a:r>
              <a:rPr lang="en-US" dirty="0"/>
              <a:t>The device includes a touchscreen, a rotating camera for visual input, and voice interaction via a push-to-talk button.</a:t>
            </a:r>
          </a:p>
          <a:p>
            <a:r>
              <a:rPr lang="en-US" dirty="0"/>
              <a:t>It was promoted as a general AI companion capable of answering questions, interpreting images, and performing simple tasks.</a:t>
            </a:r>
          </a:p>
          <a:p>
            <a:r>
              <a:rPr lang="en-US" dirty="0"/>
              <a:t>Early reviews noted that many functions overlapped with existing smartphone features and that performance depended heavily on cloud services.</a:t>
            </a:r>
          </a:p>
          <a:p>
            <a:r>
              <a:rPr lang="en-US" dirty="0"/>
              <a:t>The device has received software updates since launch, and the company has continued development on AI systems beyond the initial hardware.</a:t>
            </a:r>
          </a:p>
          <a:p>
            <a:endParaRPr lang="en-US" dirty="0"/>
          </a:p>
        </p:txBody>
      </p:sp>
      <p:sp>
        <p:nvSpPr>
          <p:cNvPr id="4" name="Slide Number Placeholder 3">
            <a:extLst>
              <a:ext uri="{FF2B5EF4-FFF2-40B4-BE49-F238E27FC236}">
                <a16:creationId xmlns:a16="http://schemas.microsoft.com/office/drawing/2014/main" id="{3A4B0FF0-7D2F-A374-2FE6-CF59A7FF8D5B}"/>
              </a:ext>
            </a:extLst>
          </p:cNvPr>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998768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D8841-1B02-393E-0E51-3A212CB308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289FC3-C592-8A5C-71C0-F36AED2C5F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0D91CE-2F72-850E-2663-4460E414AB68}"/>
              </a:ext>
            </a:extLst>
          </p:cNvPr>
          <p:cNvSpPr>
            <a:spLocks noGrp="1"/>
          </p:cNvSpPr>
          <p:nvPr>
            <p:ph type="body" idx="1"/>
          </p:nvPr>
        </p:nvSpPr>
        <p:spPr/>
        <p:txBody>
          <a:bodyPr/>
          <a:lstStyle/>
          <a:p>
            <a:r>
              <a:rPr lang="en-US" dirty="0"/>
              <a:t>https://www.digitaltrends.com/phones/rabbit-r1-review</a:t>
            </a:r>
          </a:p>
          <a:p>
            <a:r>
              <a:rPr lang="en-US" dirty="0"/>
              <a:t>https://www.theverge.com/2024/5/2/24147159/rabbit-r1-review-ai-gadget</a:t>
            </a:r>
          </a:p>
        </p:txBody>
      </p:sp>
      <p:sp>
        <p:nvSpPr>
          <p:cNvPr id="4" name="Slide Number Placeholder 3">
            <a:extLst>
              <a:ext uri="{FF2B5EF4-FFF2-40B4-BE49-F238E27FC236}">
                <a16:creationId xmlns:a16="http://schemas.microsoft.com/office/drawing/2014/main" id="{33C4F394-2D71-B4B3-C96B-046AF7DCFD6A}"/>
              </a:ext>
            </a:extLst>
          </p:cNvPr>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425367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B6041-FA5A-EAA2-674C-88E62586BD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E8182B-8BE2-BD87-851C-3D1040A899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C0C035-04E0-C8C5-C1A7-3598AA240A5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200" dirty="0">
                <a:solidFill>
                  <a:srgbClr val="666666"/>
                </a:solidFill>
                <a:latin typeface="Arial" pitchFamily="34" charset="0"/>
                <a:ea typeface="Arial" pitchFamily="34" charset="-122"/>
                <a:cs typeface="Arial" pitchFamily="34" charset="-120"/>
              </a:rPr>
            </a:br>
            <a:r>
              <a:rPr lang="en-US" sz="1200" dirty="0">
                <a:solidFill>
                  <a:srgbClr val="666666"/>
                </a:solidFill>
                <a:latin typeface="Arial" pitchFamily="34" charset="0"/>
                <a:ea typeface="Arial" pitchFamily="34" charset="-122"/>
                <a:cs typeface="Arial" pitchFamily="34" charset="-120"/>
              </a:rPr>
              <a:t>https://www.technologyreview.com/2022/11/18/1063487/meta-large-language-model-ai-only-survived-three-days-gpt-3-science/</a:t>
            </a:r>
            <a:endParaRPr lang="en-US" sz="1200" dirty="0"/>
          </a:p>
          <a:p>
            <a:endParaRPr lang="en-US" dirty="0"/>
          </a:p>
        </p:txBody>
      </p:sp>
      <p:sp>
        <p:nvSpPr>
          <p:cNvPr id="4" name="Slide Number Placeholder 3">
            <a:extLst>
              <a:ext uri="{FF2B5EF4-FFF2-40B4-BE49-F238E27FC236}">
                <a16:creationId xmlns:a16="http://schemas.microsoft.com/office/drawing/2014/main" id="{E3147DCE-7FD3-E5E8-58AD-75A774530B41}"/>
              </a:ext>
            </a:extLst>
          </p:cNvPr>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644077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A9369-1B9C-BFFE-6487-836BF0B8AB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9C6D39-5FAA-33B8-D996-D46BDD91D9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9B7FBB-E22F-0A0C-0FDE-37643BCC537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200" dirty="0">
                <a:solidFill>
                  <a:srgbClr val="666666"/>
                </a:solidFill>
                <a:latin typeface="Arial" pitchFamily="34" charset="0"/>
                <a:ea typeface="Arial" pitchFamily="34" charset="-122"/>
                <a:cs typeface="Arial" pitchFamily="34" charset="-120"/>
              </a:rPr>
            </a:br>
            <a:endParaRPr lang="en-US" sz="1200" dirty="0"/>
          </a:p>
          <a:p>
            <a:endParaRPr lang="en-US" dirty="0"/>
          </a:p>
        </p:txBody>
      </p:sp>
      <p:sp>
        <p:nvSpPr>
          <p:cNvPr id="4" name="Slide Number Placeholder 3">
            <a:extLst>
              <a:ext uri="{FF2B5EF4-FFF2-40B4-BE49-F238E27FC236}">
                <a16:creationId xmlns:a16="http://schemas.microsoft.com/office/drawing/2014/main" id="{C4E510D5-730B-E912-1937-480D4E274BAA}"/>
              </a:ext>
            </a:extLst>
          </p:cNvPr>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222081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https://en.wikipedia.org/wiki/Pandora</a:t>
            </a:r>
          </a:p>
          <a:p>
            <a:r>
              <a:rPr lang="en-US" dirty="0"/>
              <a:t>https://en.wikipedia.org/wiki/Pygmalion_(mythology)</a:t>
            </a:r>
          </a:p>
        </p:txBody>
      </p:sp>
      <p:sp>
        <p:nvSpPr>
          <p:cNvPr id="4" name="Slide Number Placeholder 3"/>
          <p:cNvSpPr>
            <a:spLocks noGrp="1"/>
          </p:cNvSpPr>
          <p:nvPr>
            <p:ph type="sldNum" sz="quarter" idx="5"/>
          </p:nvPr>
        </p:nvSpPr>
        <p:spPr/>
        <p:txBody>
          <a:bodyPr/>
          <a:lstStyle/>
          <a:p>
            <a:fld id="{9192091F-6CD8-46B7-96F0-0D064BD5D0C2}" type="slidenum">
              <a:rPr lang="en-US" smtClean="0"/>
              <a:t>4</a:t>
            </a:fld>
            <a:endParaRPr lang="en-US" dirty="0"/>
          </a:p>
        </p:txBody>
      </p:sp>
    </p:spTree>
    <p:extLst>
      <p:ext uri="{BB962C8B-B14F-4D97-AF65-F5344CB8AC3E}">
        <p14:creationId xmlns:p14="http://schemas.microsoft.com/office/powerpoint/2010/main" val="4132036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D19C8-5E7A-A4A2-1755-5C7FBCF4A3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4B14A8-7C07-B4C7-45BE-ADDA897CD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43B4FB-9104-EFCA-F41B-9772D4240F8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200" dirty="0">
                <a:solidFill>
                  <a:srgbClr val="666666"/>
                </a:solidFill>
                <a:latin typeface="Arial" pitchFamily="34" charset="0"/>
                <a:ea typeface="Arial" pitchFamily="34" charset="-122"/>
                <a:cs typeface="Arial" pitchFamily="34" charset="-120"/>
              </a:rPr>
            </a:br>
            <a:endParaRPr lang="en-US" sz="1200" dirty="0"/>
          </a:p>
          <a:p>
            <a:endParaRPr lang="en-US" dirty="0"/>
          </a:p>
        </p:txBody>
      </p:sp>
      <p:sp>
        <p:nvSpPr>
          <p:cNvPr id="4" name="Slide Number Placeholder 3">
            <a:extLst>
              <a:ext uri="{FF2B5EF4-FFF2-40B4-BE49-F238E27FC236}">
                <a16:creationId xmlns:a16="http://schemas.microsoft.com/office/drawing/2014/main" id="{DE6B7749-BFF7-A49F-1E65-F51ADC3F6166}"/>
              </a:ext>
            </a:extLst>
          </p:cNvPr>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2520352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FD8D0-C865-4EE8-FD14-A39EEE4176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7054D2-D100-11F7-4D32-EF49B92CB6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D29256-EE54-9FD7-20C7-653E05C58C5C}"/>
              </a:ext>
            </a:extLst>
          </p:cNvPr>
          <p:cNvSpPr>
            <a:spLocks noGrp="1"/>
          </p:cNvSpPr>
          <p:nvPr>
            <p:ph type="body" idx="1"/>
          </p:nvPr>
        </p:nvSpPr>
        <p:spPr/>
        <p:txBody>
          <a:bodyPr/>
          <a:lstStyle/>
          <a:p>
            <a:r>
              <a:rPr lang="en-US" dirty="0"/>
              <a:t>https://time.com/6247678/openai-chatgpt-kenya-workers/</a:t>
            </a:r>
          </a:p>
        </p:txBody>
      </p:sp>
      <p:sp>
        <p:nvSpPr>
          <p:cNvPr id="4" name="Slide Number Placeholder 3">
            <a:extLst>
              <a:ext uri="{FF2B5EF4-FFF2-40B4-BE49-F238E27FC236}">
                <a16:creationId xmlns:a16="http://schemas.microsoft.com/office/drawing/2014/main" id="{42E9BFEE-73F5-FF7B-8537-760399DD74DF}"/>
              </a:ext>
            </a:extLst>
          </p:cNvPr>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65935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68EFE-CFCF-1168-A752-3578EC95F1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FD099C-0CCA-E5B5-51B3-74DBAA594A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39221-1E6E-ED88-00CF-C9EF5FA514C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200" dirty="0">
                <a:solidFill>
                  <a:srgbClr val="666666"/>
                </a:solidFill>
                <a:latin typeface="Arial" pitchFamily="34" charset="0"/>
                <a:ea typeface="Arial" pitchFamily="34" charset="-122"/>
                <a:cs typeface="Arial" pitchFamily="34" charset="-120"/>
              </a:rPr>
            </a:br>
            <a:endParaRPr lang="en-US" sz="1200" dirty="0"/>
          </a:p>
          <a:p>
            <a:r>
              <a:rPr lang="en-US" dirty="0"/>
              <a:t>See “Edinson’s Eve” by Gabby Wood</a:t>
            </a:r>
          </a:p>
        </p:txBody>
      </p:sp>
      <p:sp>
        <p:nvSpPr>
          <p:cNvPr id="4" name="Slide Number Placeholder 3">
            <a:extLst>
              <a:ext uri="{FF2B5EF4-FFF2-40B4-BE49-F238E27FC236}">
                <a16:creationId xmlns:a16="http://schemas.microsoft.com/office/drawing/2014/main" id="{A46416E1-48B6-5A6D-46A4-02F62C313F50}"/>
              </a:ext>
            </a:extLst>
          </p:cNvPr>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483877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Vaucanson’s</a:t>
            </a:r>
            <a:r>
              <a:rPr lang="en-US" dirty="0"/>
              <a:t> motives for creating the duck automaton appear to be a blend of scientific, philosophical, and career-oriented aims, rather than a single clear purpose. Historians generally see it as both a “philosophical toy” about the nature of life and a spectacular device meant to secure patronage, reputation, and institutional standing.</a:t>
            </a:r>
            <a:br>
              <a:rPr lang="en-US" dirty="0"/>
            </a:br>
            <a:br>
              <a:rPr lang="en-US" dirty="0"/>
            </a:br>
            <a:r>
              <a:rPr lang="en-US" dirty="0"/>
              <a:t>https://en.wikipedia.org/wiki/Digesting_Duck</a:t>
            </a:r>
          </a:p>
        </p:txBody>
      </p:sp>
      <p:sp>
        <p:nvSpPr>
          <p:cNvPr id="4" name="Slide Number Placeholder 3"/>
          <p:cNvSpPr>
            <a:spLocks noGrp="1"/>
          </p:cNvSpPr>
          <p:nvPr>
            <p:ph type="sldNum" sz="quarter" idx="5"/>
          </p:nvPr>
        </p:nvSpPr>
        <p:spPr/>
        <p:txBody>
          <a:bodyPr/>
          <a:lstStyle/>
          <a:p>
            <a:fld id="{9192091F-6CD8-46B7-96F0-0D064BD5D0C2}" type="slidenum">
              <a:rPr lang="en-US" smtClean="0"/>
              <a:t>6</a:t>
            </a:fld>
            <a:endParaRPr lang="en-US" dirty="0"/>
          </a:p>
        </p:txBody>
      </p:sp>
    </p:spTree>
    <p:extLst>
      <p:ext uri="{BB962C8B-B14F-4D97-AF65-F5344CB8AC3E}">
        <p14:creationId xmlns:p14="http://schemas.microsoft.com/office/powerpoint/2010/main" val="1838137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68427-9512-F2E3-3F00-95C2BB55F6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358172-07AD-F697-5E58-30979E2F2C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5002DE-4840-B44D-A14A-32AC688DB90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200" dirty="0">
                <a:solidFill>
                  <a:srgbClr val="666666"/>
                </a:solidFill>
                <a:latin typeface="Arial" pitchFamily="34" charset="0"/>
                <a:ea typeface="Arial" pitchFamily="34" charset="-122"/>
                <a:cs typeface="Arial" pitchFamily="34" charset="-120"/>
              </a:rPr>
            </a:b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“Edinson’s Eve” by Gabby Wood</a:t>
            </a:r>
          </a:p>
          <a:p>
            <a:endParaRPr lang="en-US" dirty="0"/>
          </a:p>
        </p:txBody>
      </p:sp>
      <p:sp>
        <p:nvSpPr>
          <p:cNvPr id="4" name="Slide Number Placeholder 3">
            <a:extLst>
              <a:ext uri="{FF2B5EF4-FFF2-40B4-BE49-F238E27FC236}">
                <a16:creationId xmlns:a16="http://schemas.microsoft.com/office/drawing/2014/main" id="{C22898BC-DA2F-F38A-C6A0-79CA15D20D3E}"/>
              </a:ext>
            </a:extLst>
          </p:cNvPr>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896071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3030A-71AD-1ECA-5D24-12DF18A0C5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42F994-80A1-02C5-C7E0-CCB88862A1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B6FA5A-31E4-A4DC-1C46-F200FA29B7A7}"/>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Drawing of von </a:t>
            </a:r>
            <a:r>
              <a:rPr lang="en-US" sz="1200" b="0" i="0" kern="1200" dirty="0" err="1">
                <a:solidFill>
                  <a:schemeClr val="tx1"/>
                </a:solidFill>
                <a:effectLst/>
                <a:latin typeface="+mn-lt"/>
                <a:ea typeface="+mn-ea"/>
                <a:cs typeface="+mn-cs"/>
              </a:rPr>
              <a:t>Kempelen's</a:t>
            </a:r>
            <a:r>
              <a:rPr lang="en-US" sz="1200" b="0" i="0" kern="1200" dirty="0">
                <a:solidFill>
                  <a:schemeClr val="tx1"/>
                </a:solidFill>
                <a:effectLst/>
                <a:latin typeface="+mn-lt"/>
                <a:ea typeface="+mn-ea"/>
                <a:cs typeface="+mn-cs"/>
              </a:rPr>
              <a:t> Mechanical Turk (Villatoro 2013)</a:t>
            </a:r>
            <a:br>
              <a:rPr lang="en-US" sz="1200" b="0" i="0" kern="1200" dirty="0">
                <a:solidFill>
                  <a:schemeClr val="tx1"/>
                </a:solidFill>
                <a:effectLst/>
                <a:latin typeface="+mn-lt"/>
                <a:ea typeface="+mn-ea"/>
                <a:cs typeface="+mn-cs"/>
              </a:rPr>
            </a:br>
            <a:br>
              <a:rPr lang="en-US" dirty="0"/>
            </a:br>
            <a:r>
              <a:rPr lang="en-US" dirty="0"/>
              <a:t>https://www.vicesse.eu/blog/2022/2/8/the-mechanical-turk-or-the-invisible-low-cost-labour-of-automation</a:t>
            </a:r>
          </a:p>
        </p:txBody>
      </p:sp>
      <p:sp>
        <p:nvSpPr>
          <p:cNvPr id="4" name="Slide Number Placeholder 3">
            <a:extLst>
              <a:ext uri="{FF2B5EF4-FFF2-40B4-BE49-F238E27FC236}">
                <a16:creationId xmlns:a16="http://schemas.microsoft.com/office/drawing/2014/main" id="{75316B30-4DC3-EE24-83A2-50CC3A350969}"/>
              </a:ext>
            </a:extLst>
          </p:cNvPr>
          <p:cNvSpPr>
            <a:spLocks noGrp="1"/>
          </p:cNvSpPr>
          <p:nvPr>
            <p:ph type="sldNum" sz="quarter" idx="5"/>
          </p:nvPr>
        </p:nvSpPr>
        <p:spPr/>
        <p:txBody>
          <a:bodyPr/>
          <a:lstStyle/>
          <a:p>
            <a:fld id="{9192091F-6CD8-46B7-96F0-0D064BD5D0C2}" type="slidenum">
              <a:rPr lang="en-US" smtClean="0"/>
              <a:t>8</a:t>
            </a:fld>
            <a:endParaRPr lang="en-US" dirty="0"/>
          </a:p>
        </p:txBody>
      </p:sp>
    </p:spTree>
    <p:extLst>
      <p:ext uri="{BB962C8B-B14F-4D97-AF65-F5344CB8AC3E}">
        <p14:creationId xmlns:p14="http://schemas.microsoft.com/office/powerpoint/2010/main" val="969319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95724-8F22-F24E-BA2D-6700CAC0F2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00ED8A-E0C3-00B6-CCC3-EAD13FA0B1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FC7CDF-F9BE-7647-91C9-E8D8B095FDB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200" dirty="0">
                <a:solidFill>
                  <a:srgbClr val="666666"/>
                </a:solidFill>
                <a:latin typeface="Arial" pitchFamily="34" charset="0"/>
                <a:ea typeface="Arial" pitchFamily="34" charset="-122"/>
                <a:cs typeface="Arial" pitchFamily="34" charset="-120"/>
              </a:rPr>
            </a:b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“Edinson’s Eve” by Gabby Wood</a:t>
            </a:r>
          </a:p>
          <a:p>
            <a:endParaRPr lang="en-US" dirty="0"/>
          </a:p>
        </p:txBody>
      </p:sp>
      <p:sp>
        <p:nvSpPr>
          <p:cNvPr id="4" name="Slide Number Placeholder 3">
            <a:extLst>
              <a:ext uri="{FF2B5EF4-FFF2-40B4-BE49-F238E27FC236}">
                <a16:creationId xmlns:a16="http://schemas.microsoft.com/office/drawing/2014/main" id="{CFEE1B27-468B-C703-BC55-69C0249915AF}"/>
              </a:ext>
            </a:extLst>
          </p:cNvPr>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566035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https://en.wikipedia.org/wiki/Edison%27s_Phonograph_Doll#/media/File:Edison_Phonograph_Doll_01.jpg</a:t>
            </a:r>
          </a:p>
        </p:txBody>
      </p:sp>
      <p:sp>
        <p:nvSpPr>
          <p:cNvPr id="4" name="Slide Number Placeholder 3"/>
          <p:cNvSpPr>
            <a:spLocks noGrp="1"/>
          </p:cNvSpPr>
          <p:nvPr>
            <p:ph type="sldNum" sz="quarter" idx="5"/>
          </p:nvPr>
        </p:nvSpPr>
        <p:spPr/>
        <p:txBody>
          <a:bodyPr/>
          <a:lstStyle/>
          <a:p>
            <a:fld id="{9192091F-6CD8-46B7-96F0-0D064BD5D0C2}" type="slidenum">
              <a:rPr lang="en-US" smtClean="0"/>
              <a:t>10</a:t>
            </a:fld>
            <a:endParaRPr lang="en-US" dirty="0"/>
          </a:p>
        </p:txBody>
      </p:sp>
    </p:spTree>
    <p:extLst>
      <p:ext uri="{BB962C8B-B14F-4D97-AF65-F5344CB8AC3E}">
        <p14:creationId xmlns:p14="http://schemas.microsoft.com/office/powerpoint/2010/main" val="4157049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48506-A24F-E611-42C6-3ECE23DF81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FE15BE-7931-E606-186F-17C4394837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315B92-3E5B-3F46-5164-3EE25135C7F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200" dirty="0">
                <a:solidFill>
                  <a:srgbClr val="666666"/>
                </a:solidFill>
                <a:latin typeface="Arial" pitchFamily="34" charset="0"/>
                <a:ea typeface="Arial" pitchFamily="34" charset="-122"/>
                <a:cs typeface="Arial" pitchFamily="34" charset="-120"/>
              </a:rPr>
            </a:br>
            <a:endParaRPr lang="en-US" sz="1200" dirty="0"/>
          </a:p>
          <a:p>
            <a:r>
              <a:rPr lang="en-US" dirty="0"/>
              <a:t>https://en.wikipedia.org/wiki/ELIZA</a:t>
            </a:r>
          </a:p>
        </p:txBody>
      </p:sp>
      <p:sp>
        <p:nvSpPr>
          <p:cNvPr id="4" name="Slide Number Placeholder 3">
            <a:extLst>
              <a:ext uri="{FF2B5EF4-FFF2-40B4-BE49-F238E27FC236}">
                <a16:creationId xmlns:a16="http://schemas.microsoft.com/office/drawing/2014/main" id="{90A6233C-5112-0AEE-CA3E-AD220DAA5199}"/>
              </a:ext>
            </a:extLst>
          </p:cNvPr>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2312199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F72B-01D4-E7CE-CCD0-C925872C35A6}"/>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E4C0AB2-16B7-ABE2-B58E-3BB76004A9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5B8A35-9A7D-E534-D801-9214B10E868F}"/>
              </a:ext>
            </a:extLst>
          </p:cNvPr>
          <p:cNvSpPr>
            <a:spLocks noGrp="1"/>
          </p:cNvSpPr>
          <p:nvPr>
            <p:ph type="dt" sz="half" idx="10"/>
          </p:nvPr>
        </p:nvSpPr>
        <p:spPr/>
        <p:txBody>
          <a:bodyPr/>
          <a:lstStyle/>
          <a:p>
            <a:fld id="{FC1DFEBF-38F1-453E-B69D-6B9271114889}" type="datetime1">
              <a:rPr lang="en-US" smtClean="0"/>
              <a:t>1/21/2026</a:t>
            </a:fld>
            <a:endParaRPr lang="en-US" dirty="0"/>
          </a:p>
        </p:txBody>
      </p:sp>
      <p:sp>
        <p:nvSpPr>
          <p:cNvPr id="5" name="Footer Placeholder 4">
            <a:extLst>
              <a:ext uri="{FF2B5EF4-FFF2-40B4-BE49-F238E27FC236}">
                <a16:creationId xmlns:a16="http://schemas.microsoft.com/office/drawing/2014/main" id="{A68268FE-1A6B-3B8A-9160-73579F35BE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BD6639-51F7-67FF-CC34-EB8C0182E99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44717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CC470-7C6A-7924-EAD0-67D09CF0EA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3258FB-74B7-5EEF-53E8-4CC1489909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5AADDD-72F3-0095-2D6E-4C653A9FAFB8}"/>
              </a:ext>
            </a:extLst>
          </p:cNvPr>
          <p:cNvSpPr>
            <a:spLocks noGrp="1"/>
          </p:cNvSpPr>
          <p:nvPr>
            <p:ph type="dt" sz="half" idx="10"/>
          </p:nvPr>
        </p:nvSpPr>
        <p:spPr/>
        <p:txBody>
          <a:bodyPr/>
          <a:lstStyle/>
          <a:p>
            <a:fld id="{E562D55E-282F-4DF6-A403-09EC22362B14}" type="datetime1">
              <a:rPr lang="en-US" smtClean="0"/>
              <a:t>1/21/2026</a:t>
            </a:fld>
            <a:endParaRPr lang="en-US" dirty="0"/>
          </a:p>
        </p:txBody>
      </p:sp>
      <p:sp>
        <p:nvSpPr>
          <p:cNvPr id="5" name="Footer Placeholder 4">
            <a:extLst>
              <a:ext uri="{FF2B5EF4-FFF2-40B4-BE49-F238E27FC236}">
                <a16:creationId xmlns:a16="http://schemas.microsoft.com/office/drawing/2014/main" id="{A95950F3-5E49-3C5F-BE10-03E000C333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DB1718-A130-D803-E465-A462404B87C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70964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078D7A-04A2-D620-2630-1D62546B16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387427-E822-3DCC-7B2E-A1D29D5A0F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5954B-320A-A6B4-AACA-3317F5D4E745}"/>
              </a:ext>
            </a:extLst>
          </p:cNvPr>
          <p:cNvSpPr>
            <a:spLocks noGrp="1"/>
          </p:cNvSpPr>
          <p:nvPr>
            <p:ph type="dt" sz="half" idx="10"/>
          </p:nvPr>
        </p:nvSpPr>
        <p:spPr/>
        <p:txBody>
          <a:bodyPr/>
          <a:lstStyle/>
          <a:p>
            <a:fld id="{7DCA848F-AFAA-441B-B746-4E7F497AF1EA}" type="datetime1">
              <a:rPr lang="en-US" smtClean="0"/>
              <a:t>1/21/2026</a:t>
            </a:fld>
            <a:endParaRPr lang="en-US" dirty="0"/>
          </a:p>
        </p:txBody>
      </p:sp>
      <p:sp>
        <p:nvSpPr>
          <p:cNvPr id="5" name="Footer Placeholder 4">
            <a:extLst>
              <a:ext uri="{FF2B5EF4-FFF2-40B4-BE49-F238E27FC236}">
                <a16:creationId xmlns:a16="http://schemas.microsoft.com/office/drawing/2014/main" id="{1DFF64D2-C11B-00D1-FE40-1B62EB978D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ADE5E8-F2B1-E798-5A06-997FCCAAC08A}"/>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410841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56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D47C-E5D4-DDBE-EF1F-104F24CBD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7A19A-EFF8-5A88-EDE7-FCDEB4D7862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D1A261B-1101-FA3D-CB17-80CD5369B0D2}"/>
              </a:ext>
            </a:extLst>
          </p:cNvPr>
          <p:cNvSpPr>
            <a:spLocks noGrp="1"/>
          </p:cNvSpPr>
          <p:nvPr>
            <p:ph type="dt" sz="half" idx="10"/>
          </p:nvPr>
        </p:nvSpPr>
        <p:spPr/>
        <p:txBody>
          <a:bodyPr/>
          <a:lstStyle/>
          <a:p>
            <a:fld id="{E9559EE1-3FE3-4F1C-88F4-6491735106DF}" type="datetime1">
              <a:rPr lang="en-US" smtClean="0"/>
              <a:t>1/21/2026</a:t>
            </a:fld>
            <a:endParaRPr lang="en-US" dirty="0"/>
          </a:p>
        </p:txBody>
      </p:sp>
      <p:sp>
        <p:nvSpPr>
          <p:cNvPr id="5" name="Footer Placeholder 4">
            <a:extLst>
              <a:ext uri="{FF2B5EF4-FFF2-40B4-BE49-F238E27FC236}">
                <a16:creationId xmlns:a16="http://schemas.microsoft.com/office/drawing/2014/main" id="{7414FFDC-ABE1-592D-57CE-8741396CF2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CD6818-E9DF-7030-FFE5-7CA03965DA8F}"/>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62268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06587-444C-EF7D-FE7D-26950F0218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87D5E7-6A38-CB7B-087D-EFA48605BD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13B643-410E-1842-F193-BB0856DD3B97}"/>
              </a:ext>
            </a:extLst>
          </p:cNvPr>
          <p:cNvSpPr>
            <a:spLocks noGrp="1"/>
          </p:cNvSpPr>
          <p:nvPr>
            <p:ph type="dt" sz="half" idx="10"/>
          </p:nvPr>
        </p:nvSpPr>
        <p:spPr/>
        <p:txBody>
          <a:bodyPr/>
          <a:lstStyle/>
          <a:p>
            <a:fld id="{2BCB98A3-03EC-44AE-87A9-06CAEF1F7F50}" type="datetime1">
              <a:rPr lang="en-US" smtClean="0"/>
              <a:t>1/21/2026</a:t>
            </a:fld>
            <a:endParaRPr lang="en-US" dirty="0"/>
          </a:p>
        </p:txBody>
      </p:sp>
      <p:sp>
        <p:nvSpPr>
          <p:cNvPr id="5" name="Footer Placeholder 4">
            <a:extLst>
              <a:ext uri="{FF2B5EF4-FFF2-40B4-BE49-F238E27FC236}">
                <a16:creationId xmlns:a16="http://schemas.microsoft.com/office/drawing/2014/main" id="{19C310AA-4DB2-8CE6-7A4D-79BDFF939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895118-C53B-3A3F-6834-2DFBDB6A66B6}"/>
              </a:ext>
            </a:extLst>
          </p:cNvPr>
          <p:cNvSpPr>
            <a:spLocks noGrp="1"/>
          </p:cNvSpPr>
          <p:nvPr>
            <p:ph type="sldNum" sz="quarter" idx="12"/>
          </p:nvPr>
        </p:nvSpPr>
        <p:spPr/>
        <p:txBody>
          <a:bodyPr/>
          <a:lstStyle>
            <a:lvl1pPr>
              <a:defRPr sz="2400"/>
            </a:lvl1pPr>
          </a:lstStyle>
          <a:p>
            <a:fld id="{4C487655-AABA-4CA8-8EDF-7F823A468B89}" type="slidenum">
              <a:rPr lang="en-US" smtClean="0"/>
              <a:pPr/>
              <a:t>‹#›</a:t>
            </a:fld>
            <a:endParaRPr lang="en-US" dirty="0"/>
          </a:p>
        </p:txBody>
      </p:sp>
    </p:spTree>
    <p:extLst>
      <p:ext uri="{BB962C8B-B14F-4D97-AF65-F5344CB8AC3E}">
        <p14:creationId xmlns:p14="http://schemas.microsoft.com/office/powerpoint/2010/main" val="74777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4F9B-580C-A699-4DAD-825D976497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B657F-30D5-8754-A04E-2319F40CBB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D0171C-FAF2-6322-9CB6-83481AC90D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CA7575-0A3B-0E0A-BD71-4E15EDB8C1B9}"/>
              </a:ext>
            </a:extLst>
          </p:cNvPr>
          <p:cNvSpPr>
            <a:spLocks noGrp="1"/>
          </p:cNvSpPr>
          <p:nvPr>
            <p:ph type="dt" sz="half" idx="10"/>
          </p:nvPr>
        </p:nvSpPr>
        <p:spPr/>
        <p:txBody>
          <a:bodyPr/>
          <a:lstStyle/>
          <a:p>
            <a:fld id="{04FE1CA8-87D7-4728-855E-A6F52CD10CAE}" type="datetime1">
              <a:rPr lang="en-US" smtClean="0"/>
              <a:t>1/21/2026</a:t>
            </a:fld>
            <a:endParaRPr lang="en-US" dirty="0"/>
          </a:p>
        </p:txBody>
      </p:sp>
      <p:sp>
        <p:nvSpPr>
          <p:cNvPr id="6" name="Footer Placeholder 5">
            <a:extLst>
              <a:ext uri="{FF2B5EF4-FFF2-40B4-BE49-F238E27FC236}">
                <a16:creationId xmlns:a16="http://schemas.microsoft.com/office/drawing/2014/main" id="{E40D1E5B-D828-19AE-17EE-C271B397E6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65FB46-D28D-EC75-7CA7-EA327DD4A649}"/>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05699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93603-E112-DFF4-C6D8-0496D1F843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3D8518-394B-3008-7BBC-EC6A55EC2C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A4CE79-3B5F-ADA4-FD7E-2BADC81B1B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F9E515-664E-EA56-A2AF-C9343137F7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36BE7C-46E7-7413-B469-8EDAED08E6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D25A12-CF47-C955-9369-051EB51AA200}"/>
              </a:ext>
            </a:extLst>
          </p:cNvPr>
          <p:cNvSpPr>
            <a:spLocks noGrp="1"/>
          </p:cNvSpPr>
          <p:nvPr>
            <p:ph type="dt" sz="half" idx="10"/>
          </p:nvPr>
        </p:nvSpPr>
        <p:spPr/>
        <p:txBody>
          <a:bodyPr/>
          <a:lstStyle/>
          <a:p>
            <a:fld id="{7D47593D-2A19-4BA0-A48C-0342333B9754}" type="datetime1">
              <a:rPr lang="en-US" smtClean="0"/>
              <a:t>1/21/2026</a:t>
            </a:fld>
            <a:endParaRPr lang="en-US" dirty="0"/>
          </a:p>
        </p:txBody>
      </p:sp>
      <p:sp>
        <p:nvSpPr>
          <p:cNvPr id="8" name="Footer Placeholder 7">
            <a:extLst>
              <a:ext uri="{FF2B5EF4-FFF2-40B4-BE49-F238E27FC236}">
                <a16:creationId xmlns:a16="http://schemas.microsoft.com/office/drawing/2014/main" id="{C34E7A9D-A7AC-5CCE-916E-4708D90BE2F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AB038D7-1F9A-7C8D-3467-FE7A67DDF1A7}"/>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334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6F14C-5EC1-FFCB-42AF-C06EA7E9F1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838D3D-E6E8-5AFB-CD5F-2004F64FC8C2}"/>
              </a:ext>
            </a:extLst>
          </p:cNvPr>
          <p:cNvSpPr>
            <a:spLocks noGrp="1"/>
          </p:cNvSpPr>
          <p:nvPr>
            <p:ph type="dt" sz="half" idx="10"/>
          </p:nvPr>
        </p:nvSpPr>
        <p:spPr/>
        <p:txBody>
          <a:bodyPr/>
          <a:lstStyle/>
          <a:p>
            <a:fld id="{08E3F4E6-0320-4AB2-9586-65A0EC89B335}" type="datetime1">
              <a:rPr lang="en-US" smtClean="0"/>
              <a:t>1/21/2026</a:t>
            </a:fld>
            <a:endParaRPr lang="en-US" dirty="0"/>
          </a:p>
        </p:txBody>
      </p:sp>
      <p:sp>
        <p:nvSpPr>
          <p:cNvPr id="4" name="Footer Placeholder 3">
            <a:extLst>
              <a:ext uri="{FF2B5EF4-FFF2-40B4-BE49-F238E27FC236}">
                <a16:creationId xmlns:a16="http://schemas.microsoft.com/office/drawing/2014/main" id="{706272A8-54EF-7B38-A358-08F90C01F51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14D8C2-D005-DED5-4959-89AEC045045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028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5C7C2D-B365-526F-4F06-0D77F79E873C}"/>
              </a:ext>
            </a:extLst>
          </p:cNvPr>
          <p:cNvSpPr>
            <a:spLocks noGrp="1"/>
          </p:cNvSpPr>
          <p:nvPr>
            <p:ph type="dt" sz="half" idx="10"/>
          </p:nvPr>
        </p:nvSpPr>
        <p:spPr/>
        <p:txBody>
          <a:bodyPr/>
          <a:lstStyle/>
          <a:p>
            <a:fld id="{7D7AE04C-41B0-4DF8-B4DF-3F22EB69F7D9}" type="datetime1">
              <a:rPr lang="en-US" smtClean="0"/>
              <a:t>1/21/2026</a:t>
            </a:fld>
            <a:endParaRPr lang="en-US" dirty="0"/>
          </a:p>
        </p:txBody>
      </p:sp>
      <p:sp>
        <p:nvSpPr>
          <p:cNvPr id="3" name="Footer Placeholder 2">
            <a:extLst>
              <a:ext uri="{FF2B5EF4-FFF2-40B4-BE49-F238E27FC236}">
                <a16:creationId xmlns:a16="http://schemas.microsoft.com/office/drawing/2014/main" id="{2156161F-9918-75C3-BF19-FF80F60666F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AFC89C8-F884-B4CE-CC3A-B5DD10267252}"/>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76452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1BF9-30F3-7A2D-F8A3-791EAA2E31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FFAEA7-9263-F1E8-CF52-8B33D6B022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E4BC12-B876-ECAE-F678-32CD8C05E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26B8F7-7894-FF4F-9E5D-F4C3BF944274}"/>
              </a:ext>
            </a:extLst>
          </p:cNvPr>
          <p:cNvSpPr>
            <a:spLocks noGrp="1"/>
          </p:cNvSpPr>
          <p:nvPr>
            <p:ph type="dt" sz="half" idx="10"/>
          </p:nvPr>
        </p:nvSpPr>
        <p:spPr/>
        <p:txBody>
          <a:bodyPr/>
          <a:lstStyle/>
          <a:p>
            <a:fld id="{7E3FA6D4-EBBF-4864-B002-3CA151825A93}" type="datetime1">
              <a:rPr lang="en-US" smtClean="0"/>
              <a:t>1/21/2026</a:t>
            </a:fld>
            <a:endParaRPr lang="en-US" dirty="0"/>
          </a:p>
        </p:txBody>
      </p:sp>
      <p:sp>
        <p:nvSpPr>
          <p:cNvPr id="6" name="Footer Placeholder 5">
            <a:extLst>
              <a:ext uri="{FF2B5EF4-FFF2-40B4-BE49-F238E27FC236}">
                <a16:creationId xmlns:a16="http://schemas.microsoft.com/office/drawing/2014/main" id="{E679ACDA-52C6-F398-2177-A0803A6264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C16BF6-1F54-7DA1-7084-343B5356BCD0}"/>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20423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6086-B265-7989-A55A-FE17F42227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FB91EF-A99A-25F1-6C9D-92B8F7117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3E8F43F-ACB9-99C3-B69D-70FFB2FF5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AC79EE-3EFB-E190-AF9B-5F23BF397578}"/>
              </a:ext>
            </a:extLst>
          </p:cNvPr>
          <p:cNvSpPr>
            <a:spLocks noGrp="1"/>
          </p:cNvSpPr>
          <p:nvPr>
            <p:ph type="dt" sz="half" idx="10"/>
          </p:nvPr>
        </p:nvSpPr>
        <p:spPr/>
        <p:txBody>
          <a:bodyPr/>
          <a:lstStyle/>
          <a:p>
            <a:fld id="{694C26E8-E5AC-42DB-AADB-FD38C3D12385}" type="datetime1">
              <a:rPr lang="en-US" smtClean="0"/>
              <a:t>1/21/2026</a:t>
            </a:fld>
            <a:endParaRPr lang="en-US" dirty="0"/>
          </a:p>
        </p:txBody>
      </p:sp>
      <p:sp>
        <p:nvSpPr>
          <p:cNvPr id="6" name="Footer Placeholder 5">
            <a:extLst>
              <a:ext uri="{FF2B5EF4-FFF2-40B4-BE49-F238E27FC236}">
                <a16:creationId xmlns:a16="http://schemas.microsoft.com/office/drawing/2014/main" id="{0AF44726-F697-024F-F154-A2BCD05A95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BE7A1D-F51D-E5B6-0EC8-F1719AF82DA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96290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209199-E8C0-37D2-8430-9C299015E0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AF55D3-8504-6824-94F1-CDF34B6D5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BA72C5-C4A1-21A1-F750-B87A42DF9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407FC-BC4F-44A5-8993-81604E7062F8}" type="datetime1">
              <a:rPr lang="en-US" smtClean="0"/>
              <a:t>1/21/2026</a:t>
            </a:fld>
            <a:endParaRPr lang="en-US" dirty="0"/>
          </a:p>
        </p:txBody>
      </p:sp>
      <p:sp>
        <p:nvSpPr>
          <p:cNvPr id="5" name="Footer Placeholder 4">
            <a:extLst>
              <a:ext uri="{FF2B5EF4-FFF2-40B4-BE49-F238E27FC236}">
                <a16:creationId xmlns:a16="http://schemas.microsoft.com/office/drawing/2014/main" id="{882A07C0-D3F6-68E4-1384-C86F364CCA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1C53108-2941-6203-3401-5406B9B316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800">
                <a:solidFill>
                  <a:schemeClr val="tx1">
                    <a:tint val="75000"/>
                  </a:schemeClr>
                </a:solidFill>
              </a:defRPr>
            </a:lvl1pPr>
          </a:lstStyle>
          <a:p>
            <a:fld id="{4C487655-AABA-4CA8-8EDF-7F823A468B89}" type="slidenum">
              <a:rPr lang="en-US" smtClean="0"/>
              <a:pPr/>
              <a:t>‹#›</a:t>
            </a:fld>
            <a:endParaRPr lang="en-US" dirty="0"/>
          </a:p>
        </p:txBody>
      </p:sp>
    </p:spTree>
    <p:extLst>
      <p:ext uri="{BB962C8B-B14F-4D97-AF65-F5344CB8AC3E}">
        <p14:creationId xmlns:p14="http://schemas.microsoft.com/office/powerpoint/2010/main" val="695663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3.0/" TargetMode="External"/><Relationship Id="rId2" Type="http://schemas.openxmlformats.org/officeDocument/2006/relationships/hyperlink" Target="https://community.mis.temple.edu/jshafer"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ELIZA"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clipset.com/ai-pin-movil-futuro-inteligencia-artificial-voz/"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curious-hours-newsletter.beehiiv.com/p/rabbit-r1-flopped"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securitiesdocket.com/2009/04/30/sec%E2%80%99s-office-of-risk-assessment-looks-to-ramp-up-with-seasoned-financial-experts/"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geeksforgeeks.org/difference-between-artificial-intelligence-vs-machine-learning-vs-deep-learning/"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19B3-EF15-89E8-C1F0-C8B933E9CAC8}"/>
              </a:ext>
            </a:extLst>
          </p:cNvPr>
          <p:cNvSpPr>
            <a:spLocks noGrp="1"/>
          </p:cNvSpPr>
          <p:nvPr>
            <p:ph type="ctrTitle"/>
          </p:nvPr>
        </p:nvSpPr>
        <p:spPr>
          <a:xfrm>
            <a:off x="5981251" y="1403184"/>
            <a:ext cx="5904805" cy="2439611"/>
          </a:xfrm>
        </p:spPr>
        <p:txBody>
          <a:bodyPr>
            <a:normAutofit fontScale="90000"/>
          </a:bodyPr>
          <a:lstStyle/>
          <a:p>
            <a:r>
              <a:rPr lang="en-US" dirty="0">
                <a:latin typeface="Segoe UI"/>
                <a:ea typeface="Tahoma"/>
                <a:cs typeface="Segoe UI"/>
              </a:rPr>
              <a:t>AI Scams, Shams &amp; Disappointments </a:t>
            </a:r>
          </a:p>
        </p:txBody>
      </p:sp>
      <p:sp>
        <p:nvSpPr>
          <p:cNvPr id="3" name="Subtitle 2">
            <a:extLst>
              <a:ext uri="{FF2B5EF4-FFF2-40B4-BE49-F238E27FC236}">
                <a16:creationId xmlns:a16="http://schemas.microsoft.com/office/drawing/2014/main" id="{071FC15D-C8AA-1066-06DE-10EA5ACD2E81}"/>
              </a:ext>
            </a:extLst>
          </p:cNvPr>
          <p:cNvSpPr>
            <a:spLocks noGrp="1"/>
          </p:cNvSpPr>
          <p:nvPr>
            <p:ph type="subTitle" idx="1"/>
          </p:nvPr>
        </p:nvSpPr>
        <p:spPr>
          <a:xfrm>
            <a:off x="6849137" y="4304581"/>
            <a:ext cx="5036920" cy="2553420"/>
          </a:xfrm>
        </p:spPr>
        <p:txBody>
          <a:bodyPr>
            <a:normAutofit/>
          </a:bodyPr>
          <a:lstStyle/>
          <a:p>
            <a:pPr algn="r"/>
            <a:r>
              <a:rPr lang="sv-SE" sz="2000" dirty="0">
                <a:latin typeface="Segoe UI" panose="020B0502040204020203" pitchFamily="34" charset="0"/>
                <a:cs typeface="Segoe UI" panose="020B0502040204020203" pitchFamily="34" charset="0"/>
              </a:rPr>
              <a:t>Jeremy Shafer</a:t>
            </a:r>
          </a:p>
          <a:p>
            <a:pPr algn="r"/>
            <a:r>
              <a:rPr lang="sv-SE" sz="2000" dirty="0">
                <a:latin typeface="Segoe UI" panose="020B0502040204020203" pitchFamily="34" charset="0"/>
                <a:cs typeface="Segoe UI" panose="020B0502040204020203" pitchFamily="34" charset="0"/>
              </a:rPr>
              <a:t>jeremy@temple.edu</a:t>
            </a:r>
          </a:p>
          <a:p>
            <a:pPr algn="r"/>
            <a:r>
              <a:rPr lang="sv-SE" sz="2000" dirty="0">
                <a:latin typeface="Segoe UI" panose="020B0502040204020203" pitchFamily="34" charset="0"/>
                <a:cs typeface="Segoe UI" panose="020B0502040204020203" pitchFamily="34" charset="0"/>
                <a:hlinkClick r:id="rId2"/>
              </a:rPr>
              <a:t>https://community.mis.temple.edu/jshafer</a:t>
            </a:r>
            <a:r>
              <a:rPr lang="sv-SE" sz="2000" dirty="0">
                <a:latin typeface="Segoe UI" panose="020B0502040204020203" pitchFamily="34" charset="0"/>
                <a:cs typeface="Segoe UI" panose="020B0502040204020203" pitchFamily="34" charset="0"/>
              </a:rPr>
              <a:t> </a:t>
            </a:r>
          </a:p>
          <a:p>
            <a:pPr algn="r"/>
            <a:endParaRPr lang="sv-SE" sz="2000" dirty="0">
              <a:latin typeface="Segoe UI" panose="020B0502040204020203" pitchFamily="34" charset="0"/>
              <a:cs typeface="Segoe UI" panose="020B0502040204020203" pitchFamily="34" charset="0"/>
            </a:endParaRPr>
          </a:p>
          <a:p>
            <a:br>
              <a:rPr lang="sv-SE" sz="2000" dirty="0">
                <a:latin typeface="Segoe UI" panose="020B0502040204020203" pitchFamily="34" charset="0"/>
                <a:cs typeface="Segoe UI" panose="020B0502040204020203" pitchFamily="34" charset="0"/>
              </a:rPr>
            </a:br>
            <a:r>
              <a:rPr lang="sv-SE" sz="1600" i="1" dirty="0">
                <a:latin typeface="Segoe UI" panose="020B0502040204020203" pitchFamily="34" charset="0"/>
                <a:cs typeface="Segoe UI" panose="020B0502040204020203" pitchFamily="34" charset="0"/>
              </a:rPr>
              <a:t> </a:t>
            </a:r>
            <a:endParaRPr lang="sv-SE" sz="2000" i="1" dirty="0">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1A8F0792-367D-9A34-82A1-183B7ADA0726}"/>
              </a:ext>
            </a:extLst>
          </p:cNvPr>
          <p:cNvSpPr/>
          <p:nvPr/>
        </p:nvSpPr>
        <p:spPr>
          <a:xfrm>
            <a:off x="0" y="0"/>
            <a:ext cx="12192000" cy="914400"/>
          </a:xfrm>
          <a:prstGeom prst="rect">
            <a:avLst/>
          </a:prstGeom>
          <a:solidFill>
            <a:srgbClr val="A3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000">
                <a:latin typeface="+mj-lt"/>
                <a:ea typeface="Tahoma" panose="020B0604030504040204" pitchFamily="34" charset="0"/>
                <a:cs typeface="Segoe UI" panose="020B0502040204020203" pitchFamily="34" charset="0"/>
              </a:rPr>
              <a:t>MIS3536: Info Sys Innovation with AI</a:t>
            </a:r>
            <a:endParaRPr lang="en-US" sz="4000" dirty="0">
              <a:latin typeface="+mj-lt"/>
              <a:ea typeface="Tahoma" panose="020B0604030504040204" pitchFamily="34" charset="0"/>
              <a:cs typeface="Segoe UI" panose="020B0502040204020203" pitchFamily="34" charset="0"/>
            </a:endParaRPr>
          </a:p>
        </p:txBody>
      </p:sp>
      <p:sp>
        <p:nvSpPr>
          <p:cNvPr id="7" name="TextBox 6">
            <a:extLst>
              <a:ext uri="{FF2B5EF4-FFF2-40B4-BE49-F238E27FC236}">
                <a16:creationId xmlns:a16="http://schemas.microsoft.com/office/drawing/2014/main" id="{962BF4CA-20AD-7B77-3525-D45E1C263E05}"/>
              </a:ext>
            </a:extLst>
          </p:cNvPr>
          <p:cNvSpPr txBox="1"/>
          <p:nvPr/>
        </p:nvSpPr>
        <p:spPr>
          <a:xfrm>
            <a:off x="305943" y="6131434"/>
            <a:ext cx="5805577" cy="230832"/>
          </a:xfrm>
          <a:prstGeom prst="rect">
            <a:avLst/>
          </a:prstGeom>
          <a:noFill/>
        </p:spPr>
        <p:txBody>
          <a:bodyPr wrap="square" rtlCol="0">
            <a:spAutoFit/>
          </a:bodyPr>
          <a:lstStyle/>
          <a:p>
            <a:pPr algn="ctr"/>
            <a:r>
              <a:rPr lang="en-US" sz="900" dirty="0"/>
              <a:t>Unless otherwise indicated, all decorative images are by Unknown Author and licensed under </a:t>
            </a:r>
            <a:r>
              <a:rPr lang="en-US" sz="900" dirty="0">
                <a:hlinkClick r:id="rId3" tooltip="https://creativecommons.org/licenses/by-nc/3.0/"/>
              </a:rPr>
              <a:t>CC BY-NC</a:t>
            </a:r>
            <a:endParaRPr lang="en-US" sz="900" dirty="0"/>
          </a:p>
        </p:txBody>
      </p:sp>
      <p:pic>
        <p:nvPicPr>
          <p:cNvPr id="6" name="Picture 5" descr="A blue light bulb with a brain inside">
            <a:extLst>
              <a:ext uri="{FF2B5EF4-FFF2-40B4-BE49-F238E27FC236}">
                <a16:creationId xmlns:a16="http://schemas.microsoft.com/office/drawing/2014/main" id="{A36D6498-511E-A47E-A31E-A870F7805C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227" y="1403184"/>
            <a:ext cx="5285007" cy="4688174"/>
          </a:xfrm>
          <a:prstGeom prst="rect">
            <a:avLst/>
          </a:prstGeom>
        </p:spPr>
      </p:pic>
    </p:spTree>
    <p:extLst>
      <p:ext uri="{BB962C8B-B14F-4D97-AF65-F5344CB8AC3E}">
        <p14:creationId xmlns:p14="http://schemas.microsoft.com/office/powerpoint/2010/main" val="1793865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E3CF7F-93B6-73A2-BBDA-A6B65AA34890}"/>
              </a:ext>
            </a:extLst>
          </p:cNvPr>
          <p:cNvSpPr>
            <a:spLocks noGrp="1"/>
          </p:cNvSpPr>
          <p:nvPr>
            <p:ph type="title"/>
          </p:nvPr>
        </p:nvSpPr>
        <p:spPr>
          <a:xfrm>
            <a:off x="640080" y="325369"/>
            <a:ext cx="4368602" cy="1956841"/>
          </a:xfrm>
        </p:spPr>
        <p:txBody>
          <a:bodyPr anchor="b">
            <a:normAutofit/>
          </a:bodyPr>
          <a:lstStyle/>
          <a:p>
            <a:r>
              <a:rPr lang="en-US" sz="5400"/>
              <a:t>The Uncanny Valley</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AB4B0D-91AA-4E79-E071-52E0251DB910}"/>
              </a:ext>
            </a:extLst>
          </p:cNvPr>
          <p:cNvSpPr>
            <a:spLocks noGrp="1"/>
          </p:cNvSpPr>
          <p:nvPr>
            <p:ph idx="1"/>
          </p:nvPr>
        </p:nvSpPr>
        <p:spPr>
          <a:xfrm>
            <a:off x="640080" y="2872899"/>
            <a:ext cx="4243589" cy="3320668"/>
          </a:xfrm>
        </p:spPr>
        <p:txBody>
          <a:bodyPr>
            <a:normAutofit/>
          </a:bodyPr>
          <a:lstStyle/>
          <a:p>
            <a:pPr marL="0" indent="0">
              <a:buNone/>
            </a:pPr>
            <a:r>
              <a:rPr lang="en-US" dirty="0"/>
              <a:t>The uncanny valley phenomenon is </a:t>
            </a:r>
            <a:r>
              <a:rPr lang="en-US" b="1" dirty="0"/>
              <a:t>an eerie or unsettling feeling that some people experience</a:t>
            </a:r>
            <a:r>
              <a:rPr lang="en-US" dirty="0"/>
              <a:t> in response to not-quite-human figures. </a:t>
            </a:r>
            <a:endParaRPr lang="en-US" sz="2200" dirty="0"/>
          </a:p>
        </p:txBody>
      </p:sp>
      <p:pic>
        <p:nvPicPr>
          <p:cNvPr id="6" name="Picture 5">
            <a:extLst>
              <a:ext uri="{FF2B5EF4-FFF2-40B4-BE49-F238E27FC236}">
                <a16:creationId xmlns:a16="http://schemas.microsoft.com/office/drawing/2014/main" id="{A3E84D8E-8F20-9407-C1F6-19022A05D88C}"/>
              </a:ext>
            </a:extLst>
          </p:cNvPr>
          <p:cNvPicPr>
            <a:picLocks noChangeAspect="1"/>
          </p:cNvPicPr>
          <p:nvPr/>
        </p:nvPicPr>
        <p:blipFill>
          <a:blip r:embed="rId3"/>
          <a:srcRect b="31208"/>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Slide Number Placeholder 3">
            <a:extLst>
              <a:ext uri="{FF2B5EF4-FFF2-40B4-BE49-F238E27FC236}">
                <a16:creationId xmlns:a16="http://schemas.microsoft.com/office/drawing/2014/main" id="{D2B2620C-45B7-85C8-168B-471E8E278DB3}"/>
              </a:ext>
            </a:extLst>
          </p:cNvPr>
          <p:cNvSpPr>
            <a:spLocks noGrp="1"/>
          </p:cNvSpPr>
          <p:nvPr>
            <p:ph type="sldNum" sz="quarter" idx="12"/>
          </p:nvPr>
        </p:nvSpPr>
        <p:spPr>
          <a:xfrm>
            <a:off x="10439400" y="6356350"/>
            <a:ext cx="914400" cy="365125"/>
          </a:xfrm>
        </p:spPr>
        <p:txBody>
          <a:bodyPr>
            <a:normAutofit/>
          </a:bodyPr>
          <a:lstStyle/>
          <a:p>
            <a:pPr>
              <a:lnSpc>
                <a:spcPct val="90000"/>
              </a:lnSpc>
              <a:spcAft>
                <a:spcPts val="600"/>
              </a:spcAft>
            </a:pPr>
            <a:fld id="{4C487655-AABA-4CA8-8EDF-7F823A468B89}" type="slidenum">
              <a:rPr lang="en-US" sz="1800">
                <a:solidFill>
                  <a:srgbClr val="FFFFFF"/>
                </a:solidFill>
              </a:rPr>
              <a:pPr>
                <a:lnSpc>
                  <a:spcPct val="90000"/>
                </a:lnSpc>
                <a:spcAft>
                  <a:spcPts val="600"/>
                </a:spcAft>
              </a:pPr>
              <a:t>10</a:t>
            </a:fld>
            <a:endParaRPr lang="en-US" sz="1800">
              <a:solidFill>
                <a:srgbClr val="FFFFFF"/>
              </a:solidFill>
            </a:endParaRPr>
          </a:p>
        </p:txBody>
      </p:sp>
    </p:spTree>
    <p:extLst>
      <p:ext uri="{BB962C8B-B14F-4D97-AF65-F5344CB8AC3E}">
        <p14:creationId xmlns:p14="http://schemas.microsoft.com/office/powerpoint/2010/main" val="1219294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18CB55-B486-ED4A-3B26-6DED14670D72}"/>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5">
            <a:extLst>
              <a:ext uri="{FF2B5EF4-FFF2-40B4-BE49-F238E27FC236}">
                <a16:creationId xmlns:a16="http://schemas.microsoft.com/office/drawing/2014/main" id="{464D2352-FA6D-5F88-DCA2-F56B44467FCB}"/>
              </a:ext>
            </a:extLst>
          </p:cNvPr>
          <p:cNvSpPr>
            <a:spLocks noGrp="1"/>
          </p:cNvSpPr>
          <p:nvPr>
            <p:ph type="title"/>
          </p:nvPr>
        </p:nvSpPr>
        <p:spPr>
          <a:xfrm>
            <a:off x="1137034" y="609597"/>
            <a:ext cx="9392421" cy="1330841"/>
          </a:xfrm>
        </p:spPr>
        <p:txBody>
          <a:bodyPr>
            <a:normAutofit/>
          </a:bodyPr>
          <a:lstStyle/>
          <a:p>
            <a:r>
              <a:rPr lang="en-US" dirty="0"/>
              <a:t>ELIZA</a:t>
            </a:r>
          </a:p>
        </p:txBody>
      </p:sp>
      <p:sp>
        <p:nvSpPr>
          <p:cNvPr id="7" name="Content Placeholder 6">
            <a:extLst>
              <a:ext uri="{FF2B5EF4-FFF2-40B4-BE49-F238E27FC236}">
                <a16:creationId xmlns:a16="http://schemas.microsoft.com/office/drawing/2014/main" id="{337640CD-D1F8-152D-2190-7574A629280A}"/>
              </a:ext>
            </a:extLst>
          </p:cNvPr>
          <p:cNvSpPr>
            <a:spLocks noGrp="1"/>
          </p:cNvSpPr>
          <p:nvPr>
            <p:ph idx="1"/>
          </p:nvPr>
        </p:nvSpPr>
        <p:spPr>
          <a:xfrm>
            <a:off x="1137034" y="2198362"/>
            <a:ext cx="4958966" cy="3917773"/>
          </a:xfrm>
        </p:spPr>
        <p:txBody>
          <a:bodyPr>
            <a:normAutofit/>
          </a:bodyPr>
          <a:lstStyle/>
          <a:p>
            <a:r>
              <a:rPr lang="en-US" sz="1900" b="1" dirty="0"/>
              <a:t>ELIZA</a:t>
            </a:r>
            <a:r>
              <a:rPr lang="en-US" sz="1900" dirty="0"/>
              <a:t> was an early computer program developed at MIT in the 1960s that simulated conversation  and mimicking a psychotherapist.</a:t>
            </a:r>
          </a:p>
          <a:p>
            <a:r>
              <a:rPr lang="en-US" sz="1900" b="1" dirty="0"/>
              <a:t>It was largely created by MIT Computer Scientist Joseph </a:t>
            </a:r>
            <a:r>
              <a:rPr lang="en-US" sz="1900" b="1" dirty="0" err="1"/>
              <a:t>Weizenbaum</a:t>
            </a:r>
            <a:r>
              <a:rPr lang="en-US" sz="1900" b="1" dirty="0"/>
              <a:t>.</a:t>
            </a:r>
          </a:p>
          <a:p>
            <a:r>
              <a:rPr lang="en-US" sz="1900" dirty="0" err="1"/>
              <a:t>Weizenbaum</a:t>
            </a:r>
            <a:r>
              <a:rPr lang="en-US" sz="1900" dirty="0"/>
              <a:t> </a:t>
            </a:r>
            <a:r>
              <a:rPr lang="en-US" sz="1900" i="1" dirty="0"/>
              <a:t>reported</a:t>
            </a:r>
            <a:r>
              <a:rPr lang="en-US" sz="1900" dirty="0"/>
              <a:t> that when his secretary interacted with ELIZA, she </a:t>
            </a:r>
            <a:r>
              <a:rPr lang="en-US" sz="1900" b="1" dirty="0"/>
              <a:t>asked him to leave the room so she could continue the conversation privately</a:t>
            </a:r>
            <a:r>
              <a:rPr lang="en-US" sz="1900" dirty="0"/>
              <a:t>, even after knowing it was a program.</a:t>
            </a:r>
          </a:p>
          <a:p>
            <a:r>
              <a:rPr lang="en-US" sz="2000" dirty="0"/>
              <a:t>(Disappointment?)</a:t>
            </a:r>
            <a:endParaRPr lang="en-US" sz="1900" dirty="0"/>
          </a:p>
        </p:txBody>
      </p:sp>
      <p:pic>
        <p:nvPicPr>
          <p:cNvPr id="9" name="Picture 8">
            <a:extLst>
              <a:ext uri="{FF2B5EF4-FFF2-40B4-BE49-F238E27FC236}">
                <a16:creationId xmlns:a16="http://schemas.microsoft.com/office/drawing/2014/main" id="{5EC3ED22-37AB-C118-8945-7DB7CF28DD4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19367" y="2512593"/>
            <a:ext cx="4788505" cy="3100557"/>
          </a:xfrm>
          <a:prstGeom prst="rect">
            <a:avLst/>
          </a:prstGeom>
        </p:spPr>
      </p:pic>
      <p:sp>
        <p:nvSpPr>
          <p:cNvPr id="19" name="Freeform: Shape 18">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 0">
            <a:extLst>
              <a:ext uri="{FF2B5EF4-FFF2-40B4-BE49-F238E27FC236}">
                <a16:creationId xmlns:a16="http://schemas.microsoft.com/office/drawing/2014/main" id="{F4D06F98-0C65-DA6A-0283-3DCE2BE8A1C7}"/>
              </a:ext>
            </a:extLst>
          </p:cNvPr>
          <p:cNvSpPr/>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4200" b="1" dirty="0">
              <a:ea typeface="+mj-ea"/>
              <a:cs typeface="+mj-cs"/>
            </a:endParaRPr>
          </a:p>
        </p:txBody>
      </p:sp>
      <p:sp>
        <p:nvSpPr>
          <p:cNvPr id="3" name="Text 1">
            <a:extLst>
              <a:ext uri="{FF2B5EF4-FFF2-40B4-BE49-F238E27FC236}">
                <a16:creationId xmlns:a16="http://schemas.microsoft.com/office/drawing/2014/main" id="{AE1C366F-D565-7D97-FA80-D399C93662E0}"/>
              </a:ext>
            </a:extLst>
          </p:cNvPr>
          <p:cNvSpPr/>
          <p:nvPr/>
        </p:nvSpPr>
        <p:spPr>
          <a:xfrm>
            <a:off x="838200" y="1929384"/>
            <a:ext cx="10515600" cy="2967864"/>
          </a:xfrm>
          <a:prstGeom prst="rect">
            <a:avLst/>
          </a:prstGeom>
        </p:spPr>
        <p:txBody>
          <a:bodyPr vert="horz" lIns="91440" tIns="45720" rIns="91440" bIns="45720" rtlCol="0" anchor="t">
            <a:normAutofit/>
          </a:bodyPr>
          <a:lstStyle/>
          <a:p>
            <a:pPr marL="456565" indent="-228600">
              <a:lnSpc>
                <a:spcPct val="90000"/>
              </a:lnSpc>
              <a:spcAft>
                <a:spcPts val="600"/>
              </a:spcAft>
              <a:buSzPct val="100000"/>
              <a:buFont typeface="Arial" panose="020B0604020202020204" pitchFamily="34" charset="0"/>
              <a:buChar char="•"/>
            </a:pPr>
            <a:endParaRPr lang="en-US" sz="2400" dirty="0">
              <a:solidFill>
                <a:srgbClr val="000000"/>
              </a:solidFill>
              <a:latin typeface="Arial" pitchFamily="34" charset="0"/>
              <a:cs typeface="Arial" pitchFamily="34" charset="-120"/>
            </a:endParaRPr>
          </a:p>
        </p:txBody>
      </p:sp>
      <p:sp>
        <p:nvSpPr>
          <p:cNvPr id="10" name="TextBox 9">
            <a:extLst>
              <a:ext uri="{FF2B5EF4-FFF2-40B4-BE49-F238E27FC236}">
                <a16:creationId xmlns:a16="http://schemas.microsoft.com/office/drawing/2014/main" id="{4053D8C4-EB19-0E02-9593-45C81E6C92E9}"/>
              </a:ext>
            </a:extLst>
          </p:cNvPr>
          <p:cNvSpPr txBox="1"/>
          <p:nvPr/>
        </p:nvSpPr>
        <p:spPr>
          <a:xfrm>
            <a:off x="9139916" y="5413095"/>
            <a:ext cx="236795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en.wikipedia.org/wiki/ELIZA">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89903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A4B34B-666D-51A3-932B-1015125090E0}"/>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6BEFF834-0124-C9D6-1DEA-6A7B6C26BEEE}"/>
              </a:ext>
            </a:extLst>
          </p:cNvPr>
          <p:cNvSpPr/>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4200" b="1" dirty="0">
              <a:ea typeface="+mj-ea"/>
              <a:cs typeface="+mj-cs"/>
            </a:endParaRPr>
          </a:p>
        </p:txBody>
      </p:sp>
      <p:sp>
        <p:nvSpPr>
          <p:cNvPr id="3" name="Text 1">
            <a:extLst>
              <a:ext uri="{FF2B5EF4-FFF2-40B4-BE49-F238E27FC236}">
                <a16:creationId xmlns:a16="http://schemas.microsoft.com/office/drawing/2014/main" id="{0351BBAC-8F20-0327-AE09-EAE5CBDDD4F4}"/>
              </a:ext>
            </a:extLst>
          </p:cNvPr>
          <p:cNvSpPr/>
          <p:nvPr/>
        </p:nvSpPr>
        <p:spPr>
          <a:xfrm>
            <a:off x="838200" y="1929384"/>
            <a:ext cx="10515600" cy="2967864"/>
          </a:xfrm>
          <a:prstGeom prst="rect">
            <a:avLst/>
          </a:prstGeom>
        </p:spPr>
        <p:txBody>
          <a:bodyPr vert="horz" lIns="91440" tIns="45720" rIns="91440" bIns="45720" rtlCol="0" anchor="t">
            <a:normAutofit/>
          </a:bodyPr>
          <a:lstStyle/>
          <a:p>
            <a:pPr marL="456565" indent="-228600">
              <a:lnSpc>
                <a:spcPct val="90000"/>
              </a:lnSpc>
              <a:spcAft>
                <a:spcPts val="600"/>
              </a:spcAft>
              <a:buSzPct val="100000"/>
              <a:buFont typeface="Arial" panose="020B0604020202020204" pitchFamily="34" charset="0"/>
              <a:buChar char="•"/>
            </a:pPr>
            <a:endParaRPr lang="en-US" sz="2400" dirty="0">
              <a:solidFill>
                <a:srgbClr val="000000"/>
              </a:solidFill>
              <a:latin typeface="Arial" pitchFamily="34" charset="0"/>
              <a:cs typeface="Arial" pitchFamily="34" charset="-120"/>
            </a:endParaRPr>
          </a:p>
        </p:txBody>
      </p:sp>
      <p:sp>
        <p:nvSpPr>
          <p:cNvPr id="4" name="Title 3">
            <a:extLst>
              <a:ext uri="{FF2B5EF4-FFF2-40B4-BE49-F238E27FC236}">
                <a16:creationId xmlns:a16="http://schemas.microsoft.com/office/drawing/2014/main" id="{ADF90E20-6612-6D1F-50A7-B042D1B9BA76}"/>
              </a:ext>
            </a:extLst>
          </p:cNvPr>
          <p:cNvSpPr>
            <a:spLocks noGrp="1"/>
          </p:cNvSpPr>
          <p:nvPr>
            <p:ph type="title"/>
          </p:nvPr>
        </p:nvSpPr>
        <p:spPr/>
        <p:txBody>
          <a:bodyPr/>
          <a:lstStyle/>
          <a:p>
            <a:r>
              <a:rPr lang="en-US" dirty="0"/>
              <a:t>Deep Blue</a:t>
            </a:r>
          </a:p>
        </p:txBody>
      </p:sp>
      <p:sp>
        <p:nvSpPr>
          <p:cNvPr id="5" name="Content Placeholder 4">
            <a:extLst>
              <a:ext uri="{FF2B5EF4-FFF2-40B4-BE49-F238E27FC236}">
                <a16:creationId xmlns:a16="http://schemas.microsoft.com/office/drawing/2014/main" id="{E282037E-A773-D568-AB09-96197E1CF5BC}"/>
              </a:ext>
            </a:extLst>
          </p:cNvPr>
          <p:cNvSpPr>
            <a:spLocks noGrp="1"/>
          </p:cNvSpPr>
          <p:nvPr>
            <p:ph idx="1"/>
          </p:nvPr>
        </p:nvSpPr>
        <p:spPr>
          <a:xfrm>
            <a:off x="838200" y="1469985"/>
            <a:ext cx="10515600" cy="4706978"/>
          </a:xfrm>
        </p:spPr>
        <p:txBody>
          <a:bodyPr>
            <a:normAutofit lnSpcReduction="10000"/>
          </a:bodyPr>
          <a:lstStyle/>
          <a:p>
            <a:r>
              <a:rPr lang="en-US" dirty="0"/>
              <a:t>IBM Deep Blue was a specialized chess-playing supercomputer developed by IBM in the 1990s.</a:t>
            </a:r>
          </a:p>
          <a:p>
            <a:r>
              <a:rPr lang="en-US" dirty="0"/>
              <a:t>Deep Blue relied on brute-force search, evaluation functions, and extensive human-crafted chess knowledge rather than learning.</a:t>
            </a:r>
          </a:p>
          <a:p>
            <a:r>
              <a:rPr lang="en-US" dirty="0"/>
              <a:t>Garry Kasparov is a Russian chess grandmaster and widely regarded as one of the greatest chess players in history.</a:t>
            </a:r>
          </a:p>
          <a:p>
            <a:r>
              <a:rPr lang="en-US" dirty="0"/>
              <a:t>Kasparov lost a six-game match to Deep Blue in May 1997, marking the first time a reigning world champion lost a match to a computer under standard tournament conditions.</a:t>
            </a:r>
          </a:p>
          <a:p>
            <a:r>
              <a:rPr lang="en-US" dirty="0"/>
              <a:t>Kasparov claimed that a human player had aided Deep Blue.</a:t>
            </a:r>
          </a:p>
          <a:p>
            <a:r>
              <a:rPr lang="en-US" dirty="0"/>
              <a:t>(Sham?)</a:t>
            </a:r>
          </a:p>
          <a:p>
            <a:endParaRPr lang="en-US" dirty="0"/>
          </a:p>
        </p:txBody>
      </p:sp>
    </p:spTree>
    <p:extLst>
      <p:ext uri="{BB962C8B-B14F-4D97-AF65-F5344CB8AC3E}">
        <p14:creationId xmlns:p14="http://schemas.microsoft.com/office/powerpoint/2010/main" val="84806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6B742C4-3387-F2AD-168A-B33FFD150F3C}"/>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88BAC55-A570-DD88-3271-BFCB63CB4EA5}"/>
              </a:ext>
            </a:extLst>
          </p:cNvPr>
          <p:cNvSpPr>
            <a:spLocks noGrp="1"/>
          </p:cNvSpPr>
          <p:nvPr>
            <p:ph type="title"/>
          </p:nvPr>
        </p:nvSpPr>
        <p:spPr>
          <a:xfrm>
            <a:off x="5297762" y="329184"/>
            <a:ext cx="6251110" cy="1783080"/>
          </a:xfrm>
        </p:spPr>
        <p:txBody>
          <a:bodyPr anchor="b">
            <a:normAutofit/>
          </a:bodyPr>
          <a:lstStyle/>
          <a:p>
            <a:r>
              <a:rPr lang="en-US" sz="5400"/>
              <a:t>Google Bard’s Faulty Debut (2023)</a:t>
            </a:r>
          </a:p>
        </p:txBody>
      </p:sp>
      <p:pic>
        <p:nvPicPr>
          <p:cNvPr id="7" name="Picture 6">
            <a:extLst>
              <a:ext uri="{FF2B5EF4-FFF2-40B4-BE49-F238E27FC236}">
                <a16:creationId xmlns:a16="http://schemas.microsoft.com/office/drawing/2014/main" id="{D2587E19-04D2-BADD-18ED-9B6EDF425090}"/>
              </a:ext>
            </a:extLst>
          </p:cNvPr>
          <p:cNvPicPr>
            <a:picLocks noChangeAspect="1"/>
          </p:cNvPicPr>
          <p:nvPr/>
        </p:nvPicPr>
        <p:blipFill>
          <a:blip r:embed="rId3"/>
          <a:srcRect r="3" b="3185"/>
          <a:stretch>
            <a:fill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541F71E2-9765-09A3-0B66-2A4CF6BD2328}"/>
              </a:ext>
            </a:extLst>
          </p:cNvPr>
          <p:cNvSpPr>
            <a:spLocks noGrp="1"/>
          </p:cNvSpPr>
          <p:nvPr>
            <p:ph idx="1"/>
          </p:nvPr>
        </p:nvSpPr>
        <p:spPr>
          <a:xfrm>
            <a:off x="5297762" y="2706624"/>
            <a:ext cx="6251110" cy="3483864"/>
          </a:xfrm>
        </p:spPr>
        <p:txBody>
          <a:bodyPr>
            <a:normAutofit lnSpcReduction="10000"/>
          </a:bodyPr>
          <a:lstStyle/>
          <a:p>
            <a:r>
              <a:rPr lang="en-US" sz="2200" dirty="0"/>
              <a:t>Eager to rival ChatGPT, Google hurried out its Bard chatbot – but its first public demo went awry. </a:t>
            </a:r>
          </a:p>
          <a:p>
            <a:r>
              <a:rPr lang="en-US" sz="2200" dirty="0"/>
              <a:t>In its first live demo, Bard answered a query about the James Webb Space Telescope with an inaccurate fact.</a:t>
            </a:r>
          </a:p>
          <a:p>
            <a:r>
              <a:rPr lang="en-US" sz="2200" dirty="0"/>
              <a:t>That, and a viral photo of a session where Bard recommended people </a:t>
            </a:r>
            <a:r>
              <a:rPr lang="en-US" sz="2200" b="1" i="1" dirty="0"/>
              <a:t>should eat rocks</a:t>
            </a:r>
            <a:r>
              <a:rPr lang="en-US" sz="2200" dirty="0"/>
              <a:t>, sent Alphabet’s stock plunging (a $100 billion drop in market value). </a:t>
            </a:r>
          </a:p>
          <a:p>
            <a:r>
              <a:rPr lang="en-US" sz="2400" dirty="0"/>
              <a:t>Disappointment!</a:t>
            </a:r>
            <a:endParaRPr lang="en-US" sz="2200" dirty="0"/>
          </a:p>
        </p:txBody>
      </p:sp>
      <p:sp>
        <p:nvSpPr>
          <p:cNvPr id="2" name="Text 0">
            <a:extLst>
              <a:ext uri="{FF2B5EF4-FFF2-40B4-BE49-F238E27FC236}">
                <a16:creationId xmlns:a16="http://schemas.microsoft.com/office/drawing/2014/main" id="{B28C2134-9110-1030-D32D-7A34E3FF6BEE}"/>
              </a:ext>
            </a:extLst>
          </p:cNvPr>
          <p:cNvSpPr/>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4200" b="1" dirty="0">
              <a:ea typeface="+mj-ea"/>
              <a:cs typeface="+mj-cs"/>
            </a:endParaRPr>
          </a:p>
        </p:txBody>
      </p:sp>
      <p:sp>
        <p:nvSpPr>
          <p:cNvPr id="3" name="Text 1">
            <a:extLst>
              <a:ext uri="{FF2B5EF4-FFF2-40B4-BE49-F238E27FC236}">
                <a16:creationId xmlns:a16="http://schemas.microsoft.com/office/drawing/2014/main" id="{D38C0BFC-87A8-8079-62FE-CF9B02A27530}"/>
              </a:ext>
            </a:extLst>
          </p:cNvPr>
          <p:cNvSpPr/>
          <p:nvPr/>
        </p:nvSpPr>
        <p:spPr>
          <a:xfrm>
            <a:off x="838200" y="1929384"/>
            <a:ext cx="10515600" cy="2967864"/>
          </a:xfrm>
          <a:prstGeom prst="rect">
            <a:avLst/>
          </a:prstGeom>
        </p:spPr>
        <p:txBody>
          <a:bodyPr vert="horz" lIns="91440" tIns="45720" rIns="91440" bIns="45720" rtlCol="0" anchor="t">
            <a:normAutofit/>
          </a:bodyPr>
          <a:lstStyle/>
          <a:p>
            <a:pPr marL="456565" indent="-228600">
              <a:lnSpc>
                <a:spcPct val="90000"/>
              </a:lnSpc>
              <a:spcAft>
                <a:spcPts val="600"/>
              </a:spcAft>
              <a:buSzPct val="100000"/>
              <a:buFont typeface="Arial" panose="020B0604020202020204" pitchFamily="34" charset="0"/>
              <a:buChar char="•"/>
            </a:pPr>
            <a:endParaRPr lang="en-US" sz="2400" dirty="0">
              <a:solidFill>
                <a:srgbClr val="000000"/>
              </a:solidFill>
              <a:latin typeface="Arial" pitchFamily="34" charset="0"/>
              <a:cs typeface="Arial" pitchFamily="34" charset="-120"/>
            </a:endParaRPr>
          </a:p>
        </p:txBody>
      </p:sp>
    </p:spTree>
    <p:extLst>
      <p:ext uri="{BB962C8B-B14F-4D97-AF65-F5344CB8AC3E}">
        <p14:creationId xmlns:p14="http://schemas.microsoft.com/office/powerpoint/2010/main" val="3133522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2F3B3-A430-E4E3-398F-DC6C5191F978}"/>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376FF287-4734-0E42-6E95-3ACBDC2B3E6E}"/>
              </a:ext>
            </a:extLst>
          </p:cNvPr>
          <p:cNvSpPr/>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4200" b="1" dirty="0">
              <a:ea typeface="+mj-ea"/>
              <a:cs typeface="+mj-cs"/>
            </a:endParaRPr>
          </a:p>
        </p:txBody>
      </p:sp>
      <p:sp>
        <p:nvSpPr>
          <p:cNvPr id="3" name="Text 1">
            <a:extLst>
              <a:ext uri="{FF2B5EF4-FFF2-40B4-BE49-F238E27FC236}">
                <a16:creationId xmlns:a16="http://schemas.microsoft.com/office/drawing/2014/main" id="{20D3A032-CB1C-7ED9-4BE2-4F9AE66738E0}"/>
              </a:ext>
            </a:extLst>
          </p:cNvPr>
          <p:cNvSpPr/>
          <p:nvPr/>
        </p:nvSpPr>
        <p:spPr>
          <a:xfrm>
            <a:off x="838200" y="1929384"/>
            <a:ext cx="10515600" cy="2967864"/>
          </a:xfrm>
          <a:prstGeom prst="rect">
            <a:avLst/>
          </a:prstGeom>
        </p:spPr>
        <p:txBody>
          <a:bodyPr vert="horz" lIns="91440" tIns="45720" rIns="91440" bIns="45720" rtlCol="0" anchor="t">
            <a:normAutofit/>
          </a:bodyPr>
          <a:lstStyle/>
          <a:p>
            <a:pPr marL="456565" indent="-228600">
              <a:lnSpc>
                <a:spcPct val="90000"/>
              </a:lnSpc>
              <a:spcAft>
                <a:spcPts val="600"/>
              </a:spcAft>
              <a:buSzPct val="100000"/>
              <a:buFont typeface="Arial" panose="020B0604020202020204" pitchFamily="34" charset="0"/>
              <a:buChar char="•"/>
            </a:pPr>
            <a:endParaRPr lang="en-US" sz="2400" dirty="0">
              <a:solidFill>
                <a:srgbClr val="000000"/>
              </a:solidFill>
              <a:latin typeface="Arial" pitchFamily="34" charset="0"/>
              <a:cs typeface="Arial" pitchFamily="34" charset="-120"/>
            </a:endParaRPr>
          </a:p>
        </p:txBody>
      </p:sp>
      <p:sp>
        <p:nvSpPr>
          <p:cNvPr id="4" name="Title 3">
            <a:extLst>
              <a:ext uri="{FF2B5EF4-FFF2-40B4-BE49-F238E27FC236}">
                <a16:creationId xmlns:a16="http://schemas.microsoft.com/office/drawing/2014/main" id="{A6D9617A-F05A-1BB3-6573-52474647FE84}"/>
              </a:ext>
            </a:extLst>
          </p:cNvPr>
          <p:cNvSpPr>
            <a:spLocks noGrp="1"/>
          </p:cNvSpPr>
          <p:nvPr>
            <p:ph type="title"/>
          </p:nvPr>
        </p:nvSpPr>
        <p:spPr/>
        <p:txBody>
          <a:bodyPr>
            <a:normAutofit/>
          </a:bodyPr>
          <a:lstStyle/>
          <a:p>
            <a:r>
              <a:rPr lang="it-IT" sz="4000" dirty="0"/>
              <a:t>The Gemini “Duck” Demo Video</a:t>
            </a:r>
            <a:endParaRPr lang="en-US" sz="4000" dirty="0"/>
          </a:p>
        </p:txBody>
      </p:sp>
      <p:sp>
        <p:nvSpPr>
          <p:cNvPr id="5" name="Content Placeholder 4">
            <a:extLst>
              <a:ext uri="{FF2B5EF4-FFF2-40B4-BE49-F238E27FC236}">
                <a16:creationId xmlns:a16="http://schemas.microsoft.com/office/drawing/2014/main" id="{5ADCA72D-3E19-3478-F474-BD6D69470BBC}"/>
              </a:ext>
            </a:extLst>
          </p:cNvPr>
          <p:cNvSpPr>
            <a:spLocks noGrp="1"/>
          </p:cNvSpPr>
          <p:nvPr>
            <p:ph idx="1"/>
          </p:nvPr>
        </p:nvSpPr>
        <p:spPr>
          <a:xfrm>
            <a:off x="838200" y="1562582"/>
            <a:ext cx="10515600" cy="4614381"/>
          </a:xfrm>
        </p:spPr>
        <p:txBody>
          <a:bodyPr>
            <a:normAutofit lnSpcReduction="10000"/>
          </a:bodyPr>
          <a:lstStyle/>
          <a:p>
            <a:pPr marL="0" indent="0">
              <a:buNone/>
            </a:pPr>
            <a:r>
              <a:rPr lang="en-US" dirty="0"/>
              <a:t>The Gemini duck video refers to a promotional demo video released by Google in December 2023 to showcase the multimodal capabilities of Googles Gemini AI model.</a:t>
            </a:r>
            <a:br>
              <a:rPr lang="en-US" dirty="0"/>
            </a:br>
            <a:endParaRPr lang="en-US" dirty="0"/>
          </a:p>
          <a:p>
            <a:pPr marL="0" indent="0">
              <a:buNone/>
            </a:pPr>
            <a:r>
              <a:rPr lang="en-US" dirty="0"/>
              <a:t>The video showed:</a:t>
            </a:r>
          </a:p>
          <a:p>
            <a:r>
              <a:rPr lang="en-US" dirty="0"/>
              <a:t>A person interacting with Gemini through a smartphone</a:t>
            </a:r>
          </a:p>
          <a:p>
            <a:r>
              <a:rPr lang="en-US" dirty="0"/>
              <a:t>Gemini responding in real time to spoken questions and visual input from the phone’s camera</a:t>
            </a:r>
          </a:p>
          <a:p>
            <a:r>
              <a:rPr lang="en-US" dirty="0"/>
              <a:t>A notable segment involved Gemini answering questions about a rubber duck</a:t>
            </a:r>
          </a:p>
          <a:p>
            <a:r>
              <a:rPr lang="en-US" dirty="0"/>
              <a:t>The video was widely shared on social media and in press coverage</a:t>
            </a:r>
          </a:p>
        </p:txBody>
      </p:sp>
    </p:spTree>
    <p:extLst>
      <p:ext uri="{BB962C8B-B14F-4D97-AF65-F5344CB8AC3E}">
        <p14:creationId xmlns:p14="http://schemas.microsoft.com/office/powerpoint/2010/main" val="3841024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F1CAD-868E-D738-4FD2-E75FB7BB88A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55033E4-90BD-BD2B-9C19-497CAD5725E3}"/>
              </a:ext>
            </a:extLst>
          </p:cNvPr>
          <p:cNvSpPr>
            <a:spLocks noGrp="1"/>
          </p:cNvSpPr>
          <p:nvPr>
            <p:ph type="title"/>
          </p:nvPr>
        </p:nvSpPr>
        <p:spPr>
          <a:xfrm>
            <a:off x="640080" y="325369"/>
            <a:ext cx="4368602" cy="1956841"/>
          </a:xfrm>
        </p:spPr>
        <p:txBody>
          <a:bodyPr anchor="b">
            <a:normAutofit/>
          </a:bodyPr>
          <a:lstStyle/>
          <a:p>
            <a:r>
              <a:rPr lang="it-IT" sz="4200" dirty="0"/>
              <a:t>The Gemini “Duck” Demo Video (Scam/ Sham?)</a:t>
            </a:r>
            <a:endParaRPr lang="en-US" sz="4200" dirty="0"/>
          </a:p>
        </p:txBody>
      </p:sp>
      <p:sp>
        <p:nvSpPr>
          <p:cNvPr id="5" name="Content Placeholder 4">
            <a:extLst>
              <a:ext uri="{FF2B5EF4-FFF2-40B4-BE49-F238E27FC236}">
                <a16:creationId xmlns:a16="http://schemas.microsoft.com/office/drawing/2014/main" id="{B638EAE5-59C4-DB9E-175A-D8FA0A12EE8F}"/>
              </a:ext>
            </a:extLst>
          </p:cNvPr>
          <p:cNvSpPr>
            <a:spLocks noGrp="1"/>
          </p:cNvSpPr>
          <p:nvPr>
            <p:ph idx="1"/>
          </p:nvPr>
        </p:nvSpPr>
        <p:spPr>
          <a:xfrm>
            <a:off x="640080" y="2872899"/>
            <a:ext cx="4243589" cy="3320668"/>
          </a:xfrm>
        </p:spPr>
        <p:txBody>
          <a:bodyPr>
            <a:normAutofit/>
          </a:bodyPr>
          <a:lstStyle/>
          <a:p>
            <a:pPr marL="0" indent="0">
              <a:buNone/>
            </a:pPr>
            <a:r>
              <a:rPr lang="en-US" sz="2000"/>
              <a:t>After release, Google stated that:</a:t>
            </a:r>
          </a:p>
          <a:p>
            <a:r>
              <a:rPr lang="en-US" sz="2000"/>
              <a:t>The video was not a live, unedited recording</a:t>
            </a:r>
          </a:p>
          <a:p>
            <a:r>
              <a:rPr lang="en-US" sz="2000"/>
              <a:t>Inputs were provided in advance</a:t>
            </a:r>
          </a:p>
          <a:p>
            <a:r>
              <a:rPr lang="en-US" sz="2000"/>
              <a:t>Responses were generated separately and then edited together</a:t>
            </a:r>
          </a:p>
          <a:p>
            <a:pPr marL="0" indent="0">
              <a:buNone/>
            </a:pPr>
            <a:r>
              <a:rPr lang="en-US" sz="2000"/>
              <a:t>Google described the video as a visualization of capabilities, not a literal screen recording.</a:t>
            </a:r>
          </a:p>
        </p:txBody>
      </p:sp>
      <p:pic>
        <p:nvPicPr>
          <p:cNvPr id="7" name="Picture 6">
            <a:extLst>
              <a:ext uri="{FF2B5EF4-FFF2-40B4-BE49-F238E27FC236}">
                <a16:creationId xmlns:a16="http://schemas.microsoft.com/office/drawing/2014/main" id="{8D0369A0-74A4-0B1A-EEFD-533F4969554F}"/>
              </a:ext>
            </a:extLst>
          </p:cNvPr>
          <p:cNvPicPr>
            <a:picLocks noChangeAspect="1"/>
          </p:cNvPicPr>
          <p:nvPr/>
        </p:nvPicPr>
        <p:blipFill>
          <a:blip r:embed="rId3"/>
          <a:srcRect l="8225" r="13289" b="2"/>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ext 0">
            <a:extLst>
              <a:ext uri="{FF2B5EF4-FFF2-40B4-BE49-F238E27FC236}">
                <a16:creationId xmlns:a16="http://schemas.microsoft.com/office/drawing/2014/main" id="{CDBE8BAB-1875-A9B4-A5E4-1C9A20767445}"/>
              </a:ext>
            </a:extLst>
          </p:cNvPr>
          <p:cNvSpPr/>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4200" b="1" dirty="0">
              <a:ea typeface="+mj-ea"/>
              <a:cs typeface="+mj-cs"/>
            </a:endParaRPr>
          </a:p>
        </p:txBody>
      </p:sp>
      <p:sp>
        <p:nvSpPr>
          <p:cNvPr id="3" name="Text 1">
            <a:extLst>
              <a:ext uri="{FF2B5EF4-FFF2-40B4-BE49-F238E27FC236}">
                <a16:creationId xmlns:a16="http://schemas.microsoft.com/office/drawing/2014/main" id="{A220E280-ACDE-2A42-68B8-725CD260BEFA}"/>
              </a:ext>
            </a:extLst>
          </p:cNvPr>
          <p:cNvSpPr/>
          <p:nvPr/>
        </p:nvSpPr>
        <p:spPr>
          <a:xfrm>
            <a:off x="838200" y="1929384"/>
            <a:ext cx="10515600" cy="2967864"/>
          </a:xfrm>
          <a:prstGeom prst="rect">
            <a:avLst/>
          </a:prstGeom>
        </p:spPr>
        <p:txBody>
          <a:bodyPr vert="horz" lIns="91440" tIns="45720" rIns="91440" bIns="45720" rtlCol="0" anchor="t">
            <a:normAutofit/>
          </a:bodyPr>
          <a:lstStyle/>
          <a:p>
            <a:pPr marL="456565" indent="-228600">
              <a:lnSpc>
                <a:spcPct val="90000"/>
              </a:lnSpc>
              <a:spcAft>
                <a:spcPts val="600"/>
              </a:spcAft>
              <a:buSzPct val="100000"/>
              <a:buFont typeface="Arial" panose="020B0604020202020204" pitchFamily="34" charset="0"/>
              <a:buChar char="•"/>
            </a:pPr>
            <a:endParaRPr lang="en-US" sz="2400" dirty="0">
              <a:solidFill>
                <a:srgbClr val="000000"/>
              </a:solidFill>
              <a:latin typeface="Arial" pitchFamily="34" charset="0"/>
              <a:cs typeface="Arial" pitchFamily="34" charset="-120"/>
            </a:endParaRPr>
          </a:p>
        </p:txBody>
      </p:sp>
    </p:spTree>
    <p:extLst>
      <p:ext uri="{BB962C8B-B14F-4D97-AF65-F5344CB8AC3E}">
        <p14:creationId xmlns:p14="http://schemas.microsoft.com/office/powerpoint/2010/main" val="3905800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A3EFCD-1203-E1B7-7A03-1180BC0585C0}"/>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ADC3E57-EC76-7031-DF0B-D090FD208BF7}"/>
              </a:ext>
            </a:extLst>
          </p:cNvPr>
          <p:cNvSpPr>
            <a:spLocks noGrp="1"/>
          </p:cNvSpPr>
          <p:nvPr>
            <p:ph type="title"/>
          </p:nvPr>
        </p:nvSpPr>
        <p:spPr>
          <a:xfrm>
            <a:off x="572493" y="238539"/>
            <a:ext cx="11018520" cy="1434415"/>
          </a:xfrm>
        </p:spPr>
        <p:txBody>
          <a:bodyPr anchor="b">
            <a:normAutofit/>
          </a:bodyPr>
          <a:lstStyle/>
          <a:p>
            <a:r>
              <a:rPr lang="en-US" sz="5400" dirty="0"/>
              <a:t>Humane AI Pin (2023/2024)</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211886AC-5E0A-1915-434B-9451ACE2CBE5}"/>
              </a:ext>
            </a:extLst>
          </p:cNvPr>
          <p:cNvSpPr>
            <a:spLocks noGrp="1"/>
          </p:cNvSpPr>
          <p:nvPr>
            <p:ph idx="1"/>
          </p:nvPr>
        </p:nvSpPr>
        <p:spPr>
          <a:xfrm>
            <a:off x="572493" y="2071316"/>
            <a:ext cx="6713552" cy="4119172"/>
          </a:xfrm>
        </p:spPr>
        <p:txBody>
          <a:bodyPr anchor="t">
            <a:normAutofit/>
          </a:bodyPr>
          <a:lstStyle/>
          <a:p>
            <a:r>
              <a:rPr lang="en-US" sz="2000" dirty="0"/>
              <a:t>The </a:t>
            </a:r>
            <a:r>
              <a:rPr lang="en-US" sz="2000" b="1" dirty="0"/>
              <a:t>Humane AI Pin</a:t>
            </a:r>
            <a:r>
              <a:rPr lang="en-US" sz="2000" dirty="0"/>
              <a:t> was a wearable consumer device developed by </a:t>
            </a:r>
            <a:r>
              <a:rPr lang="en-US" sz="2000" b="1" dirty="0"/>
              <a:t>Humane</a:t>
            </a:r>
            <a:r>
              <a:rPr lang="en-US" sz="2000" dirty="0"/>
              <a:t>, a startup founded by former Apple executives Imran Chaudhri and Bethany Bongiorno. </a:t>
            </a:r>
          </a:p>
          <a:p>
            <a:r>
              <a:rPr lang="en-US" sz="2000" dirty="0"/>
              <a:t>It was publicly unveiled in late 2023 and began shipping to customers in early 2024.</a:t>
            </a:r>
          </a:p>
          <a:p>
            <a:r>
              <a:rPr lang="en-US" sz="2000" dirty="0"/>
              <a:t>A screenless, wearable AI device, roughly the size of a matchbox</a:t>
            </a:r>
          </a:p>
          <a:p>
            <a:r>
              <a:rPr lang="en-US" sz="2000" dirty="0"/>
              <a:t>Designed to be clipped to clothing and worn on the chest</a:t>
            </a:r>
          </a:p>
          <a:p>
            <a:r>
              <a:rPr lang="en-US" sz="2000" dirty="0"/>
              <a:t>Marketed as a standalone computing device, not a phone accessory</a:t>
            </a:r>
          </a:p>
        </p:txBody>
      </p:sp>
      <p:pic>
        <p:nvPicPr>
          <p:cNvPr id="7" name="Picture 6">
            <a:extLst>
              <a:ext uri="{FF2B5EF4-FFF2-40B4-BE49-F238E27FC236}">
                <a16:creationId xmlns:a16="http://schemas.microsoft.com/office/drawing/2014/main" id="{095D685D-6B26-F199-4F57-26280EF8CF3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231" r="13158" b="-1"/>
          <a:stretch>
            <a:fillRect/>
          </a:stretch>
        </p:blipFill>
        <p:spPr>
          <a:xfrm>
            <a:off x="7675658" y="2093976"/>
            <a:ext cx="3941064" cy="4096512"/>
          </a:xfrm>
          <a:prstGeom prst="rect">
            <a:avLst/>
          </a:prstGeom>
        </p:spPr>
      </p:pic>
      <p:sp>
        <p:nvSpPr>
          <p:cNvPr id="2" name="Text 0">
            <a:extLst>
              <a:ext uri="{FF2B5EF4-FFF2-40B4-BE49-F238E27FC236}">
                <a16:creationId xmlns:a16="http://schemas.microsoft.com/office/drawing/2014/main" id="{28AE465A-C0E8-68CF-9CF2-0FB59AB4BE51}"/>
              </a:ext>
            </a:extLst>
          </p:cNvPr>
          <p:cNvSpPr/>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4200" b="1" dirty="0">
              <a:ea typeface="+mj-ea"/>
              <a:cs typeface="+mj-cs"/>
            </a:endParaRPr>
          </a:p>
        </p:txBody>
      </p:sp>
      <p:sp>
        <p:nvSpPr>
          <p:cNvPr id="3" name="Text 1">
            <a:extLst>
              <a:ext uri="{FF2B5EF4-FFF2-40B4-BE49-F238E27FC236}">
                <a16:creationId xmlns:a16="http://schemas.microsoft.com/office/drawing/2014/main" id="{CE2C23F1-F67F-5E19-FE5C-726F82D6797C}"/>
              </a:ext>
            </a:extLst>
          </p:cNvPr>
          <p:cNvSpPr/>
          <p:nvPr/>
        </p:nvSpPr>
        <p:spPr>
          <a:xfrm>
            <a:off x="838200" y="1929384"/>
            <a:ext cx="10515600" cy="2967864"/>
          </a:xfrm>
          <a:prstGeom prst="rect">
            <a:avLst/>
          </a:prstGeom>
        </p:spPr>
        <p:txBody>
          <a:bodyPr vert="horz" lIns="91440" tIns="45720" rIns="91440" bIns="45720" rtlCol="0" anchor="t">
            <a:normAutofit/>
          </a:bodyPr>
          <a:lstStyle/>
          <a:p>
            <a:pPr marL="456565" indent="-228600">
              <a:lnSpc>
                <a:spcPct val="90000"/>
              </a:lnSpc>
              <a:spcAft>
                <a:spcPts val="600"/>
              </a:spcAft>
              <a:buSzPct val="100000"/>
              <a:buFont typeface="Arial" panose="020B0604020202020204" pitchFamily="34" charset="0"/>
              <a:buChar char="•"/>
            </a:pPr>
            <a:endParaRPr lang="en-US" sz="2400" dirty="0">
              <a:solidFill>
                <a:srgbClr val="000000"/>
              </a:solidFill>
              <a:latin typeface="Arial" pitchFamily="34" charset="0"/>
              <a:cs typeface="Arial" pitchFamily="34" charset="-120"/>
            </a:endParaRPr>
          </a:p>
        </p:txBody>
      </p:sp>
      <p:sp>
        <p:nvSpPr>
          <p:cNvPr id="8" name="TextBox 7">
            <a:extLst>
              <a:ext uri="{FF2B5EF4-FFF2-40B4-BE49-F238E27FC236}">
                <a16:creationId xmlns:a16="http://schemas.microsoft.com/office/drawing/2014/main" id="{DCE35D75-224B-30A4-2FF7-B425BB10D1E9}"/>
              </a:ext>
            </a:extLst>
          </p:cNvPr>
          <p:cNvSpPr txBox="1"/>
          <p:nvPr/>
        </p:nvSpPr>
        <p:spPr>
          <a:xfrm>
            <a:off x="9102893" y="5990433"/>
            <a:ext cx="251382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clipset.com/ai-pin-movil-futuro-inteligencia-artificial-voz/">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2167057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40BB65-81A7-A8E5-EDA0-12F041F45F2A}"/>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DA772D43-38BD-89E6-3DE1-EB32FC4E93D3}"/>
              </a:ext>
            </a:extLst>
          </p:cNvPr>
          <p:cNvSpPr/>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4200" b="1" dirty="0">
              <a:ea typeface="+mj-ea"/>
              <a:cs typeface="+mj-cs"/>
            </a:endParaRPr>
          </a:p>
        </p:txBody>
      </p:sp>
      <p:sp>
        <p:nvSpPr>
          <p:cNvPr id="3" name="Text 1">
            <a:extLst>
              <a:ext uri="{FF2B5EF4-FFF2-40B4-BE49-F238E27FC236}">
                <a16:creationId xmlns:a16="http://schemas.microsoft.com/office/drawing/2014/main" id="{38BF09B3-B1A8-F5A6-D684-5747A140915E}"/>
              </a:ext>
            </a:extLst>
          </p:cNvPr>
          <p:cNvSpPr/>
          <p:nvPr/>
        </p:nvSpPr>
        <p:spPr>
          <a:xfrm>
            <a:off x="838200" y="1929384"/>
            <a:ext cx="10515600" cy="2967864"/>
          </a:xfrm>
          <a:prstGeom prst="rect">
            <a:avLst/>
          </a:prstGeom>
        </p:spPr>
        <p:txBody>
          <a:bodyPr vert="horz" lIns="91440" tIns="45720" rIns="91440" bIns="45720" rtlCol="0" anchor="t">
            <a:normAutofit/>
          </a:bodyPr>
          <a:lstStyle/>
          <a:p>
            <a:pPr marL="456565" indent="-228600">
              <a:lnSpc>
                <a:spcPct val="90000"/>
              </a:lnSpc>
              <a:spcAft>
                <a:spcPts val="600"/>
              </a:spcAft>
              <a:buSzPct val="100000"/>
              <a:buFont typeface="Arial" panose="020B0604020202020204" pitchFamily="34" charset="0"/>
              <a:buChar char="•"/>
            </a:pPr>
            <a:endParaRPr lang="en-US" sz="2400" dirty="0">
              <a:solidFill>
                <a:srgbClr val="000000"/>
              </a:solidFill>
              <a:latin typeface="Arial" pitchFamily="34" charset="0"/>
              <a:cs typeface="Arial" pitchFamily="34" charset="-120"/>
            </a:endParaRPr>
          </a:p>
        </p:txBody>
      </p:sp>
      <p:sp>
        <p:nvSpPr>
          <p:cNvPr id="4" name="Title 3">
            <a:extLst>
              <a:ext uri="{FF2B5EF4-FFF2-40B4-BE49-F238E27FC236}">
                <a16:creationId xmlns:a16="http://schemas.microsoft.com/office/drawing/2014/main" id="{761246D6-2EF1-0C39-00C7-CDD962DA013E}"/>
              </a:ext>
            </a:extLst>
          </p:cNvPr>
          <p:cNvSpPr>
            <a:spLocks noGrp="1"/>
          </p:cNvSpPr>
          <p:nvPr>
            <p:ph type="title"/>
          </p:nvPr>
        </p:nvSpPr>
        <p:spPr/>
        <p:txBody>
          <a:bodyPr/>
          <a:lstStyle/>
          <a:p>
            <a:r>
              <a:rPr lang="en-US" dirty="0"/>
              <a:t>Humane AI Pin (Disappointment)</a:t>
            </a:r>
          </a:p>
        </p:txBody>
      </p:sp>
      <p:sp>
        <p:nvSpPr>
          <p:cNvPr id="5" name="Content Placeholder 4">
            <a:extLst>
              <a:ext uri="{FF2B5EF4-FFF2-40B4-BE49-F238E27FC236}">
                <a16:creationId xmlns:a16="http://schemas.microsoft.com/office/drawing/2014/main" id="{3E0545D7-ECF5-9754-4E4C-E1CA484816F2}"/>
              </a:ext>
            </a:extLst>
          </p:cNvPr>
          <p:cNvSpPr>
            <a:spLocks noGrp="1"/>
          </p:cNvSpPr>
          <p:nvPr>
            <p:ph idx="1"/>
          </p:nvPr>
        </p:nvSpPr>
        <p:spPr/>
        <p:txBody>
          <a:bodyPr>
            <a:normAutofit fontScale="92500" lnSpcReduction="10000"/>
          </a:bodyPr>
          <a:lstStyle/>
          <a:p>
            <a:r>
              <a:rPr lang="en-US" dirty="0"/>
              <a:t>Common criticisms included:</a:t>
            </a:r>
          </a:p>
          <a:p>
            <a:pPr lvl="1"/>
            <a:r>
              <a:rPr lang="en-US" dirty="0"/>
              <a:t>Slow response times</a:t>
            </a:r>
          </a:p>
          <a:p>
            <a:pPr lvl="1"/>
            <a:r>
              <a:rPr lang="en-US" dirty="0"/>
              <a:t>Limited functionality compared to smartphones</a:t>
            </a:r>
          </a:p>
          <a:p>
            <a:pPr lvl="1"/>
            <a:r>
              <a:rPr lang="en-US" dirty="0"/>
              <a:t>Awkward interaction model</a:t>
            </a:r>
          </a:p>
          <a:p>
            <a:pPr lvl="1"/>
            <a:r>
              <a:rPr lang="en-US" dirty="0"/>
              <a:t>Inconsistent accuracy</a:t>
            </a:r>
          </a:p>
          <a:p>
            <a:r>
              <a:rPr lang="en-US" dirty="0"/>
              <a:t>By mid-2024, Humane announced it would stop selling the AI Pin and discontinue support for existing devices</a:t>
            </a:r>
          </a:p>
          <a:p>
            <a:r>
              <a:rPr lang="en-US" dirty="0"/>
              <a:t>Customers were informed that cloud-based services would be shut down, limiting functionality.</a:t>
            </a:r>
          </a:p>
          <a:p>
            <a:r>
              <a:rPr lang="en-US" dirty="0"/>
              <a:t>Humane sold most of its assets, technology, patents, and team to Hewlett-Packard (HP) for about $116 million.</a:t>
            </a:r>
          </a:p>
          <a:p>
            <a:pPr marL="457200" lvl="1" indent="0">
              <a:buNone/>
            </a:pPr>
            <a:endParaRPr lang="en-US" dirty="0"/>
          </a:p>
        </p:txBody>
      </p:sp>
    </p:spTree>
    <p:extLst>
      <p:ext uri="{BB962C8B-B14F-4D97-AF65-F5344CB8AC3E}">
        <p14:creationId xmlns:p14="http://schemas.microsoft.com/office/powerpoint/2010/main" val="3477104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C38A5D-B720-0F50-690C-94F35DCBCDF2}"/>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9108034-3DE7-87DE-E7F1-263AA3950D0A}"/>
              </a:ext>
            </a:extLst>
          </p:cNvPr>
          <p:cNvSpPr>
            <a:spLocks noGrp="1"/>
          </p:cNvSpPr>
          <p:nvPr>
            <p:ph type="title"/>
          </p:nvPr>
        </p:nvSpPr>
        <p:spPr>
          <a:xfrm>
            <a:off x="640080" y="325369"/>
            <a:ext cx="4368602" cy="1956841"/>
          </a:xfrm>
        </p:spPr>
        <p:txBody>
          <a:bodyPr anchor="b">
            <a:normAutofit/>
          </a:bodyPr>
          <a:lstStyle/>
          <a:p>
            <a:r>
              <a:rPr lang="en-US" sz="5400"/>
              <a:t>Rabbit R1 (2024)</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5C159356-0D04-C025-FDDC-25C74F3647C2}"/>
              </a:ext>
            </a:extLst>
          </p:cNvPr>
          <p:cNvSpPr>
            <a:spLocks noGrp="1"/>
          </p:cNvSpPr>
          <p:nvPr>
            <p:ph idx="1"/>
          </p:nvPr>
        </p:nvSpPr>
        <p:spPr>
          <a:xfrm>
            <a:off x="640080" y="2872899"/>
            <a:ext cx="4243589" cy="3320668"/>
          </a:xfrm>
        </p:spPr>
        <p:txBody>
          <a:bodyPr>
            <a:normAutofit/>
          </a:bodyPr>
          <a:lstStyle/>
          <a:p>
            <a:r>
              <a:rPr lang="en-US" sz="2200"/>
              <a:t>Handheld AI assistant device, developed by Rabbit Inc.</a:t>
            </a:r>
          </a:p>
          <a:p>
            <a:r>
              <a:rPr lang="en-US" sz="2200"/>
              <a:t>Announced at Consumer Electronics Show (CES 2024)</a:t>
            </a:r>
          </a:p>
          <a:p>
            <a:r>
              <a:rPr lang="en-US" sz="2200"/>
              <a:t>Touchscreen, camera, microphone, and speaker</a:t>
            </a:r>
          </a:p>
          <a:p>
            <a:r>
              <a:rPr lang="en-US" sz="2200"/>
              <a:t>Uses cloud-based AI services</a:t>
            </a:r>
          </a:p>
          <a:p>
            <a:r>
              <a:rPr lang="en-US" sz="2200"/>
              <a:t>Ran a “revolutionary” proprietary Operating System RabbitOS</a:t>
            </a:r>
          </a:p>
        </p:txBody>
      </p:sp>
      <p:pic>
        <p:nvPicPr>
          <p:cNvPr id="7" name="Picture 6">
            <a:extLst>
              <a:ext uri="{FF2B5EF4-FFF2-40B4-BE49-F238E27FC236}">
                <a16:creationId xmlns:a16="http://schemas.microsoft.com/office/drawing/2014/main" id="{2A1C2243-6934-6727-463D-E7C89BA1675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 b="303"/>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ext 0">
            <a:extLst>
              <a:ext uri="{FF2B5EF4-FFF2-40B4-BE49-F238E27FC236}">
                <a16:creationId xmlns:a16="http://schemas.microsoft.com/office/drawing/2014/main" id="{964E4183-1ED6-3689-4307-5C8ACBB69019}"/>
              </a:ext>
            </a:extLst>
          </p:cNvPr>
          <p:cNvSpPr/>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4200" b="1" dirty="0">
              <a:ea typeface="+mj-ea"/>
              <a:cs typeface="+mj-cs"/>
            </a:endParaRPr>
          </a:p>
        </p:txBody>
      </p:sp>
      <p:sp>
        <p:nvSpPr>
          <p:cNvPr id="3" name="Text 1">
            <a:extLst>
              <a:ext uri="{FF2B5EF4-FFF2-40B4-BE49-F238E27FC236}">
                <a16:creationId xmlns:a16="http://schemas.microsoft.com/office/drawing/2014/main" id="{79382C76-E68D-BCA6-A7ED-06CAFCA2F5D9}"/>
              </a:ext>
            </a:extLst>
          </p:cNvPr>
          <p:cNvSpPr/>
          <p:nvPr/>
        </p:nvSpPr>
        <p:spPr>
          <a:xfrm>
            <a:off x="838200" y="1929384"/>
            <a:ext cx="10515600" cy="2967864"/>
          </a:xfrm>
          <a:prstGeom prst="rect">
            <a:avLst/>
          </a:prstGeom>
        </p:spPr>
        <p:txBody>
          <a:bodyPr vert="horz" lIns="91440" tIns="45720" rIns="91440" bIns="45720" rtlCol="0" anchor="t">
            <a:normAutofit/>
          </a:bodyPr>
          <a:lstStyle/>
          <a:p>
            <a:pPr marL="456565" indent="-228600">
              <a:lnSpc>
                <a:spcPct val="90000"/>
              </a:lnSpc>
              <a:spcAft>
                <a:spcPts val="600"/>
              </a:spcAft>
              <a:buSzPct val="100000"/>
              <a:buFont typeface="Arial" panose="020B0604020202020204" pitchFamily="34" charset="0"/>
              <a:buChar char="•"/>
            </a:pPr>
            <a:endParaRPr lang="en-US" sz="2400" dirty="0">
              <a:solidFill>
                <a:srgbClr val="000000"/>
              </a:solidFill>
              <a:latin typeface="Arial" pitchFamily="34" charset="0"/>
              <a:cs typeface="Arial" pitchFamily="34" charset="-120"/>
            </a:endParaRPr>
          </a:p>
        </p:txBody>
      </p:sp>
    </p:spTree>
    <p:extLst>
      <p:ext uri="{BB962C8B-B14F-4D97-AF65-F5344CB8AC3E}">
        <p14:creationId xmlns:p14="http://schemas.microsoft.com/office/powerpoint/2010/main" val="2539664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C6C732-DA58-BF55-82AD-28895F95FB4C}"/>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B2935DFA-2C73-A429-3507-226A08F2D3F0}"/>
              </a:ext>
            </a:extLst>
          </p:cNvPr>
          <p:cNvSpPr/>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4200" b="1" dirty="0">
              <a:ea typeface="+mj-ea"/>
              <a:cs typeface="+mj-cs"/>
            </a:endParaRPr>
          </a:p>
        </p:txBody>
      </p:sp>
      <p:sp>
        <p:nvSpPr>
          <p:cNvPr id="3" name="Text 1">
            <a:extLst>
              <a:ext uri="{FF2B5EF4-FFF2-40B4-BE49-F238E27FC236}">
                <a16:creationId xmlns:a16="http://schemas.microsoft.com/office/drawing/2014/main" id="{BC145B64-161C-7B9C-B4F1-5310B3FA2A67}"/>
              </a:ext>
            </a:extLst>
          </p:cNvPr>
          <p:cNvSpPr/>
          <p:nvPr/>
        </p:nvSpPr>
        <p:spPr>
          <a:xfrm>
            <a:off x="838200" y="1929384"/>
            <a:ext cx="10515600" cy="2967864"/>
          </a:xfrm>
          <a:prstGeom prst="rect">
            <a:avLst/>
          </a:prstGeom>
        </p:spPr>
        <p:txBody>
          <a:bodyPr vert="horz" lIns="91440" tIns="45720" rIns="91440" bIns="45720" rtlCol="0" anchor="t">
            <a:normAutofit/>
          </a:bodyPr>
          <a:lstStyle/>
          <a:p>
            <a:pPr marL="456565" indent="-228600">
              <a:lnSpc>
                <a:spcPct val="90000"/>
              </a:lnSpc>
              <a:spcAft>
                <a:spcPts val="600"/>
              </a:spcAft>
              <a:buSzPct val="100000"/>
              <a:buFont typeface="Arial" panose="020B0604020202020204" pitchFamily="34" charset="0"/>
              <a:buChar char="•"/>
            </a:pPr>
            <a:endParaRPr lang="en-US" sz="2400" dirty="0">
              <a:solidFill>
                <a:srgbClr val="000000"/>
              </a:solidFill>
              <a:latin typeface="Arial" pitchFamily="34" charset="0"/>
              <a:cs typeface="Arial" pitchFamily="34" charset="-120"/>
            </a:endParaRPr>
          </a:p>
        </p:txBody>
      </p:sp>
      <p:sp>
        <p:nvSpPr>
          <p:cNvPr id="4" name="Title 3">
            <a:extLst>
              <a:ext uri="{FF2B5EF4-FFF2-40B4-BE49-F238E27FC236}">
                <a16:creationId xmlns:a16="http://schemas.microsoft.com/office/drawing/2014/main" id="{BA7112AD-E948-5723-9FC7-F327652ACBF3}"/>
              </a:ext>
            </a:extLst>
          </p:cNvPr>
          <p:cNvSpPr>
            <a:spLocks noGrp="1"/>
          </p:cNvSpPr>
          <p:nvPr>
            <p:ph type="title"/>
          </p:nvPr>
        </p:nvSpPr>
        <p:spPr/>
        <p:txBody>
          <a:bodyPr/>
          <a:lstStyle/>
          <a:p>
            <a:r>
              <a:rPr lang="en-US" dirty="0"/>
              <a:t>Rabbit R1 (Disappointment / Scam)</a:t>
            </a:r>
          </a:p>
        </p:txBody>
      </p:sp>
      <p:sp>
        <p:nvSpPr>
          <p:cNvPr id="5" name="Content Placeholder 4">
            <a:extLst>
              <a:ext uri="{FF2B5EF4-FFF2-40B4-BE49-F238E27FC236}">
                <a16:creationId xmlns:a16="http://schemas.microsoft.com/office/drawing/2014/main" id="{75B40F86-CDAD-8E9A-04EE-D73FA87F64BF}"/>
              </a:ext>
            </a:extLst>
          </p:cNvPr>
          <p:cNvSpPr>
            <a:spLocks noGrp="1"/>
          </p:cNvSpPr>
          <p:nvPr>
            <p:ph idx="1"/>
          </p:nvPr>
        </p:nvSpPr>
        <p:spPr/>
        <p:txBody>
          <a:bodyPr/>
          <a:lstStyle/>
          <a:p>
            <a:pPr marL="0" indent="0">
              <a:buNone/>
            </a:pPr>
            <a:r>
              <a:rPr lang="en-US" dirty="0"/>
              <a:t>Quotes from reviewers:</a:t>
            </a:r>
          </a:p>
          <a:p>
            <a:r>
              <a:rPr lang="en-US" dirty="0"/>
              <a:t>“The Rabbit R1 is one of the worst gadgets I’ve ever used.” — Digital Trends review.</a:t>
            </a:r>
          </a:p>
          <a:p>
            <a:r>
              <a:rPr lang="en-US" dirty="0"/>
              <a:t>“The Rabbit R1 … is a buggy, flawed, and unsuccessful mess in every way imaginable.” — Digital Trends review.</a:t>
            </a:r>
          </a:p>
          <a:p>
            <a:r>
              <a:rPr lang="en-US" dirty="0"/>
              <a:t>“Artificial intelligence might someday make technology easier to use … The Rabbit R1 does right now is make me tear my hair out.” — The Verge review.</a:t>
            </a:r>
          </a:p>
        </p:txBody>
      </p:sp>
    </p:spTree>
    <p:extLst>
      <p:ext uri="{BB962C8B-B14F-4D97-AF65-F5344CB8AC3E}">
        <p14:creationId xmlns:p14="http://schemas.microsoft.com/office/powerpoint/2010/main" val="409345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0"/>
          <p:cNvSpPr/>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200" b="1" dirty="0">
                <a:latin typeface="+mj-lt"/>
                <a:ea typeface="+mj-ea"/>
                <a:cs typeface="+mj-cs"/>
              </a:rPr>
              <a:t>Before we begin ...</a:t>
            </a:r>
            <a:endParaRPr lang="en-US" dirty="0">
              <a:ea typeface="+mj-ea"/>
              <a:cs typeface="+mj-cs"/>
            </a:endParaRP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aph of a cross with arrows&#10;&#10;AI-generated content may be incorrect.">
            <a:extLst>
              <a:ext uri="{FF2B5EF4-FFF2-40B4-BE49-F238E27FC236}">
                <a16:creationId xmlns:a16="http://schemas.microsoft.com/office/drawing/2014/main" id="{D541D67E-F9B9-03AD-018E-EA1877ECC917}"/>
              </a:ext>
            </a:extLst>
          </p:cNvPr>
          <p:cNvPicPr>
            <a:picLocks noChangeAspect="1"/>
          </p:cNvPicPr>
          <p:nvPr/>
        </p:nvPicPr>
        <p:blipFill>
          <a:blip r:embed="rId3"/>
          <a:stretch>
            <a:fillRect/>
          </a:stretch>
        </p:blipFill>
        <p:spPr>
          <a:xfrm>
            <a:off x="4091377" y="2305050"/>
            <a:ext cx="4018771" cy="3714750"/>
          </a:xfrm>
          <a:prstGeom prst="rect">
            <a:avLst/>
          </a:prstGeom>
        </p:spPr>
      </p:pic>
      <p:sp>
        <p:nvSpPr>
          <p:cNvPr id="5" name="TextBox 4">
            <a:extLst>
              <a:ext uri="{FF2B5EF4-FFF2-40B4-BE49-F238E27FC236}">
                <a16:creationId xmlns:a16="http://schemas.microsoft.com/office/drawing/2014/main" id="{D36A4BA2-0C43-2849-8C85-52A7892C2ADE}"/>
              </a:ext>
            </a:extLst>
          </p:cNvPr>
          <p:cNvSpPr txBox="1"/>
          <p:nvPr/>
        </p:nvSpPr>
        <p:spPr>
          <a:xfrm>
            <a:off x="5993376" y="1939931"/>
            <a:ext cx="2100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1</a:t>
            </a:r>
          </a:p>
        </p:txBody>
      </p:sp>
      <p:sp>
        <p:nvSpPr>
          <p:cNvPr id="6" name="TextBox 5">
            <a:extLst>
              <a:ext uri="{FF2B5EF4-FFF2-40B4-BE49-F238E27FC236}">
                <a16:creationId xmlns:a16="http://schemas.microsoft.com/office/drawing/2014/main" id="{0C30FA22-85EF-57B9-756C-806C33D5B1F3}"/>
              </a:ext>
            </a:extLst>
          </p:cNvPr>
          <p:cNvSpPr txBox="1"/>
          <p:nvPr/>
        </p:nvSpPr>
        <p:spPr>
          <a:xfrm>
            <a:off x="8212701" y="3978281"/>
            <a:ext cx="2100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1</a:t>
            </a:r>
          </a:p>
        </p:txBody>
      </p:sp>
      <p:sp>
        <p:nvSpPr>
          <p:cNvPr id="7" name="TextBox 6">
            <a:extLst>
              <a:ext uri="{FF2B5EF4-FFF2-40B4-BE49-F238E27FC236}">
                <a16:creationId xmlns:a16="http://schemas.microsoft.com/office/drawing/2014/main" id="{9F125CA4-F7CC-F90B-240D-75F0C7749197}"/>
              </a:ext>
            </a:extLst>
          </p:cNvPr>
          <p:cNvSpPr txBox="1"/>
          <p:nvPr/>
        </p:nvSpPr>
        <p:spPr>
          <a:xfrm>
            <a:off x="3716901" y="3978281"/>
            <a:ext cx="3719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-1</a:t>
            </a:r>
          </a:p>
        </p:txBody>
      </p:sp>
      <p:sp>
        <p:nvSpPr>
          <p:cNvPr id="8" name="TextBox 7">
            <a:extLst>
              <a:ext uri="{FF2B5EF4-FFF2-40B4-BE49-F238E27FC236}">
                <a16:creationId xmlns:a16="http://schemas.microsoft.com/office/drawing/2014/main" id="{C9A1BC92-477D-ADCC-FDBD-F549CB23379B}"/>
              </a:ext>
            </a:extLst>
          </p:cNvPr>
          <p:cNvSpPr txBox="1"/>
          <p:nvPr/>
        </p:nvSpPr>
        <p:spPr>
          <a:xfrm>
            <a:off x="5917176" y="6016631"/>
            <a:ext cx="3624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-1</a:t>
            </a:r>
          </a:p>
        </p:txBody>
      </p:sp>
      <p:sp>
        <p:nvSpPr>
          <p:cNvPr id="9" name="TextBox 8">
            <a:extLst>
              <a:ext uri="{FF2B5EF4-FFF2-40B4-BE49-F238E27FC236}">
                <a16:creationId xmlns:a16="http://schemas.microsoft.com/office/drawing/2014/main" id="{08FD6020-E867-C7B1-E419-056B110F2766}"/>
              </a:ext>
            </a:extLst>
          </p:cNvPr>
          <p:cNvSpPr txBox="1"/>
          <p:nvPr/>
        </p:nvSpPr>
        <p:spPr>
          <a:xfrm>
            <a:off x="4480293" y="6398418"/>
            <a:ext cx="33742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t>Ability to contribute</a:t>
            </a:r>
          </a:p>
        </p:txBody>
      </p:sp>
      <p:sp>
        <p:nvSpPr>
          <p:cNvPr id="10" name="TextBox 9">
            <a:extLst>
              <a:ext uri="{FF2B5EF4-FFF2-40B4-BE49-F238E27FC236}">
                <a16:creationId xmlns:a16="http://schemas.microsoft.com/office/drawing/2014/main" id="{E745A1BF-0BA8-A1AC-FE44-5B72CDBF339A}"/>
              </a:ext>
            </a:extLst>
          </p:cNvPr>
          <p:cNvSpPr txBox="1"/>
          <p:nvPr/>
        </p:nvSpPr>
        <p:spPr>
          <a:xfrm rot="16200000">
            <a:off x="1794243" y="3930699"/>
            <a:ext cx="33742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solidFill>
                  <a:srgbClr val="000000"/>
                </a:solidFill>
                <a:ea typeface="+mn-lt"/>
                <a:cs typeface="+mn-lt"/>
              </a:rPr>
              <a:t>Realistic Expectations</a:t>
            </a:r>
            <a:endParaRPr lang="en-US" sz="2400"/>
          </a:p>
        </p:txBody>
      </p:sp>
      <p:sp>
        <p:nvSpPr>
          <p:cNvPr id="12" name="TextBox 11">
            <a:extLst>
              <a:ext uri="{FF2B5EF4-FFF2-40B4-BE49-F238E27FC236}">
                <a16:creationId xmlns:a16="http://schemas.microsoft.com/office/drawing/2014/main" id="{CFE15962-7028-2ED9-E30F-3E919435AE53}"/>
              </a:ext>
            </a:extLst>
          </p:cNvPr>
          <p:cNvSpPr txBox="1"/>
          <p:nvPr/>
        </p:nvSpPr>
        <p:spPr>
          <a:xfrm>
            <a:off x="4943061" y="4664765"/>
            <a:ext cx="60083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dirty="0">
                <a:solidFill>
                  <a:srgbClr val="FF0000"/>
                </a:solidFill>
              </a:rPr>
              <a:t>X</a:t>
            </a:r>
          </a:p>
        </p:txBody>
      </p:sp>
      <p:sp>
        <p:nvSpPr>
          <p:cNvPr id="15" name="TextBox 14">
            <a:extLst>
              <a:ext uri="{FF2B5EF4-FFF2-40B4-BE49-F238E27FC236}">
                <a16:creationId xmlns:a16="http://schemas.microsoft.com/office/drawing/2014/main" id="{5FBA9A63-2006-C622-A2D9-1E4808B948CD}"/>
              </a:ext>
            </a:extLst>
          </p:cNvPr>
          <p:cNvSpPr txBox="1"/>
          <p:nvPr/>
        </p:nvSpPr>
        <p:spPr>
          <a:xfrm>
            <a:off x="6667487" y="3058311"/>
            <a:ext cx="44802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dirty="0">
                <a:solidFill>
                  <a:schemeClr val="accent6"/>
                </a:solidFill>
              </a:rPr>
              <a:t>X</a:t>
            </a:r>
            <a:endParaRPr lang="en-US" b="1" dirty="0">
              <a:solidFill>
                <a:schemeClr val="accent6"/>
              </a:solidFill>
            </a:endParaRPr>
          </a:p>
        </p:txBody>
      </p:sp>
      <p:cxnSp>
        <p:nvCxnSpPr>
          <p:cNvPr id="14" name="Straight Arrow Connector 13">
            <a:extLst>
              <a:ext uri="{FF2B5EF4-FFF2-40B4-BE49-F238E27FC236}">
                <a16:creationId xmlns:a16="http://schemas.microsoft.com/office/drawing/2014/main" id="{CAE81907-A631-049C-245C-C9C9EA7F146D}"/>
              </a:ext>
            </a:extLst>
          </p:cNvPr>
          <p:cNvCxnSpPr>
            <a:cxnSpLocks/>
          </p:cNvCxnSpPr>
          <p:nvPr/>
        </p:nvCxnSpPr>
        <p:spPr>
          <a:xfrm flipV="1">
            <a:off x="5364089" y="3593269"/>
            <a:ext cx="1200845" cy="1131969"/>
          </a:xfrm>
          <a:prstGeom prst="straightConnector1">
            <a:avLst/>
          </a:prstGeom>
          <a:ln w="34925">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4A8B7F-0D17-FCFF-7BAF-F9A1FFA5B278}"/>
            </a:ext>
          </a:extLst>
        </p:cNvPr>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32B1BCC-7AF7-F26D-13EE-8D2CC64CF6ED}"/>
              </a:ext>
            </a:extLst>
          </p:cNvPr>
          <p:cNvSpPr>
            <a:spLocks noGrp="1"/>
          </p:cNvSpPr>
          <p:nvPr>
            <p:ph type="title"/>
          </p:nvPr>
        </p:nvSpPr>
        <p:spPr>
          <a:xfrm>
            <a:off x="572493" y="238539"/>
            <a:ext cx="11018520" cy="1434415"/>
          </a:xfrm>
        </p:spPr>
        <p:txBody>
          <a:bodyPr anchor="b">
            <a:normAutofit/>
          </a:bodyPr>
          <a:lstStyle/>
          <a:p>
            <a:r>
              <a:rPr lang="it-IT" sz="5400"/>
              <a:t>Meta’s Galactica AI Fiasco (2022)</a:t>
            </a:r>
            <a:endParaRPr lang="en-US" sz="5400"/>
          </a:p>
        </p:txBody>
      </p:sp>
      <p:sp>
        <p:nvSpPr>
          <p:cNvPr id="205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060417F6-7625-1657-DD4D-F0D131E26A58}"/>
              </a:ext>
            </a:extLst>
          </p:cNvPr>
          <p:cNvSpPr>
            <a:spLocks noGrp="1"/>
          </p:cNvSpPr>
          <p:nvPr>
            <p:ph idx="1"/>
          </p:nvPr>
        </p:nvSpPr>
        <p:spPr>
          <a:xfrm>
            <a:off x="572493" y="2071316"/>
            <a:ext cx="6713552" cy="4119172"/>
          </a:xfrm>
        </p:spPr>
        <p:txBody>
          <a:bodyPr anchor="t">
            <a:normAutofit/>
          </a:bodyPr>
          <a:lstStyle/>
          <a:p>
            <a:r>
              <a:rPr lang="en-US" sz="2200" dirty="0"/>
              <a:t>Meta AI unveiled Galactica, a large language model meant to synthesize scientific knowledge and put up a public demo. </a:t>
            </a:r>
          </a:p>
          <a:p>
            <a:r>
              <a:rPr lang="en-US" sz="2200" dirty="0"/>
              <a:t>Almost immediately, Galactica started spewing authoritative-sounding nonsense (even a fake paper about bears in space).</a:t>
            </a:r>
          </a:p>
          <a:p>
            <a:r>
              <a:rPr lang="en-US" sz="2200" dirty="0"/>
              <a:t>Researchers on Twitter slammed it as “dangerously” misleading.</a:t>
            </a:r>
          </a:p>
          <a:p>
            <a:r>
              <a:rPr lang="en-US" sz="2200" dirty="0"/>
              <a:t>In </a:t>
            </a:r>
            <a:r>
              <a:rPr lang="en-US" sz="2200" b="1" i="1" dirty="0"/>
              <a:t>just three days</a:t>
            </a:r>
            <a:r>
              <a:rPr lang="en-US" sz="2200" dirty="0"/>
              <a:t>, Meta pulled the plug on Galactica amid the backlash. </a:t>
            </a:r>
          </a:p>
          <a:p>
            <a:r>
              <a:rPr lang="en-US" sz="2200" dirty="0"/>
              <a:t>Disappointment!</a:t>
            </a:r>
          </a:p>
        </p:txBody>
      </p:sp>
      <p:pic>
        <p:nvPicPr>
          <p:cNvPr id="2050" name="Picture 2" descr="photo illustration of bears floating in the vacuum of space">
            <a:extLst>
              <a:ext uri="{FF2B5EF4-FFF2-40B4-BE49-F238E27FC236}">
                <a16:creationId xmlns:a16="http://schemas.microsoft.com/office/drawing/2014/main" id="{DC889504-E4B1-99CF-799B-3ED9E6EFA6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697" r="21189" b="2"/>
          <a:stretch>
            <a:fillRect/>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2" name="Text 0">
            <a:extLst>
              <a:ext uri="{FF2B5EF4-FFF2-40B4-BE49-F238E27FC236}">
                <a16:creationId xmlns:a16="http://schemas.microsoft.com/office/drawing/2014/main" id="{8BA4FD93-BE30-15F5-8FD9-FAC7EBDAFAFC}"/>
              </a:ext>
            </a:extLst>
          </p:cNvPr>
          <p:cNvSpPr/>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4200" b="1" dirty="0">
              <a:ea typeface="+mj-ea"/>
              <a:cs typeface="+mj-cs"/>
            </a:endParaRPr>
          </a:p>
        </p:txBody>
      </p:sp>
      <p:sp>
        <p:nvSpPr>
          <p:cNvPr id="3" name="Text 1">
            <a:extLst>
              <a:ext uri="{FF2B5EF4-FFF2-40B4-BE49-F238E27FC236}">
                <a16:creationId xmlns:a16="http://schemas.microsoft.com/office/drawing/2014/main" id="{8E4CBA46-4610-E248-2E68-40E397EE54F3}"/>
              </a:ext>
            </a:extLst>
          </p:cNvPr>
          <p:cNvSpPr/>
          <p:nvPr/>
        </p:nvSpPr>
        <p:spPr>
          <a:xfrm>
            <a:off x="838200" y="1929384"/>
            <a:ext cx="10515600" cy="2967864"/>
          </a:xfrm>
          <a:prstGeom prst="rect">
            <a:avLst/>
          </a:prstGeom>
        </p:spPr>
        <p:txBody>
          <a:bodyPr vert="horz" lIns="91440" tIns="45720" rIns="91440" bIns="45720" rtlCol="0" anchor="t">
            <a:normAutofit/>
          </a:bodyPr>
          <a:lstStyle/>
          <a:p>
            <a:pPr marL="456565" indent="-228600">
              <a:lnSpc>
                <a:spcPct val="90000"/>
              </a:lnSpc>
              <a:spcAft>
                <a:spcPts val="600"/>
              </a:spcAft>
              <a:buSzPct val="100000"/>
              <a:buFont typeface="Arial" panose="020B0604020202020204" pitchFamily="34" charset="0"/>
              <a:buChar char="•"/>
            </a:pPr>
            <a:endParaRPr lang="en-US" sz="2400" dirty="0">
              <a:solidFill>
                <a:srgbClr val="000000"/>
              </a:solidFill>
              <a:latin typeface="Arial" pitchFamily="34" charset="0"/>
              <a:cs typeface="Arial" pitchFamily="34" charset="-120"/>
            </a:endParaRPr>
          </a:p>
        </p:txBody>
      </p:sp>
    </p:spTree>
    <p:extLst>
      <p:ext uri="{BB962C8B-B14F-4D97-AF65-F5344CB8AC3E}">
        <p14:creationId xmlns:p14="http://schemas.microsoft.com/office/powerpoint/2010/main" val="49246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909F8E-3480-419A-29B5-7CE7EEF4E003}"/>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D2635B74-73AC-D416-B17D-9338379FFC7C}"/>
              </a:ext>
            </a:extLst>
          </p:cNvPr>
          <p:cNvSpPr/>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4200" b="1" dirty="0">
              <a:ea typeface="+mj-ea"/>
              <a:cs typeface="+mj-cs"/>
            </a:endParaRPr>
          </a:p>
        </p:txBody>
      </p:sp>
      <p:sp>
        <p:nvSpPr>
          <p:cNvPr id="3" name="Text 1">
            <a:extLst>
              <a:ext uri="{FF2B5EF4-FFF2-40B4-BE49-F238E27FC236}">
                <a16:creationId xmlns:a16="http://schemas.microsoft.com/office/drawing/2014/main" id="{DC4CC2E9-0C77-CDD1-EF21-86DDACBAFE71}"/>
              </a:ext>
            </a:extLst>
          </p:cNvPr>
          <p:cNvSpPr/>
          <p:nvPr/>
        </p:nvSpPr>
        <p:spPr>
          <a:xfrm>
            <a:off x="838200" y="1929384"/>
            <a:ext cx="10515600" cy="2967864"/>
          </a:xfrm>
          <a:prstGeom prst="rect">
            <a:avLst/>
          </a:prstGeom>
        </p:spPr>
        <p:txBody>
          <a:bodyPr vert="horz" lIns="91440" tIns="45720" rIns="91440" bIns="45720" rtlCol="0" anchor="t">
            <a:normAutofit/>
          </a:bodyPr>
          <a:lstStyle/>
          <a:p>
            <a:pPr marL="456565" indent="-228600">
              <a:lnSpc>
                <a:spcPct val="90000"/>
              </a:lnSpc>
              <a:spcAft>
                <a:spcPts val="600"/>
              </a:spcAft>
              <a:buSzPct val="100000"/>
              <a:buFont typeface="Arial" panose="020B0604020202020204" pitchFamily="34" charset="0"/>
              <a:buChar char="•"/>
            </a:pPr>
            <a:endParaRPr lang="en-US" sz="2400" dirty="0">
              <a:solidFill>
                <a:srgbClr val="000000"/>
              </a:solidFill>
              <a:latin typeface="Arial" pitchFamily="34" charset="0"/>
              <a:cs typeface="Arial" pitchFamily="34" charset="-120"/>
            </a:endParaRPr>
          </a:p>
        </p:txBody>
      </p:sp>
      <p:sp>
        <p:nvSpPr>
          <p:cNvPr id="4" name="Title 3">
            <a:extLst>
              <a:ext uri="{FF2B5EF4-FFF2-40B4-BE49-F238E27FC236}">
                <a16:creationId xmlns:a16="http://schemas.microsoft.com/office/drawing/2014/main" id="{CA10071E-F804-CC24-9040-29800954433A}"/>
              </a:ext>
            </a:extLst>
          </p:cNvPr>
          <p:cNvSpPr>
            <a:spLocks noGrp="1"/>
          </p:cNvSpPr>
          <p:nvPr>
            <p:ph type="title"/>
          </p:nvPr>
        </p:nvSpPr>
        <p:spPr/>
        <p:txBody>
          <a:bodyPr/>
          <a:lstStyle/>
          <a:p>
            <a:r>
              <a:rPr lang="it-IT" dirty="0"/>
              <a:t>Engineer.ai’s “No AI” Scandal (2019 - 2025)</a:t>
            </a:r>
            <a:endParaRPr lang="en-US" dirty="0"/>
          </a:p>
        </p:txBody>
      </p:sp>
      <p:sp>
        <p:nvSpPr>
          <p:cNvPr id="5" name="Content Placeholder 4">
            <a:extLst>
              <a:ext uri="{FF2B5EF4-FFF2-40B4-BE49-F238E27FC236}">
                <a16:creationId xmlns:a16="http://schemas.microsoft.com/office/drawing/2014/main" id="{60422513-6128-0953-4B79-E3DF2110BDF1}"/>
              </a:ext>
            </a:extLst>
          </p:cNvPr>
          <p:cNvSpPr>
            <a:spLocks noGrp="1"/>
          </p:cNvSpPr>
          <p:nvPr>
            <p:ph idx="1"/>
          </p:nvPr>
        </p:nvSpPr>
        <p:spPr/>
        <p:txBody>
          <a:bodyPr>
            <a:normAutofit/>
          </a:bodyPr>
          <a:lstStyle/>
          <a:p>
            <a:r>
              <a:rPr lang="en-US" dirty="0"/>
              <a:t>This startup (now renamed Builder.ai) claimed an AI-powered platform that could “automate” app development. </a:t>
            </a:r>
          </a:p>
          <a:p>
            <a:r>
              <a:rPr lang="en-US" dirty="0"/>
              <a:t>It attracted nearly $30 million in funding. </a:t>
            </a:r>
          </a:p>
          <a:p>
            <a:r>
              <a:rPr lang="en-US" dirty="0"/>
              <a:t>A 2019 exposé revealed Engineer.ai had no such AI – human engineers were manually coding the apps. </a:t>
            </a:r>
          </a:p>
          <a:p>
            <a:r>
              <a:rPr lang="en-US" dirty="0"/>
              <a:t>The founder pitched that the product was “80% done” with AI, but in truth they hadn’t begun that automation.</a:t>
            </a:r>
          </a:p>
          <a:p>
            <a:endParaRPr lang="en-US" dirty="0"/>
          </a:p>
        </p:txBody>
      </p:sp>
    </p:spTree>
    <p:extLst>
      <p:ext uri="{BB962C8B-B14F-4D97-AF65-F5344CB8AC3E}">
        <p14:creationId xmlns:p14="http://schemas.microsoft.com/office/powerpoint/2010/main" val="4010834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A4677E-9DBF-AC1D-DA1D-59585D53C679}"/>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3">
            <a:extLst>
              <a:ext uri="{FF2B5EF4-FFF2-40B4-BE49-F238E27FC236}">
                <a16:creationId xmlns:a16="http://schemas.microsoft.com/office/drawing/2014/main" id="{49251531-5CA4-3F55-F12A-4EB7A66FFD11}"/>
              </a:ext>
            </a:extLst>
          </p:cNvPr>
          <p:cNvSpPr>
            <a:spLocks noGrp="1"/>
          </p:cNvSpPr>
          <p:nvPr>
            <p:ph type="title"/>
          </p:nvPr>
        </p:nvSpPr>
        <p:spPr>
          <a:xfrm>
            <a:off x="838200" y="365125"/>
            <a:ext cx="5393361" cy="1325563"/>
          </a:xfrm>
        </p:spPr>
        <p:txBody>
          <a:bodyPr>
            <a:normAutofit/>
          </a:bodyPr>
          <a:lstStyle/>
          <a:p>
            <a:r>
              <a:rPr lang="it-IT" sz="4100"/>
              <a:t>Engineer.ai’s “No AI” Scandal (Scam / Sham)</a:t>
            </a:r>
            <a:endParaRPr lang="en-US" sz="4100"/>
          </a:p>
        </p:txBody>
      </p:sp>
      <p:sp>
        <p:nvSpPr>
          <p:cNvPr id="14" name="Freeform: Shape 13">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ontent Placeholder 4">
            <a:extLst>
              <a:ext uri="{FF2B5EF4-FFF2-40B4-BE49-F238E27FC236}">
                <a16:creationId xmlns:a16="http://schemas.microsoft.com/office/drawing/2014/main" id="{36F160EB-4CFB-261F-AAE1-34025B16C25A}"/>
              </a:ext>
            </a:extLst>
          </p:cNvPr>
          <p:cNvSpPr>
            <a:spLocks noGrp="1"/>
          </p:cNvSpPr>
          <p:nvPr>
            <p:ph idx="1"/>
          </p:nvPr>
        </p:nvSpPr>
        <p:spPr>
          <a:xfrm>
            <a:off x="838200" y="1825625"/>
            <a:ext cx="5815677" cy="4351338"/>
          </a:xfrm>
        </p:spPr>
        <p:txBody>
          <a:bodyPr>
            <a:normAutofit/>
          </a:bodyPr>
          <a:lstStyle/>
          <a:p>
            <a:r>
              <a:rPr lang="en-US" sz="2000" dirty="0"/>
              <a:t> The "no-code" AI software development company once valued at $1.5 billion, entered formal insolvency proceedings and initiated bankruptcy filings in the UK, US, and India in May 2025. </a:t>
            </a:r>
          </a:p>
          <a:p>
            <a:r>
              <a:rPr lang="en-US" sz="2000" dirty="0"/>
              <a:t>The collapse followed revelations of severe financial irregularities, including drastically inflated revenue figures.</a:t>
            </a:r>
          </a:p>
          <a:p>
            <a:r>
              <a:rPr lang="en-US" sz="2000" dirty="0"/>
              <a:t>This, and other failures like it, have lead the SEC to take actions against companies that engage in these “AI Washing” activities.</a:t>
            </a:r>
          </a:p>
          <a:p>
            <a:r>
              <a:rPr lang="en-US" sz="2000" dirty="0"/>
              <a:t>Builder.ai founder, Sachin Dev Duggal is reported to be pursuing a new AI startup.</a:t>
            </a:r>
          </a:p>
        </p:txBody>
      </p:sp>
      <p:sp>
        <p:nvSpPr>
          <p:cNvPr id="16" name="Oval 15">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C6E229A-624E-1C6C-C6D6-48F774C22A4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8" name="Freeform: Shape 17">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0" name="Straight Connector 19">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 name="Text 0">
            <a:extLst>
              <a:ext uri="{FF2B5EF4-FFF2-40B4-BE49-F238E27FC236}">
                <a16:creationId xmlns:a16="http://schemas.microsoft.com/office/drawing/2014/main" id="{22FBE04A-CFEB-C115-152C-B43A0952E996}"/>
              </a:ext>
            </a:extLst>
          </p:cNvPr>
          <p:cNvSpPr/>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4200" b="1" dirty="0">
              <a:ea typeface="+mj-ea"/>
              <a:cs typeface="+mj-cs"/>
            </a:endParaRPr>
          </a:p>
        </p:txBody>
      </p:sp>
      <p:sp>
        <p:nvSpPr>
          <p:cNvPr id="3" name="Text 1">
            <a:extLst>
              <a:ext uri="{FF2B5EF4-FFF2-40B4-BE49-F238E27FC236}">
                <a16:creationId xmlns:a16="http://schemas.microsoft.com/office/drawing/2014/main" id="{39425AEC-2A54-11BD-4354-69472740FE79}"/>
              </a:ext>
            </a:extLst>
          </p:cNvPr>
          <p:cNvSpPr/>
          <p:nvPr/>
        </p:nvSpPr>
        <p:spPr>
          <a:xfrm>
            <a:off x="838200" y="1929384"/>
            <a:ext cx="10515600" cy="2967864"/>
          </a:xfrm>
          <a:prstGeom prst="rect">
            <a:avLst/>
          </a:prstGeom>
        </p:spPr>
        <p:txBody>
          <a:bodyPr vert="horz" lIns="91440" tIns="45720" rIns="91440" bIns="45720" rtlCol="0" anchor="t">
            <a:normAutofit/>
          </a:bodyPr>
          <a:lstStyle/>
          <a:p>
            <a:pPr marL="456565" indent="-228600">
              <a:lnSpc>
                <a:spcPct val="90000"/>
              </a:lnSpc>
              <a:spcAft>
                <a:spcPts val="600"/>
              </a:spcAft>
              <a:buSzPct val="100000"/>
              <a:buFont typeface="Arial" panose="020B0604020202020204" pitchFamily="34" charset="0"/>
              <a:buChar char="•"/>
            </a:pPr>
            <a:endParaRPr lang="en-US" sz="2400" dirty="0">
              <a:solidFill>
                <a:srgbClr val="000000"/>
              </a:solidFill>
              <a:latin typeface="Arial" pitchFamily="34" charset="0"/>
              <a:cs typeface="Arial" pitchFamily="34" charset="-120"/>
            </a:endParaRPr>
          </a:p>
        </p:txBody>
      </p:sp>
    </p:spTree>
    <p:extLst>
      <p:ext uri="{BB962C8B-B14F-4D97-AF65-F5344CB8AC3E}">
        <p14:creationId xmlns:p14="http://schemas.microsoft.com/office/powerpoint/2010/main" val="1077317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9DF5D2-6C27-A956-94E3-CACA4E5B92C4}"/>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4E6E4F48-73A0-A7A2-9D19-806799812FC4}"/>
              </a:ext>
            </a:extLst>
          </p:cNvPr>
          <p:cNvSpPr/>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4200" b="1" dirty="0">
              <a:ea typeface="+mj-ea"/>
              <a:cs typeface="+mj-cs"/>
            </a:endParaRPr>
          </a:p>
        </p:txBody>
      </p:sp>
      <p:sp>
        <p:nvSpPr>
          <p:cNvPr id="3" name="Text 1">
            <a:extLst>
              <a:ext uri="{FF2B5EF4-FFF2-40B4-BE49-F238E27FC236}">
                <a16:creationId xmlns:a16="http://schemas.microsoft.com/office/drawing/2014/main" id="{0A736BB5-DC37-8371-51F7-578EADC8BB07}"/>
              </a:ext>
            </a:extLst>
          </p:cNvPr>
          <p:cNvSpPr/>
          <p:nvPr/>
        </p:nvSpPr>
        <p:spPr>
          <a:xfrm>
            <a:off x="838200" y="1929384"/>
            <a:ext cx="10515600" cy="2967864"/>
          </a:xfrm>
          <a:prstGeom prst="rect">
            <a:avLst/>
          </a:prstGeom>
        </p:spPr>
        <p:txBody>
          <a:bodyPr vert="horz" lIns="91440" tIns="45720" rIns="91440" bIns="45720" rtlCol="0" anchor="t">
            <a:normAutofit/>
          </a:bodyPr>
          <a:lstStyle/>
          <a:p>
            <a:pPr marL="456565" indent="-228600">
              <a:lnSpc>
                <a:spcPct val="90000"/>
              </a:lnSpc>
              <a:spcAft>
                <a:spcPts val="600"/>
              </a:spcAft>
              <a:buSzPct val="100000"/>
              <a:buFont typeface="Arial" panose="020B0604020202020204" pitchFamily="34" charset="0"/>
              <a:buChar char="•"/>
            </a:pPr>
            <a:endParaRPr lang="en-US" sz="2400" dirty="0">
              <a:solidFill>
                <a:srgbClr val="000000"/>
              </a:solidFill>
              <a:latin typeface="Arial" pitchFamily="34" charset="0"/>
              <a:cs typeface="Arial" pitchFamily="34" charset="-120"/>
            </a:endParaRPr>
          </a:p>
        </p:txBody>
      </p:sp>
      <p:sp>
        <p:nvSpPr>
          <p:cNvPr id="4" name="Title 3">
            <a:extLst>
              <a:ext uri="{FF2B5EF4-FFF2-40B4-BE49-F238E27FC236}">
                <a16:creationId xmlns:a16="http://schemas.microsoft.com/office/drawing/2014/main" id="{033F0C17-1405-814F-39E5-9922606493B6}"/>
              </a:ext>
            </a:extLst>
          </p:cNvPr>
          <p:cNvSpPr>
            <a:spLocks noGrp="1"/>
          </p:cNvSpPr>
          <p:nvPr>
            <p:ph type="title"/>
          </p:nvPr>
        </p:nvSpPr>
        <p:spPr/>
        <p:txBody>
          <a:bodyPr/>
          <a:lstStyle/>
          <a:p>
            <a:r>
              <a:rPr lang="en-US" dirty="0"/>
              <a:t>ChatGPT and Kenya </a:t>
            </a:r>
          </a:p>
        </p:txBody>
      </p:sp>
      <p:sp>
        <p:nvSpPr>
          <p:cNvPr id="5" name="Content Placeholder 4">
            <a:extLst>
              <a:ext uri="{FF2B5EF4-FFF2-40B4-BE49-F238E27FC236}">
                <a16:creationId xmlns:a16="http://schemas.microsoft.com/office/drawing/2014/main" id="{0B90E3BB-DECE-FA59-9E3D-8E19566FE8FE}"/>
              </a:ext>
            </a:extLst>
          </p:cNvPr>
          <p:cNvSpPr>
            <a:spLocks noGrp="1"/>
          </p:cNvSpPr>
          <p:nvPr>
            <p:ph idx="1"/>
          </p:nvPr>
        </p:nvSpPr>
        <p:spPr/>
        <p:txBody>
          <a:bodyPr>
            <a:normAutofit/>
          </a:bodyPr>
          <a:lstStyle/>
          <a:p>
            <a:pPr marL="0" lvl="0" indent="0">
              <a:lnSpc>
                <a:spcPct val="100000"/>
              </a:lnSpc>
              <a:spcBef>
                <a:spcPts val="0"/>
              </a:spcBef>
              <a:buNone/>
              <a:defRPr/>
            </a:pPr>
            <a:r>
              <a:rPr lang="en-US" dirty="0"/>
              <a:t>Reports from early 2023 revealed that OpenAI used contracted Kenyan workers paid less than $2 per hour to filter and label graphic, offensive, and traumatic content to train ChatGPT to be safer.</a:t>
            </a:r>
          </a:p>
          <a:p>
            <a:pPr>
              <a:lnSpc>
                <a:spcPct val="100000"/>
              </a:lnSpc>
              <a:spcBef>
                <a:spcPts val="0"/>
              </a:spcBef>
              <a:defRPr/>
            </a:pPr>
            <a:r>
              <a:rPr lang="en-US" dirty="0"/>
              <a:t>The workers were employed via the outsourcing firm Sama. </a:t>
            </a:r>
          </a:p>
          <a:p>
            <a:r>
              <a:rPr lang="en-US" dirty="0"/>
              <a:t>The goal was to identify and tag violent or inappropriate text, which helped train AI safety models to detect and block similar content in the future.</a:t>
            </a:r>
          </a:p>
          <a:p>
            <a:r>
              <a:rPr lang="en-US" dirty="0"/>
              <a:t>Kenyan workers reported severe distress and PTSD from reviewing explicit content.</a:t>
            </a:r>
          </a:p>
          <a:p>
            <a:endParaRPr lang="en-US" dirty="0"/>
          </a:p>
        </p:txBody>
      </p:sp>
    </p:spTree>
    <p:extLst>
      <p:ext uri="{BB962C8B-B14F-4D97-AF65-F5344CB8AC3E}">
        <p14:creationId xmlns:p14="http://schemas.microsoft.com/office/powerpoint/2010/main" val="3661624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D94D261-D124-F635-B809-908B2F1033A2}"/>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6100" kern="1200">
                <a:solidFill>
                  <a:schemeClr val="tx1"/>
                </a:solidFill>
                <a:latin typeface="+mj-lt"/>
                <a:ea typeface="+mj-ea"/>
                <a:cs typeface="+mj-cs"/>
              </a:rPr>
              <a:t>Discuss … </a:t>
            </a:r>
            <a:br>
              <a:rPr lang="en-US" sz="6100" kern="1200">
                <a:solidFill>
                  <a:schemeClr val="tx1"/>
                </a:solidFill>
                <a:latin typeface="+mj-lt"/>
                <a:ea typeface="+mj-ea"/>
                <a:cs typeface="+mj-cs"/>
              </a:rPr>
            </a:br>
            <a:r>
              <a:rPr lang="en-US" sz="6100" kern="1200">
                <a:solidFill>
                  <a:schemeClr val="tx1"/>
                </a:solidFill>
                <a:latin typeface="+mj-lt"/>
                <a:ea typeface="+mj-ea"/>
                <a:cs typeface="+mj-cs"/>
              </a:rPr>
              <a:t>How is this relevant to you?</a:t>
            </a: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C8F8D35-D506-8F15-04B0-87C6A783795B}"/>
              </a:ext>
            </a:extLst>
          </p:cNvPr>
          <p:cNvSpPr>
            <a:spLocks noGrp="1"/>
          </p:cNvSpPr>
          <p:nvPr>
            <p:ph type="sldNum" sz="quarter" idx="12"/>
          </p:nvPr>
        </p:nvSpPr>
        <p:spPr>
          <a:xfrm>
            <a:off x="10489019" y="6356350"/>
            <a:ext cx="1268818" cy="365125"/>
          </a:xfrm>
        </p:spPr>
        <p:txBody>
          <a:bodyPr vert="horz" lIns="91440" tIns="45720" rIns="91440" bIns="45720" rtlCol="0" anchor="ctr">
            <a:normAutofit/>
          </a:bodyPr>
          <a:lstStyle/>
          <a:p>
            <a:pPr>
              <a:spcAft>
                <a:spcPts val="600"/>
              </a:spcAft>
            </a:pPr>
            <a:fld id="{4C487655-AABA-4CA8-8EDF-7F823A468B89}" type="slidenum">
              <a:rPr lang="en-US" sz="1200">
                <a:solidFill>
                  <a:schemeClr val="tx1">
                    <a:lumMod val="50000"/>
                    <a:lumOff val="50000"/>
                  </a:schemeClr>
                </a:solidFill>
              </a:rPr>
              <a:pPr>
                <a:spcAft>
                  <a:spcPts val="600"/>
                </a:spcAft>
              </a:pPr>
              <a:t>24</a:t>
            </a:fld>
            <a:endParaRPr lang="en-US" sz="1200">
              <a:solidFill>
                <a:schemeClr val="tx1">
                  <a:lumMod val="50000"/>
                  <a:lumOff val="50000"/>
                </a:schemeClr>
              </a:solidFill>
            </a:endParaRPr>
          </a:p>
        </p:txBody>
      </p:sp>
    </p:spTree>
    <p:extLst>
      <p:ext uri="{BB962C8B-B14F-4D97-AF65-F5344CB8AC3E}">
        <p14:creationId xmlns:p14="http://schemas.microsoft.com/office/powerpoint/2010/main" val="2323535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BFB3893C-5C62-0B44-75B0-3CCE122E290B}"/>
              </a:ext>
            </a:extLst>
          </p:cNvPr>
          <p:cNvSpPr>
            <a:spLocks noGrp="1"/>
          </p:cNvSpPr>
          <p:nvPr>
            <p:ph type="title"/>
          </p:nvPr>
        </p:nvSpPr>
        <p:spPr>
          <a:xfrm>
            <a:off x="838200" y="643467"/>
            <a:ext cx="2951205" cy="5571066"/>
          </a:xfrm>
        </p:spPr>
        <p:txBody>
          <a:bodyPr>
            <a:normAutofit/>
          </a:bodyPr>
          <a:lstStyle/>
          <a:p>
            <a:r>
              <a:rPr lang="en-US">
                <a:solidFill>
                  <a:srgbClr val="FFFFFF"/>
                </a:solidFill>
              </a:rPr>
              <a:t>Final points</a:t>
            </a:r>
          </a:p>
        </p:txBody>
      </p:sp>
      <p:sp>
        <p:nvSpPr>
          <p:cNvPr id="4" name="Slide Number Placeholder 3">
            <a:extLst>
              <a:ext uri="{FF2B5EF4-FFF2-40B4-BE49-F238E27FC236}">
                <a16:creationId xmlns:a16="http://schemas.microsoft.com/office/drawing/2014/main" id="{DEF34D16-835C-F35D-E462-351165922463}"/>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fld id="{4C487655-AABA-4CA8-8EDF-7F823A468B89}" type="slidenum">
              <a:rPr lang="en-US" sz="1800">
                <a:solidFill>
                  <a:srgbClr val="898989"/>
                </a:solidFill>
              </a:rPr>
              <a:pPr>
                <a:lnSpc>
                  <a:spcPct val="90000"/>
                </a:lnSpc>
                <a:spcAft>
                  <a:spcPts val="600"/>
                </a:spcAft>
              </a:pPr>
              <a:t>25</a:t>
            </a:fld>
            <a:endParaRPr lang="en-US" sz="1800">
              <a:solidFill>
                <a:srgbClr val="898989"/>
              </a:solidFill>
            </a:endParaRPr>
          </a:p>
        </p:txBody>
      </p:sp>
      <p:graphicFrame>
        <p:nvGraphicFramePr>
          <p:cNvPr id="6" name="Content Placeholder 2">
            <a:extLst>
              <a:ext uri="{FF2B5EF4-FFF2-40B4-BE49-F238E27FC236}">
                <a16:creationId xmlns:a16="http://schemas.microsoft.com/office/drawing/2014/main" id="{5CA30521-61C2-5697-74B7-9FC2BA128BD8}"/>
              </a:ext>
            </a:extLst>
          </p:cNvPr>
          <p:cNvGraphicFramePr>
            <a:graphicFrameLocks noGrp="1"/>
          </p:cNvGraphicFramePr>
          <p:nvPr>
            <p:ph idx="1"/>
            <p:extLst>
              <p:ext uri="{D42A27DB-BD31-4B8C-83A1-F6EECF244321}">
                <p14:modId xmlns:p14="http://schemas.microsoft.com/office/powerpoint/2010/main" val="406210026"/>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378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988FE-0844-A669-998D-BD5473EE9C1D}"/>
              </a:ext>
            </a:extLst>
          </p:cNvPr>
          <p:cNvSpPr>
            <a:spLocks noGrp="1"/>
          </p:cNvSpPr>
          <p:nvPr>
            <p:ph type="title"/>
          </p:nvPr>
        </p:nvSpPr>
        <p:spPr>
          <a:xfrm>
            <a:off x="838200" y="365125"/>
            <a:ext cx="10515600" cy="944563"/>
          </a:xfrm>
        </p:spPr>
        <p:txBody>
          <a:bodyPr/>
          <a:lstStyle/>
          <a:p>
            <a:r>
              <a:rPr lang="en-US" dirty="0"/>
              <a:t>Important Distinctions:</a:t>
            </a:r>
          </a:p>
        </p:txBody>
      </p:sp>
      <p:graphicFrame>
        <p:nvGraphicFramePr>
          <p:cNvPr id="5" name="Content Placeholder 4">
            <a:extLst>
              <a:ext uri="{FF2B5EF4-FFF2-40B4-BE49-F238E27FC236}">
                <a16:creationId xmlns:a16="http://schemas.microsoft.com/office/drawing/2014/main" id="{64AA0DAB-C382-97F6-34EE-D488DFFD7826}"/>
              </a:ext>
            </a:extLst>
          </p:cNvPr>
          <p:cNvGraphicFramePr>
            <a:graphicFrameLocks noGrp="1"/>
          </p:cNvGraphicFramePr>
          <p:nvPr>
            <p:ph idx="1"/>
          </p:nvPr>
        </p:nvGraphicFramePr>
        <p:xfrm>
          <a:off x="838201" y="1825625"/>
          <a:ext cx="4293636" cy="3735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FCBCE15B-7192-7B75-0F72-5BC262D6228B}"/>
              </a:ext>
            </a:extLst>
          </p:cNvPr>
          <p:cNvSpPr>
            <a:spLocks noGrp="1"/>
          </p:cNvSpPr>
          <p:nvPr>
            <p:ph type="sldNum" sz="quarter" idx="12"/>
          </p:nvPr>
        </p:nvSpPr>
        <p:spPr/>
        <p:txBody>
          <a:bodyPr/>
          <a:lstStyle/>
          <a:p>
            <a:fld id="{4C487655-AABA-4CA8-8EDF-7F823A468B89}" type="slidenum">
              <a:rPr lang="en-US" smtClean="0"/>
              <a:t>3</a:t>
            </a:fld>
            <a:endParaRPr lang="en-US" dirty="0"/>
          </a:p>
        </p:txBody>
      </p:sp>
      <p:sp>
        <p:nvSpPr>
          <p:cNvPr id="6" name="TextBox 5">
            <a:extLst>
              <a:ext uri="{FF2B5EF4-FFF2-40B4-BE49-F238E27FC236}">
                <a16:creationId xmlns:a16="http://schemas.microsoft.com/office/drawing/2014/main" id="{89864ED5-72A7-532E-B20A-694FC575F4D6}"/>
              </a:ext>
            </a:extLst>
          </p:cNvPr>
          <p:cNvSpPr txBox="1"/>
          <p:nvPr/>
        </p:nvSpPr>
        <p:spPr>
          <a:xfrm>
            <a:off x="5066522" y="1170940"/>
            <a:ext cx="6559421" cy="452431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t>Artificial Intelligence (AI) is </a:t>
            </a:r>
            <a:r>
              <a:rPr lang="en-US" b="1" i="1" dirty="0"/>
              <a:t>any automation that appears to be intelligent</a:t>
            </a:r>
            <a:r>
              <a:rPr lang="en-US" dirty="0"/>
              <a:t>.  Early AI efforts relied on decision-making workflows that were known in advance.</a:t>
            </a:r>
            <a:br>
              <a:rPr lang="en-US" dirty="0"/>
            </a:br>
            <a:endParaRPr lang="en-US" dirty="0"/>
          </a:p>
          <a:p>
            <a:pPr marL="285750" indent="-285750">
              <a:buFont typeface="Arial" panose="020B0604020202020204" pitchFamily="34" charset="0"/>
              <a:buChar char="•"/>
            </a:pPr>
            <a:r>
              <a:rPr lang="en-US" dirty="0"/>
              <a:t>Machine Learning (ML) keeps track of past successes and failures in the context of a certain kind of problem.  The record of those successes and failures is used to respond to future events. </a:t>
            </a:r>
            <a:r>
              <a:rPr lang="en-US" b="1" i="1" dirty="0"/>
              <a:t>ML allows a computer to improve its decision-making ability without being explicitly programmed.</a:t>
            </a:r>
            <a:r>
              <a:rPr lang="en-US" dirty="0"/>
              <a:t> ML is a subset of AI.</a:t>
            </a:r>
            <a:br>
              <a:rPr lang="en-US" dirty="0"/>
            </a:br>
            <a:endParaRPr lang="en-US" dirty="0"/>
          </a:p>
          <a:p>
            <a:pPr marL="285750" indent="-285750">
              <a:buFont typeface="Arial" panose="020B0604020202020204" pitchFamily="34" charset="0"/>
              <a:buChar char="•"/>
            </a:pPr>
            <a:r>
              <a:rPr lang="en-US" dirty="0"/>
              <a:t>Deep Learning (DL) Deep Learning is a subset of ML.  Deep Learning makes use of  </a:t>
            </a:r>
            <a:r>
              <a:rPr lang="en-US" b="1" i="1" dirty="0"/>
              <a:t>Neural Networks.</a:t>
            </a:r>
            <a:r>
              <a:rPr lang="en-US" dirty="0"/>
              <a:t> DL algorithms focus on identifying patterns and classifying information accordingly. DL works on </a:t>
            </a:r>
            <a:r>
              <a:rPr lang="en-US" b="1" i="1" dirty="0"/>
              <a:t>larger sets of data </a:t>
            </a:r>
            <a:r>
              <a:rPr lang="en-US" dirty="0"/>
              <a:t>(i.e. "Big Data") when compared to ML.</a:t>
            </a:r>
          </a:p>
          <a:p>
            <a:pPr marL="285750" indent="-285750">
              <a:buFont typeface="Arial" panose="020B0604020202020204" pitchFamily="34" charset="0"/>
              <a:buChar char="•"/>
            </a:pPr>
            <a:endParaRPr lang="en-US" dirty="0"/>
          </a:p>
        </p:txBody>
      </p:sp>
      <p:sp>
        <p:nvSpPr>
          <p:cNvPr id="8" name="TextBox 7">
            <a:extLst>
              <a:ext uri="{FF2B5EF4-FFF2-40B4-BE49-F238E27FC236}">
                <a16:creationId xmlns:a16="http://schemas.microsoft.com/office/drawing/2014/main" id="{2C499626-6D1D-41BA-9AE0-C072FC9716DA}"/>
              </a:ext>
            </a:extLst>
          </p:cNvPr>
          <p:cNvSpPr txBox="1"/>
          <p:nvPr/>
        </p:nvSpPr>
        <p:spPr>
          <a:xfrm>
            <a:off x="5131837" y="5645020"/>
            <a:ext cx="6494106" cy="584775"/>
          </a:xfrm>
          <a:prstGeom prst="rect">
            <a:avLst/>
          </a:prstGeom>
          <a:noFill/>
        </p:spPr>
        <p:txBody>
          <a:bodyPr wrap="square">
            <a:spAutoFit/>
          </a:bodyPr>
          <a:lstStyle/>
          <a:p>
            <a:r>
              <a:rPr lang="en-US" sz="1600" dirty="0">
                <a:hlinkClick r:id="rId7"/>
              </a:rPr>
              <a:t>https://www.geeksforgeeks.org/difference-between-artificial-intelligence-vs-machine-learning-vs-deep-learning/</a:t>
            </a:r>
            <a:endParaRPr lang="en-US" sz="1600" dirty="0"/>
          </a:p>
        </p:txBody>
      </p:sp>
    </p:spTree>
    <p:extLst>
      <p:ext uri="{BB962C8B-B14F-4D97-AF65-F5344CB8AC3E}">
        <p14:creationId xmlns:p14="http://schemas.microsoft.com/office/powerpoint/2010/main" val="1846553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5F26B-CF21-FD91-EC22-867B2F120858}"/>
              </a:ext>
            </a:extLst>
          </p:cNvPr>
          <p:cNvSpPr>
            <a:spLocks noGrp="1"/>
          </p:cNvSpPr>
          <p:nvPr>
            <p:ph type="title"/>
          </p:nvPr>
        </p:nvSpPr>
        <p:spPr/>
        <p:txBody>
          <a:bodyPr/>
          <a:lstStyle/>
          <a:p>
            <a:r>
              <a:rPr lang="en-US" dirty="0"/>
              <a:t>Mythic motivations …</a:t>
            </a:r>
          </a:p>
        </p:txBody>
      </p:sp>
      <p:sp>
        <p:nvSpPr>
          <p:cNvPr id="3" name="Content Placeholder 2">
            <a:extLst>
              <a:ext uri="{FF2B5EF4-FFF2-40B4-BE49-F238E27FC236}">
                <a16:creationId xmlns:a16="http://schemas.microsoft.com/office/drawing/2014/main" id="{46CA2882-DEE4-4330-B699-BFAD7C462A20}"/>
              </a:ext>
            </a:extLst>
          </p:cNvPr>
          <p:cNvSpPr>
            <a:spLocks noGrp="1"/>
          </p:cNvSpPr>
          <p:nvPr>
            <p:ph idx="1"/>
          </p:nvPr>
        </p:nvSpPr>
        <p:spPr>
          <a:xfrm>
            <a:off x="838200" y="1527688"/>
            <a:ext cx="4833395" cy="500886"/>
          </a:xfrm>
        </p:spPr>
        <p:txBody>
          <a:bodyPr/>
          <a:lstStyle/>
          <a:p>
            <a:pPr marL="0" indent="0" algn="ctr">
              <a:buNone/>
            </a:pPr>
            <a:r>
              <a:rPr lang="en-US" dirty="0"/>
              <a:t>Pygmalion</a:t>
            </a:r>
          </a:p>
        </p:txBody>
      </p:sp>
      <p:sp>
        <p:nvSpPr>
          <p:cNvPr id="4" name="Slide Number Placeholder 3">
            <a:extLst>
              <a:ext uri="{FF2B5EF4-FFF2-40B4-BE49-F238E27FC236}">
                <a16:creationId xmlns:a16="http://schemas.microsoft.com/office/drawing/2014/main" id="{10DE12B6-CED0-3051-3E0C-20267ED64611}"/>
              </a:ext>
            </a:extLst>
          </p:cNvPr>
          <p:cNvSpPr>
            <a:spLocks noGrp="1"/>
          </p:cNvSpPr>
          <p:nvPr>
            <p:ph type="sldNum" sz="quarter" idx="12"/>
          </p:nvPr>
        </p:nvSpPr>
        <p:spPr/>
        <p:txBody>
          <a:bodyPr/>
          <a:lstStyle/>
          <a:p>
            <a:fld id="{4C487655-AABA-4CA8-8EDF-7F823A468B89}" type="slidenum">
              <a:rPr lang="en-US" smtClean="0"/>
              <a:t>4</a:t>
            </a:fld>
            <a:endParaRPr lang="en-US" dirty="0"/>
          </a:p>
        </p:txBody>
      </p:sp>
      <p:sp>
        <p:nvSpPr>
          <p:cNvPr id="5" name="Content Placeholder 2">
            <a:extLst>
              <a:ext uri="{FF2B5EF4-FFF2-40B4-BE49-F238E27FC236}">
                <a16:creationId xmlns:a16="http://schemas.microsoft.com/office/drawing/2014/main" id="{EF83D09C-F3BA-B118-0AFB-80F3DF0FEF84}"/>
              </a:ext>
            </a:extLst>
          </p:cNvPr>
          <p:cNvSpPr txBox="1">
            <a:spLocks/>
          </p:cNvSpPr>
          <p:nvPr/>
        </p:nvSpPr>
        <p:spPr>
          <a:xfrm>
            <a:off x="5458427" y="1507714"/>
            <a:ext cx="4833395" cy="5008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Pandora</a:t>
            </a:r>
          </a:p>
        </p:txBody>
      </p:sp>
      <p:pic>
        <p:nvPicPr>
          <p:cNvPr id="1026" name="Picture 2" descr="Pandora - Wikipedia">
            <a:extLst>
              <a:ext uri="{FF2B5EF4-FFF2-40B4-BE49-F238E27FC236}">
                <a16:creationId xmlns:a16="http://schemas.microsoft.com/office/drawing/2014/main" id="{8BBF7E2F-904E-5BAC-33A0-59EFFDFE8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1188" y="2076068"/>
            <a:ext cx="2546431" cy="38833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defined">
            <a:extLst>
              <a:ext uri="{FF2B5EF4-FFF2-40B4-BE49-F238E27FC236}">
                <a16:creationId xmlns:a16="http://schemas.microsoft.com/office/drawing/2014/main" id="{29EDBA71-A233-1F61-A560-C86204B016C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663" r="27757"/>
          <a:stretch>
            <a:fillRect/>
          </a:stretch>
        </p:blipFill>
        <p:spPr bwMode="auto">
          <a:xfrm>
            <a:off x="1784431" y="2008600"/>
            <a:ext cx="3134809" cy="4024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342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D33D79-55A5-5E75-BAEC-6E8E0F2B46C6}"/>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6A6E7A6E-5238-7F7C-4F50-3A012551CA32}"/>
              </a:ext>
            </a:extLst>
          </p:cNvPr>
          <p:cNvSpPr/>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4200" b="1" dirty="0">
              <a:ea typeface="+mj-ea"/>
              <a:cs typeface="+mj-cs"/>
            </a:endParaRPr>
          </a:p>
        </p:txBody>
      </p:sp>
      <p:sp>
        <p:nvSpPr>
          <p:cNvPr id="3" name="Text 1">
            <a:extLst>
              <a:ext uri="{FF2B5EF4-FFF2-40B4-BE49-F238E27FC236}">
                <a16:creationId xmlns:a16="http://schemas.microsoft.com/office/drawing/2014/main" id="{77135E04-3032-D5A3-7D55-ACDCCF73DB42}"/>
              </a:ext>
            </a:extLst>
          </p:cNvPr>
          <p:cNvSpPr/>
          <p:nvPr/>
        </p:nvSpPr>
        <p:spPr>
          <a:xfrm>
            <a:off x="838200" y="1929384"/>
            <a:ext cx="10515600" cy="2967864"/>
          </a:xfrm>
          <a:prstGeom prst="rect">
            <a:avLst/>
          </a:prstGeom>
        </p:spPr>
        <p:txBody>
          <a:bodyPr vert="horz" lIns="91440" tIns="45720" rIns="91440" bIns="45720" rtlCol="0" anchor="t">
            <a:normAutofit/>
          </a:bodyPr>
          <a:lstStyle/>
          <a:p>
            <a:pPr marL="456565" indent="-228600">
              <a:lnSpc>
                <a:spcPct val="90000"/>
              </a:lnSpc>
              <a:spcAft>
                <a:spcPts val="600"/>
              </a:spcAft>
              <a:buSzPct val="100000"/>
              <a:buFont typeface="Arial" panose="020B0604020202020204" pitchFamily="34" charset="0"/>
              <a:buChar char="•"/>
            </a:pPr>
            <a:endParaRPr lang="en-US" sz="2400" dirty="0">
              <a:solidFill>
                <a:srgbClr val="000000"/>
              </a:solidFill>
              <a:latin typeface="Arial" pitchFamily="34" charset="0"/>
              <a:cs typeface="Arial" pitchFamily="34" charset="-120"/>
            </a:endParaRPr>
          </a:p>
        </p:txBody>
      </p:sp>
      <p:sp>
        <p:nvSpPr>
          <p:cNvPr id="4" name="Title 3">
            <a:extLst>
              <a:ext uri="{FF2B5EF4-FFF2-40B4-BE49-F238E27FC236}">
                <a16:creationId xmlns:a16="http://schemas.microsoft.com/office/drawing/2014/main" id="{00E6A181-D62E-B8FF-00C6-AE8D3B15EEB2}"/>
              </a:ext>
            </a:extLst>
          </p:cNvPr>
          <p:cNvSpPr>
            <a:spLocks noGrp="1"/>
          </p:cNvSpPr>
          <p:nvPr>
            <p:ph type="title"/>
          </p:nvPr>
        </p:nvSpPr>
        <p:spPr/>
        <p:txBody>
          <a:bodyPr/>
          <a:lstStyle/>
          <a:p>
            <a:r>
              <a:rPr lang="en-US" dirty="0" err="1"/>
              <a:t>Vaucanson's</a:t>
            </a:r>
            <a:r>
              <a:rPr lang="en-US" dirty="0"/>
              <a:t> Duck</a:t>
            </a:r>
          </a:p>
        </p:txBody>
      </p:sp>
      <p:sp>
        <p:nvSpPr>
          <p:cNvPr id="5" name="Content Placeholder 4">
            <a:extLst>
              <a:ext uri="{FF2B5EF4-FFF2-40B4-BE49-F238E27FC236}">
                <a16:creationId xmlns:a16="http://schemas.microsoft.com/office/drawing/2014/main" id="{96F2A897-DE02-3BBD-AA41-CBA23BBB321F}"/>
              </a:ext>
            </a:extLst>
          </p:cNvPr>
          <p:cNvSpPr>
            <a:spLocks noGrp="1"/>
          </p:cNvSpPr>
          <p:nvPr>
            <p:ph idx="1"/>
          </p:nvPr>
        </p:nvSpPr>
        <p:spPr/>
        <p:txBody>
          <a:bodyPr>
            <a:normAutofit fontScale="92500" lnSpcReduction="20000"/>
          </a:bodyPr>
          <a:lstStyle/>
          <a:p>
            <a:r>
              <a:rPr lang="en-US" dirty="0"/>
              <a:t>The Canard </a:t>
            </a:r>
            <a:r>
              <a:rPr lang="en-US" dirty="0" err="1"/>
              <a:t>Digérateur</a:t>
            </a:r>
            <a:r>
              <a:rPr lang="en-US" dirty="0"/>
              <a:t>, or Digesting Duck, was an automaton in the form of a duck, created by Jacques de </a:t>
            </a:r>
            <a:r>
              <a:rPr lang="en-US" dirty="0" err="1"/>
              <a:t>Vaucanson</a:t>
            </a:r>
            <a:r>
              <a:rPr lang="en-US" dirty="0"/>
              <a:t> and unveiled on 30 May 1764 in France. </a:t>
            </a:r>
          </a:p>
          <a:p>
            <a:r>
              <a:rPr lang="en-US" dirty="0"/>
              <a:t>The mechanical duck appeared to have the ability to eat kernels of grain, and to metabolize and defecate them. </a:t>
            </a:r>
          </a:p>
          <a:p>
            <a:r>
              <a:rPr lang="en-US" dirty="0"/>
              <a:t>In reality, the food was collected in one inner container, and the pre-stored feces were "produced" from a second. No actual digestion took place.</a:t>
            </a:r>
          </a:p>
          <a:p>
            <a:r>
              <a:rPr lang="en-US" dirty="0" err="1"/>
              <a:t>Vaucanson</a:t>
            </a:r>
            <a:r>
              <a:rPr lang="en-US" dirty="0"/>
              <a:t> hoped that a truly digesting automaton could one day be designed.</a:t>
            </a:r>
          </a:p>
          <a:p>
            <a:r>
              <a:rPr lang="en-US" dirty="0" err="1"/>
              <a:t>Vaucanson</a:t>
            </a:r>
            <a:r>
              <a:rPr lang="en-US" dirty="0"/>
              <a:t> fraudulently described the duck's interior as containing a small "chemical laboratory" capable of breaking down the grain.</a:t>
            </a:r>
          </a:p>
          <a:p>
            <a:r>
              <a:rPr lang="en-US" dirty="0"/>
              <a:t>The duck is thought to have been destroyed in a fire at a private museum in 1879.</a:t>
            </a:r>
          </a:p>
        </p:txBody>
      </p:sp>
    </p:spTree>
    <p:extLst>
      <p:ext uri="{BB962C8B-B14F-4D97-AF65-F5344CB8AC3E}">
        <p14:creationId xmlns:p14="http://schemas.microsoft.com/office/powerpoint/2010/main" val="3379151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a duck&#10;&#10;AI-generated content may be incorrect.">
            <a:extLst>
              <a:ext uri="{FF2B5EF4-FFF2-40B4-BE49-F238E27FC236}">
                <a16:creationId xmlns:a16="http://schemas.microsoft.com/office/drawing/2014/main" id="{6E5091EC-3F24-F3E4-28A8-CAC612182D25}"/>
              </a:ext>
            </a:extLst>
          </p:cNvPr>
          <p:cNvPicPr>
            <a:picLocks noChangeAspect="1"/>
          </p:cNvPicPr>
          <p:nvPr/>
        </p:nvPicPr>
        <p:blipFill>
          <a:blip r:embed="rId3"/>
          <a:stretch>
            <a:fillRect/>
          </a:stretch>
        </p:blipFill>
        <p:spPr>
          <a:xfrm>
            <a:off x="4062830" y="0"/>
            <a:ext cx="7181575" cy="6858000"/>
          </a:xfrm>
          <a:prstGeom prst="rect">
            <a:avLst/>
          </a:prstGeom>
        </p:spPr>
      </p:pic>
      <p:sp>
        <p:nvSpPr>
          <p:cNvPr id="3" name="Title 2">
            <a:extLst>
              <a:ext uri="{FF2B5EF4-FFF2-40B4-BE49-F238E27FC236}">
                <a16:creationId xmlns:a16="http://schemas.microsoft.com/office/drawing/2014/main" id="{AFC2B203-4094-5E4C-B940-2DEEE464AF82}"/>
              </a:ext>
            </a:extLst>
          </p:cNvPr>
          <p:cNvSpPr>
            <a:spLocks noGrp="1"/>
          </p:cNvSpPr>
          <p:nvPr>
            <p:ph type="title"/>
          </p:nvPr>
        </p:nvSpPr>
        <p:spPr>
          <a:xfrm>
            <a:off x="838200" y="365125"/>
            <a:ext cx="2884395" cy="4429592"/>
          </a:xfrm>
        </p:spPr>
        <p:txBody>
          <a:bodyPr>
            <a:normAutofit/>
          </a:bodyPr>
          <a:lstStyle/>
          <a:p>
            <a:r>
              <a:rPr lang="en-US" sz="3200" dirty="0"/>
              <a:t>(Scam / Sham) </a:t>
            </a:r>
            <a:br>
              <a:rPr lang="en-US" sz="3200" dirty="0"/>
            </a:br>
            <a:br>
              <a:rPr lang="en-US" sz="3200" dirty="0"/>
            </a:br>
            <a:r>
              <a:rPr lang="en-US" sz="3200" dirty="0">
                <a:solidFill>
                  <a:srgbClr val="202122"/>
                </a:solidFill>
                <a:ea typeface="+mj-lt"/>
                <a:cs typeface="+mj-lt"/>
              </a:rPr>
              <a:t>An American artist's (mistaken) drawing of how the Digesting Duck may have worked</a:t>
            </a:r>
            <a:endParaRPr lang="en-US" sz="3200" dirty="0"/>
          </a:p>
        </p:txBody>
      </p:sp>
    </p:spTree>
    <p:extLst>
      <p:ext uri="{BB962C8B-B14F-4D97-AF65-F5344CB8AC3E}">
        <p14:creationId xmlns:p14="http://schemas.microsoft.com/office/powerpoint/2010/main" val="1485109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93C19D-010E-6056-450A-82930C5A216D}"/>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20E3969B-2F46-BE88-B4A3-8A2411F64D41}"/>
              </a:ext>
            </a:extLst>
          </p:cNvPr>
          <p:cNvSpPr/>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4200" b="1" dirty="0">
              <a:ea typeface="+mj-ea"/>
              <a:cs typeface="+mj-cs"/>
            </a:endParaRPr>
          </a:p>
        </p:txBody>
      </p:sp>
      <p:sp>
        <p:nvSpPr>
          <p:cNvPr id="3" name="Text 1">
            <a:extLst>
              <a:ext uri="{FF2B5EF4-FFF2-40B4-BE49-F238E27FC236}">
                <a16:creationId xmlns:a16="http://schemas.microsoft.com/office/drawing/2014/main" id="{24DCFAD5-2E6F-4E09-C0F7-3AED58285EF8}"/>
              </a:ext>
            </a:extLst>
          </p:cNvPr>
          <p:cNvSpPr/>
          <p:nvPr/>
        </p:nvSpPr>
        <p:spPr>
          <a:xfrm>
            <a:off x="838200" y="1929384"/>
            <a:ext cx="10515600" cy="2967864"/>
          </a:xfrm>
          <a:prstGeom prst="rect">
            <a:avLst/>
          </a:prstGeom>
        </p:spPr>
        <p:txBody>
          <a:bodyPr vert="horz" lIns="91440" tIns="45720" rIns="91440" bIns="45720" rtlCol="0" anchor="t">
            <a:normAutofit/>
          </a:bodyPr>
          <a:lstStyle/>
          <a:p>
            <a:pPr marL="456565" indent="-228600">
              <a:lnSpc>
                <a:spcPct val="90000"/>
              </a:lnSpc>
              <a:spcAft>
                <a:spcPts val="600"/>
              </a:spcAft>
              <a:buSzPct val="100000"/>
              <a:buFont typeface="Arial" panose="020B0604020202020204" pitchFamily="34" charset="0"/>
              <a:buChar char="•"/>
            </a:pPr>
            <a:endParaRPr lang="en-US" sz="2400" dirty="0">
              <a:solidFill>
                <a:srgbClr val="000000"/>
              </a:solidFill>
              <a:latin typeface="Arial" pitchFamily="34" charset="0"/>
              <a:cs typeface="Arial" pitchFamily="34" charset="-120"/>
            </a:endParaRPr>
          </a:p>
        </p:txBody>
      </p:sp>
      <p:sp>
        <p:nvSpPr>
          <p:cNvPr id="4" name="Title 3">
            <a:extLst>
              <a:ext uri="{FF2B5EF4-FFF2-40B4-BE49-F238E27FC236}">
                <a16:creationId xmlns:a16="http://schemas.microsoft.com/office/drawing/2014/main" id="{88700292-A49E-A3C3-283B-3BFDCBC7A861}"/>
              </a:ext>
            </a:extLst>
          </p:cNvPr>
          <p:cNvSpPr>
            <a:spLocks noGrp="1"/>
          </p:cNvSpPr>
          <p:nvPr>
            <p:ph type="title"/>
          </p:nvPr>
        </p:nvSpPr>
        <p:spPr/>
        <p:txBody>
          <a:bodyPr/>
          <a:lstStyle/>
          <a:p>
            <a:r>
              <a:rPr lang="en-US" dirty="0"/>
              <a:t>The Mechanical Turk</a:t>
            </a:r>
          </a:p>
        </p:txBody>
      </p:sp>
      <p:sp>
        <p:nvSpPr>
          <p:cNvPr id="5" name="Content Placeholder 4">
            <a:extLst>
              <a:ext uri="{FF2B5EF4-FFF2-40B4-BE49-F238E27FC236}">
                <a16:creationId xmlns:a16="http://schemas.microsoft.com/office/drawing/2014/main" id="{E2C14F71-C4B2-CCF5-81B7-77678E4A174F}"/>
              </a:ext>
            </a:extLst>
          </p:cNvPr>
          <p:cNvSpPr>
            <a:spLocks noGrp="1"/>
          </p:cNvSpPr>
          <p:nvPr>
            <p:ph idx="1"/>
          </p:nvPr>
        </p:nvSpPr>
        <p:spPr/>
        <p:txBody>
          <a:bodyPr>
            <a:normAutofit fontScale="92500" lnSpcReduction="10000"/>
          </a:bodyPr>
          <a:lstStyle/>
          <a:p>
            <a:r>
              <a:rPr lang="en-US" dirty="0"/>
              <a:t>The Mechanical Turk, also known as the Automaton Chess Player or simply “the Turk”, was a chess-playing machine first displayed in 1770.</a:t>
            </a:r>
          </a:p>
          <a:p>
            <a:r>
              <a:rPr lang="en-US" dirty="0"/>
              <a:t>It appeared to be able to play a strong game of chess autonomously, but whose pieces were (in fact) moved via levers and magnets by a chess master hidden in its lower cavity. </a:t>
            </a:r>
          </a:p>
          <a:p>
            <a:r>
              <a:rPr lang="en-US" dirty="0"/>
              <a:t>The machine was toured and exhibited for 84 years as an automaton, and continued giving occasional exhibitions until 1854, when it was destroyed in a fire. </a:t>
            </a:r>
          </a:p>
          <a:p>
            <a:r>
              <a:rPr lang="en-US" dirty="0"/>
              <a:t>A performance in 1769 by the French illusionist François Pelletier at the court of Empress Maria Theresa in Vienna prompted Wolfgang von </a:t>
            </a:r>
            <a:r>
              <a:rPr lang="en-US" dirty="0" err="1"/>
              <a:t>Kempelen</a:t>
            </a:r>
            <a:r>
              <a:rPr lang="en-US" dirty="0"/>
              <a:t> to promise to return to the Palace within a year with an invention that would surpass Pelletier's illusions.</a:t>
            </a:r>
          </a:p>
          <a:p>
            <a:endParaRPr lang="en-US" dirty="0"/>
          </a:p>
        </p:txBody>
      </p:sp>
    </p:spTree>
    <p:extLst>
      <p:ext uri="{BB962C8B-B14F-4D97-AF65-F5344CB8AC3E}">
        <p14:creationId xmlns:p14="http://schemas.microsoft.com/office/powerpoint/2010/main" val="2996585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D9984-F498-4B31-3F18-CE41EB2AEFB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E049A23-E3FC-468E-CF5B-229E60E39A8B}"/>
              </a:ext>
            </a:extLst>
          </p:cNvPr>
          <p:cNvSpPr>
            <a:spLocks noGrp="1"/>
          </p:cNvSpPr>
          <p:nvPr>
            <p:ph type="title"/>
          </p:nvPr>
        </p:nvSpPr>
        <p:spPr>
          <a:xfrm>
            <a:off x="597877" y="820614"/>
            <a:ext cx="4677507" cy="4865077"/>
          </a:xfrm>
        </p:spPr>
        <p:txBody>
          <a:bodyPr>
            <a:normAutofit fontScale="90000"/>
          </a:bodyPr>
          <a:lstStyle/>
          <a:p>
            <a:r>
              <a:rPr lang="en-US" sz="2800" dirty="0"/>
              <a:t>(Scam / Sham)</a:t>
            </a:r>
            <a:br>
              <a:rPr lang="en-US" sz="2800" dirty="0"/>
            </a:br>
            <a:br>
              <a:rPr lang="en-US" sz="2800" dirty="0"/>
            </a:br>
            <a:r>
              <a:rPr lang="en-US" sz="2600" dirty="0">
                <a:latin typeface="+mn-lt"/>
                <a:ea typeface="+mn-ea"/>
                <a:cs typeface="+mn-cs"/>
              </a:rPr>
              <a:t>The Turk was constructed to impress Austrian Empress Maria Theresa.</a:t>
            </a:r>
            <a:br>
              <a:rPr lang="en-US" sz="2600" dirty="0">
                <a:latin typeface="+mn-lt"/>
                <a:ea typeface="+mn-ea"/>
                <a:cs typeface="+mn-cs"/>
              </a:rPr>
            </a:br>
            <a:br>
              <a:rPr lang="en-US" sz="2600" dirty="0">
                <a:latin typeface="+mn-lt"/>
                <a:ea typeface="+mn-ea"/>
                <a:cs typeface="+mn-cs"/>
              </a:rPr>
            </a:br>
            <a:r>
              <a:rPr lang="en-US" sz="2600" dirty="0">
                <a:latin typeface="+mn-lt"/>
                <a:ea typeface="+mn-ea"/>
                <a:cs typeface="+mn-cs"/>
              </a:rPr>
              <a:t>The Turk won most games, including those against statesmen such as Napoleon Bonaparte and Benjamin Franklin.</a:t>
            </a:r>
            <a:br>
              <a:rPr lang="en-US" sz="2600" dirty="0">
                <a:latin typeface="+mn-lt"/>
                <a:ea typeface="+mn-ea"/>
                <a:cs typeface="+mn-cs"/>
              </a:rPr>
            </a:br>
            <a:br>
              <a:rPr lang="en-US" sz="2600" dirty="0">
                <a:latin typeface="+mn-lt"/>
                <a:ea typeface="+mn-ea"/>
                <a:cs typeface="+mn-cs"/>
              </a:rPr>
            </a:br>
            <a:r>
              <a:rPr lang="en-US" sz="2600" dirty="0">
                <a:latin typeface="+mn-lt"/>
                <a:ea typeface="+mn-ea"/>
                <a:cs typeface="+mn-cs"/>
              </a:rPr>
              <a:t>In 1857, an article published by the owner's son provided the first full explanation of the mechanism.</a:t>
            </a:r>
            <a:br>
              <a:rPr lang="en-US" sz="2000" dirty="0">
                <a:solidFill>
                  <a:srgbClr val="202122"/>
                </a:solidFill>
                <a:ea typeface="+mj-lt"/>
                <a:cs typeface="+mj-lt"/>
              </a:rPr>
            </a:br>
            <a:endParaRPr lang="en-US" sz="2000" dirty="0">
              <a:solidFill>
                <a:srgbClr val="202122"/>
              </a:solidFill>
            </a:endParaRPr>
          </a:p>
        </p:txBody>
      </p:sp>
      <p:pic>
        <p:nvPicPr>
          <p:cNvPr id="4" name="Picture 3">
            <a:extLst>
              <a:ext uri="{FF2B5EF4-FFF2-40B4-BE49-F238E27FC236}">
                <a16:creationId xmlns:a16="http://schemas.microsoft.com/office/drawing/2014/main" id="{768512AF-111F-32A8-A86E-E7B2DF501E19}"/>
              </a:ext>
            </a:extLst>
          </p:cNvPr>
          <p:cNvPicPr>
            <a:picLocks noChangeAspect="1"/>
          </p:cNvPicPr>
          <p:nvPr/>
        </p:nvPicPr>
        <p:blipFill>
          <a:blip r:embed="rId3"/>
          <a:stretch>
            <a:fillRect/>
          </a:stretch>
        </p:blipFill>
        <p:spPr>
          <a:xfrm>
            <a:off x="5275384" y="717014"/>
            <a:ext cx="5806411" cy="5156247"/>
          </a:xfrm>
          <a:prstGeom prst="rect">
            <a:avLst/>
          </a:prstGeom>
        </p:spPr>
      </p:pic>
    </p:spTree>
    <p:extLst>
      <p:ext uri="{BB962C8B-B14F-4D97-AF65-F5344CB8AC3E}">
        <p14:creationId xmlns:p14="http://schemas.microsoft.com/office/powerpoint/2010/main" val="746418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CE8871-3365-00C2-36C3-5B2052E84D66}"/>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363FC86C-A203-0120-37B6-9FD1146F9DA5}"/>
              </a:ext>
            </a:extLst>
          </p:cNvPr>
          <p:cNvSpPr/>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4200" b="1" dirty="0">
              <a:ea typeface="+mj-ea"/>
              <a:cs typeface="+mj-cs"/>
            </a:endParaRPr>
          </a:p>
        </p:txBody>
      </p:sp>
      <p:sp>
        <p:nvSpPr>
          <p:cNvPr id="3" name="Text 1">
            <a:extLst>
              <a:ext uri="{FF2B5EF4-FFF2-40B4-BE49-F238E27FC236}">
                <a16:creationId xmlns:a16="http://schemas.microsoft.com/office/drawing/2014/main" id="{63EF1EBE-D571-A3E5-18B4-11E12198C864}"/>
              </a:ext>
            </a:extLst>
          </p:cNvPr>
          <p:cNvSpPr/>
          <p:nvPr/>
        </p:nvSpPr>
        <p:spPr>
          <a:xfrm>
            <a:off x="838200" y="1929384"/>
            <a:ext cx="10515600" cy="2967864"/>
          </a:xfrm>
          <a:prstGeom prst="rect">
            <a:avLst/>
          </a:prstGeom>
        </p:spPr>
        <p:txBody>
          <a:bodyPr vert="horz" lIns="91440" tIns="45720" rIns="91440" bIns="45720" rtlCol="0" anchor="t">
            <a:normAutofit/>
          </a:bodyPr>
          <a:lstStyle/>
          <a:p>
            <a:pPr marL="456565" indent="-228600">
              <a:lnSpc>
                <a:spcPct val="90000"/>
              </a:lnSpc>
              <a:spcAft>
                <a:spcPts val="600"/>
              </a:spcAft>
              <a:buSzPct val="100000"/>
              <a:buFont typeface="Arial" panose="020B0604020202020204" pitchFamily="34" charset="0"/>
              <a:buChar char="•"/>
            </a:pPr>
            <a:endParaRPr lang="en-US" sz="2400" dirty="0">
              <a:solidFill>
                <a:srgbClr val="000000"/>
              </a:solidFill>
              <a:latin typeface="Arial" pitchFamily="34" charset="0"/>
              <a:cs typeface="Arial" pitchFamily="34" charset="-120"/>
            </a:endParaRPr>
          </a:p>
        </p:txBody>
      </p:sp>
      <p:sp>
        <p:nvSpPr>
          <p:cNvPr id="4" name="Title 3">
            <a:extLst>
              <a:ext uri="{FF2B5EF4-FFF2-40B4-BE49-F238E27FC236}">
                <a16:creationId xmlns:a16="http://schemas.microsoft.com/office/drawing/2014/main" id="{C5354753-C52D-B627-B76B-AB03B14215E5}"/>
              </a:ext>
            </a:extLst>
          </p:cNvPr>
          <p:cNvSpPr>
            <a:spLocks noGrp="1"/>
          </p:cNvSpPr>
          <p:nvPr>
            <p:ph type="title"/>
          </p:nvPr>
        </p:nvSpPr>
        <p:spPr/>
        <p:txBody>
          <a:bodyPr/>
          <a:lstStyle/>
          <a:p>
            <a:r>
              <a:rPr lang="en-US" dirty="0"/>
              <a:t>Edison's Phonograph Doll</a:t>
            </a:r>
          </a:p>
        </p:txBody>
      </p:sp>
      <p:sp>
        <p:nvSpPr>
          <p:cNvPr id="5" name="Content Placeholder 4">
            <a:extLst>
              <a:ext uri="{FF2B5EF4-FFF2-40B4-BE49-F238E27FC236}">
                <a16:creationId xmlns:a16="http://schemas.microsoft.com/office/drawing/2014/main" id="{6D857026-F662-7131-8996-7431763DFB25}"/>
              </a:ext>
            </a:extLst>
          </p:cNvPr>
          <p:cNvSpPr>
            <a:spLocks noGrp="1"/>
          </p:cNvSpPr>
          <p:nvPr>
            <p:ph idx="1"/>
          </p:nvPr>
        </p:nvSpPr>
        <p:spPr/>
        <p:txBody>
          <a:bodyPr>
            <a:normAutofit fontScale="92500" lnSpcReduction="20000"/>
          </a:bodyPr>
          <a:lstStyle/>
          <a:p>
            <a:r>
              <a:rPr lang="en-US" dirty="0"/>
              <a:t>Edison's Phonograph Doll is a children's toy doll developed by the Edison Phonograph Toy Manufacturing Company and introduced in 1890. The original doll was invented by Thomas Edison in 1877. </a:t>
            </a:r>
          </a:p>
          <a:p>
            <a:r>
              <a:rPr lang="en-US" dirty="0"/>
              <a:t>The 22-inch doll featured a miniature removable phonograph that played a single nursery rhyme. </a:t>
            </a:r>
          </a:p>
          <a:p>
            <a:r>
              <a:rPr lang="en-US" dirty="0"/>
              <a:t>Even though it had spent several years in experimentation and development, the Edison Talking Doll was a sales failure and was only marketed for a few short weeks in early 1890. </a:t>
            </a:r>
          </a:p>
          <a:p>
            <a:r>
              <a:rPr lang="en-US" dirty="0"/>
              <a:t>A handle had to be cranked each time for it to play. Also, the ring-shaped wax records wore out quickly.</a:t>
            </a:r>
          </a:p>
          <a:p>
            <a:r>
              <a:rPr lang="en-US" dirty="0"/>
              <a:t>Additionally, many children (and some adults) reportedly found the dolls and recordings frightening.</a:t>
            </a:r>
          </a:p>
          <a:p>
            <a:r>
              <a:rPr lang="en-US" dirty="0"/>
              <a:t>( Disappointment )</a:t>
            </a:r>
          </a:p>
        </p:txBody>
      </p:sp>
    </p:spTree>
    <p:extLst>
      <p:ext uri="{BB962C8B-B14F-4D97-AF65-F5344CB8AC3E}">
        <p14:creationId xmlns:p14="http://schemas.microsoft.com/office/powerpoint/2010/main" val="108182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5322</TotalTime>
  <Words>2301</Words>
  <Application>Microsoft Office PowerPoint</Application>
  <PresentationFormat>Widescreen</PresentationFormat>
  <Paragraphs>195</Paragraphs>
  <Slides>25</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Corbel</vt:lpstr>
      <vt:lpstr>Segoe UI</vt:lpstr>
      <vt:lpstr>Office Theme</vt:lpstr>
      <vt:lpstr>AI Scams, Shams &amp; Disappointments </vt:lpstr>
      <vt:lpstr>PowerPoint Presentation</vt:lpstr>
      <vt:lpstr>Important Distinctions:</vt:lpstr>
      <vt:lpstr>Mythic motivations …</vt:lpstr>
      <vt:lpstr>Vaucanson's Duck</vt:lpstr>
      <vt:lpstr>(Scam / Sham)   An American artist's (mistaken) drawing of how the Digesting Duck may have worked</vt:lpstr>
      <vt:lpstr>The Mechanical Turk</vt:lpstr>
      <vt:lpstr>(Scam / Sham)  The Turk was constructed to impress Austrian Empress Maria Theresa.  The Turk won most games, including those against statesmen such as Napoleon Bonaparte and Benjamin Franklin.  In 1857, an article published by the owner's son provided the first full explanation of the mechanism. </vt:lpstr>
      <vt:lpstr>Edison's Phonograph Doll</vt:lpstr>
      <vt:lpstr>The Uncanny Valley</vt:lpstr>
      <vt:lpstr>ELIZA</vt:lpstr>
      <vt:lpstr>Deep Blue</vt:lpstr>
      <vt:lpstr>Google Bard’s Faulty Debut (2023)</vt:lpstr>
      <vt:lpstr>The Gemini “Duck” Demo Video</vt:lpstr>
      <vt:lpstr>The Gemini “Duck” Demo Video (Scam/ Sham?)</vt:lpstr>
      <vt:lpstr>Humane AI Pin (2023/2024)</vt:lpstr>
      <vt:lpstr>Humane AI Pin (Disappointment)</vt:lpstr>
      <vt:lpstr>Rabbit R1 (2024)</vt:lpstr>
      <vt:lpstr>Rabbit R1 (Disappointment / Scam)</vt:lpstr>
      <vt:lpstr>Meta’s Galactica AI Fiasco (2022)</vt:lpstr>
      <vt:lpstr>Engineer.ai’s “No AI” Scandal (2019 - 2025)</vt:lpstr>
      <vt:lpstr>Engineer.ai’s “No AI” Scandal (Scam / Sham)</vt:lpstr>
      <vt:lpstr>ChatGPT and Kenya </vt:lpstr>
      <vt:lpstr>Discuss …  How is this relevant to you?</vt:lpstr>
      <vt:lpstr>Final points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Introduction What is the cloud?</dc:title>
  <dc:creator>David Schuff</dc:creator>
  <cp:lastModifiedBy>Jeremy J. Shafer</cp:lastModifiedBy>
  <cp:revision>377</cp:revision>
  <dcterms:created xsi:type="dcterms:W3CDTF">2022-06-30T13:55:29Z</dcterms:created>
  <dcterms:modified xsi:type="dcterms:W3CDTF">2026-01-21T13:21:32Z</dcterms:modified>
</cp:coreProperties>
</file>