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5"/>
  </p:notesMasterIdLst>
  <p:sldIdLst>
    <p:sldId id="256" r:id="rId2"/>
    <p:sldId id="257" r:id="rId3"/>
    <p:sldId id="648" r:id="rId4"/>
    <p:sldId id="259" r:id="rId5"/>
    <p:sldId id="260" r:id="rId6"/>
    <p:sldId id="261" r:id="rId7"/>
    <p:sldId id="262" r:id="rId8"/>
    <p:sldId id="263" r:id="rId9"/>
    <p:sldId id="264" r:id="rId10"/>
    <p:sldId id="265" r:id="rId11"/>
    <p:sldId id="674" r:id="rId12"/>
    <p:sldId id="267" r:id="rId13"/>
    <p:sldId id="269" r:id="rId14"/>
    <p:sldId id="270" r:id="rId15"/>
    <p:sldId id="271" r:id="rId16"/>
    <p:sldId id="272" r:id="rId17"/>
    <p:sldId id="646" r:id="rId18"/>
    <p:sldId id="649" r:id="rId19"/>
    <p:sldId id="653" r:id="rId20"/>
    <p:sldId id="650" r:id="rId21"/>
    <p:sldId id="652" r:id="rId22"/>
    <p:sldId id="651" r:id="rId23"/>
    <p:sldId id="274"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D640AE5-5E4A-B79C-7107-4EA19F8246C5}" name="Jeremy J. Shafer" initials="JS" userId="S::jeremy@temple.edu::f30d0f33-f51f-4c86-b918-fe42d899c948"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99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63" autoAdjust="0"/>
    <p:restoredTop sz="80784" autoAdjust="0"/>
  </p:normalViewPr>
  <p:slideViewPr>
    <p:cSldViewPr snapToGrid="0">
      <p:cViewPr varScale="1">
        <p:scale>
          <a:sx n="77" d="100"/>
          <a:sy n="77" d="100"/>
        </p:scale>
        <p:origin x="96" y="474"/>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18/10/relationships/authors" Target="authors.xml"/></Relationships>
</file>

<file path=ppt/diagrams/_rels/data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svg"/><Relationship Id="rId1" Type="http://schemas.openxmlformats.org/officeDocument/2006/relationships/image" Target="../media/image7.png"/><Relationship Id="rId4" Type="http://schemas.openxmlformats.org/officeDocument/2006/relationships/image" Target="../media/image10.svg"/></Relationships>
</file>

<file path=ppt/diagrams/_rels/drawing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svg"/><Relationship Id="rId1" Type="http://schemas.openxmlformats.org/officeDocument/2006/relationships/image" Target="../media/image7.png"/><Relationship Id="rId4" Type="http://schemas.openxmlformats.org/officeDocument/2006/relationships/image" Target="../media/image10.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55A268F-0CBC-4BA3-98D6-9CB5C56FBFF3}" type="doc">
      <dgm:prSet loTypeId="urn:microsoft.com/office/officeart/2005/8/layout/venn2" loCatId="relationship" qsTypeId="urn:microsoft.com/office/officeart/2005/8/quickstyle/simple1" qsCatId="simple" csTypeId="urn:microsoft.com/office/officeart/2005/8/colors/accent1_2" csCatId="accent1" phldr="1"/>
      <dgm:spPr/>
      <dgm:t>
        <a:bodyPr/>
        <a:lstStyle/>
        <a:p>
          <a:endParaRPr lang="en-US"/>
        </a:p>
      </dgm:t>
    </dgm:pt>
    <dgm:pt modelId="{C73C3669-81F3-4BD4-8E8C-EF9515382158}">
      <dgm:prSet phldrT="[Text]" custT="1"/>
      <dgm:spPr/>
      <dgm:t>
        <a:bodyPr/>
        <a:lstStyle/>
        <a:p>
          <a:r>
            <a:rPr lang="en-US" sz="4000" dirty="0"/>
            <a:t>AI</a:t>
          </a:r>
        </a:p>
      </dgm:t>
    </dgm:pt>
    <dgm:pt modelId="{7108A7DD-6F97-415F-8F63-34D35159785D}" type="parTrans" cxnId="{97936C02-5E26-448B-A7A6-82AEEFAC5492}">
      <dgm:prSet/>
      <dgm:spPr/>
      <dgm:t>
        <a:bodyPr/>
        <a:lstStyle/>
        <a:p>
          <a:endParaRPr lang="en-US"/>
        </a:p>
      </dgm:t>
    </dgm:pt>
    <dgm:pt modelId="{89E93247-DDD9-4A95-A4BD-7A5668C89FB5}" type="sibTrans" cxnId="{97936C02-5E26-448B-A7A6-82AEEFAC5492}">
      <dgm:prSet/>
      <dgm:spPr/>
      <dgm:t>
        <a:bodyPr/>
        <a:lstStyle/>
        <a:p>
          <a:endParaRPr lang="en-US"/>
        </a:p>
      </dgm:t>
    </dgm:pt>
    <dgm:pt modelId="{0BB240D6-CB1A-468D-B76A-3B18F74AD6B8}">
      <dgm:prSet phldrT="[Text]" custT="1"/>
      <dgm:spPr/>
      <dgm:t>
        <a:bodyPr/>
        <a:lstStyle/>
        <a:p>
          <a:r>
            <a:rPr lang="en-US" sz="4000" dirty="0"/>
            <a:t>ML</a:t>
          </a:r>
        </a:p>
      </dgm:t>
    </dgm:pt>
    <dgm:pt modelId="{A95E0E5D-A642-4567-86CE-F7BB11419ECD}" type="parTrans" cxnId="{847B713D-BFC0-4037-A602-105F5D1DFDDF}">
      <dgm:prSet/>
      <dgm:spPr/>
      <dgm:t>
        <a:bodyPr/>
        <a:lstStyle/>
        <a:p>
          <a:endParaRPr lang="en-US"/>
        </a:p>
      </dgm:t>
    </dgm:pt>
    <dgm:pt modelId="{53A3CEE6-214E-42E7-B688-F467A81F5343}" type="sibTrans" cxnId="{847B713D-BFC0-4037-A602-105F5D1DFDDF}">
      <dgm:prSet/>
      <dgm:spPr/>
      <dgm:t>
        <a:bodyPr/>
        <a:lstStyle/>
        <a:p>
          <a:endParaRPr lang="en-US"/>
        </a:p>
      </dgm:t>
    </dgm:pt>
    <dgm:pt modelId="{54F123BC-49D4-492D-9FCB-5A9795DC1D1E}">
      <dgm:prSet phldrT="[Text]" custT="1"/>
      <dgm:spPr/>
      <dgm:t>
        <a:bodyPr/>
        <a:lstStyle/>
        <a:p>
          <a:r>
            <a:rPr lang="en-US" sz="4000" dirty="0"/>
            <a:t>DL</a:t>
          </a:r>
        </a:p>
      </dgm:t>
    </dgm:pt>
    <dgm:pt modelId="{58B98EE9-81D4-4DD8-8087-1A4E01E5F7AC}" type="parTrans" cxnId="{D7389317-03EF-46D1-B2A2-E4F06F0334E2}">
      <dgm:prSet/>
      <dgm:spPr/>
      <dgm:t>
        <a:bodyPr/>
        <a:lstStyle/>
        <a:p>
          <a:endParaRPr lang="en-US"/>
        </a:p>
      </dgm:t>
    </dgm:pt>
    <dgm:pt modelId="{FBA4C66C-367F-43D0-81A2-9E934347AA39}" type="sibTrans" cxnId="{D7389317-03EF-46D1-B2A2-E4F06F0334E2}">
      <dgm:prSet/>
      <dgm:spPr/>
      <dgm:t>
        <a:bodyPr/>
        <a:lstStyle/>
        <a:p>
          <a:endParaRPr lang="en-US"/>
        </a:p>
      </dgm:t>
    </dgm:pt>
    <dgm:pt modelId="{5097C5B9-4209-44BA-A6B6-A0D3C45CAD9D}" type="pres">
      <dgm:prSet presAssocID="{555A268F-0CBC-4BA3-98D6-9CB5C56FBFF3}" presName="Name0" presStyleCnt="0">
        <dgm:presLayoutVars>
          <dgm:chMax val="7"/>
          <dgm:resizeHandles val="exact"/>
        </dgm:presLayoutVars>
      </dgm:prSet>
      <dgm:spPr/>
    </dgm:pt>
    <dgm:pt modelId="{D5174525-231C-40BB-B368-ACAB2594CF27}" type="pres">
      <dgm:prSet presAssocID="{555A268F-0CBC-4BA3-98D6-9CB5C56FBFF3}" presName="comp1" presStyleCnt="0"/>
      <dgm:spPr/>
    </dgm:pt>
    <dgm:pt modelId="{A58E33D6-808C-4B2C-B528-CC4708CA9DB0}" type="pres">
      <dgm:prSet presAssocID="{555A268F-0CBC-4BA3-98D6-9CB5C56FBFF3}" presName="circle1" presStyleLbl="node1" presStyleIdx="0" presStyleCnt="3"/>
      <dgm:spPr/>
    </dgm:pt>
    <dgm:pt modelId="{2118B8C3-8F31-4956-A095-245814FFF8EF}" type="pres">
      <dgm:prSet presAssocID="{555A268F-0CBC-4BA3-98D6-9CB5C56FBFF3}" presName="c1text" presStyleLbl="node1" presStyleIdx="0" presStyleCnt="3">
        <dgm:presLayoutVars>
          <dgm:bulletEnabled val="1"/>
        </dgm:presLayoutVars>
      </dgm:prSet>
      <dgm:spPr/>
    </dgm:pt>
    <dgm:pt modelId="{D295F787-D349-44E9-AFA8-CE54EB036535}" type="pres">
      <dgm:prSet presAssocID="{555A268F-0CBC-4BA3-98D6-9CB5C56FBFF3}" presName="comp2" presStyleCnt="0"/>
      <dgm:spPr/>
    </dgm:pt>
    <dgm:pt modelId="{652024C1-630E-4253-9BBF-427C748AEEFA}" type="pres">
      <dgm:prSet presAssocID="{555A268F-0CBC-4BA3-98D6-9CB5C56FBFF3}" presName="circle2" presStyleLbl="node1" presStyleIdx="1" presStyleCnt="3"/>
      <dgm:spPr/>
    </dgm:pt>
    <dgm:pt modelId="{2FE29317-E86F-4D88-A881-4781CE151A04}" type="pres">
      <dgm:prSet presAssocID="{555A268F-0CBC-4BA3-98D6-9CB5C56FBFF3}" presName="c2text" presStyleLbl="node1" presStyleIdx="1" presStyleCnt="3">
        <dgm:presLayoutVars>
          <dgm:bulletEnabled val="1"/>
        </dgm:presLayoutVars>
      </dgm:prSet>
      <dgm:spPr/>
    </dgm:pt>
    <dgm:pt modelId="{40DF70A3-A6FB-4408-A7DE-4BE000067226}" type="pres">
      <dgm:prSet presAssocID="{555A268F-0CBC-4BA3-98D6-9CB5C56FBFF3}" presName="comp3" presStyleCnt="0"/>
      <dgm:spPr/>
    </dgm:pt>
    <dgm:pt modelId="{D3100AA0-EB48-467E-8E0C-45BF05E7806A}" type="pres">
      <dgm:prSet presAssocID="{555A268F-0CBC-4BA3-98D6-9CB5C56FBFF3}" presName="circle3" presStyleLbl="node1" presStyleIdx="2" presStyleCnt="3"/>
      <dgm:spPr/>
    </dgm:pt>
    <dgm:pt modelId="{4C5DD21A-AE64-447E-8DCD-1C91D450B8D4}" type="pres">
      <dgm:prSet presAssocID="{555A268F-0CBC-4BA3-98D6-9CB5C56FBFF3}" presName="c3text" presStyleLbl="node1" presStyleIdx="2" presStyleCnt="3">
        <dgm:presLayoutVars>
          <dgm:bulletEnabled val="1"/>
        </dgm:presLayoutVars>
      </dgm:prSet>
      <dgm:spPr/>
    </dgm:pt>
  </dgm:ptLst>
  <dgm:cxnLst>
    <dgm:cxn modelId="{97936C02-5E26-448B-A7A6-82AEEFAC5492}" srcId="{555A268F-0CBC-4BA3-98D6-9CB5C56FBFF3}" destId="{C73C3669-81F3-4BD4-8E8C-EF9515382158}" srcOrd="0" destOrd="0" parTransId="{7108A7DD-6F97-415F-8F63-34D35159785D}" sibTransId="{89E93247-DDD9-4A95-A4BD-7A5668C89FB5}"/>
    <dgm:cxn modelId="{D7389317-03EF-46D1-B2A2-E4F06F0334E2}" srcId="{555A268F-0CBC-4BA3-98D6-9CB5C56FBFF3}" destId="{54F123BC-49D4-492D-9FCB-5A9795DC1D1E}" srcOrd="2" destOrd="0" parTransId="{58B98EE9-81D4-4DD8-8087-1A4E01E5F7AC}" sibTransId="{FBA4C66C-367F-43D0-81A2-9E934347AA39}"/>
    <dgm:cxn modelId="{847B713D-BFC0-4037-A602-105F5D1DFDDF}" srcId="{555A268F-0CBC-4BA3-98D6-9CB5C56FBFF3}" destId="{0BB240D6-CB1A-468D-B76A-3B18F74AD6B8}" srcOrd="1" destOrd="0" parTransId="{A95E0E5D-A642-4567-86CE-F7BB11419ECD}" sibTransId="{53A3CEE6-214E-42E7-B688-F467A81F5343}"/>
    <dgm:cxn modelId="{5F5A6845-C52B-415C-BA17-A8B21F6F4D3E}" type="presOf" srcId="{54F123BC-49D4-492D-9FCB-5A9795DC1D1E}" destId="{D3100AA0-EB48-467E-8E0C-45BF05E7806A}" srcOrd="0" destOrd="0" presId="urn:microsoft.com/office/officeart/2005/8/layout/venn2"/>
    <dgm:cxn modelId="{4D068465-099A-441B-B928-53E9F781B9CB}" type="presOf" srcId="{C73C3669-81F3-4BD4-8E8C-EF9515382158}" destId="{2118B8C3-8F31-4956-A095-245814FFF8EF}" srcOrd="1" destOrd="0" presId="urn:microsoft.com/office/officeart/2005/8/layout/venn2"/>
    <dgm:cxn modelId="{89C6B585-7D07-4EF4-9204-A83338C24B91}" type="presOf" srcId="{0BB240D6-CB1A-468D-B76A-3B18F74AD6B8}" destId="{2FE29317-E86F-4D88-A881-4781CE151A04}" srcOrd="1" destOrd="0" presId="urn:microsoft.com/office/officeart/2005/8/layout/venn2"/>
    <dgm:cxn modelId="{CDD4BF9C-03CD-407A-B0B1-AA540ABFE322}" type="presOf" srcId="{C73C3669-81F3-4BD4-8E8C-EF9515382158}" destId="{A58E33D6-808C-4B2C-B528-CC4708CA9DB0}" srcOrd="0" destOrd="0" presId="urn:microsoft.com/office/officeart/2005/8/layout/venn2"/>
    <dgm:cxn modelId="{033F4BD3-52A9-400B-A994-6E3840FE5028}" type="presOf" srcId="{0BB240D6-CB1A-468D-B76A-3B18F74AD6B8}" destId="{652024C1-630E-4253-9BBF-427C748AEEFA}" srcOrd="0" destOrd="0" presId="urn:microsoft.com/office/officeart/2005/8/layout/venn2"/>
    <dgm:cxn modelId="{738EB5E2-4272-4B66-809E-AA32FD35FD76}" type="presOf" srcId="{54F123BC-49D4-492D-9FCB-5A9795DC1D1E}" destId="{4C5DD21A-AE64-447E-8DCD-1C91D450B8D4}" srcOrd="1" destOrd="0" presId="urn:microsoft.com/office/officeart/2005/8/layout/venn2"/>
    <dgm:cxn modelId="{032E35EF-BE0B-4F88-81CC-103AD190FC31}" type="presOf" srcId="{555A268F-0CBC-4BA3-98D6-9CB5C56FBFF3}" destId="{5097C5B9-4209-44BA-A6B6-A0D3C45CAD9D}" srcOrd="0" destOrd="0" presId="urn:microsoft.com/office/officeart/2005/8/layout/venn2"/>
    <dgm:cxn modelId="{6D7C1AF6-5CF8-41AA-90BF-8DC5584C02C3}" type="presParOf" srcId="{5097C5B9-4209-44BA-A6B6-A0D3C45CAD9D}" destId="{D5174525-231C-40BB-B368-ACAB2594CF27}" srcOrd="0" destOrd="0" presId="urn:microsoft.com/office/officeart/2005/8/layout/venn2"/>
    <dgm:cxn modelId="{E40B75DE-3C01-46C6-BDD2-4775CA81EC22}" type="presParOf" srcId="{D5174525-231C-40BB-B368-ACAB2594CF27}" destId="{A58E33D6-808C-4B2C-B528-CC4708CA9DB0}" srcOrd="0" destOrd="0" presId="urn:microsoft.com/office/officeart/2005/8/layout/venn2"/>
    <dgm:cxn modelId="{7CD482F1-E4C7-4836-A30A-98AE1F0E29FC}" type="presParOf" srcId="{D5174525-231C-40BB-B368-ACAB2594CF27}" destId="{2118B8C3-8F31-4956-A095-245814FFF8EF}" srcOrd="1" destOrd="0" presId="urn:microsoft.com/office/officeart/2005/8/layout/venn2"/>
    <dgm:cxn modelId="{6F8722F1-0DB3-4012-B12D-66DE04C47116}" type="presParOf" srcId="{5097C5B9-4209-44BA-A6B6-A0D3C45CAD9D}" destId="{D295F787-D349-44E9-AFA8-CE54EB036535}" srcOrd="1" destOrd="0" presId="urn:microsoft.com/office/officeart/2005/8/layout/venn2"/>
    <dgm:cxn modelId="{932ED3A1-6571-41E6-82CC-8A66E0AAB0BC}" type="presParOf" srcId="{D295F787-D349-44E9-AFA8-CE54EB036535}" destId="{652024C1-630E-4253-9BBF-427C748AEEFA}" srcOrd="0" destOrd="0" presId="urn:microsoft.com/office/officeart/2005/8/layout/venn2"/>
    <dgm:cxn modelId="{B6AB2385-DCA7-446F-A035-B76C937F537C}" type="presParOf" srcId="{D295F787-D349-44E9-AFA8-CE54EB036535}" destId="{2FE29317-E86F-4D88-A881-4781CE151A04}" srcOrd="1" destOrd="0" presId="urn:microsoft.com/office/officeart/2005/8/layout/venn2"/>
    <dgm:cxn modelId="{732BAB7A-7EA9-40B8-8BA5-0178E78FCBC0}" type="presParOf" srcId="{5097C5B9-4209-44BA-A6B6-A0D3C45CAD9D}" destId="{40DF70A3-A6FB-4408-A7DE-4BE000067226}" srcOrd="2" destOrd="0" presId="urn:microsoft.com/office/officeart/2005/8/layout/venn2"/>
    <dgm:cxn modelId="{4A01FC69-8D40-468A-AEDB-EF6173785F31}" type="presParOf" srcId="{40DF70A3-A6FB-4408-A7DE-4BE000067226}" destId="{D3100AA0-EB48-467E-8E0C-45BF05E7806A}" srcOrd="0" destOrd="0" presId="urn:microsoft.com/office/officeart/2005/8/layout/venn2"/>
    <dgm:cxn modelId="{8D5746A7-ABC0-4C5C-9826-1410B9B1656A}" type="presParOf" srcId="{40DF70A3-A6FB-4408-A7DE-4BE000067226}" destId="{4C5DD21A-AE64-447E-8DCD-1C91D450B8D4}" srcOrd="1" destOrd="0" presId="urn:microsoft.com/office/officeart/2005/8/layout/ven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BC0B7B8-A6C8-40BA-9BC6-89651B28031A}" type="doc">
      <dgm:prSet loTypeId="urn:microsoft.com/office/officeart/2018/5/layout/CenteredIconLabelDescriptionList" loCatId="icon" qsTypeId="urn:microsoft.com/office/officeart/2005/8/quickstyle/simple1" qsCatId="simple" csTypeId="urn:microsoft.com/office/officeart/2005/8/colors/accent1_2" csCatId="accent1" phldr="1"/>
      <dgm:spPr/>
      <dgm:t>
        <a:bodyPr/>
        <a:lstStyle/>
        <a:p>
          <a:endParaRPr lang="en-US"/>
        </a:p>
      </dgm:t>
    </dgm:pt>
    <dgm:pt modelId="{FB4317F3-49EC-4727-BEA3-AC5AFD1D17C4}">
      <dgm:prSet/>
      <dgm:spPr/>
      <dgm:t>
        <a:bodyPr/>
        <a:lstStyle/>
        <a:p>
          <a:pPr>
            <a:lnSpc>
              <a:spcPct val="100000"/>
            </a:lnSpc>
            <a:defRPr b="1"/>
          </a:pPr>
          <a:r>
            <a:rPr lang="en-US" dirty="0"/>
            <a:t>More phrases</a:t>
          </a:r>
        </a:p>
      </dgm:t>
    </dgm:pt>
    <dgm:pt modelId="{6AB5FACF-5891-4D3C-9839-1026843D5AFE}" type="parTrans" cxnId="{5E83B8FE-8707-447B-A9BE-DA04B660A1A0}">
      <dgm:prSet/>
      <dgm:spPr/>
      <dgm:t>
        <a:bodyPr/>
        <a:lstStyle/>
        <a:p>
          <a:endParaRPr lang="en-US"/>
        </a:p>
      </dgm:t>
    </dgm:pt>
    <dgm:pt modelId="{40DD517E-2AB2-46CE-B92B-5DF1B8237F29}" type="sibTrans" cxnId="{5E83B8FE-8707-447B-A9BE-DA04B660A1A0}">
      <dgm:prSet/>
      <dgm:spPr/>
      <dgm:t>
        <a:bodyPr/>
        <a:lstStyle/>
        <a:p>
          <a:endParaRPr lang="en-US"/>
        </a:p>
      </dgm:t>
    </dgm:pt>
    <dgm:pt modelId="{91D0B30F-7026-4145-BF82-CAB145F54F8A}">
      <dgm:prSet/>
      <dgm:spPr/>
      <dgm:t>
        <a:bodyPr/>
        <a:lstStyle/>
        <a:p>
          <a:pPr>
            <a:lnSpc>
              <a:spcPct val="100000"/>
            </a:lnSpc>
            <a:defRPr b="1"/>
          </a:pPr>
          <a:r>
            <a:rPr lang="en-US"/>
            <a:t>Introduce weights</a:t>
          </a:r>
        </a:p>
      </dgm:t>
    </dgm:pt>
    <dgm:pt modelId="{73146292-3A43-499A-B0AD-75DBCDAB0535}" type="parTrans" cxnId="{33D2C63F-A094-4108-A36B-52F9AA776590}">
      <dgm:prSet/>
      <dgm:spPr/>
      <dgm:t>
        <a:bodyPr/>
        <a:lstStyle/>
        <a:p>
          <a:endParaRPr lang="en-US"/>
        </a:p>
      </dgm:t>
    </dgm:pt>
    <dgm:pt modelId="{7D307F3F-D2AE-40D2-AA75-1A250A1461A3}" type="sibTrans" cxnId="{33D2C63F-A094-4108-A36B-52F9AA776590}">
      <dgm:prSet/>
      <dgm:spPr/>
      <dgm:t>
        <a:bodyPr/>
        <a:lstStyle/>
        <a:p>
          <a:endParaRPr lang="en-US"/>
        </a:p>
      </dgm:t>
    </dgm:pt>
    <dgm:pt modelId="{9951C768-9343-478E-B73C-A793EB77DE2B}">
      <dgm:prSet/>
      <dgm:spPr/>
      <dgm:t>
        <a:bodyPr/>
        <a:lstStyle/>
        <a:p>
          <a:pPr>
            <a:lnSpc>
              <a:spcPct val="100000"/>
            </a:lnSpc>
          </a:pPr>
          <a:r>
            <a:rPr lang="en-US"/>
            <a:t>The moment we introduce a feedback loop where weights and phrases are being generated by user interaction and not programmer intervention.</a:t>
          </a:r>
        </a:p>
      </dgm:t>
    </dgm:pt>
    <dgm:pt modelId="{1CF9D36A-8FB8-4AF4-A564-96E784DB56A4}" type="parTrans" cxnId="{D9078C42-D8EC-4360-A0BF-3090ABD4EC42}">
      <dgm:prSet/>
      <dgm:spPr/>
      <dgm:t>
        <a:bodyPr/>
        <a:lstStyle/>
        <a:p>
          <a:endParaRPr lang="en-US"/>
        </a:p>
      </dgm:t>
    </dgm:pt>
    <dgm:pt modelId="{E3673135-560A-4F2D-820D-D424642154FD}" type="sibTrans" cxnId="{D9078C42-D8EC-4360-A0BF-3090ABD4EC42}">
      <dgm:prSet/>
      <dgm:spPr/>
      <dgm:t>
        <a:bodyPr/>
        <a:lstStyle/>
        <a:p>
          <a:endParaRPr lang="en-US"/>
        </a:p>
      </dgm:t>
    </dgm:pt>
    <dgm:pt modelId="{8D70BC49-5769-430C-BF75-59C9B56BE2CF}">
      <dgm:prSet/>
      <dgm:spPr/>
      <dgm:t>
        <a:bodyPr/>
        <a:lstStyle/>
        <a:p>
          <a:pPr>
            <a:lnSpc>
              <a:spcPct val="100000"/>
            </a:lnSpc>
          </a:pPr>
          <a:r>
            <a:rPr lang="en-US"/>
            <a:t>Such a solution would cease to be Primitive AI and would become an example of machine learning.</a:t>
          </a:r>
        </a:p>
      </dgm:t>
    </dgm:pt>
    <dgm:pt modelId="{E27D4E7D-453E-4A37-B6A4-AE435302B84C}" type="parTrans" cxnId="{40944BDA-9F16-4AE2-A717-F67117A8F266}">
      <dgm:prSet/>
      <dgm:spPr/>
      <dgm:t>
        <a:bodyPr/>
        <a:lstStyle/>
        <a:p>
          <a:endParaRPr lang="en-US"/>
        </a:p>
      </dgm:t>
    </dgm:pt>
    <dgm:pt modelId="{D23571DF-6BAB-4A9E-B8AD-636088B027FB}" type="sibTrans" cxnId="{40944BDA-9F16-4AE2-A717-F67117A8F266}">
      <dgm:prSet/>
      <dgm:spPr/>
      <dgm:t>
        <a:bodyPr/>
        <a:lstStyle/>
        <a:p>
          <a:endParaRPr lang="en-US"/>
        </a:p>
      </dgm:t>
    </dgm:pt>
    <dgm:pt modelId="{F34A3EB0-119C-4FC4-A37F-4835054D8E26}" type="pres">
      <dgm:prSet presAssocID="{3BC0B7B8-A6C8-40BA-9BC6-89651B28031A}" presName="root" presStyleCnt="0">
        <dgm:presLayoutVars>
          <dgm:dir/>
          <dgm:resizeHandles val="exact"/>
        </dgm:presLayoutVars>
      </dgm:prSet>
      <dgm:spPr/>
    </dgm:pt>
    <dgm:pt modelId="{8F68ACAA-C388-4080-9661-ED26E8AB3502}" type="pres">
      <dgm:prSet presAssocID="{FB4317F3-49EC-4727-BEA3-AC5AFD1D17C4}" presName="compNode" presStyleCnt="0"/>
      <dgm:spPr/>
    </dgm:pt>
    <dgm:pt modelId="{82B907C9-E167-446A-9994-0E28A389B860}" type="pres">
      <dgm:prSet presAssocID="{FB4317F3-49EC-4727-BEA3-AC5AFD1D17C4}"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Pencil"/>
        </a:ext>
      </dgm:extLst>
    </dgm:pt>
    <dgm:pt modelId="{6DCA56A9-D2A5-41D2-918B-0FB6C5D87A25}" type="pres">
      <dgm:prSet presAssocID="{FB4317F3-49EC-4727-BEA3-AC5AFD1D17C4}" presName="iconSpace" presStyleCnt="0"/>
      <dgm:spPr/>
    </dgm:pt>
    <dgm:pt modelId="{523C17F0-2E38-4E77-83E6-4140390ED564}" type="pres">
      <dgm:prSet presAssocID="{FB4317F3-49EC-4727-BEA3-AC5AFD1D17C4}" presName="parTx" presStyleLbl="revTx" presStyleIdx="0" presStyleCnt="4">
        <dgm:presLayoutVars>
          <dgm:chMax val="0"/>
          <dgm:chPref val="0"/>
        </dgm:presLayoutVars>
      </dgm:prSet>
      <dgm:spPr/>
    </dgm:pt>
    <dgm:pt modelId="{B489D42C-59A2-41DE-A394-1DAEAE5E8CDE}" type="pres">
      <dgm:prSet presAssocID="{FB4317F3-49EC-4727-BEA3-AC5AFD1D17C4}" presName="txSpace" presStyleCnt="0"/>
      <dgm:spPr/>
    </dgm:pt>
    <dgm:pt modelId="{BB3F7A80-D5A0-4615-824B-DE11FF96FD53}" type="pres">
      <dgm:prSet presAssocID="{FB4317F3-49EC-4727-BEA3-AC5AFD1D17C4}" presName="desTx" presStyleLbl="revTx" presStyleIdx="1" presStyleCnt="4">
        <dgm:presLayoutVars/>
      </dgm:prSet>
      <dgm:spPr/>
    </dgm:pt>
    <dgm:pt modelId="{492C8378-B438-4D32-BED1-FDEE6BD355C4}" type="pres">
      <dgm:prSet presAssocID="{40DD517E-2AB2-46CE-B92B-5DF1B8237F29}" presName="sibTrans" presStyleCnt="0"/>
      <dgm:spPr/>
    </dgm:pt>
    <dgm:pt modelId="{CCDF4E12-7398-423A-A4F5-550F13086763}" type="pres">
      <dgm:prSet presAssocID="{91D0B30F-7026-4145-BF82-CAB145F54F8A}" presName="compNode" presStyleCnt="0"/>
      <dgm:spPr/>
    </dgm:pt>
    <dgm:pt modelId="{37506222-AFD4-4892-8AAC-9A07B65530C4}" type="pres">
      <dgm:prSet presAssocID="{91D0B30F-7026-4145-BF82-CAB145F54F8A}"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Disconnected"/>
        </a:ext>
      </dgm:extLst>
    </dgm:pt>
    <dgm:pt modelId="{B041ED8B-EDD6-47C3-9E15-B45680FE67E4}" type="pres">
      <dgm:prSet presAssocID="{91D0B30F-7026-4145-BF82-CAB145F54F8A}" presName="iconSpace" presStyleCnt="0"/>
      <dgm:spPr/>
    </dgm:pt>
    <dgm:pt modelId="{7108F4EB-8F39-4541-993B-B00DFE42535E}" type="pres">
      <dgm:prSet presAssocID="{91D0B30F-7026-4145-BF82-CAB145F54F8A}" presName="parTx" presStyleLbl="revTx" presStyleIdx="2" presStyleCnt="4">
        <dgm:presLayoutVars>
          <dgm:chMax val="0"/>
          <dgm:chPref val="0"/>
        </dgm:presLayoutVars>
      </dgm:prSet>
      <dgm:spPr/>
    </dgm:pt>
    <dgm:pt modelId="{DE0088DD-4699-4403-AA87-DF87AE8E358C}" type="pres">
      <dgm:prSet presAssocID="{91D0B30F-7026-4145-BF82-CAB145F54F8A}" presName="txSpace" presStyleCnt="0"/>
      <dgm:spPr/>
    </dgm:pt>
    <dgm:pt modelId="{78559F89-7DC4-40A5-A336-DBC5A8108999}" type="pres">
      <dgm:prSet presAssocID="{91D0B30F-7026-4145-BF82-CAB145F54F8A}" presName="desTx" presStyleLbl="revTx" presStyleIdx="3" presStyleCnt="4">
        <dgm:presLayoutVars/>
      </dgm:prSet>
      <dgm:spPr/>
    </dgm:pt>
  </dgm:ptLst>
  <dgm:cxnLst>
    <dgm:cxn modelId="{8CADC911-A2DD-44EC-90BC-7CE4E4F868C7}" type="presOf" srcId="{3BC0B7B8-A6C8-40BA-9BC6-89651B28031A}" destId="{F34A3EB0-119C-4FC4-A37F-4835054D8E26}" srcOrd="0" destOrd="0" presId="urn:microsoft.com/office/officeart/2018/5/layout/CenteredIconLabelDescriptionList"/>
    <dgm:cxn modelId="{D2646426-6EF5-42E8-8E4B-5394E212B457}" type="presOf" srcId="{91D0B30F-7026-4145-BF82-CAB145F54F8A}" destId="{7108F4EB-8F39-4541-993B-B00DFE42535E}" srcOrd="0" destOrd="0" presId="urn:microsoft.com/office/officeart/2018/5/layout/CenteredIconLabelDescriptionList"/>
    <dgm:cxn modelId="{33D2C63F-A094-4108-A36B-52F9AA776590}" srcId="{3BC0B7B8-A6C8-40BA-9BC6-89651B28031A}" destId="{91D0B30F-7026-4145-BF82-CAB145F54F8A}" srcOrd="1" destOrd="0" parTransId="{73146292-3A43-499A-B0AD-75DBCDAB0535}" sibTransId="{7D307F3F-D2AE-40D2-AA75-1A250A1461A3}"/>
    <dgm:cxn modelId="{D9078C42-D8EC-4360-A0BF-3090ABD4EC42}" srcId="{91D0B30F-7026-4145-BF82-CAB145F54F8A}" destId="{9951C768-9343-478E-B73C-A793EB77DE2B}" srcOrd="0" destOrd="0" parTransId="{1CF9D36A-8FB8-4AF4-A564-96E784DB56A4}" sibTransId="{E3673135-560A-4F2D-820D-D424642154FD}"/>
    <dgm:cxn modelId="{877E5454-FED8-45DC-9575-899A3881E78B}" type="presOf" srcId="{8D70BC49-5769-430C-BF75-59C9B56BE2CF}" destId="{78559F89-7DC4-40A5-A336-DBC5A8108999}" srcOrd="0" destOrd="1" presId="urn:microsoft.com/office/officeart/2018/5/layout/CenteredIconLabelDescriptionList"/>
    <dgm:cxn modelId="{411ACB83-A35F-403E-930A-89B5CBD2BDE9}" type="presOf" srcId="{FB4317F3-49EC-4727-BEA3-AC5AFD1D17C4}" destId="{523C17F0-2E38-4E77-83E6-4140390ED564}" srcOrd="0" destOrd="0" presId="urn:microsoft.com/office/officeart/2018/5/layout/CenteredIconLabelDescriptionList"/>
    <dgm:cxn modelId="{40944BDA-9F16-4AE2-A717-F67117A8F266}" srcId="{91D0B30F-7026-4145-BF82-CAB145F54F8A}" destId="{8D70BC49-5769-430C-BF75-59C9B56BE2CF}" srcOrd="1" destOrd="0" parTransId="{E27D4E7D-453E-4A37-B6A4-AE435302B84C}" sibTransId="{D23571DF-6BAB-4A9E-B8AD-636088B027FB}"/>
    <dgm:cxn modelId="{789D4DDF-AF80-47E6-BFA5-AD81B6C9A645}" type="presOf" srcId="{9951C768-9343-478E-B73C-A793EB77DE2B}" destId="{78559F89-7DC4-40A5-A336-DBC5A8108999}" srcOrd="0" destOrd="0" presId="urn:microsoft.com/office/officeart/2018/5/layout/CenteredIconLabelDescriptionList"/>
    <dgm:cxn modelId="{5E83B8FE-8707-447B-A9BE-DA04B660A1A0}" srcId="{3BC0B7B8-A6C8-40BA-9BC6-89651B28031A}" destId="{FB4317F3-49EC-4727-BEA3-AC5AFD1D17C4}" srcOrd="0" destOrd="0" parTransId="{6AB5FACF-5891-4D3C-9839-1026843D5AFE}" sibTransId="{40DD517E-2AB2-46CE-B92B-5DF1B8237F29}"/>
    <dgm:cxn modelId="{3523B773-7613-475D-A532-01731E178E8E}" type="presParOf" srcId="{F34A3EB0-119C-4FC4-A37F-4835054D8E26}" destId="{8F68ACAA-C388-4080-9661-ED26E8AB3502}" srcOrd="0" destOrd="0" presId="urn:microsoft.com/office/officeart/2018/5/layout/CenteredIconLabelDescriptionList"/>
    <dgm:cxn modelId="{BAA65CEA-9831-4DE2-81C8-3B1E7F1AA25F}" type="presParOf" srcId="{8F68ACAA-C388-4080-9661-ED26E8AB3502}" destId="{82B907C9-E167-446A-9994-0E28A389B860}" srcOrd="0" destOrd="0" presId="urn:microsoft.com/office/officeart/2018/5/layout/CenteredIconLabelDescriptionList"/>
    <dgm:cxn modelId="{8C6B8A04-D9CC-46D4-AE29-E778572E5821}" type="presParOf" srcId="{8F68ACAA-C388-4080-9661-ED26E8AB3502}" destId="{6DCA56A9-D2A5-41D2-918B-0FB6C5D87A25}" srcOrd="1" destOrd="0" presId="urn:microsoft.com/office/officeart/2018/5/layout/CenteredIconLabelDescriptionList"/>
    <dgm:cxn modelId="{D3A62967-A7C8-413C-BC86-BB1D99B3BA17}" type="presParOf" srcId="{8F68ACAA-C388-4080-9661-ED26E8AB3502}" destId="{523C17F0-2E38-4E77-83E6-4140390ED564}" srcOrd="2" destOrd="0" presId="urn:microsoft.com/office/officeart/2018/5/layout/CenteredIconLabelDescriptionList"/>
    <dgm:cxn modelId="{2A9328D6-C464-44CA-B36F-C5E0C49F3B82}" type="presParOf" srcId="{8F68ACAA-C388-4080-9661-ED26E8AB3502}" destId="{B489D42C-59A2-41DE-A394-1DAEAE5E8CDE}" srcOrd="3" destOrd="0" presId="urn:microsoft.com/office/officeart/2018/5/layout/CenteredIconLabelDescriptionList"/>
    <dgm:cxn modelId="{46B7FF63-E40E-4C84-A58F-3F843B40BB63}" type="presParOf" srcId="{8F68ACAA-C388-4080-9661-ED26E8AB3502}" destId="{BB3F7A80-D5A0-4615-824B-DE11FF96FD53}" srcOrd="4" destOrd="0" presId="urn:microsoft.com/office/officeart/2018/5/layout/CenteredIconLabelDescriptionList"/>
    <dgm:cxn modelId="{611F0443-0CA4-4183-A72F-1B92118C1717}" type="presParOf" srcId="{F34A3EB0-119C-4FC4-A37F-4835054D8E26}" destId="{492C8378-B438-4D32-BED1-FDEE6BD355C4}" srcOrd="1" destOrd="0" presId="urn:microsoft.com/office/officeart/2018/5/layout/CenteredIconLabelDescriptionList"/>
    <dgm:cxn modelId="{B07EF601-665E-421C-9DF1-5E0873E2A455}" type="presParOf" srcId="{F34A3EB0-119C-4FC4-A37F-4835054D8E26}" destId="{CCDF4E12-7398-423A-A4F5-550F13086763}" srcOrd="2" destOrd="0" presId="urn:microsoft.com/office/officeart/2018/5/layout/CenteredIconLabelDescriptionList"/>
    <dgm:cxn modelId="{CFC503E6-AD95-475C-8CA0-06BCC54A1769}" type="presParOf" srcId="{CCDF4E12-7398-423A-A4F5-550F13086763}" destId="{37506222-AFD4-4892-8AAC-9A07B65530C4}" srcOrd="0" destOrd="0" presId="urn:microsoft.com/office/officeart/2018/5/layout/CenteredIconLabelDescriptionList"/>
    <dgm:cxn modelId="{939EA77C-7AE9-46E4-BB52-DDD4576BE379}" type="presParOf" srcId="{CCDF4E12-7398-423A-A4F5-550F13086763}" destId="{B041ED8B-EDD6-47C3-9E15-B45680FE67E4}" srcOrd="1" destOrd="0" presId="urn:microsoft.com/office/officeart/2018/5/layout/CenteredIconLabelDescriptionList"/>
    <dgm:cxn modelId="{F33BF7EE-C50F-49B7-AC9F-E0831289E916}" type="presParOf" srcId="{CCDF4E12-7398-423A-A4F5-550F13086763}" destId="{7108F4EB-8F39-4541-993B-B00DFE42535E}" srcOrd="2" destOrd="0" presId="urn:microsoft.com/office/officeart/2018/5/layout/CenteredIconLabelDescriptionList"/>
    <dgm:cxn modelId="{F6C3FC1E-33CE-455B-AB80-D57FACEF0450}" type="presParOf" srcId="{CCDF4E12-7398-423A-A4F5-550F13086763}" destId="{DE0088DD-4699-4403-AA87-DF87AE8E358C}" srcOrd="3" destOrd="0" presId="urn:microsoft.com/office/officeart/2018/5/layout/CenteredIconLabelDescriptionList"/>
    <dgm:cxn modelId="{31FA7426-78DD-4EBC-853C-47557C8C5A64}" type="presParOf" srcId="{CCDF4E12-7398-423A-A4F5-550F13086763}" destId="{78559F89-7DC4-40A5-A336-DBC5A8108999}" srcOrd="4" destOrd="0" presId="urn:microsoft.com/office/officeart/2018/5/layout/CenteredIconLabelDescription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58E33D6-808C-4B2C-B528-CC4708CA9DB0}">
      <dsp:nvSpPr>
        <dsp:cNvPr id="0" name=""/>
        <dsp:cNvSpPr/>
      </dsp:nvSpPr>
      <dsp:spPr>
        <a:xfrm>
          <a:off x="279108" y="0"/>
          <a:ext cx="3735420" cy="3735420"/>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84480" tIns="284480" rIns="284480" bIns="284480" numCol="1" spcCol="1270" anchor="ctr" anchorCtr="0">
          <a:noAutofit/>
        </a:bodyPr>
        <a:lstStyle/>
        <a:p>
          <a:pPr marL="0" lvl="0" indent="0" algn="ctr" defTabSz="1778000">
            <a:lnSpc>
              <a:spcPct val="90000"/>
            </a:lnSpc>
            <a:spcBef>
              <a:spcPct val="0"/>
            </a:spcBef>
            <a:spcAft>
              <a:spcPct val="35000"/>
            </a:spcAft>
            <a:buNone/>
          </a:pPr>
          <a:r>
            <a:rPr lang="en-US" sz="4000" kern="1200" dirty="0"/>
            <a:t>AI</a:t>
          </a:r>
        </a:p>
      </dsp:txBody>
      <dsp:txXfrm>
        <a:off x="1494053" y="186770"/>
        <a:ext cx="1305529" cy="560313"/>
      </dsp:txXfrm>
    </dsp:sp>
    <dsp:sp modelId="{652024C1-630E-4253-9BBF-427C748AEEFA}">
      <dsp:nvSpPr>
        <dsp:cNvPr id="0" name=""/>
        <dsp:cNvSpPr/>
      </dsp:nvSpPr>
      <dsp:spPr>
        <a:xfrm>
          <a:off x="746035" y="933854"/>
          <a:ext cx="2801565" cy="2801565"/>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84480" tIns="284480" rIns="284480" bIns="284480" numCol="1" spcCol="1270" anchor="ctr" anchorCtr="0">
          <a:noAutofit/>
        </a:bodyPr>
        <a:lstStyle/>
        <a:p>
          <a:pPr marL="0" lvl="0" indent="0" algn="ctr" defTabSz="1778000">
            <a:lnSpc>
              <a:spcPct val="90000"/>
            </a:lnSpc>
            <a:spcBef>
              <a:spcPct val="0"/>
            </a:spcBef>
            <a:spcAft>
              <a:spcPct val="35000"/>
            </a:spcAft>
            <a:buNone/>
          </a:pPr>
          <a:r>
            <a:rPr lang="en-US" sz="4000" kern="1200" dirty="0"/>
            <a:t>ML</a:t>
          </a:r>
        </a:p>
      </dsp:txBody>
      <dsp:txXfrm>
        <a:off x="1494053" y="1108952"/>
        <a:ext cx="1305529" cy="525293"/>
      </dsp:txXfrm>
    </dsp:sp>
    <dsp:sp modelId="{D3100AA0-EB48-467E-8E0C-45BF05E7806A}">
      <dsp:nvSpPr>
        <dsp:cNvPr id="0" name=""/>
        <dsp:cNvSpPr/>
      </dsp:nvSpPr>
      <dsp:spPr>
        <a:xfrm>
          <a:off x="1212963" y="1867710"/>
          <a:ext cx="1867710" cy="1867710"/>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84480" tIns="284480" rIns="284480" bIns="284480" numCol="1" spcCol="1270" anchor="ctr" anchorCtr="0">
          <a:noAutofit/>
        </a:bodyPr>
        <a:lstStyle/>
        <a:p>
          <a:pPr marL="0" lvl="0" indent="0" algn="ctr" defTabSz="1778000">
            <a:lnSpc>
              <a:spcPct val="90000"/>
            </a:lnSpc>
            <a:spcBef>
              <a:spcPct val="0"/>
            </a:spcBef>
            <a:spcAft>
              <a:spcPct val="35000"/>
            </a:spcAft>
            <a:buNone/>
          </a:pPr>
          <a:r>
            <a:rPr lang="en-US" sz="4000" kern="1200" dirty="0"/>
            <a:t>DL</a:t>
          </a:r>
        </a:p>
      </dsp:txBody>
      <dsp:txXfrm>
        <a:off x="1486482" y="2334637"/>
        <a:ext cx="1320670" cy="93385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B907C9-E167-446A-9994-0E28A389B860}">
      <dsp:nvSpPr>
        <dsp:cNvPr id="0" name=""/>
        <dsp:cNvSpPr/>
      </dsp:nvSpPr>
      <dsp:spPr>
        <a:xfrm>
          <a:off x="1967016" y="29581"/>
          <a:ext cx="1510523" cy="148998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23C17F0-2E38-4E77-83E6-4140390ED564}">
      <dsp:nvSpPr>
        <dsp:cNvPr id="0" name=""/>
        <dsp:cNvSpPr/>
      </dsp:nvSpPr>
      <dsp:spPr>
        <a:xfrm>
          <a:off x="564387" y="1704130"/>
          <a:ext cx="4315781" cy="6385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600200">
            <a:lnSpc>
              <a:spcPct val="100000"/>
            </a:lnSpc>
            <a:spcBef>
              <a:spcPct val="0"/>
            </a:spcBef>
            <a:spcAft>
              <a:spcPct val="35000"/>
            </a:spcAft>
            <a:buNone/>
            <a:defRPr b="1"/>
          </a:pPr>
          <a:r>
            <a:rPr lang="en-US" sz="3600" kern="1200" dirty="0"/>
            <a:t>More phrases</a:t>
          </a:r>
        </a:p>
      </dsp:txBody>
      <dsp:txXfrm>
        <a:off x="564387" y="1704130"/>
        <a:ext cx="4315781" cy="638565"/>
      </dsp:txXfrm>
    </dsp:sp>
    <dsp:sp modelId="{BB3F7A80-D5A0-4615-824B-DE11FF96FD53}">
      <dsp:nvSpPr>
        <dsp:cNvPr id="0" name=""/>
        <dsp:cNvSpPr/>
      </dsp:nvSpPr>
      <dsp:spPr>
        <a:xfrm>
          <a:off x="564387" y="2428539"/>
          <a:ext cx="4315781" cy="1893217"/>
        </a:xfrm>
        <a:prstGeom prst="rect">
          <a:avLst/>
        </a:prstGeom>
        <a:noFill/>
        <a:ln>
          <a:noFill/>
        </a:ln>
        <a:effectLst/>
      </dsp:spPr>
      <dsp:style>
        <a:lnRef idx="0">
          <a:scrgbClr r="0" g="0" b="0"/>
        </a:lnRef>
        <a:fillRef idx="0">
          <a:scrgbClr r="0" g="0" b="0"/>
        </a:fillRef>
        <a:effectRef idx="0">
          <a:scrgbClr r="0" g="0" b="0"/>
        </a:effectRef>
        <a:fontRef idx="minor"/>
      </dsp:style>
    </dsp:sp>
    <dsp:sp modelId="{37506222-AFD4-4892-8AAC-9A07B65530C4}">
      <dsp:nvSpPr>
        <dsp:cNvPr id="0" name=""/>
        <dsp:cNvSpPr/>
      </dsp:nvSpPr>
      <dsp:spPr>
        <a:xfrm>
          <a:off x="7038059" y="29581"/>
          <a:ext cx="1510523" cy="1489985"/>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108F4EB-8F39-4541-993B-B00DFE42535E}">
      <dsp:nvSpPr>
        <dsp:cNvPr id="0" name=""/>
        <dsp:cNvSpPr/>
      </dsp:nvSpPr>
      <dsp:spPr>
        <a:xfrm>
          <a:off x="5635430" y="1704130"/>
          <a:ext cx="4315781" cy="6385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600200">
            <a:lnSpc>
              <a:spcPct val="100000"/>
            </a:lnSpc>
            <a:spcBef>
              <a:spcPct val="0"/>
            </a:spcBef>
            <a:spcAft>
              <a:spcPct val="35000"/>
            </a:spcAft>
            <a:buNone/>
            <a:defRPr b="1"/>
          </a:pPr>
          <a:r>
            <a:rPr lang="en-US" sz="3600" kern="1200"/>
            <a:t>Introduce weights</a:t>
          </a:r>
        </a:p>
      </dsp:txBody>
      <dsp:txXfrm>
        <a:off x="5635430" y="1704130"/>
        <a:ext cx="4315781" cy="638565"/>
      </dsp:txXfrm>
    </dsp:sp>
    <dsp:sp modelId="{78559F89-7DC4-40A5-A336-DBC5A8108999}">
      <dsp:nvSpPr>
        <dsp:cNvPr id="0" name=""/>
        <dsp:cNvSpPr/>
      </dsp:nvSpPr>
      <dsp:spPr>
        <a:xfrm>
          <a:off x="5635430" y="2428539"/>
          <a:ext cx="4315781" cy="18932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100000"/>
            </a:lnSpc>
            <a:spcBef>
              <a:spcPct val="0"/>
            </a:spcBef>
            <a:spcAft>
              <a:spcPct val="35000"/>
            </a:spcAft>
            <a:buNone/>
          </a:pPr>
          <a:r>
            <a:rPr lang="en-US" sz="1700" kern="1200"/>
            <a:t>The moment we introduce a feedback loop where weights and phrases are being generated by user interaction and not programmer intervention.</a:t>
          </a:r>
        </a:p>
        <a:p>
          <a:pPr marL="0" lvl="0" indent="0" algn="ctr" defTabSz="755650">
            <a:lnSpc>
              <a:spcPct val="100000"/>
            </a:lnSpc>
            <a:spcBef>
              <a:spcPct val="0"/>
            </a:spcBef>
            <a:spcAft>
              <a:spcPct val="35000"/>
            </a:spcAft>
            <a:buNone/>
          </a:pPr>
          <a:r>
            <a:rPr lang="en-US" sz="1700" kern="1200"/>
            <a:t>Such a solution would cease to be Primitive AI and would become an example of machine learning.</a:t>
          </a:r>
        </a:p>
      </dsp:txBody>
      <dsp:txXfrm>
        <a:off x="5635430" y="2428539"/>
        <a:ext cx="4315781" cy="1893217"/>
      </dsp:txXfrm>
    </dsp:sp>
  </dsp:spTree>
</dsp:drawing>
</file>

<file path=ppt/diagrams/layout1.xml><?xml version="1.0" encoding="utf-8"?>
<dgm:layoutDef xmlns:dgm="http://schemas.openxmlformats.org/drawingml/2006/diagram" xmlns:a="http://schemas.openxmlformats.org/drawingml/2006/main" uniqueId="urn:microsoft.com/office/officeart/2005/8/layout/venn2">
  <dgm:title val=""/>
  <dgm:desc val=""/>
  <dgm:catLst>
    <dgm:cat type="relationship" pri="30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resizeHandles val="exact"/>
    </dgm:varLst>
    <dgm:alg type="composite">
      <dgm:param type="ar" val="1"/>
    </dgm:alg>
    <dgm:shape xmlns:r="http://schemas.openxmlformats.org/officeDocument/2006/relationships" r:blip="">
      <dgm:adjLst/>
    </dgm:shape>
    <dgm:presOf/>
    <dgm:choose name="Name1">
      <dgm:if name="Name2" axis="ch" ptType="node" func="cnt" op="lte" val="3">
        <dgm:constrLst>
          <dgm:constr type="w" for="ch" forName="comp1" refType="w"/>
          <dgm:constr type="h" for="ch" forName="comp1" refType="w" refFor="ch" refForName="comp1"/>
          <dgm:constr type="w" for="ch" forName="comp2" refType="w" fact="0.75"/>
          <dgm:constr type="h" for="ch" forName="comp2" refType="w" refFor="ch" refForName="comp2"/>
          <dgm:constr type="ctrX" for="ch" forName="comp2" refType="ctrX" refFor="ch" refForName="comp1"/>
          <dgm:constr type="b" for="ch" forName="comp2" refType="b" refFor="ch" refForName="comp1"/>
          <dgm:constr type="w" for="ch" forName="comp3" refType="w" fact="0.5"/>
          <dgm:constr type="h" for="ch" forName="comp3" refType="w" refFor="ch" refForName="comp3"/>
          <dgm:constr type="ctrX" for="ch" forName="comp3" refType="ctrX" refFor="ch" refForName="comp1"/>
          <dgm:constr type="b" for="ch" forName="comp3" refType="b" refFor="ch" refForName="comp1"/>
          <dgm:constr type="primFontSz" for="des" ptType="node" op="equ" val="65"/>
        </dgm:constrLst>
      </dgm:if>
      <dgm:if name="Name3" axis="ch" ptType="node" func="cnt" op="equ" val="4">
        <dgm:constrLst>
          <dgm:constr type="w" for="ch" forName="comp1" refType="w"/>
          <dgm:constr type="h" for="ch" forName="comp1" refType="w" refFor="ch" refForName="comp1"/>
          <dgm:constr type="w" for="ch" forName="comp2" refType="w" fact="0.8"/>
          <dgm:constr type="h" for="ch" forName="comp2" refType="w" refFor="ch" refForName="comp2"/>
          <dgm:constr type="ctrX" for="ch" forName="comp2" refType="ctrX" refFor="ch" refForName="comp1"/>
          <dgm:constr type="b" for="ch" forName="comp2" refType="b" refFor="ch" refForName="comp1"/>
          <dgm:constr type="w" for="ch" forName="comp3" refType="w" fact="0.6"/>
          <dgm:constr type="h" for="ch" forName="comp3" refType="w" refFor="ch" refForName="comp3"/>
          <dgm:constr type="ctrX" for="ch" forName="comp3" refType="ctrX" refFor="ch" refForName="comp1"/>
          <dgm:constr type="b" for="ch" forName="comp3" refType="b" refFor="ch" refForName="comp1"/>
          <dgm:constr type="w" for="ch" forName="comp4" refType="w" fact="0.4"/>
          <dgm:constr type="h" for="ch" forName="comp4" refType="w" refFor="ch" refForName="comp4"/>
          <dgm:constr type="ctrX" for="ch" forName="comp4" refType="ctrX" refFor="ch" refForName="comp1"/>
          <dgm:constr type="b" for="ch" forName="comp4" refType="b" refFor="ch" refForName="comp1"/>
          <dgm:constr type="primFontSz" for="des" ptType="node" op="equ" val="65"/>
        </dgm:constrLst>
      </dgm:if>
      <dgm:else name="Name4">
        <dgm:constrLst>
          <dgm:constr type="w" for="ch" forName="comp1" refType="w"/>
          <dgm:constr type="h" for="ch" forName="comp1" refType="w" refFor="ch" refForName="comp1"/>
          <dgm:constr type="w" for="ch" forName="comp2" refType="w" fact="0.85"/>
          <dgm:constr type="h" for="ch" forName="comp2" refType="w" refFor="ch" refForName="comp2"/>
          <dgm:constr type="ctrX" for="ch" forName="comp2" refType="ctrX" refFor="ch" refForName="comp1"/>
          <dgm:constr type="b" for="ch" forName="comp2" refType="b" refFor="ch" refForName="comp1"/>
          <dgm:constr type="w" for="ch" forName="comp3" refType="w" fact="0.7"/>
          <dgm:constr type="h" for="ch" forName="comp3" refType="w" refFor="ch" refForName="comp3"/>
          <dgm:constr type="ctrX" for="ch" forName="comp3" refType="ctrX" refFor="ch" refForName="comp1"/>
          <dgm:constr type="b" for="ch" forName="comp3" refType="b" refFor="ch" refForName="comp1"/>
          <dgm:constr type="w" for="ch" forName="comp4" refType="w" fact="0.55"/>
          <dgm:constr type="h" for="ch" forName="comp4" refType="w" refFor="ch" refForName="comp4"/>
          <dgm:constr type="ctrX" for="ch" forName="comp4" refType="ctrX" refFor="ch" refForName="comp1"/>
          <dgm:constr type="b" for="ch" forName="comp4" refType="b" refFor="ch" refForName="comp1"/>
          <dgm:constr type="w" for="ch" forName="comp5" refType="w" fact="0.4"/>
          <dgm:constr type="h" for="ch" forName="comp5" refType="w" refFor="ch" refForName="comp5"/>
          <dgm:constr type="ctrX" for="ch" forName="comp5" refType="ctrX" refFor="ch" refForName="comp1"/>
          <dgm:constr type="b" for="ch" forName="comp5" refType="b" refFor="ch" refForName="comp1"/>
          <dgm:constr type="w" for="ch" forName="comp6" refType="w" fact="0.25"/>
          <dgm:constr type="h" for="ch" forName="comp6" refType="w" refFor="ch" refForName="comp6"/>
          <dgm:constr type="ctrX" for="ch" forName="comp6" refType="ctrX" refFor="ch" refForName="comp1"/>
          <dgm:constr type="b" for="ch" forName="comp6" refType="b" refFor="ch" refForName="comp1"/>
          <dgm:constr type="w" for="ch" forName="comp7" refType="w" fact="0.15"/>
          <dgm:constr type="h" for="ch" forName="comp7" refType="w" refFor="ch" refForName="comp7"/>
          <dgm:constr type="ctrX" for="ch" forName="comp7" refType="ctrX" refFor="ch" refForName="comp1"/>
          <dgm:constr type="b" for="ch" forName="comp7" refType="b" refFor="ch" refForName="comp1"/>
          <dgm:constr type="primFontSz" for="des" ptType="node" op="equ" val="65"/>
        </dgm:constrLst>
      </dgm:else>
    </dgm:choose>
    <dgm:ruleLst/>
    <dgm:choose name="Name5">
      <dgm:if name="Name6" axis="ch" ptType="node" func="cnt" op="gte" val="1">
        <dgm:layoutNode name="comp1">
          <dgm:alg type="composite"/>
          <dgm:shape xmlns:r="http://schemas.openxmlformats.org/officeDocument/2006/relationships" r:blip="">
            <dgm:adjLst/>
          </dgm:shape>
          <dgm:presOf/>
          <dgm:choose name="Name7">
            <dgm:if name="Name8" axis="ch" ptType="node" func="cnt" op="equ" val="1">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5"/>
                <dgm:constr type="w" for="ch" forName="c1text" refType="w" refFor="ch" refForName="circle1" fact="0.70711"/>
                <dgm:constr type="h" for="ch" forName="c1text" refType="h" refFor="ch" refForName="circle1" fact="0.5"/>
              </dgm:constrLst>
            </dgm:if>
            <dgm:if name="Name9" axis="ch" ptType="node" func="cnt" op="equ" val="2">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6"/>
                <dgm:constr type="w" for="ch" forName="c1text" refType="w" refFor="ch" refForName="circle1" fact="0.525"/>
                <dgm:constr type="h" for="ch" forName="c1text" refType="h" refFor="ch" refForName="circle1" fact="0.17"/>
              </dgm:constrLst>
            </dgm:if>
            <dgm:if name="Name10" axis="ch" ptType="node" func="cnt" op="equ" val="3">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3495"/>
                <dgm:constr type="h" for="ch" forName="c1text" refType="h" refFor="ch" refForName="circle1" fact="0.15"/>
              </dgm:constrLst>
            </dgm:if>
            <dgm:if name="Name11" axis="ch" ptType="node" func="cnt" op="equ" val="4">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2796"/>
                <dgm:constr type="h" for="ch" forName="c1text" refType="h" refFor="ch" refForName="circle1" fact="0.15"/>
              </dgm:constrLst>
            </dgm:if>
            <dgm:if name="Name12" axis="ch" ptType="node" func="cnt" op="gte" val="5">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
                <dgm:constr type="w" for="ch" forName="c1text" refType="w" refFor="ch" refForName="circle1" fact="0.375"/>
                <dgm:constr type="h" for="ch" forName="c1text" refType="h" refFor="ch" refForName="circle1" fact="0.1"/>
              </dgm:constrLst>
            </dgm:if>
            <dgm:else name="Name13"/>
          </dgm:choose>
          <dgm:ruleLst/>
          <dgm:layoutNode name="circle1" styleLbl="node1">
            <dgm:alg type="sp"/>
            <dgm:shape xmlns:r="http://schemas.openxmlformats.org/officeDocument/2006/relationships" type="ellipse" r:blip="">
              <dgm:adjLst/>
            </dgm:shape>
            <dgm:presOf axis="ch desOrSelf" ptType="node node" st="1 1" cnt="1 0"/>
            <dgm:constrLst>
              <dgm:constr type="h" refType="w"/>
            </dgm:constrLst>
            <dgm:ruleLst/>
          </dgm:layoutNode>
          <dgm:layoutNode name="c1text">
            <dgm:varLst>
              <dgm:bulletEnabled val="1"/>
            </dgm:varLst>
            <dgm:alg type="tx"/>
            <dgm:shape xmlns:r="http://schemas.openxmlformats.org/officeDocument/2006/relationships" type="rect" r:blip="" hideGeom="1">
              <dgm:adjLst/>
            </dgm:shape>
            <dgm:presOf axis="ch desOrSelf" ptType="node node" st="1 1" cnt="1 0"/>
            <dgm:constrLst/>
            <dgm:ruleLst>
              <dgm:rule type="primFontSz" val="5" fact="NaN" max="NaN"/>
            </dgm:ruleLst>
          </dgm:layoutNode>
        </dgm:layoutNode>
      </dgm:if>
      <dgm:else name="Name14"/>
    </dgm:choose>
    <dgm:choose name="Name15">
      <dgm:if name="Name16" axis="ch" ptType="node" func="cnt" op="gte" val="2">
        <dgm:layoutNode name="comp2">
          <dgm:alg type="composite"/>
          <dgm:shape xmlns:r="http://schemas.openxmlformats.org/officeDocument/2006/relationships" r:blip="">
            <dgm:adjLst/>
          </dgm:shape>
          <dgm:presOf/>
          <dgm:choose name="Name17">
            <dgm:if name="Name18" axis="ch" ptType="node" func="cnt" op="equ" val="2">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5"/>
                <dgm:constr type="w" for="ch" forName="c2text" refType="w" refFor="ch" refForName="circle2" fact="0.70711"/>
                <dgm:constr type="h" for="ch" forName="c2text" refType="h" refFor="ch" refForName="circle2" fact="0.5"/>
              </dgm:constrLst>
            </dgm:if>
            <dgm:if name="Name19" axis="ch" ptType="node" func="cnt" op="equ" val="3">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625"/>
                <dgm:constr type="w" for="ch" forName="c2text" refType="w" refFor="ch" refForName="circle2" fact="0.466"/>
                <dgm:constr type="h" for="ch" forName="c2text" refType="h" refFor="ch" refForName="circle2" fact="0.1875"/>
              </dgm:constrLst>
            </dgm:if>
            <dgm:if name="Name20" axis="ch" ptType="node" func="cnt" op="equ" val="4">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
                <dgm:constr type="w" for="ch" forName="c2text" refType="w" refFor="ch" refForName="circle2" fact="0.3495"/>
                <dgm:constr type="h" for="ch" forName="c2text" refType="h" refFor="ch" refForName="circle2" fact="0.18"/>
              </dgm:constrLst>
            </dgm:if>
            <dgm:if name="Name21" axis="ch" ptType="node" func="cnt" op="gte" val="5">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15"/>
                <dgm:constr type="w" for="ch" forName="c2text" refType="w" refFor="ch" refForName="circle2" fact="0.43125"/>
                <dgm:constr type="h" for="ch" forName="c2text" refType="h" refFor="ch" refForName="circle2" fact="0.115"/>
              </dgm:constrLst>
            </dgm:if>
            <dgm:else name="Name22"/>
          </dgm:choose>
          <dgm:ruleLst/>
          <dgm:layoutNode name="circle2" styleLbl="node1">
            <dgm:alg type="sp"/>
            <dgm:shape xmlns:r="http://schemas.openxmlformats.org/officeDocument/2006/relationships" type="ellipse" r:blip="">
              <dgm:adjLst/>
            </dgm:shape>
            <dgm:presOf axis="ch desOrSelf" ptType="node node" st="2 1" cnt="1 0"/>
            <dgm:constrLst>
              <dgm:constr type="h" refType="w"/>
            </dgm:constrLst>
            <dgm:ruleLst/>
          </dgm:layoutNode>
          <dgm:layoutNode name="c2text">
            <dgm:varLst>
              <dgm:bulletEnabled val="1"/>
            </dgm:varLst>
            <dgm:alg type="tx"/>
            <dgm:shape xmlns:r="http://schemas.openxmlformats.org/officeDocument/2006/relationships" type="rect" r:blip="" hideGeom="1">
              <dgm:adjLst/>
            </dgm:shape>
            <dgm:presOf axis="ch desOrSelf" ptType="node node" st="2 1" cnt="1 0"/>
            <dgm:constrLst/>
            <dgm:ruleLst>
              <dgm:rule type="primFontSz" val="5" fact="NaN" max="NaN"/>
            </dgm:ruleLst>
          </dgm:layoutNode>
        </dgm:layoutNode>
      </dgm:if>
      <dgm:else name="Name23"/>
    </dgm:choose>
    <dgm:choose name="Name24">
      <dgm:if name="Name25" axis="ch" ptType="node" func="cnt" op="gte" val="3">
        <dgm:layoutNode name="comp3">
          <dgm:alg type="composite"/>
          <dgm:shape xmlns:r="http://schemas.openxmlformats.org/officeDocument/2006/relationships" r:blip="">
            <dgm:adjLst/>
          </dgm:shape>
          <dgm:presOf/>
          <dgm:choose name="Name26">
            <dgm:if name="Name27" axis="ch" ptType="node" func="cnt" op="equ" val="3">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5"/>
                <dgm:constr type="w" for="ch" forName="c3text" refType="w" refFor="ch" refForName="circle3" fact="0.70711"/>
                <dgm:constr type="h" for="ch" forName="c3text" refType="h" refFor="ch" refForName="circle3" fact="0.5"/>
              </dgm:constrLst>
            </dgm:if>
            <dgm:if name="Name28" axis="ch" ptType="node" func="cnt" op="equ" val="4">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875"/>
                <dgm:constr type="w" for="ch" forName="c3text" refType="w" refFor="ch" refForName="circle3" fact="0.466"/>
                <dgm:constr type="h" for="ch" forName="c3text" refType="h" refFor="ch" refForName="circle3" fact="0.225"/>
              </dgm:constrLst>
            </dgm:if>
            <dgm:if name="Name29" axis="ch" ptType="node" func="cnt" op="gte" val="5">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38"/>
                <dgm:constr type="w" for="ch" forName="c3text" refType="w" refFor="ch" refForName="circle3" fact="0.5175"/>
                <dgm:constr type="h" for="ch" forName="c3text" refType="h" refFor="ch" refForName="circle3" fact="0.138"/>
              </dgm:constrLst>
            </dgm:if>
            <dgm:else name="Name30"/>
          </dgm:choose>
          <dgm:ruleLst/>
          <dgm:layoutNode name="circle3" styleLbl="node1">
            <dgm:alg type="sp"/>
            <dgm:shape xmlns:r="http://schemas.openxmlformats.org/officeDocument/2006/relationships" type="ellipse" r:blip="">
              <dgm:adjLst/>
            </dgm:shape>
            <dgm:presOf axis="ch desOrSelf" ptType="node node" st="3 1" cnt="1 0"/>
            <dgm:constrLst>
              <dgm:constr type="h" refType="w"/>
            </dgm:constrLst>
            <dgm:ruleLst/>
          </dgm:layoutNode>
          <dgm:layoutNode name="c3text">
            <dgm:varLst>
              <dgm:bulletEnabled val="1"/>
            </dgm:varLst>
            <dgm:alg type="tx"/>
            <dgm:shape xmlns:r="http://schemas.openxmlformats.org/officeDocument/2006/relationships" type="rect" r:blip="" hideGeom="1">
              <dgm:adjLst/>
            </dgm:shape>
            <dgm:presOf axis="ch desOrSelf" ptType="node node" st="3 1" cnt="1 0"/>
            <dgm:constrLst/>
            <dgm:ruleLst>
              <dgm:rule type="primFontSz" val="5" fact="NaN" max="NaN"/>
            </dgm:ruleLst>
          </dgm:layoutNode>
        </dgm:layoutNode>
      </dgm:if>
      <dgm:else name="Name31"/>
    </dgm:choose>
    <dgm:choose name="Name32">
      <dgm:if name="Name33" axis="ch" ptType="node" func="cnt" op="gte" val="4">
        <dgm:layoutNode name="comp4">
          <dgm:alg type="composite"/>
          <dgm:shape xmlns:r="http://schemas.openxmlformats.org/officeDocument/2006/relationships" r:blip="">
            <dgm:adjLst/>
          </dgm:shape>
          <dgm:presOf/>
          <dgm:choose name="Name34">
            <dgm:if name="Name35" axis="ch" ptType="node" func="cnt" op="equ" val="4">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5"/>
                <dgm:constr type="w" for="ch" forName="c4text" refType="w" refFor="ch" refForName="circle4" fact="0.70711"/>
                <dgm:constr type="h" for="ch" forName="c4text" refType="h" refFor="ch" refForName="circle4" fact="0.5"/>
              </dgm:constrLst>
            </dgm:if>
            <dgm:if name="Name36" axis="ch" ptType="node" func="cnt" op="gte" val="5">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18"/>
                <dgm:constr type="w" for="ch" forName="c4text" refType="w" refFor="ch" refForName="circle4" fact="0.54"/>
                <dgm:constr type="h" for="ch" forName="c4text" refType="h" refFor="ch" refForName="circle4" fact="0.18"/>
              </dgm:constrLst>
            </dgm:if>
            <dgm:else name="Name37"/>
          </dgm:choose>
          <dgm:ruleLst/>
          <dgm:layoutNode name="circle4" styleLbl="node1">
            <dgm:alg type="sp"/>
            <dgm:shape xmlns:r="http://schemas.openxmlformats.org/officeDocument/2006/relationships" type="ellipse" r:blip="">
              <dgm:adjLst/>
            </dgm:shape>
            <dgm:presOf axis="ch desOrSelf" ptType="node node" st="4 1" cnt="1 0"/>
            <dgm:constrLst>
              <dgm:constr type="h" refType="w"/>
            </dgm:constrLst>
            <dgm:ruleLst/>
          </dgm:layoutNode>
          <dgm:layoutNode name="c4text">
            <dgm:varLst>
              <dgm:bulletEnabled val="1"/>
            </dgm:varLst>
            <dgm:alg type="tx"/>
            <dgm:shape xmlns:r="http://schemas.openxmlformats.org/officeDocument/2006/relationships" type="rect" r:blip="" hideGeom="1">
              <dgm:adjLst/>
            </dgm:shape>
            <dgm:presOf axis="ch desOrSelf" ptType="node node" st="4 1" cnt="1 0"/>
            <dgm:constrLst/>
            <dgm:ruleLst>
              <dgm:rule type="primFontSz" val="5" fact="NaN" max="NaN"/>
            </dgm:ruleLst>
          </dgm:layoutNode>
        </dgm:layoutNode>
      </dgm:if>
      <dgm:else name="Name38"/>
    </dgm:choose>
    <dgm:choose name="Name39">
      <dgm:if name="Name40" axis="ch" ptType="node" func="cnt" op="gte" val="5">
        <dgm:layoutNode name="comp5">
          <dgm:alg type="composite"/>
          <dgm:shape xmlns:r="http://schemas.openxmlformats.org/officeDocument/2006/relationships" r:blip="">
            <dgm:adjLst/>
          </dgm:shape>
          <dgm:presOf/>
          <dgm:choose name="Name41">
            <dgm:if name="Name42" axis="ch" ptType="node" func="cnt" op="equ" val="5">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5"/>
                <dgm:constr type="w" for="ch" forName="c5text" refType="w" refFor="ch" refForName="circle5" fact="0.70711"/>
                <dgm:constr type="h" for="ch" forName="c5text" refType="h" refFor="ch" refForName="circle5" fact="0.5"/>
              </dgm:constrLst>
            </dgm:if>
            <dgm:if name="Name43" axis="ch" ptType="node" func="cnt" op="gte" val="6">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25"/>
                <dgm:constr type="w" for="ch" forName="c5text" refType="w" refFor="ch" refForName="circle5" fact="0.65"/>
                <dgm:constr type="h" for="ch" forName="c5text" refType="h" refFor="ch" refForName="circle5" fact="0.25"/>
              </dgm:constrLst>
            </dgm:if>
            <dgm:else name="Name44"/>
          </dgm:choose>
          <dgm:ruleLst/>
          <dgm:layoutNode name="circle5" styleLbl="node1">
            <dgm:alg type="sp"/>
            <dgm:shape xmlns:r="http://schemas.openxmlformats.org/officeDocument/2006/relationships" type="ellipse" r:blip="">
              <dgm:adjLst/>
            </dgm:shape>
            <dgm:presOf axis="ch desOrSelf" ptType="node node" st="5 1" cnt="1 0"/>
            <dgm:constrLst>
              <dgm:constr type="h" refType="w"/>
            </dgm:constrLst>
            <dgm:ruleLst/>
          </dgm:layoutNode>
          <dgm:layoutNode name="c5text">
            <dgm:varLst>
              <dgm:bulletEnabled val="1"/>
            </dgm:varLst>
            <dgm:alg type="tx"/>
            <dgm:shape xmlns:r="http://schemas.openxmlformats.org/officeDocument/2006/relationships" type="rect" r:blip="" hideGeom="1">
              <dgm:adjLst/>
            </dgm:shape>
            <dgm:presOf axis="ch desOrSelf" ptType="node node" st="5 1" cnt="1 0"/>
            <dgm:constrLst/>
            <dgm:ruleLst>
              <dgm:rule type="primFontSz" val="5" fact="NaN" max="NaN"/>
            </dgm:ruleLst>
          </dgm:layoutNode>
        </dgm:layoutNode>
      </dgm:if>
      <dgm:else name="Name45"/>
    </dgm:choose>
    <dgm:choose name="Name46">
      <dgm:if name="Name47" axis="ch" ptType="node" func="cnt" op="gte" val="6">
        <dgm:layoutNode name="comp6">
          <dgm:alg type="composite"/>
          <dgm:shape xmlns:r="http://schemas.openxmlformats.org/officeDocument/2006/relationships" r:blip="">
            <dgm:adjLst/>
          </dgm:shape>
          <dgm:presOf/>
          <dgm:choose name="Name48">
            <dgm:if name="Name49" axis="ch" ptType="node" func="cnt" op="equ" val="6">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5"/>
                <dgm:constr type="w" for="ch" forName="c6text" refType="w" refFor="ch" refForName="circle6" fact="0.70711"/>
                <dgm:constr type="h" for="ch" forName="c6text" refType="h" refFor="ch" refForName="circle6" fact="0.5"/>
              </dgm:constrLst>
            </dgm:if>
            <dgm:if name="Name50" axis="ch" ptType="node" func="cnt" op="gte" val="7">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27"/>
                <dgm:constr type="w" for="ch" forName="c6text" refType="w" refFor="ch" refForName="circle6" fact="0.68"/>
                <dgm:constr type="h" for="ch" forName="c6text" refType="h" refFor="ch" refForName="circle6" fact="0.241"/>
              </dgm:constrLst>
            </dgm:if>
            <dgm:else name="Name51"/>
          </dgm:choose>
          <dgm:ruleLst/>
          <dgm:layoutNode name="circle6" styleLbl="node1">
            <dgm:alg type="sp"/>
            <dgm:shape xmlns:r="http://schemas.openxmlformats.org/officeDocument/2006/relationships" type="ellipse" r:blip="">
              <dgm:adjLst/>
            </dgm:shape>
            <dgm:presOf axis="ch desOrSelf" ptType="node node" st="6 1" cnt="1 0"/>
            <dgm:constrLst>
              <dgm:constr type="h" refType="w"/>
            </dgm:constrLst>
            <dgm:ruleLst/>
          </dgm:layoutNode>
          <dgm:layoutNode name="c6text">
            <dgm:varLst>
              <dgm:bulletEnabled val="1"/>
            </dgm:varLst>
            <dgm:alg type="tx"/>
            <dgm:shape xmlns:r="http://schemas.openxmlformats.org/officeDocument/2006/relationships" type="rect" r:blip="" hideGeom="1">
              <dgm:adjLst/>
            </dgm:shape>
            <dgm:presOf axis="ch desOrSelf" ptType="node node" st="6 1" cnt="1 0"/>
            <dgm:constrLst/>
            <dgm:ruleLst>
              <dgm:rule type="primFontSz" val="5" fact="NaN" max="NaN"/>
            </dgm:ruleLst>
          </dgm:layoutNode>
        </dgm:layoutNode>
      </dgm:if>
      <dgm:else name="Name52"/>
    </dgm:choose>
    <dgm:choose name="Name53">
      <dgm:if name="Name54" axis="ch" ptType="node" func="cnt" op="gte" val="7">
        <dgm:layoutNode name="comp7">
          <dgm:alg type="composite"/>
          <dgm:shape xmlns:r="http://schemas.openxmlformats.org/officeDocument/2006/relationships" r:blip="">
            <dgm:adjLst/>
          </dgm:shape>
          <dgm:presOf/>
          <dgm:constrLst>
            <dgm:constr type="w" for="ch" forName="circle7" refType="w"/>
            <dgm:constr type="h" for="ch" forName="circle7" refType="h"/>
            <dgm:constr type="ctrX" for="ch" forName="circle7" refType="w" fact="0.5"/>
            <dgm:constr type="ctrY" for="ch" forName="circle7" refType="h" fact="0.5"/>
            <dgm:constr type="ctrX" for="ch" forName="c7text" refType="w" fact="0.5"/>
            <dgm:constr type="ctrY" for="ch" forName="c7text" refType="h" fact="0.5"/>
            <dgm:constr type="w" for="ch" forName="c7text" refType="w" refFor="ch" refForName="circle7" fact="0.70711"/>
            <dgm:constr type="h" for="ch" forName="c7text" refType="h" refFor="ch" refForName="circle7" fact="0.5"/>
          </dgm:constrLst>
          <dgm:ruleLst/>
          <dgm:layoutNode name="circle7" styleLbl="node1">
            <dgm:alg type="sp"/>
            <dgm:shape xmlns:r="http://schemas.openxmlformats.org/officeDocument/2006/relationships" type="ellipse" r:blip="">
              <dgm:adjLst/>
            </dgm:shape>
            <dgm:presOf axis="ch desOrSelf" ptType="node node" st="7 1" cnt="1 0"/>
            <dgm:constrLst>
              <dgm:constr type="h" refType="w"/>
            </dgm:constrLst>
            <dgm:ruleLst/>
          </dgm:layoutNode>
          <dgm:layoutNode name="c7text">
            <dgm:varLst>
              <dgm:bulletEnabled val="1"/>
            </dgm:varLst>
            <dgm:alg type="tx"/>
            <dgm:shape xmlns:r="http://schemas.openxmlformats.org/officeDocument/2006/relationships" type="rect" r:blip="" hideGeom="1">
              <dgm:adjLst/>
            </dgm:shape>
            <dgm:presOf axis="ch desOrSelf" ptType="node node" st="7 1" cnt="1 0"/>
            <dgm:constrLst/>
            <dgm:ruleLst>
              <dgm:rule type="primFontSz" val="5" fact="NaN" max="NaN"/>
            </dgm:ruleLst>
          </dgm:layoutNode>
        </dgm:layoutNode>
      </dgm:if>
      <dgm:else name="Name55"/>
    </dgm:choose>
  </dgm:layoutNode>
</dgm:layoutDef>
</file>

<file path=ppt/diagrams/layout2.xml><?xml version="1.0" encoding="utf-8"?>
<dgm:layoutDef xmlns:dgm="http://schemas.openxmlformats.org/drawingml/2006/diagram" xmlns:a="http://schemas.openxmlformats.org/drawingml/2006/main" uniqueId="urn:microsoft.com/office/officeart/2018/5/layout/CenteredIconLabelDescriptionList">
  <dgm:title val="Centered 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ctrX" for="ch" forName="iconRect" refType="w" fact="0.5"/>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06D9175-6493-4CA4-BED4-2BF67E177B3A}" type="datetimeFigureOut">
              <a:rPr lang="en-US" smtClean="0"/>
              <a:t>1/27/2026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192091F-6CD8-46B7-96F0-0D064BD5D0C2}" type="slidenum">
              <a:rPr lang="en-US" smtClean="0"/>
              <a:t>‹#›</a:t>
            </a:fld>
            <a:endParaRPr lang="en-US" dirty="0"/>
          </a:p>
        </p:txBody>
      </p:sp>
    </p:spTree>
    <p:extLst>
      <p:ext uri="{BB962C8B-B14F-4D97-AF65-F5344CB8AC3E}">
        <p14:creationId xmlns:p14="http://schemas.microsoft.com/office/powerpoint/2010/main" val="31360508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F48506-A24F-E611-42C6-3ECE23DF81D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CFE15BE-7931-E606-186F-17C43948373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2315B92-3E5B-3F46-5164-3EE25135C7F3}"/>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br>
              <a:rPr lang="en-US" sz="1200" dirty="0">
                <a:solidFill>
                  <a:srgbClr val="666666"/>
                </a:solidFill>
                <a:latin typeface="Arial" pitchFamily="34" charset="0"/>
                <a:ea typeface="Arial" pitchFamily="34" charset="-122"/>
                <a:cs typeface="Arial" pitchFamily="34" charset="-120"/>
              </a:rPr>
            </a:br>
            <a:endParaRPr lang="en-US" sz="1200" dirty="0"/>
          </a:p>
          <a:p>
            <a:r>
              <a:rPr lang="en-US" dirty="0"/>
              <a:t>https://en.wikipedia.org/wiki/ELIZA</a:t>
            </a:r>
          </a:p>
        </p:txBody>
      </p:sp>
      <p:sp>
        <p:nvSpPr>
          <p:cNvPr id="4" name="Slide Number Placeholder 3">
            <a:extLst>
              <a:ext uri="{FF2B5EF4-FFF2-40B4-BE49-F238E27FC236}">
                <a16:creationId xmlns:a16="http://schemas.microsoft.com/office/drawing/2014/main" id="{90A6233C-5112-0AEE-CA3E-AD220DAA5199}"/>
              </a:ext>
            </a:extLst>
          </p:cNvPr>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23121994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1CF72B-01D4-E7CE-CCD0-C925872C35A6}"/>
              </a:ext>
            </a:extLst>
          </p:cNvPr>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EE4C0AB2-16B7-ABE2-B58E-3BB76004A9E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95B8A35-9A7D-E534-D801-9214B10E868F}"/>
              </a:ext>
            </a:extLst>
          </p:cNvPr>
          <p:cNvSpPr>
            <a:spLocks noGrp="1"/>
          </p:cNvSpPr>
          <p:nvPr>
            <p:ph type="dt" sz="half" idx="10"/>
          </p:nvPr>
        </p:nvSpPr>
        <p:spPr/>
        <p:txBody>
          <a:bodyPr/>
          <a:lstStyle/>
          <a:p>
            <a:fld id="{FC1DFEBF-38F1-453E-B69D-6B9271114889}" type="datetime1">
              <a:rPr lang="en-US" smtClean="0"/>
              <a:t>1/27/2026</a:t>
            </a:fld>
            <a:endParaRPr lang="en-US" dirty="0"/>
          </a:p>
        </p:txBody>
      </p:sp>
      <p:sp>
        <p:nvSpPr>
          <p:cNvPr id="5" name="Footer Placeholder 4">
            <a:extLst>
              <a:ext uri="{FF2B5EF4-FFF2-40B4-BE49-F238E27FC236}">
                <a16:creationId xmlns:a16="http://schemas.microsoft.com/office/drawing/2014/main" id="{A68268FE-1A6B-3B8A-9160-73579F35BE1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2BD6639-51F7-67FF-CC34-EB8C0182E994}"/>
              </a:ext>
            </a:extLst>
          </p:cNvPr>
          <p:cNvSpPr>
            <a:spLocks noGrp="1"/>
          </p:cNvSpPr>
          <p:nvPr>
            <p:ph type="sldNum" sz="quarter" idx="12"/>
          </p:nvPr>
        </p:nvSpPr>
        <p:spPr/>
        <p:txBody>
          <a:bodyPr/>
          <a:lstStyle/>
          <a:p>
            <a:fld id="{4C487655-AABA-4CA8-8EDF-7F823A468B89}" type="slidenum">
              <a:rPr lang="en-US" smtClean="0"/>
              <a:t>‹#›</a:t>
            </a:fld>
            <a:endParaRPr lang="en-US" dirty="0"/>
          </a:p>
        </p:txBody>
      </p:sp>
    </p:spTree>
    <p:extLst>
      <p:ext uri="{BB962C8B-B14F-4D97-AF65-F5344CB8AC3E}">
        <p14:creationId xmlns:p14="http://schemas.microsoft.com/office/powerpoint/2010/main" val="24471719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2CC470-7C6A-7924-EAD0-67D09CF0EA0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93258FB-74B7-5EEF-53E8-4CC1489909D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15AADDD-72F3-0095-2D6E-4C653A9FAFB8}"/>
              </a:ext>
            </a:extLst>
          </p:cNvPr>
          <p:cNvSpPr>
            <a:spLocks noGrp="1"/>
          </p:cNvSpPr>
          <p:nvPr>
            <p:ph type="dt" sz="half" idx="10"/>
          </p:nvPr>
        </p:nvSpPr>
        <p:spPr/>
        <p:txBody>
          <a:bodyPr/>
          <a:lstStyle/>
          <a:p>
            <a:fld id="{E562D55E-282F-4DF6-A403-09EC22362B14}" type="datetime1">
              <a:rPr lang="en-US" smtClean="0"/>
              <a:t>1/27/2026</a:t>
            </a:fld>
            <a:endParaRPr lang="en-US" dirty="0"/>
          </a:p>
        </p:txBody>
      </p:sp>
      <p:sp>
        <p:nvSpPr>
          <p:cNvPr id="5" name="Footer Placeholder 4">
            <a:extLst>
              <a:ext uri="{FF2B5EF4-FFF2-40B4-BE49-F238E27FC236}">
                <a16:creationId xmlns:a16="http://schemas.microsoft.com/office/drawing/2014/main" id="{A95950F3-5E49-3C5F-BE10-03E000C3332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2DB1718-A130-D803-E465-A462404B87C5}"/>
              </a:ext>
            </a:extLst>
          </p:cNvPr>
          <p:cNvSpPr>
            <a:spLocks noGrp="1"/>
          </p:cNvSpPr>
          <p:nvPr>
            <p:ph type="sldNum" sz="quarter" idx="12"/>
          </p:nvPr>
        </p:nvSpPr>
        <p:spPr/>
        <p:txBody>
          <a:bodyPr/>
          <a:lstStyle/>
          <a:p>
            <a:fld id="{4C487655-AABA-4CA8-8EDF-7F823A468B89}" type="slidenum">
              <a:rPr lang="en-US" smtClean="0"/>
              <a:t>‹#›</a:t>
            </a:fld>
            <a:endParaRPr lang="en-US" dirty="0"/>
          </a:p>
        </p:txBody>
      </p:sp>
    </p:spTree>
    <p:extLst>
      <p:ext uri="{BB962C8B-B14F-4D97-AF65-F5344CB8AC3E}">
        <p14:creationId xmlns:p14="http://schemas.microsoft.com/office/powerpoint/2010/main" val="7096472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9078D7A-04A2-D620-2630-1D62546B162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8387427-E822-3DCC-7B2E-A1D29D5A0F0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8C5954B-320A-A6B4-AACA-3317F5D4E745}"/>
              </a:ext>
            </a:extLst>
          </p:cNvPr>
          <p:cNvSpPr>
            <a:spLocks noGrp="1"/>
          </p:cNvSpPr>
          <p:nvPr>
            <p:ph type="dt" sz="half" idx="10"/>
          </p:nvPr>
        </p:nvSpPr>
        <p:spPr/>
        <p:txBody>
          <a:bodyPr/>
          <a:lstStyle/>
          <a:p>
            <a:fld id="{7DCA848F-AFAA-441B-B746-4E7F497AF1EA}" type="datetime1">
              <a:rPr lang="en-US" smtClean="0"/>
              <a:t>1/27/2026</a:t>
            </a:fld>
            <a:endParaRPr lang="en-US" dirty="0"/>
          </a:p>
        </p:txBody>
      </p:sp>
      <p:sp>
        <p:nvSpPr>
          <p:cNvPr id="5" name="Footer Placeholder 4">
            <a:extLst>
              <a:ext uri="{FF2B5EF4-FFF2-40B4-BE49-F238E27FC236}">
                <a16:creationId xmlns:a16="http://schemas.microsoft.com/office/drawing/2014/main" id="{1DFF64D2-C11B-00D1-FE40-1B62EB978D4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8ADE5E8-F2B1-E798-5A06-997FCCAAC08A}"/>
              </a:ext>
            </a:extLst>
          </p:cNvPr>
          <p:cNvSpPr>
            <a:spLocks noGrp="1"/>
          </p:cNvSpPr>
          <p:nvPr>
            <p:ph type="sldNum" sz="quarter" idx="12"/>
          </p:nvPr>
        </p:nvSpPr>
        <p:spPr/>
        <p:txBody>
          <a:bodyPr/>
          <a:lstStyle/>
          <a:p>
            <a:fld id="{4C487655-AABA-4CA8-8EDF-7F823A468B89}" type="slidenum">
              <a:rPr lang="en-US" smtClean="0"/>
              <a:t>‹#›</a:t>
            </a:fld>
            <a:endParaRPr lang="en-US" dirty="0"/>
          </a:p>
        </p:txBody>
      </p:sp>
    </p:spTree>
    <p:extLst>
      <p:ext uri="{BB962C8B-B14F-4D97-AF65-F5344CB8AC3E}">
        <p14:creationId xmlns:p14="http://schemas.microsoft.com/office/powerpoint/2010/main" val="41084150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4D47C-E5D4-DDBE-EF1F-104F24CBDBE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7A7A19A-EFF8-5A88-EDE7-FCDEB4D78621}"/>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CD1A261B-1101-FA3D-CB17-80CD5369B0D2}"/>
              </a:ext>
            </a:extLst>
          </p:cNvPr>
          <p:cNvSpPr>
            <a:spLocks noGrp="1"/>
          </p:cNvSpPr>
          <p:nvPr>
            <p:ph type="dt" sz="half" idx="10"/>
          </p:nvPr>
        </p:nvSpPr>
        <p:spPr/>
        <p:txBody>
          <a:bodyPr/>
          <a:lstStyle/>
          <a:p>
            <a:fld id="{E9559EE1-3FE3-4F1C-88F4-6491735106DF}" type="datetime1">
              <a:rPr lang="en-US" smtClean="0"/>
              <a:t>1/27/2026</a:t>
            </a:fld>
            <a:endParaRPr lang="en-US" dirty="0"/>
          </a:p>
        </p:txBody>
      </p:sp>
      <p:sp>
        <p:nvSpPr>
          <p:cNvPr id="5" name="Footer Placeholder 4">
            <a:extLst>
              <a:ext uri="{FF2B5EF4-FFF2-40B4-BE49-F238E27FC236}">
                <a16:creationId xmlns:a16="http://schemas.microsoft.com/office/drawing/2014/main" id="{7414FFDC-ABE1-592D-57CE-8741396CF21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3CD6818-E9DF-7030-FFE5-7CA03965DA8F}"/>
              </a:ext>
            </a:extLst>
          </p:cNvPr>
          <p:cNvSpPr>
            <a:spLocks noGrp="1"/>
          </p:cNvSpPr>
          <p:nvPr>
            <p:ph type="sldNum" sz="quarter" idx="12"/>
          </p:nvPr>
        </p:nvSpPr>
        <p:spPr/>
        <p:txBody>
          <a:bodyPr/>
          <a:lstStyle/>
          <a:p>
            <a:fld id="{4C487655-AABA-4CA8-8EDF-7F823A468B89}" type="slidenum">
              <a:rPr lang="en-US" smtClean="0"/>
              <a:t>‹#›</a:t>
            </a:fld>
            <a:endParaRPr lang="en-US" dirty="0"/>
          </a:p>
        </p:txBody>
      </p:sp>
    </p:spTree>
    <p:extLst>
      <p:ext uri="{BB962C8B-B14F-4D97-AF65-F5344CB8AC3E}">
        <p14:creationId xmlns:p14="http://schemas.microsoft.com/office/powerpoint/2010/main" val="16226853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C06587-444C-EF7D-FE7D-26950F0218A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F87D5E7-6A38-CB7B-087D-EFA48605BD5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E13B643-410E-1842-F193-BB0856DD3B97}"/>
              </a:ext>
            </a:extLst>
          </p:cNvPr>
          <p:cNvSpPr>
            <a:spLocks noGrp="1"/>
          </p:cNvSpPr>
          <p:nvPr>
            <p:ph type="dt" sz="half" idx="10"/>
          </p:nvPr>
        </p:nvSpPr>
        <p:spPr/>
        <p:txBody>
          <a:bodyPr/>
          <a:lstStyle/>
          <a:p>
            <a:fld id="{2BCB98A3-03EC-44AE-87A9-06CAEF1F7F50}" type="datetime1">
              <a:rPr lang="en-US" smtClean="0"/>
              <a:t>1/27/2026</a:t>
            </a:fld>
            <a:endParaRPr lang="en-US" dirty="0"/>
          </a:p>
        </p:txBody>
      </p:sp>
      <p:sp>
        <p:nvSpPr>
          <p:cNvPr id="5" name="Footer Placeholder 4">
            <a:extLst>
              <a:ext uri="{FF2B5EF4-FFF2-40B4-BE49-F238E27FC236}">
                <a16:creationId xmlns:a16="http://schemas.microsoft.com/office/drawing/2014/main" id="{19C310AA-4DB2-8CE6-7A4D-79BDFF9390A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5895118-C53B-3A3F-6834-2DFBDB6A66B6}"/>
              </a:ext>
            </a:extLst>
          </p:cNvPr>
          <p:cNvSpPr>
            <a:spLocks noGrp="1"/>
          </p:cNvSpPr>
          <p:nvPr>
            <p:ph type="sldNum" sz="quarter" idx="12"/>
          </p:nvPr>
        </p:nvSpPr>
        <p:spPr/>
        <p:txBody>
          <a:bodyPr/>
          <a:lstStyle>
            <a:lvl1pPr>
              <a:defRPr sz="2400"/>
            </a:lvl1pPr>
          </a:lstStyle>
          <a:p>
            <a:fld id="{4C487655-AABA-4CA8-8EDF-7F823A468B89}" type="slidenum">
              <a:rPr lang="en-US" smtClean="0"/>
              <a:pPr/>
              <a:t>‹#›</a:t>
            </a:fld>
            <a:endParaRPr lang="en-US" dirty="0"/>
          </a:p>
        </p:txBody>
      </p:sp>
    </p:spTree>
    <p:extLst>
      <p:ext uri="{BB962C8B-B14F-4D97-AF65-F5344CB8AC3E}">
        <p14:creationId xmlns:p14="http://schemas.microsoft.com/office/powerpoint/2010/main" val="747772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524F9B-580C-A699-4DAD-825D9764977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BDB657F-30D5-8754-A04E-2319F40CBB6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ED0171C-FAF2-6322-9CB6-83481AC90D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DCA7575-0A3B-0E0A-BD71-4E15EDB8C1B9}"/>
              </a:ext>
            </a:extLst>
          </p:cNvPr>
          <p:cNvSpPr>
            <a:spLocks noGrp="1"/>
          </p:cNvSpPr>
          <p:nvPr>
            <p:ph type="dt" sz="half" idx="10"/>
          </p:nvPr>
        </p:nvSpPr>
        <p:spPr/>
        <p:txBody>
          <a:bodyPr/>
          <a:lstStyle/>
          <a:p>
            <a:fld id="{04FE1CA8-87D7-4728-855E-A6F52CD10CAE}" type="datetime1">
              <a:rPr lang="en-US" smtClean="0"/>
              <a:t>1/27/2026</a:t>
            </a:fld>
            <a:endParaRPr lang="en-US" dirty="0"/>
          </a:p>
        </p:txBody>
      </p:sp>
      <p:sp>
        <p:nvSpPr>
          <p:cNvPr id="6" name="Footer Placeholder 5">
            <a:extLst>
              <a:ext uri="{FF2B5EF4-FFF2-40B4-BE49-F238E27FC236}">
                <a16:creationId xmlns:a16="http://schemas.microsoft.com/office/drawing/2014/main" id="{E40D1E5B-D828-19AE-17EE-C271B397E62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1765FB46-D28D-EC75-7CA7-EA327DD4A649}"/>
              </a:ext>
            </a:extLst>
          </p:cNvPr>
          <p:cNvSpPr>
            <a:spLocks noGrp="1"/>
          </p:cNvSpPr>
          <p:nvPr>
            <p:ph type="sldNum" sz="quarter" idx="12"/>
          </p:nvPr>
        </p:nvSpPr>
        <p:spPr/>
        <p:txBody>
          <a:bodyPr/>
          <a:lstStyle/>
          <a:p>
            <a:fld id="{4C487655-AABA-4CA8-8EDF-7F823A468B89}" type="slidenum">
              <a:rPr lang="en-US" smtClean="0"/>
              <a:t>‹#›</a:t>
            </a:fld>
            <a:endParaRPr lang="en-US" dirty="0"/>
          </a:p>
        </p:txBody>
      </p:sp>
    </p:spTree>
    <p:extLst>
      <p:ext uri="{BB962C8B-B14F-4D97-AF65-F5344CB8AC3E}">
        <p14:creationId xmlns:p14="http://schemas.microsoft.com/office/powerpoint/2010/main" val="30569929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093603-E112-DFF4-C6D8-0496D1F8433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63D8518-394B-3008-7BBC-EC6A55EC2C5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4A4CE79-3B5F-ADA4-FD7E-2BADC81B1B2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2F9E515-664E-EA56-A2AF-C9343137F7A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A36BE7C-46E7-7413-B469-8EDAED08E67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6D25A12-CF47-C955-9369-051EB51AA200}"/>
              </a:ext>
            </a:extLst>
          </p:cNvPr>
          <p:cNvSpPr>
            <a:spLocks noGrp="1"/>
          </p:cNvSpPr>
          <p:nvPr>
            <p:ph type="dt" sz="half" idx="10"/>
          </p:nvPr>
        </p:nvSpPr>
        <p:spPr/>
        <p:txBody>
          <a:bodyPr/>
          <a:lstStyle/>
          <a:p>
            <a:fld id="{7D47593D-2A19-4BA0-A48C-0342333B9754}" type="datetime1">
              <a:rPr lang="en-US" smtClean="0"/>
              <a:t>1/27/2026</a:t>
            </a:fld>
            <a:endParaRPr lang="en-US" dirty="0"/>
          </a:p>
        </p:txBody>
      </p:sp>
      <p:sp>
        <p:nvSpPr>
          <p:cNvPr id="8" name="Footer Placeholder 7">
            <a:extLst>
              <a:ext uri="{FF2B5EF4-FFF2-40B4-BE49-F238E27FC236}">
                <a16:creationId xmlns:a16="http://schemas.microsoft.com/office/drawing/2014/main" id="{C34E7A9D-A7AC-5CCE-916E-4708D90BE2FD}"/>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BAB038D7-1F9A-7C8D-3467-FE7A67DDF1A7}"/>
              </a:ext>
            </a:extLst>
          </p:cNvPr>
          <p:cNvSpPr>
            <a:spLocks noGrp="1"/>
          </p:cNvSpPr>
          <p:nvPr>
            <p:ph type="sldNum" sz="quarter" idx="12"/>
          </p:nvPr>
        </p:nvSpPr>
        <p:spPr/>
        <p:txBody>
          <a:bodyPr/>
          <a:lstStyle/>
          <a:p>
            <a:fld id="{4C487655-AABA-4CA8-8EDF-7F823A468B89}" type="slidenum">
              <a:rPr lang="en-US" smtClean="0"/>
              <a:t>‹#›</a:t>
            </a:fld>
            <a:endParaRPr lang="en-US" dirty="0"/>
          </a:p>
        </p:txBody>
      </p:sp>
    </p:spTree>
    <p:extLst>
      <p:ext uri="{BB962C8B-B14F-4D97-AF65-F5344CB8AC3E}">
        <p14:creationId xmlns:p14="http://schemas.microsoft.com/office/powerpoint/2010/main" val="333482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96F14C-5EC1-FFCB-42AF-C06EA7E9F1B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A838D3D-E6E8-5AFB-CD5F-2004F64FC8C2}"/>
              </a:ext>
            </a:extLst>
          </p:cNvPr>
          <p:cNvSpPr>
            <a:spLocks noGrp="1"/>
          </p:cNvSpPr>
          <p:nvPr>
            <p:ph type="dt" sz="half" idx="10"/>
          </p:nvPr>
        </p:nvSpPr>
        <p:spPr/>
        <p:txBody>
          <a:bodyPr/>
          <a:lstStyle/>
          <a:p>
            <a:fld id="{08E3F4E6-0320-4AB2-9586-65A0EC89B335}" type="datetime1">
              <a:rPr lang="en-US" smtClean="0"/>
              <a:t>1/27/2026</a:t>
            </a:fld>
            <a:endParaRPr lang="en-US" dirty="0"/>
          </a:p>
        </p:txBody>
      </p:sp>
      <p:sp>
        <p:nvSpPr>
          <p:cNvPr id="4" name="Footer Placeholder 3">
            <a:extLst>
              <a:ext uri="{FF2B5EF4-FFF2-40B4-BE49-F238E27FC236}">
                <a16:creationId xmlns:a16="http://schemas.microsoft.com/office/drawing/2014/main" id="{706272A8-54EF-7B38-A358-08F90C01F517}"/>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9E14D8C2-D005-DED5-4959-89AEC0450454}"/>
              </a:ext>
            </a:extLst>
          </p:cNvPr>
          <p:cNvSpPr>
            <a:spLocks noGrp="1"/>
          </p:cNvSpPr>
          <p:nvPr>
            <p:ph type="sldNum" sz="quarter" idx="12"/>
          </p:nvPr>
        </p:nvSpPr>
        <p:spPr/>
        <p:txBody>
          <a:bodyPr/>
          <a:lstStyle/>
          <a:p>
            <a:fld id="{4C487655-AABA-4CA8-8EDF-7F823A468B89}" type="slidenum">
              <a:rPr lang="en-US" smtClean="0"/>
              <a:t>‹#›</a:t>
            </a:fld>
            <a:endParaRPr lang="en-US" dirty="0"/>
          </a:p>
        </p:txBody>
      </p:sp>
    </p:spTree>
    <p:extLst>
      <p:ext uri="{BB962C8B-B14F-4D97-AF65-F5344CB8AC3E}">
        <p14:creationId xmlns:p14="http://schemas.microsoft.com/office/powerpoint/2010/main" val="20284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95C7C2D-B365-526F-4F06-0D77F79E873C}"/>
              </a:ext>
            </a:extLst>
          </p:cNvPr>
          <p:cNvSpPr>
            <a:spLocks noGrp="1"/>
          </p:cNvSpPr>
          <p:nvPr>
            <p:ph type="dt" sz="half" idx="10"/>
          </p:nvPr>
        </p:nvSpPr>
        <p:spPr/>
        <p:txBody>
          <a:bodyPr/>
          <a:lstStyle/>
          <a:p>
            <a:fld id="{7D7AE04C-41B0-4DF8-B4DF-3F22EB69F7D9}" type="datetime1">
              <a:rPr lang="en-US" smtClean="0"/>
              <a:t>1/27/2026</a:t>
            </a:fld>
            <a:endParaRPr lang="en-US" dirty="0"/>
          </a:p>
        </p:txBody>
      </p:sp>
      <p:sp>
        <p:nvSpPr>
          <p:cNvPr id="3" name="Footer Placeholder 2">
            <a:extLst>
              <a:ext uri="{FF2B5EF4-FFF2-40B4-BE49-F238E27FC236}">
                <a16:creationId xmlns:a16="http://schemas.microsoft.com/office/drawing/2014/main" id="{2156161F-9918-75C3-BF19-FF80F60666FA}"/>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5AFC89C8-F884-B4CE-CC3A-B5DD10267252}"/>
              </a:ext>
            </a:extLst>
          </p:cNvPr>
          <p:cNvSpPr>
            <a:spLocks noGrp="1"/>
          </p:cNvSpPr>
          <p:nvPr>
            <p:ph type="sldNum" sz="quarter" idx="12"/>
          </p:nvPr>
        </p:nvSpPr>
        <p:spPr/>
        <p:txBody>
          <a:bodyPr/>
          <a:lstStyle/>
          <a:p>
            <a:fld id="{4C487655-AABA-4CA8-8EDF-7F823A468B89}" type="slidenum">
              <a:rPr lang="en-US" smtClean="0"/>
              <a:t>‹#›</a:t>
            </a:fld>
            <a:endParaRPr lang="en-US" dirty="0"/>
          </a:p>
        </p:txBody>
      </p:sp>
    </p:spTree>
    <p:extLst>
      <p:ext uri="{BB962C8B-B14F-4D97-AF65-F5344CB8AC3E}">
        <p14:creationId xmlns:p14="http://schemas.microsoft.com/office/powerpoint/2010/main" val="37645202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B91BF9-30F3-7A2D-F8A3-791EAA2E317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7FFAEA7-9263-F1E8-CF52-8B33D6B022E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DE4BC12-B876-ECAE-F678-32CD8C05E5C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326B8F7-7894-FF4F-9E5D-F4C3BF944274}"/>
              </a:ext>
            </a:extLst>
          </p:cNvPr>
          <p:cNvSpPr>
            <a:spLocks noGrp="1"/>
          </p:cNvSpPr>
          <p:nvPr>
            <p:ph type="dt" sz="half" idx="10"/>
          </p:nvPr>
        </p:nvSpPr>
        <p:spPr/>
        <p:txBody>
          <a:bodyPr/>
          <a:lstStyle/>
          <a:p>
            <a:fld id="{7E3FA6D4-EBBF-4864-B002-3CA151825A93}" type="datetime1">
              <a:rPr lang="en-US" smtClean="0"/>
              <a:t>1/27/2026</a:t>
            </a:fld>
            <a:endParaRPr lang="en-US" dirty="0"/>
          </a:p>
        </p:txBody>
      </p:sp>
      <p:sp>
        <p:nvSpPr>
          <p:cNvPr id="6" name="Footer Placeholder 5">
            <a:extLst>
              <a:ext uri="{FF2B5EF4-FFF2-40B4-BE49-F238E27FC236}">
                <a16:creationId xmlns:a16="http://schemas.microsoft.com/office/drawing/2014/main" id="{E679ACDA-52C6-F398-2177-A0803A62642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19C16BF6-1F54-7DA1-7084-343B5356BCD0}"/>
              </a:ext>
            </a:extLst>
          </p:cNvPr>
          <p:cNvSpPr>
            <a:spLocks noGrp="1"/>
          </p:cNvSpPr>
          <p:nvPr>
            <p:ph type="sldNum" sz="quarter" idx="12"/>
          </p:nvPr>
        </p:nvSpPr>
        <p:spPr/>
        <p:txBody>
          <a:bodyPr/>
          <a:lstStyle/>
          <a:p>
            <a:fld id="{4C487655-AABA-4CA8-8EDF-7F823A468B89}" type="slidenum">
              <a:rPr lang="en-US" smtClean="0"/>
              <a:t>‹#›</a:t>
            </a:fld>
            <a:endParaRPr lang="en-US" dirty="0"/>
          </a:p>
        </p:txBody>
      </p:sp>
    </p:spTree>
    <p:extLst>
      <p:ext uri="{BB962C8B-B14F-4D97-AF65-F5344CB8AC3E}">
        <p14:creationId xmlns:p14="http://schemas.microsoft.com/office/powerpoint/2010/main" val="12042369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0C6086-B265-7989-A55A-FE17F422279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BFB91EF-A99A-25F1-6C9D-92B8F71174F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D3E8F43F-ACB9-99C3-B69D-70FFB2FF56C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DAC79EE-3EFB-E190-AF9B-5F23BF397578}"/>
              </a:ext>
            </a:extLst>
          </p:cNvPr>
          <p:cNvSpPr>
            <a:spLocks noGrp="1"/>
          </p:cNvSpPr>
          <p:nvPr>
            <p:ph type="dt" sz="half" idx="10"/>
          </p:nvPr>
        </p:nvSpPr>
        <p:spPr/>
        <p:txBody>
          <a:bodyPr/>
          <a:lstStyle/>
          <a:p>
            <a:fld id="{694C26E8-E5AC-42DB-AADB-FD38C3D12385}" type="datetime1">
              <a:rPr lang="en-US" smtClean="0"/>
              <a:t>1/27/2026</a:t>
            </a:fld>
            <a:endParaRPr lang="en-US" dirty="0"/>
          </a:p>
        </p:txBody>
      </p:sp>
      <p:sp>
        <p:nvSpPr>
          <p:cNvPr id="6" name="Footer Placeholder 5">
            <a:extLst>
              <a:ext uri="{FF2B5EF4-FFF2-40B4-BE49-F238E27FC236}">
                <a16:creationId xmlns:a16="http://schemas.microsoft.com/office/drawing/2014/main" id="{0AF44726-F697-024F-F154-A2BCD05A950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5BE7A1D-F51D-E5B6-0EC8-F1719AF82DA5}"/>
              </a:ext>
            </a:extLst>
          </p:cNvPr>
          <p:cNvSpPr>
            <a:spLocks noGrp="1"/>
          </p:cNvSpPr>
          <p:nvPr>
            <p:ph type="sldNum" sz="quarter" idx="12"/>
          </p:nvPr>
        </p:nvSpPr>
        <p:spPr/>
        <p:txBody>
          <a:bodyPr/>
          <a:lstStyle/>
          <a:p>
            <a:fld id="{4C487655-AABA-4CA8-8EDF-7F823A468B89}" type="slidenum">
              <a:rPr lang="en-US" smtClean="0"/>
              <a:t>‹#›</a:t>
            </a:fld>
            <a:endParaRPr lang="en-US" dirty="0"/>
          </a:p>
        </p:txBody>
      </p:sp>
    </p:spTree>
    <p:extLst>
      <p:ext uri="{BB962C8B-B14F-4D97-AF65-F5344CB8AC3E}">
        <p14:creationId xmlns:p14="http://schemas.microsoft.com/office/powerpoint/2010/main" val="39629047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6209199-E8C0-37D2-8430-9C299015E05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9AF55D3-8504-6824-94F1-CDF34B6D5BD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3BA72C5-C4A1-21A1-F750-B87A42DF962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1407FC-BC4F-44A5-8993-81604E7062F8}" type="datetime1">
              <a:rPr lang="en-US" smtClean="0"/>
              <a:t>1/27/2026</a:t>
            </a:fld>
            <a:endParaRPr lang="en-US" dirty="0"/>
          </a:p>
        </p:txBody>
      </p:sp>
      <p:sp>
        <p:nvSpPr>
          <p:cNvPr id="5" name="Footer Placeholder 4">
            <a:extLst>
              <a:ext uri="{FF2B5EF4-FFF2-40B4-BE49-F238E27FC236}">
                <a16:creationId xmlns:a16="http://schemas.microsoft.com/office/drawing/2014/main" id="{882A07C0-D3F6-68E4-1384-C86F364CCA0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E1C53108-2941-6203-3401-5406B9B3165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2800">
                <a:solidFill>
                  <a:schemeClr val="tx1">
                    <a:tint val="75000"/>
                  </a:schemeClr>
                </a:solidFill>
              </a:defRPr>
            </a:lvl1pPr>
          </a:lstStyle>
          <a:p>
            <a:fld id="{4C487655-AABA-4CA8-8EDF-7F823A468B89}" type="slidenum">
              <a:rPr lang="en-US" smtClean="0"/>
              <a:pPr/>
              <a:t>‹#›</a:t>
            </a:fld>
            <a:endParaRPr lang="en-US" dirty="0"/>
          </a:p>
        </p:txBody>
      </p:sp>
    </p:spTree>
    <p:extLst>
      <p:ext uri="{BB962C8B-B14F-4D97-AF65-F5344CB8AC3E}">
        <p14:creationId xmlns:p14="http://schemas.microsoft.com/office/powerpoint/2010/main" val="6956635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creativecommons.org/licenses/by-nc/3.0/" TargetMode="External"/><Relationship Id="rId2" Type="http://schemas.openxmlformats.org/officeDocument/2006/relationships/hyperlink" Target="https://community.mis.temple.edu/jshafer" TargetMode="Externa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hyperlink" Target="https://creativecommons.org/licenses/by-sa/3.0/" TargetMode="External"/><Relationship Id="rId4" Type="http://schemas.openxmlformats.org/officeDocument/2006/relationships/hyperlink" Target="https://en.wikipedia.org/wiki/ELIZA"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misdemo.temple.edu/elizademo" TargetMode="Externa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science.howstuffworks.com/innovation/big-thinkers/computer-defeat-chess-champion.htm" TargetMode="External"/><Relationship Id="rId2" Type="http://schemas.openxmlformats.org/officeDocument/2006/relationships/hyperlink" Target="https://chesspulse.com/are-chess-computers-unbeatable/"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hyperlink" Target="https://www.geeksforgeeks.org/difference-between-artificial-intelligence-vs-machine-learning-vs-deep-learning/" TargetMode="Externa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youtube.com/watch?v=N3OqPhHAqMQ&amp;t=48s"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misdemo.temple.edu/tictactoe"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1019B3-EF15-89E8-C1F0-C8B933E9CAC8}"/>
              </a:ext>
            </a:extLst>
          </p:cNvPr>
          <p:cNvSpPr>
            <a:spLocks noGrp="1"/>
          </p:cNvSpPr>
          <p:nvPr>
            <p:ph type="ctrTitle"/>
          </p:nvPr>
        </p:nvSpPr>
        <p:spPr>
          <a:xfrm>
            <a:off x="5981251" y="1403184"/>
            <a:ext cx="5904805" cy="2439611"/>
          </a:xfrm>
        </p:spPr>
        <p:txBody>
          <a:bodyPr>
            <a:normAutofit/>
          </a:bodyPr>
          <a:lstStyle/>
          <a:p>
            <a:r>
              <a:rPr lang="en-US" dirty="0">
                <a:latin typeface="Segoe UI" panose="020B0502040204020203" pitchFamily="34" charset="0"/>
                <a:ea typeface="Tahoma" panose="020B0604030504040204" pitchFamily="34" charset="0"/>
                <a:cs typeface="Segoe UI" panose="020B0502040204020203" pitchFamily="34" charset="0"/>
              </a:rPr>
              <a:t>“Primitive” AI</a:t>
            </a:r>
          </a:p>
        </p:txBody>
      </p:sp>
      <p:sp>
        <p:nvSpPr>
          <p:cNvPr id="3" name="Subtitle 2">
            <a:extLst>
              <a:ext uri="{FF2B5EF4-FFF2-40B4-BE49-F238E27FC236}">
                <a16:creationId xmlns:a16="http://schemas.microsoft.com/office/drawing/2014/main" id="{071FC15D-C8AA-1066-06DE-10EA5ACD2E81}"/>
              </a:ext>
            </a:extLst>
          </p:cNvPr>
          <p:cNvSpPr>
            <a:spLocks noGrp="1"/>
          </p:cNvSpPr>
          <p:nvPr>
            <p:ph type="subTitle" idx="1"/>
          </p:nvPr>
        </p:nvSpPr>
        <p:spPr>
          <a:xfrm>
            <a:off x="6849137" y="4304581"/>
            <a:ext cx="5036920" cy="2553420"/>
          </a:xfrm>
        </p:spPr>
        <p:txBody>
          <a:bodyPr>
            <a:normAutofit/>
          </a:bodyPr>
          <a:lstStyle/>
          <a:p>
            <a:pPr algn="r"/>
            <a:r>
              <a:rPr lang="sv-SE" sz="2000" dirty="0">
                <a:latin typeface="Segoe UI" panose="020B0502040204020203" pitchFamily="34" charset="0"/>
                <a:cs typeface="Segoe UI" panose="020B0502040204020203" pitchFamily="34" charset="0"/>
              </a:rPr>
              <a:t>Jeremy Shafer</a:t>
            </a:r>
          </a:p>
          <a:p>
            <a:pPr algn="r"/>
            <a:r>
              <a:rPr lang="sv-SE" sz="2000" dirty="0">
                <a:latin typeface="Segoe UI" panose="020B0502040204020203" pitchFamily="34" charset="0"/>
                <a:cs typeface="Segoe UI" panose="020B0502040204020203" pitchFamily="34" charset="0"/>
              </a:rPr>
              <a:t>jeremy@temple.edu</a:t>
            </a:r>
          </a:p>
          <a:p>
            <a:pPr algn="r"/>
            <a:r>
              <a:rPr lang="sv-SE" sz="2000" dirty="0">
                <a:latin typeface="Segoe UI" panose="020B0502040204020203" pitchFamily="34" charset="0"/>
                <a:cs typeface="Segoe UI" panose="020B0502040204020203" pitchFamily="34" charset="0"/>
                <a:hlinkClick r:id="rId2"/>
              </a:rPr>
              <a:t>https://community.mis.temple.edu/jshafer</a:t>
            </a:r>
            <a:r>
              <a:rPr lang="sv-SE" sz="2000" dirty="0">
                <a:latin typeface="Segoe UI" panose="020B0502040204020203" pitchFamily="34" charset="0"/>
                <a:cs typeface="Segoe UI" panose="020B0502040204020203" pitchFamily="34" charset="0"/>
              </a:rPr>
              <a:t> </a:t>
            </a:r>
          </a:p>
          <a:p>
            <a:pPr algn="r"/>
            <a:endParaRPr lang="sv-SE" sz="2000" dirty="0">
              <a:latin typeface="Segoe UI" panose="020B0502040204020203" pitchFamily="34" charset="0"/>
              <a:cs typeface="Segoe UI" panose="020B0502040204020203" pitchFamily="34" charset="0"/>
            </a:endParaRPr>
          </a:p>
          <a:p>
            <a:br>
              <a:rPr lang="sv-SE" sz="2000" dirty="0">
                <a:latin typeface="Segoe UI" panose="020B0502040204020203" pitchFamily="34" charset="0"/>
                <a:cs typeface="Segoe UI" panose="020B0502040204020203" pitchFamily="34" charset="0"/>
              </a:rPr>
            </a:br>
            <a:r>
              <a:rPr lang="sv-SE" sz="1600" i="1" dirty="0">
                <a:latin typeface="Segoe UI" panose="020B0502040204020203" pitchFamily="34" charset="0"/>
                <a:cs typeface="Segoe UI" panose="020B0502040204020203" pitchFamily="34" charset="0"/>
              </a:rPr>
              <a:t> </a:t>
            </a:r>
            <a:endParaRPr lang="sv-SE" sz="2000" i="1" dirty="0">
              <a:latin typeface="Segoe UI" panose="020B0502040204020203" pitchFamily="34" charset="0"/>
              <a:cs typeface="Segoe UI" panose="020B0502040204020203" pitchFamily="34" charset="0"/>
            </a:endParaRPr>
          </a:p>
        </p:txBody>
      </p:sp>
      <p:sp>
        <p:nvSpPr>
          <p:cNvPr id="8" name="Rectangle 7">
            <a:extLst>
              <a:ext uri="{FF2B5EF4-FFF2-40B4-BE49-F238E27FC236}">
                <a16:creationId xmlns:a16="http://schemas.microsoft.com/office/drawing/2014/main" id="{1A8F0792-367D-9A34-82A1-183B7ADA0726}"/>
              </a:ext>
            </a:extLst>
          </p:cNvPr>
          <p:cNvSpPr/>
          <p:nvPr/>
        </p:nvSpPr>
        <p:spPr>
          <a:xfrm>
            <a:off x="0" y="0"/>
            <a:ext cx="12192000" cy="914400"/>
          </a:xfrm>
          <a:prstGeom prst="rect">
            <a:avLst/>
          </a:prstGeom>
          <a:solidFill>
            <a:srgbClr val="A3263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US" sz="4000">
                <a:latin typeface="+mj-lt"/>
                <a:ea typeface="Tahoma" panose="020B0604030504040204" pitchFamily="34" charset="0"/>
                <a:cs typeface="Segoe UI" panose="020B0502040204020203" pitchFamily="34" charset="0"/>
              </a:rPr>
              <a:t>MIS3536: Info Sys Innovation with AI</a:t>
            </a:r>
            <a:endParaRPr lang="en-US" sz="4000" dirty="0">
              <a:latin typeface="+mj-lt"/>
              <a:ea typeface="Tahoma" panose="020B0604030504040204" pitchFamily="34" charset="0"/>
              <a:cs typeface="Segoe UI" panose="020B0502040204020203" pitchFamily="34" charset="0"/>
            </a:endParaRPr>
          </a:p>
        </p:txBody>
      </p:sp>
      <p:sp>
        <p:nvSpPr>
          <p:cNvPr id="7" name="TextBox 6">
            <a:extLst>
              <a:ext uri="{FF2B5EF4-FFF2-40B4-BE49-F238E27FC236}">
                <a16:creationId xmlns:a16="http://schemas.microsoft.com/office/drawing/2014/main" id="{962BF4CA-20AD-7B77-3525-D45E1C263E05}"/>
              </a:ext>
            </a:extLst>
          </p:cNvPr>
          <p:cNvSpPr txBox="1"/>
          <p:nvPr/>
        </p:nvSpPr>
        <p:spPr>
          <a:xfrm>
            <a:off x="305943" y="6131434"/>
            <a:ext cx="5805577" cy="230832"/>
          </a:xfrm>
          <a:prstGeom prst="rect">
            <a:avLst/>
          </a:prstGeom>
          <a:noFill/>
        </p:spPr>
        <p:txBody>
          <a:bodyPr wrap="square" rtlCol="0">
            <a:spAutoFit/>
          </a:bodyPr>
          <a:lstStyle/>
          <a:p>
            <a:pPr algn="ctr"/>
            <a:r>
              <a:rPr lang="en-US" sz="900" dirty="0"/>
              <a:t>Unless otherwise indicated, all decorative images are by Unknown Author and licensed under </a:t>
            </a:r>
            <a:r>
              <a:rPr lang="en-US" sz="900" dirty="0">
                <a:hlinkClick r:id="rId3" tooltip="https://creativecommons.org/licenses/by-nc/3.0/"/>
              </a:rPr>
              <a:t>CC BY-NC</a:t>
            </a:r>
            <a:endParaRPr lang="en-US" sz="900" dirty="0"/>
          </a:p>
        </p:txBody>
      </p:sp>
      <p:pic>
        <p:nvPicPr>
          <p:cNvPr id="6" name="Picture 5" descr="A blue light bulb with a brain inside">
            <a:extLst>
              <a:ext uri="{FF2B5EF4-FFF2-40B4-BE49-F238E27FC236}">
                <a16:creationId xmlns:a16="http://schemas.microsoft.com/office/drawing/2014/main" id="{A36D6498-511E-A47E-A31E-A870F7805CA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6227" y="1403184"/>
            <a:ext cx="5285007" cy="4688174"/>
          </a:xfrm>
          <a:prstGeom prst="rect">
            <a:avLst/>
          </a:prstGeom>
        </p:spPr>
      </p:pic>
    </p:spTree>
    <p:extLst>
      <p:ext uri="{BB962C8B-B14F-4D97-AF65-F5344CB8AC3E}">
        <p14:creationId xmlns:p14="http://schemas.microsoft.com/office/powerpoint/2010/main" val="17938657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38200" y="365125"/>
            <a:ext cx="10515600" cy="1325563"/>
          </a:xfrm>
        </p:spPr>
        <p:txBody>
          <a:bodyPr>
            <a:normAutofit/>
          </a:bodyPr>
          <a:lstStyle/>
          <a:p>
            <a:r>
              <a:rPr lang="en-US" sz="5400" dirty="0"/>
              <a:t>Conclusions</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838200" y="1929384"/>
            <a:ext cx="10515600" cy="4251960"/>
          </a:xfrm>
        </p:spPr>
        <p:txBody>
          <a:bodyPr>
            <a:normAutofit/>
          </a:bodyPr>
          <a:lstStyle/>
          <a:p>
            <a:pPr lvl="0"/>
            <a:r>
              <a:rPr lang="en-US" dirty="0"/>
              <a:t>Primitive AI works when a problem is narrowly scoped</a:t>
            </a:r>
          </a:p>
          <a:p>
            <a:pPr lvl="0"/>
            <a:r>
              <a:rPr lang="en-US" dirty="0"/>
              <a:t>We can make a more satisfying experience by adding a little bit of randomness</a:t>
            </a:r>
          </a:p>
          <a:p>
            <a:pPr lvl="0"/>
            <a:r>
              <a:rPr lang="en-US" dirty="0"/>
              <a:t>We want to avoid the “Fallacy of the Inverse”</a:t>
            </a:r>
          </a:p>
          <a:p>
            <a:pPr lvl="0"/>
            <a:r>
              <a:rPr lang="en-US" dirty="0"/>
              <a:t>The “Fallacy of the Inverse” concern doesn’t stop with Primitive AI</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18CB55-B486-ED4A-3B26-6DED14670D72}"/>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464D2352-FA6D-5F88-DCA2-F56B44467FCB}"/>
              </a:ext>
            </a:extLst>
          </p:cNvPr>
          <p:cNvSpPr>
            <a:spLocks noGrp="1"/>
          </p:cNvSpPr>
          <p:nvPr>
            <p:ph type="title"/>
          </p:nvPr>
        </p:nvSpPr>
        <p:spPr>
          <a:xfrm>
            <a:off x="1137034" y="609597"/>
            <a:ext cx="9392421" cy="1330841"/>
          </a:xfrm>
        </p:spPr>
        <p:txBody>
          <a:bodyPr>
            <a:normAutofit/>
          </a:bodyPr>
          <a:lstStyle/>
          <a:p>
            <a:r>
              <a:rPr lang="en-US" dirty="0"/>
              <a:t>ELIZA</a:t>
            </a:r>
          </a:p>
        </p:txBody>
      </p:sp>
      <p:sp>
        <p:nvSpPr>
          <p:cNvPr id="7" name="Content Placeholder 6">
            <a:extLst>
              <a:ext uri="{FF2B5EF4-FFF2-40B4-BE49-F238E27FC236}">
                <a16:creationId xmlns:a16="http://schemas.microsoft.com/office/drawing/2014/main" id="{337640CD-D1F8-152D-2190-7574A629280A}"/>
              </a:ext>
            </a:extLst>
          </p:cNvPr>
          <p:cNvSpPr>
            <a:spLocks noGrp="1"/>
          </p:cNvSpPr>
          <p:nvPr>
            <p:ph idx="1"/>
          </p:nvPr>
        </p:nvSpPr>
        <p:spPr>
          <a:xfrm>
            <a:off x="1137034" y="2198362"/>
            <a:ext cx="5278514" cy="4050041"/>
          </a:xfrm>
        </p:spPr>
        <p:txBody>
          <a:bodyPr>
            <a:normAutofit/>
          </a:bodyPr>
          <a:lstStyle/>
          <a:p>
            <a:r>
              <a:rPr lang="en-US" sz="2000" b="1" dirty="0"/>
              <a:t>ELIZA</a:t>
            </a:r>
            <a:r>
              <a:rPr lang="en-US" sz="2000" dirty="0"/>
              <a:t> was an early computer program developed at MIT in the 1960s that simulated conversation  and mimicking a psychotherapist.</a:t>
            </a:r>
          </a:p>
          <a:p>
            <a:r>
              <a:rPr lang="en-US" sz="2000" b="1" dirty="0"/>
              <a:t>It was largely created by MIT Computer Scientist Joseph </a:t>
            </a:r>
            <a:r>
              <a:rPr lang="en-US" sz="2000" b="1" dirty="0" err="1"/>
              <a:t>Weizenbaum</a:t>
            </a:r>
            <a:r>
              <a:rPr lang="en-US" sz="2000" b="1" dirty="0"/>
              <a:t>.</a:t>
            </a:r>
          </a:p>
          <a:p>
            <a:r>
              <a:rPr lang="en-US" sz="2000" dirty="0" err="1"/>
              <a:t>Weizenbaum</a:t>
            </a:r>
            <a:r>
              <a:rPr lang="en-US" sz="2000" dirty="0"/>
              <a:t> </a:t>
            </a:r>
            <a:r>
              <a:rPr lang="en-US" sz="2000" i="1" dirty="0"/>
              <a:t>reported</a:t>
            </a:r>
            <a:r>
              <a:rPr lang="en-US" sz="2000" dirty="0"/>
              <a:t> that when his secretary interacted with ELIZA, she </a:t>
            </a:r>
            <a:r>
              <a:rPr lang="en-US" sz="2000" b="1" dirty="0"/>
              <a:t>asked him to leave the room so she could continue the conversation privately</a:t>
            </a:r>
            <a:r>
              <a:rPr lang="en-US" sz="2000" dirty="0"/>
              <a:t>, even after knowing it was a program.</a:t>
            </a:r>
          </a:p>
        </p:txBody>
      </p:sp>
      <p:pic>
        <p:nvPicPr>
          <p:cNvPr id="9" name="Picture 8">
            <a:extLst>
              <a:ext uri="{FF2B5EF4-FFF2-40B4-BE49-F238E27FC236}">
                <a16:creationId xmlns:a16="http://schemas.microsoft.com/office/drawing/2014/main" id="{5EC3ED22-37AB-C118-8945-7DB7CF28DD42}"/>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6719367" y="2512593"/>
            <a:ext cx="4788505" cy="3100557"/>
          </a:xfrm>
          <a:prstGeom prst="rect">
            <a:avLst/>
          </a:prstGeom>
        </p:spPr>
      </p:pic>
      <p:sp>
        <p:nvSpPr>
          <p:cNvPr id="2" name="Text 0">
            <a:extLst>
              <a:ext uri="{FF2B5EF4-FFF2-40B4-BE49-F238E27FC236}">
                <a16:creationId xmlns:a16="http://schemas.microsoft.com/office/drawing/2014/main" id="{F4D06F98-0C65-DA6A-0283-3DCE2BE8A1C7}"/>
              </a:ext>
            </a:extLst>
          </p:cNvPr>
          <p:cNvSpPr/>
          <p:nvPr/>
        </p:nvSpPr>
        <p:spPr>
          <a:xfrm>
            <a:off x="838200" y="365125"/>
            <a:ext cx="10515600" cy="1325563"/>
          </a:xfrm>
          <a:prstGeom prst="rect">
            <a:avLst/>
          </a:prstGeom>
        </p:spPr>
        <p:txBody>
          <a:bodyPr vert="horz" lIns="91440" tIns="45720" rIns="91440" bIns="45720" rtlCol="0" anchor="ctr">
            <a:normAutofit/>
          </a:bodyPr>
          <a:lstStyle/>
          <a:p>
            <a:pPr>
              <a:lnSpc>
                <a:spcPct val="90000"/>
              </a:lnSpc>
              <a:spcBef>
                <a:spcPct val="0"/>
              </a:spcBef>
              <a:spcAft>
                <a:spcPts val="600"/>
              </a:spcAft>
            </a:pPr>
            <a:endParaRPr lang="en-US" sz="4200" b="1" dirty="0">
              <a:ea typeface="+mj-ea"/>
              <a:cs typeface="+mj-cs"/>
            </a:endParaRPr>
          </a:p>
        </p:txBody>
      </p:sp>
      <p:sp>
        <p:nvSpPr>
          <p:cNvPr id="3" name="Text 1">
            <a:extLst>
              <a:ext uri="{FF2B5EF4-FFF2-40B4-BE49-F238E27FC236}">
                <a16:creationId xmlns:a16="http://schemas.microsoft.com/office/drawing/2014/main" id="{AE1C366F-D565-7D97-FA80-D399C93662E0}"/>
              </a:ext>
            </a:extLst>
          </p:cNvPr>
          <p:cNvSpPr/>
          <p:nvPr/>
        </p:nvSpPr>
        <p:spPr>
          <a:xfrm>
            <a:off x="838200" y="1929384"/>
            <a:ext cx="10515600" cy="2967864"/>
          </a:xfrm>
          <a:prstGeom prst="rect">
            <a:avLst/>
          </a:prstGeom>
        </p:spPr>
        <p:txBody>
          <a:bodyPr vert="horz" lIns="91440" tIns="45720" rIns="91440" bIns="45720" rtlCol="0" anchor="t">
            <a:normAutofit/>
          </a:bodyPr>
          <a:lstStyle/>
          <a:p>
            <a:pPr marL="456565" indent="-228600">
              <a:lnSpc>
                <a:spcPct val="90000"/>
              </a:lnSpc>
              <a:spcAft>
                <a:spcPts val="600"/>
              </a:spcAft>
              <a:buSzPct val="100000"/>
              <a:buFont typeface="Arial" panose="020B0604020202020204" pitchFamily="34" charset="0"/>
              <a:buChar char="•"/>
            </a:pPr>
            <a:endParaRPr lang="en-US" sz="2400" dirty="0">
              <a:solidFill>
                <a:srgbClr val="000000"/>
              </a:solidFill>
              <a:latin typeface="Arial" pitchFamily="34" charset="0"/>
              <a:cs typeface="Arial" pitchFamily="34" charset="-120"/>
            </a:endParaRPr>
          </a:p>
        </p:txBody>
      </p:sp>
      <p:sp>
        <p:nvSpPr>
          <p:cNvPr id="10" name="TextBox 9">
            <a:extLst>
              <a:ext uri="{FF2B5EF4-FFF2-40B4-BE49-F238E27FC236}">
                <a16:creationId xmlns:a16="http://schemas.microsoft.com/office/drawing/2014/main" id="{4053D8C4-EB19-0E02-9593-45C81E6C92E9}"/>
              </a:ext>
            </a:extLst>
          </p:cNvPr>
          <p:cNvSpPr txBox="1"/>
          <p:nvPr/>
        </p:nvSpPr>
        <p:spPr>
          <a:xfrm>
            <a:off x="9139916" y="5413095"/>
            <a:ext cx="2367956" cy="200055"/>
          </a:xfrm>
          <a:prstGeom prst="rect">
            <a:avLst/>
          </a:prstGeom>
          <a:solidFill>
            <a:srgbClr val="000000"/>
          </a:solidFill>
        </p:spPr>
        <p:txBody>
          <a:bodyPr wrap="none" rtlCol="0">
            <a:spAutoFit/>
          </a:bodyPr>
          <a:lstStyle/>
          <a:p>
            <a:pPr algn="r">
              <a:spcAft>
                <a:spcPts val="600"/>
              </a:spcAft>
            </a:pPr>
            <a:r>
              <a:rPr lang="en-US" sz="700">
                <a:solidFill>
                  <a:srgbClr val="FFFFFF"/>
                </a:solidFill>
                <a:hlinkClick r:id="rId4" tooltip="https://en.wikipedia.org/wiki/ELIZA">
                  <a:extLst>
                    <a:ext uri="{A12FA001-AC4F-418D-AE19-62706E023703}">
                      <ahyp:hlinkClr xmlns:ahyp="http://schemas.microsoft.com/office/drawing/2018/hyperlinkcolor" val="tx"/>
                    </a:ext>
                  </a:extLst>
                </a:hlinkClick>
              </a:rPr>
              <a:t>This Photo</a:t>
            </a:r>
            <a:r>
              <a:rPr lang="en-US" sz="700">
                <a:solidFill>
                  <a:srgbClr val="FFFFFF"/>
                </a:solidFill>
              </a:rPr>
              <a:t> by Unknown Author is licensed under </a:t>
            </a:r>
            <a:r>
              <a:rPr lang="en-US" sz="700">
                <a:solidFill>
                  <a:srgbClr val="FFFFFF"/>
                </a:solidFill>
                <a:hlinkClick r:id="rId5" tooltip="https://creativecommons.org/licenses/by-sa/3.0/">
                  <a:extLst>
                    <a:ext uri="{A12FA001-AC4F-418D-AE19-62706E023703}">
                      <ahyp:hlinkClr xmlns:ahyp="http://schemas.microsoft.com/office/drawing/2018/hyperlinkcolor" val="tx"/>
                    </a:ext>
                  </a:extLst>
                </a:hlinkClick>
              </a:rPr>
              <a:t>CC BY-SA</a:t>
            </a:r>
            <a:endParaRPr lang="en-US" sz="700">
              <a:solidFill>
                <a:srgbClr val="FFFFFF"/>
              </a:solidFill>
            </a:endParaRPr>
          </a:p>
        </p:txBody>
      </p:sp>
    </p:spTree>
    <p:extLst>
      <p:ext uri="{BB962C8B-B14F-4D97-AF65-F5344CB8AC3E}">
        <p14:creationId xmlns:p14="http://schemas.microsoft.com/office/powerpoint/2010/main" val="8990364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C59AB4C8-9178-4F7A-8404-6890510B59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38881" y="457201"/>
            <a:ext cx="10909640" cy="1832654"/>
          </a:xfrm>
        </p:spPr>
        <p:txBody>
          <a:bodyPr vert="horz" lIns="91440" tIns="45720" rIns="91440" bIns="45720" rtlCol="0" anchor="b">
            <a:normAutofit/>
          </a:bodyPr>
          <a:lstStyle/>
          <a:p>
            <a:pPr algn="ctr"/>
            <a:r>
              <a:rPr lang="en-US" sz="6600" kern="1200">
                <a:solidFill>
                  <a:schemeClr val="tx1"/>
                </a:solidFill>
                <a:latin typeface="+mj-lt"/>
                <a:ea typeface="+mj-ea"/>
                <a:cs typeface="+mj-cs"/>
              </a:rPr>
              <a:t>How ELIZA works</a:t>
            </a:r>
          </a:p>
        </p:txBody>
      </p:sp>
      <p:sp>
        <p:nvSpPr>
          <p:cNvPr id="3" name="Content Placeholder 2"/>
          <p:cNvSpPr>
            <a:spLocks noGrp="1"/>
          </p:cNvSpPr>
          <p:nvPr>
            <p:ph idx="1"/>
          </p:nvPr>
        </p:nvSpPr>
        <p:spPr>
          <a:xfrm>
            <a:off x="638881" y="2419141"/>
            <a:ext cx="10909643" cy="552659"/>
          </a:xfrm>
        </p:spPr>
        <p:txBody>
          <a:bodyPr vert="horz" lIns="91440" tIns="45720" rIns="91440" bIns="45720" rtlCol="0" anchor="t">
            <a:normAutofit/>
          </a:bodyPr>
          <a:lstStyle/>
          <a:p>
            <a:pPr marL="0" lvl="0" indent="0" algn="ctr">
              <a:buNone/>
            </a:pPr>
            <a:r>
              <a:rPr lang="en-US" sz="2400" kern="1200" dirty="0">
                <a:solidFill>
                  <a:schemeClr val="tx1"/>
                </a:solidFill>
                <a:latin typeface="+mn-lt"/>
                <a:ea typeface="+mn-ea"/>
                <a:cs typeface="+mn-cs"/>
              </a:rPr>
              <a:t>Eliza works because </a:t>
            </a:r>
            <a:r>
              <a:rPr lang="en-US" sz="2400" b="1" kern="1200" dirty="0">
                <a:solidFill>
                  <a:schemeClr val="tx1"/>
                </a:solidFill>
                <a:latin typeface="+mn-lt"/>
                <a:ea typeface="+mn-ea"/>
                <a:cs typeface="+mn-cs"/>
              </a:rPr>
              <a:t>speech</a:t>
            </a:r>
            <a:r>
              <a:rPr lang="en-US" sz="2400" kern="1200" dirty="0">
                <a:solidFill>
                  <a:schemeClr val="tx1"/>
                </a:solidFill>
                <a:latin typeface="+mn-lt"/>
                <a:ea typeface="+mn-ea"/>
                <a:cs typeface="+mn-cs"/>
              </a:rPr>
              <a:t> follows </a:t>
            </a:r>
            <a:r>
              <a:rPr lang="en-US" sz="2400" b="1" kern="1200" dirty="0">
                <a:solidFill>
                  <a:schemeClr val="tx1"/>
                </a:solidFill>
                <a:latin typeface="+mn-lt"/>
                <a:ea typeface="+mn-ea"/>
                <a:cs typeface="+mn-cs"/>
              </a:rPr>
              <a:t>patterns</a:t>
            </a:r>
            <a:r>
              <a:rPr lang="en-US" sz="2400" kern="1200" dirty="0">
                <a:solidFill>
                  <a:schemeClr val="tx1"/>
                </a:solidFill>
                <a:latin typeface="+mn-lt"/>
                <a:ea typeface="+mn-ea"/>
                <a:cs typeface="+mn-cs"/>
              </a:rPr>
              <a:t>.</a:t>
            </a:r>
            <a:r>
              <a:rPr lang="en-US" sz="2400" dirty="0"/>
              <a:t> Here is a simplified example:</a:t>
            </a:r>
            <a:endParaRPr lang="en-US" sz="2400" kern="1200" dirty="0">
              <a:solidFill>
                <a:schemeClr val="tx1"/>
              </a:solidFill>
              <a:latin typeface="+mn-lt"/>
              <a:ea typeface="+mn-ea"/>
              <a:cs typeface="+mn-cs"/>
            </a:endParaRPr>
          </a:p>
        </p:txBody>
      </p:sp>
      <p:sp>
        <p:nvSpPr>
          <p:cNvPr id="17" name="sketch line">
            <a:extLst>
              <a:ext uri="{FF2B5EF4-FFF2-40B4-BE49-F238E27FC236}">
                <a16:creationId xmlns:a16="http://schemas.microsoft.com/office/drawing/2014/main" id="{4CFDFB37-4BC7-42C6-915D-A6609139B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07702" y="2343912"/>
            <a:ext cx="4572000" cy="18288"/>
          </a:xfrm>
          <a:custGeom>
            <a:avLst/>
            <a:gdLst>
              <a:gd name="csX0" fmla="*/ 0 w 4572000"/>
              <a:gd name="csY0" fmla="*/ 0 h 18288"/>
              <a:gd name="csX1" fmla="*/ 515983 w 4572000"/>
              <a:gd name="csY1" fmla="*/ 0 h 18288"/>
              <a:gd name="csX2" fmla="*/ 1031966 w 4572000"/>
              <a:gd name="csY2" fmla="*/ 0 h 18288"/>
              <a:gd name="csX3" fmla="*/ 1639389 w 4572000"/>
              <a:gd name="csY3" fmla="*/ 0 h 18288"/>
              <a:gd name="csX4" fmla="*/ 2383971 w 4572000"/>
              <a:gd name="csY4" fmla="*/ 0 h 18288"/>
              <a:gd name="csX5" fmla="*/ 2945674 w 4572000"/>
              <a:gd name="csY5" fmla="*/ 0 h 18288"/>
              <a:gd name="csX6" fmla="*/ 3507377 w 4572000"/>
              <a:gd name="csY6" fmla="*/ 0 h 18288"/>
              <a:gd name="csX7" fmla="*/ 4572000 w 4572000"/>
              <a:gd name="csY7" fmla="*/ 0 h 18288"/>
              <a:gd name="csX8" fmla="*/ 4572000 w 4572000"/>
              <a:gd name="csY8" fmla="*/ 18288 h 18288"/>
              <a:gd name="csX9" fmla="*/ 3873137 w 4572000"/>
              <a:gd name="csY9" fmla="*/ 18288 h 18288"/>
              <a:gd name="csX10" fmla="*/ 3311434 w 4572000"/>
              <a:gd name="csY10" fmla="*/ 18288 h 18288"/>
              <a:gd name="csX11" fmla="*/ 2749731 w 4572000"/>
              <a:gd name="csY11" fmla="*/ 18288 h 18288"/>
              <a:gd name="csX12" fmla="*/ 2050869 w 4572000"/>
              <a:gd name="csY12" fmla="*/ 18288 h 18288"/>
              <a:gd name="csX13" fmla="*/ 1306286 w 4572000"/>
              <a:gd name="csY13" fmla="*/ 18288 h 18288"/>
              <a:gd name="csX14" fmla="*/ 790303 w 4572000"/>
              <a:gd name="csY14" fmla="*/ 18288 h 18288"/>
              <a:gd name="csX15" fmla="*/ 0 w 4572000"/>
              <a:gd name="csY15" fmla="*/ 18288 h 18288"/>
              <a:gd name="csX16" fmla="*/ 0 w 4572000"/>
              <a:gd name="csY1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572000" h="18288" fill="none" extrusionOk="0">
                <a:moveTo>
                  <a:pt x="0" y="0"/>
                </a:moveTo>
                <a:cubicBezTo>
                  <a:pt x="105156" y="-20963"/>
                  <a:pt x="340432" y="822"/>
                  <a:pt x="515983" y="0"/>
                </a:cubicBezTo>
                <a:cubicBezTo>
                  <a:pt x="691534" y="-822"/>
                  <a:pt x="850679" y="16479"/>
                  <a:pt x="1031966" y="0"/>
                </a:cubicBezTo>
                <a:cubicBezTo>
                  <a:pt x="1213253" y="-16479"/>
                  <a:pt x="1443646" y="-18730"/>
                  <a:pt x="1639389" y="0"/>
                </a:cubicBezTo>
                <a:cubicBezTo>
                  <a:pt x="1835132" y="18730"/>
                  <a:pt x="2159975" y="18531"/>
                  <a:pt x="2383971" y="0"/>
                </a:cubicBezTo>
                <a:cubicBezTo>
                  <a:pt x="2607967" y="-18531"/>
                  <a:pt x="2719096" y="-12030"/>
                  <a:pt x="2945674" y="0"/>
                </a:cubicBezTo>
                <a:cubicBezTo>
                  <a:pt x="3172252" y="12030"/>
                  <a:pt x="3269167" y="27666"/>
                  <a:pt x="3507377" y="0"/>
                </a:cubicBezTo>
                <a:cubicBezTo>
                  <a:pt x="3745587" y="-27666"/>
                  <a:pt x="4116741" y="18705"/>
                  <a:pt x="4572000" y="0"/>
                </a:cubicBezTo>
                <a:cubicBezTo>
                  <a:pt x="4572895" y="8974"/>
                  <a:pt x="4571454" y="9359"/>
                  <a:pt x="4572000" y="18288"/>
                </a:cubicBezTo>
                <a:cubicBezTo>
                  <a:pt x="4374698" y="3942"/>
                  <a:pt x="4098874" y="-11042"/>
                  <a:pt x="3873137" y="18288"/>
                </a:cubicBezTo>
                <a:cubicBezTo>
                  <a:pt x="3647400" y="47618"/>
                  <a:pt x="3517055" y="5421"/>
                  <a:pt x="3311434" y="18288"/>
                </a:cubicBezTo>
                <a:cubicBezTo>
                  <a:pt x="3105813" y="31155"/>
                  <a:pt x="3025168" y="17856"/>
                  <a:pt x="2749731" y="18288"/>
                </a:cubicBezTo>
                <a:cubicBezTo>
                  <a:pt x="2474294" y="18720"/>
                  <a:pt x="2291766" y="-14168"/>
                  <a:pt x="2050869" y="18288"/>
                </a:cubicBezTo>
                <a:cubicBezTo>
                  <a:pt x="1809972" y="50744"/>
                  <a:pt x="1540276" y="46798"/>
                  <a:pt x="1306286" y="18288"/>
                </a:cubicBezTo>
                <a:cubicBezTo>
                  <a:pt x="1072296" y="-10222"/>
                  <a:pt x="972445" y="19645"/>
                  <a:pt x="790303" y="18288"/>
                </a:cubicBezTo>
                <a:cubicBezTo>
                  <a:pt x="608161" y="16931"/>
                  <a:pt x="200981" y="8241"/>
                  <a:pt x="0" y="18288"/>
                </a:cubicBezTo>
                <a:cubicBezTo>
                  <a:pt x="-229" y="14222"/>
                  <a:pt x="509" y="5816"/>
                  <a:pt x="0" y="0"/>
                </a:cubicBezTo>
                <a:close/>
              </a:path>
              <a:path w="4572000" h="18288" stroke="0" extrusionOk="0">
                <a:moveTo>
                  <a:pt x="0" y="0"/>
                </a:moveTo>
                <a:cubicBezTo>
                  <a:pt x="143285" y="-9565"/>
                  <a:pt x="327959" y="-11498"/>
                  <a:pt x="561703" y="0"/>
                </a:cubicBezTo>
                <a:cubicBezTo>
                  <a:pt x="795447" y="11498"/>
                  <a:pt x="838260" y="18255"/>
                  <a:pt x="1077686" y="0"/>
                </a:cubicBezTo>
                <a:cubicBezTo>
                  <a:pt x="1317112" y="-18255"/>
                  <a:pt x="1437472" y="23514"/>
                  <a:pt x="1639389" y="0"/>
                </a:cubicBezTo>
                <a:cubicBezTo>
                  <a:pt x="1841306" y="-23514"/>
                  <a:pt x="2037142" y="-12551"/>
                  <a:pt x="2292531" y="0"/>
                </a:cubicBezTo>
                <a:cubicBezTo>
                  <a:pt x="2547920" y="12551"/>
                  <a:pt x="2810436" y="-20352"/>
                  <a:pt x="2991394" y="0"/>
                </a:cubicBezTo>
                <a:cubicBezTo>
                  <a:pt x="3172352" y="20352"/>
                  <a:pt x="3530025" y="-13347"/>
                  <a:pt x="3735977" y="0"/>
                </a:cubicBezTo>
                <a:cubicBezTo>
                  <a:pt x="3941929" y="13347"/>
                  <a:pt x="4161497" y="34086"/>
                  <a:pt x="4572000" y="0"/>
                </a:cubicBezTo>
                <a:cubicBezTo>
                  <a:pt x="4571545" y="6162"/>
                  <a:pt x="4571903" y="11775"/>
                  <a:pt x="4572000" y="18288"/>
                </a:cubicBezTo>
                <a:cubicBezTo>
                  <a:pt x="4228040" y="36490"/>
                  <a:pt x="4199736" y="42557"/>
                  <a:pt x="3873137" y="18288"/>
                </a:cubicBezTo>
                <a:cubicBezTo>
                  <a:pt x="3546538" y="-5981"/>
                  <a:pt x="3472124" y="16809"/>
                  <a:pt x="3128554" y="18288"/>
                </a:cubicBezTo>
                <a:cubicBezTo>
                  <a:pt x="2784984" y="19767"/>
                  <a:pt x="2735896" y="-17781"/>
                  <a:pt x="2383971" y="18288"/>
                </a:cubicBezTo>
                <a:cubicBezTo>
                  <a:pt x="2032046" y="54357"/>
                  <a:pt x="2019324" y="2920"/>
                  <a:pt x="1867989" y="18288"/>
                </a:cubicBezTo>
                <a:cubicBezTo>
                  <a:pt x="1716654" y="33656"/>
                  <a:pt x="1418675" y="32575"/>
                  <a:pt x="1169126" y="18288"/>
                </a:cubicBezTo>
                <a:cubicBezTo>
                  <a:pt x="919577" y="4001"/>
                  <a:pt x="798537" y="16165"/>
                  <a:pt x="561703" y="18288"/>
                </a:cubicBezTo>
                <a:cubicBezTo>
                  <a:pt x="324869" y="20411"/>
                  <a:pt x="221395" y="-912"/>
                  <a:pt x="0" y="18288"/>
                </a:cubicBezTo>
                <a:cubicBezTo>
                  <a:pt x="766" y="10800"/>
                  <a:pt x="-457" y="8180"/>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0" name="Table 9">
            <a:extLst>
              <a:ext uri="{FF2B5EF4-FFF2-40B4-BE49-F238E27FC236}">
                <a16:creationId xmlns:a16="http://schemas.microsoft.com/office/drawing/2014/main" id="{B26E71DE-53B3-F822-DE61-500F41D2EB65}"/>
              </a:ext>
            </a:extLst>
          </p:cNvPr>
          <p:cNvGraphicFramePr>
            <a:graphicFrameLocks noGrp="1"/>
          </p:cNvGraphicFramePr>
          <p:nvPr>
            <p:extLst>
              <p:ext uri="{D42A27DB-BD31-4B8C-83A1-F6EECF244321}">
                <p14:modId xmlns:p14="http://schemas.microsoft.com/office/powerpoint/2010/main" val="2118010434"/>
              </p:ext>
            </p:extLst>
          </p:nvPr>
        </p:nvGraphicFramePr>
        <p:xfrm>
          <a:off x="320040" y="3178952"/>
          <a:ext cx="11548873" cy="2993360"/>
        </p:xfrm>
        <a:graphic>
          <a:graphicData uri="http://schemas.openxmlformats.org/drawingml/2006/table">
            <a:tbl>
              <a:tblPr>
                <a:tableStyleId>{5C22544A-7EE6-4342-B048-85BDC9FD1C3A}</a:tableStyleId>
              </a:tblPr>
              <a:tblGrid>
                <a:gridCol w="5809629">
                  <a:extLst>
                    <a:ext uri="{9D8B030D-6E8A-4147-A177-3AD203B41FA5}">
                      <a16:colId xmlns:a16="http://schemas.microsoft.com/office/drawing/2014/main" val="1973885017"/>
                    </a:ext>
                  </a:extLst>
                </a:gridCol>
                <a:gridCol w="5739244">
                  <a:extLst>
                    <a:ext uri="{9D8B030D-6E8A-4147-A177-3AD203B41FA5}">
                      <a16:colId xmlns:a16="http://schemas.microsoft.com/office/drawing/2014/main" val="739530219"/>
                    </a:ext>
                  </a:extLst>
                </a:gridCol>
              </a:tblGrid>
              <a:tr h="469613">
                <a:tc>
                  <a:txBody>
                    <a:bodyPr/>
                    <a:lstStyle/>
                    <a:p>
                      <a:pPr algn="l" fontAlgn="t">
                        <a:buNone/>
                      </a:pPr>
                      <a:r>
                        <a:rPr lang="en-US" sz="2400" u="none" strike="noStrike">
                          <a:effectLst/>
                        </a:rPr>
                        <a:t>"I want to talk about my cat, Mittens."</a:t>
                      </a:r>
                      <a:endParaRPr lang="en-US" sz="2400" b="0" i="0" u="none" strike="noStrike">
                        <a:solidFill>
                          <a:srgbClr val="000000"/>
                        </a:solidFill>
                        <a:effectLst/>
                        <a:latin typeface="Aptos Narrow" panose="020B0004020202020204" pitchFamily="34" charset="0"/>
                      </a:endParaRPr>
                    </a:p>
                  </a:txBody>
                  <a:tcPr marL="16893" marR="16893" marT="1689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en-US" sz="2400" u="none" strike="noStrike">
                          <a:effectLst/>
                        </a:rPr>
                        <a:t>&lt;- User input</a:t>
                      </a:r>
                      <a:endParaRPr lang="en-US" sz="2400" b="0" i="0" u="none" strike="noStrike">
                        <a:solidFill>
                          <a:srgbClr val="000000"/>
                        </a:solidFill>
                        <a:effectLst/>
                        <a:latin typeface="Aptos Narrow" panose="020B0004020202020204" pitchFamily="34" charset="0"/>
                      </a:endParaRPr>
                    </a:p>
                  </a:txBody>
                  <a:tcPr marL="16893" marR="16893" marT="1689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67317842"/>
                  </a:ext>
                </a:extLst>
              </a:tr>
              <a:tr h="841249">
                <a:tc>
                  <a:txBody>
                    <a:bodyPr/>
                    <a:lstStyle/>
                    <a:p>
                      <a:pPr algn="l" fontAlgn="t">
                        <a:buNone/>
                      </a:pPr>
                      <a:r>
                        <a:rPr lang="en-US" sz="2400" u="none" strike="noStrike" dirty="0">
                          <a:effectLst/>
                        </a:rPr>
                        <a:t>"</a:t>
                      </a:r>
                      <a:r>
                        <a:rPr lang="en-US" sz="2400" b="1" u="none" strike="noStrike" dirty="0" err="1">
                          <a:effectLst/>
                        </a:rPr>
                        <a:t>i</a:t>
                      </a:r>
                      <a:r>
                        <a:rPr lang="en-US" sz="2400" u="none" strike="noStrike" dirty="0">
                          <a:effectLst/>
                        </a:rPr>
                        <a:t> want to talk about my cat </a:t>
                      </a:r>
                      <a:r>
                        <a:rPr lang="en-US" sz="2400" b="1" u="none" strike="noStrike" dirty="0">
                          <a:effectLst/>
                        </a:rPr>
                        <a:t>m</a:t>
                      </a:r>
                      <a:r>
                        <a:rPr lang="en-US" sz="2400" u="none" strike="noStrike" dirty="0">
                          <a:effectLst/>
                        </a:rPr>
                        <a:t>ittens"</a:t>
                      </a:r>
                      <a:endParaRPr lang="en-US" sz="2400" b="0" i="0" u="none" strike="noStrike" dirty="0">
                        <a:solidFill>
                          <a:srgbClr val="000000"/>
                        </a:solidFill>
                        <a:effectLst/>
                        <a:latin typeface="Aptos Narrow" panose="020B0004020202020204" pitchFamily="34" charset="0"/>
                      </a:endParaRPr>
                    </a:p>
                  </a:txBody>
                  <a:tcPr marL="16893" marR="16893" marT="1689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en-US" sz="2400" u="none" strike="noStrike">
                          <a:effectLst/>
                        </a:rPr>
                        <a:t>&lt;- Make everything lower case, remove punctuation</a:t>
                      </a:r>
                      <a:endParaRPr lang="en-US" sz="2400" b="0" i="0" u="none" strike="noStrike">
                        <a:solidFill>
                          <a:srgbClr val="000000"/>
                        </a:solidFill>
                        <a:effectLst/>
                        <a:latin typeface="Aptos Narrow" panose="020B0004020202020204" pitchFamily="34" charset="0"/>
                      </a:endParaRPr>
                    </a:p>
                  </a:txBody>
                  <a:tcPr marL="16893" marR="16893" marT="1689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20263017"/>
                  </a:ext>
                </a:extLst>
              </a:tr>
              <a:tr h="841249">
                <a:tc>
                  <a:txBody>
                    <a:bodyPr/>
                    <a:lstStyle/>
                    <a:p>
                      <a:pPr algn="l" fontAlgn="t">
                        <a:buNone/>
                      </a:pPr>
                      <a:r>
                        <a:rPr lang="en-US" sz="2400" u="none" strike="noStrike" dirty="0">
                          <a:effectLst/>
                        </a:rPr>
                        <a:t>"</a:t>
                      </a:r>
                      <a:r>
                        <a:rPr lang="en-US" sz="2400" b="1" u="none" strike="noStrike" dirty="0">
                          <a:effectLst/>
                        </a:rPr>
                        <a:t>you</a:t>
                      </a:r>
                      <a:r>
                        <a:rPr lang="en-US" sz="2400" u="none" strike="noStrike" dirty="0">
                          <a:effectLst/>
                        </a:rPr>
                        <a:t> want to talk about </a:t>
                      </a:r>
                      <a:r>
                        <a:rPr lang="en-US" sz="2400" b="1" u="none" strike="noStrike" dirty="0">
                          <a:effectLst/>
                        </a:rPr>
                        <a:t>your</a:t>
                      </a:r>
                      <a:r>
                        <a:rPr lang="en-US" sz="2400" u="none" strike="noStrike" dirty="0">
                          <a:effectLst/>
                        </a:rPr>
                        <a:t> cat mittens"</a:t>
                      </a:r>
                      <a:endParaRPr lang="en-US" sz="2400" b="0" i="0" u="none" strike="noStrike" dirty="0">
                        <a:solidFill>
                          <a:srgbClr val="000000"/>
                        </a:solidFill>
                        <a:effectLst/>
                        <a:latin typeface="Aptos Narrow" panose="020B0004020202020204" pitchFamily="34" charset="0"/>
                      </a:endParaRPr>
                    </a:p>
                  </a:txBody>
                  <a:tcPr marL="16893" marR="16893" marT="1689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en-US" sz="2400" u="none" strike="noStrike">
                          <a:effectLst/>
                        </a:rPr>
                        <a:t>&lt;- Pronoun refection. "I" becomes "you" and so on.</a:t>
                      </a:r>
                      <a:endParaRPr lang="en-US" sz="2400" b="0" i="0" u="none" strike="noStrike">
                        <a:solidFill>
                          <a:srgbClr val="000000"/>
                        </a:solidFill>
                        <a:effectLst/>
                        <a:latin typeface="Aptos Narrow" panose="020B0004020202020204" pitchFamily="34" charset="0"/>
                      </a:endParaRPr>
                    </a:p>
                  </a:txBody>
                  <a:tcPr marL="16893" marR="16893" marT="1689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57640007"/>
                  </a:ext>
                </a:extLst>
              </a:tr>
              <a:tr h="841249">
                <a:tc>
                  <a:txBody>
                    <a:bodyPr/>
                    <a:lstStyle/>
                    <a:p>
                      <a:pPr algn="l" fontAlgn="t">
                        <a:buNone/>
                      </a:pPr>
                      <a:r>
                        <a:rPr lang="en-US" sz="2400" u="none" strike="noStrike" dirty="0">
                          <a:effectLst/>
                        </a:rPr>
                        <a:t>"</a:t>
                      </a:r>
                      <a:r>
                        <a:rPr lang="en-US" sz="2400" b="1" u="none" strike="noStrike" dirty="0">
                          <a:effectLst/>
                        </a:rPr>
                        <a:t>Tell me why</a:t>
                      </a:r>
                      <a:r>
                        <a:rPr lang="en-US" sz="2400" u="none" strike="noStrike" dirty="0">
                          <a:effectLst/>
                        </a:rPr>
                        <a:t> you want to talk about your cat mittens"</a:t>
                      </a:r>
                      <a:endParaRPr lang="en-US" sz="2400" b="0" i="0" u="none" strike="noStrike" dirty="0">
                        <a:solidFill>
                          <a:srgbClr val="000000"/>
                        </a:solidFill>
                        <a:effectLst/>
                        <a:latin typeface="Aptos Narrow" panose="020B0004020202020204" pitchFamily="34" charset="0"/>
                      </a:endParaRPr>
                    </a:p>
                  </a:txBody>
                  <a:tcPr marL="16893" marR="16893" marT="1689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en-US" sz="2400" u="none" strike="noStrike" dirty="0">
                          <a:effectLst/>
                        </a:rPr>
                        <a:t>&lt;- Prefix the string with a random starter</a:t>
                      </a:r>
                      <a:endParaRPr lang="en-US" sz="2400" b="0" i="0" u="none" strike="noStrike" dirty="0">
                        <a:solidFill>
                          <a:srgbClr val="000000"/>
                        </a:solidFill>
                        <a:effectLst/>
                        <a:latin typeface="Aptos Narrow" panose="020B0004020202020204" pitchFamily="34" charset="0"/>
                      </a:endParaRPr>
                    </a:p>
                  </a:txBody>
                  <a:tcPr marL="16893" marR="16893" marT="1689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3907710"/>
                  </a:ext>
                </a:extLst>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99ED5833-B85B-4103-8A3B-CAB0308E6C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00015" y="560881"/>
            <a:ext cx="6293803" cy="1114380"/>
          </a:xfrm>
        </p:spPr>
        <p:txBody>
          <a:bodyPr vert="horz" lIns="91440" tIns="45720" rIns="91440" bIns="45720" rtlCol="0" anchor="b">
            <a:normAutofit/>
          </a:bodyPr>
          <a:lstStyle/>
          <a:p>
            <a:pPr algn="ctr"/>
            <a:r>
              <a:rPr lang="en-US" sz="5200" dirty="0"/>
              <a:t>Demo Eliza</a:t>
            </a:r>
          </a:p>
        </p:txBody>
      </p:sp>
      <p:sp>
        <p:nvSpPr>
          <p:cNvPr id="3" name="Content Placeholder 2"/>
          <p:cNvSpPr>
            <a:spLocks noGrp="1"/>
          </p:cNvSpPr>
          <p:nvPr>
            <p:ph idx="1"/>
          </p:nvPr>
        </p:nvSpPr>
        <p:spPr>
          <a:xfrm>
            <a:off x="5493668" y="1839595"/>
            <a:ext cx="5500150" cy="943119"/>
          </a:xfrm>
        </p:spPr>
        <p:txBody>
          <a:bodyPr vert="horz" lIns="91440" tIns="45720" rIns="91440" bIns="45720" rtlCol="0">
            <a:normAutofit/>
          </a:bodyPr>
          <a:lstStyle/>
          <a:p>
            <a:pPr marL="0" lvl="0" indent="0" algn="ctr">
              <a:buNone/>
            </a:pPr>
            <a:r>
              <a:rPr lang="en-US" sz="2400">
                <a:hlinkClick r:id="rId2"/>
              </a:rPr>
              <a:t>https://misdemo.temple.edu/elizademo</a:t>
            </a:r>
            <a:r>
              <a:rPr lang="en-US" sz="2400"/>
              <a:t> </a:t>
            </a:r>
          </a:p>
        </p:txBody>
      </p:sp>
      <p:pic>
        <p:nvPicPr>
          <p:cNvPr id="11" name="Picture 10">
            <a:extLst>
              <a:ext uri="{FF2B5EF4-FFF2-40B4-BE49-F238E27FC236}">
                <a16:creationId xmlns:a16="http://schemas.microsoft.com/office/drawing/2014/main" id="{1E883D8D-A67A-8176-F2D0-3FFB18622197}"/>
              </a:ext>
            </a:extLst>
          </p:cNvPr>
          <p:cNvPicPr>
            <a:picLocks noChangeAspect="1"/>
          </p:cNvPicPr>
          <p:nvPr/>
        </p:nvPicPr>
        <p:blipFill>
          <a:blip r:embed="rId3"/>
          <a:stretch>
            <a:fillRect/>
          </a:stretch>
        </p:blipFill>
        <p:spPr>
          <a:xfrm>
            <a:off x="334919" y="1039538"/>
            <a:ext cx="4823829" cy="5257581"/>
          </a:xfrm>
          <a:prstGeom prst="rect">
            <a:avLst/>
          </a:prstGeom>
        </p:spPr>
      </p:pic>
      <p:pic>
        <p:nvPicPr>
          <p:cNvPr id="7" name="Picture 6">
            <a:extLst>
              <a:ext uri="{FF2B5EF4-FFF2-40B4-BE49-F238E27FC236}">
                <a16:creationId xmlns:a16="http://schemas.microsoft.com/office/drawing/2014/main" id="{33E64E40-FA9F-C16E-A61C-6A3B2BD6A969}"/>
              </a:ext>
            </a:extLst>
          </p:cNvPr>
          <p:cNvPicPr>
            <a:picLocks noChangeAspect="1"/>
          </p:cNvPicPr>
          <p:nvPr/>
        </p:nvPicPr>
        <p:blipFill>
          <a:blip r:embed="rId4"/>
          <a:stretch>
            <a:fillRect/>
          </a:stretch>
        </p:blipFill>
        <p:spPr>
          <a:xfrm>
            <a:off x="5493668" y="2603651"/>
            <a:ext cx="5828261" cy="2943271"/>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38200" y="365125"/>
            <a:ext cx="10515600" cy="1325563"/>
          </a:xfrm>
        </p:spPr>
        <p:txBody>
          <a:bodyPr>
            <a:normAutofit/>
          </a:bodyPr>
          <a:lstStyle/>
          <a:p>
            <a:r>
              <a:rPr lang="en-US" sz="5400" dirty="0"/>
              <a:t>Eliza is </a:t>
            </a:r>
            <a:r>
              <a:rPr lang="en-US" sz="5400" i="1" dirty="0"/>
              <a:t>still</a:t>
            </a:r>
            <a:r>
              <a:rPr lang="en-US" sz="5400" dirty="0"/>
              <a:t> Primitive AI</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838200" y="1929384"/>
            <a:ext cx="10515600" cy="4251960"/>
          </a:xfrm>
        </p:spPr>
        <p:txBody>
          <a:bodyPr>
            <a:normAutofit/>
          </a:bodyPr>
          <a:lstStyle/>
          <a:p>
            <a:pPr marL="0" indent="0">
              <a:spcBef>
                <a:spcPts val="4000"/>
              </a:spcBef>
              <a:buNone/>
            </a:pPr>
            <a:r>
              <a:rPr lang="en-US" sz="2200" b="1" dirty="0"/>
              <a:t>Discuss</a:t>
            </a:r>
          </a:p>
          <a:p>
            <a:pPr lvl="0"/>
            <a:r>
              <a:rPr lang="en-US" sz="2200" dirty="0"/>
              <a:t>What would it take to Eliza more compelling?</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Some ideas …</a:t>
            </a:r>
          </a:p>
        </p:txBody>
      </p:sp>
      <p:graphicFrame>
        <p:nvGraphicFramePr>
          <p:cNvPr id="5" name="Content Placeholder 2">
            <a:extLst>
              <a:ext uri="{FF2B5EF4-FFF2-40B4-BE49-F238E27FC236}">
                <a16:creationId xmlns:a16="http://schemas.microsoft.com/office/drawing/2014/main" id="{DCDADFB8-DB68-B232-045B-3A3BF7B120A3}"/>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38200" y="365125"/>
            <a:ext cx="10515600" cy="1325563"/>
          </a:xfrm>
        </p:spPr>
        <p:txBody>
          <a:bodyPr>
            <a:normAutofit/>
          </a:bodyPr>
          <a:lstStyle/>
          <a:p>
            <a:r>
              <a:rPr lang="en-US" sz="5400"/>
              <a:t>An observation</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838200" y="1929384"/>
            <a:ext cx="10515600" cy="4251960"/>
          </a:xfrm>
        </p:spPr>
        <p:txBody>
          <a:bodyPr>
            <a:normAutofit/>
          </a:bodyPr>
          <a:lstStyle/>
          <a:p>
            <a:pPr lvl="0"/>
            <a:r>
              <a:rPr lang="en-US" sz="2200" dirty="0"/>
              <a:t>AI is an incredibly broad category</a:t>
            </a:r>
          </a:p>
          <a:p>
            <a:pPr lvl="0"/>
            <a:r>
              <a:rPr lang="en-US" sz="2200" dirty="0"/>
              <a:t>Any company can truthfully state “we are using AI”</a:t>
            </a:r>
          </a:p>
          <a:p>
            <a:pPr lvl="0"/>
            <a:r>
              <a:rPr lang="en-US" sz="2200" dirty="0"/>
              <a:t>If you include Primitive AI and ML, the barrier is low!</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0EEFF8-5D54-0069-3D39-DDD6E4F3D6CF}"/>
              </a:ext>
            </a:extLst>
          </p:cNvPr>
          <p:cNvSpPr>
            <a:spLocks noGrp="1"/>
          </p:cNvSpPr>
          <p:nvPr>
            <p:ph type="title"/>
          </p:nvPr>
        </p:nvSpPr>
        <p:spPr>
          <a:xfrm>
            <a:off x="572493" y="238539"/>
            <a:ext cx="11018520" cy="1434415"/>
          </a:xfrm>
        </p:spPr>
        <p:txBody>
          <a:bodyPr anchor="b">
            <a:normAutofit/>
          </a:bodyPr>
          <a:lstStyle/>
          <a:p>
            <a:r>
              <a:rPr lang="en-US" sz="5400" dirty="0"/>
              <a:t>Chess</a:t>
            </a:r>
          </a:p>
        </p:txBody>
      </p:sp>
      <p:sp>
        <p:nvSpPr>
          <p:cNvPr id="3" name="Content Placeholder 2">
            <a:extLst>
              <a:ext uri="{FF2B5EF4-FFF2-40B4-BE49-F238E27FC236}">
                <a16:creationId xmlns:a16="http://schemas.microsoft.com/office/drawing/2014/main" id="{096B51F5-7FD8-CFD0-A9C3-4D61187A9817}"/>
              </a:ext>
            </a:extLst>
          </p:cNvPr>
          <p:cNvSpPr>
            <a:spLocks noGrp="1"/>
          </p:cNvSpPr>
          <p:nvPr>
            <p:ph idx="1"/>
          </p:nvPr>
        </p:nvSpPr>
        <p:spPr>
          <a:xfrm>
            <a:off x="572492" y="1854726"/>
            <a:ext cx="10781307" cy="4335762"/>
          </a:xfrm>
        </p:spPr>
        <p:txBody>
          <a:bodyPr anchor="t">
            <a:normAutofit fontScale="92500" lnSpcReduction="10000"/>
          </a:bodyPr>
          <a:lstStyle/>
          <a:p>
            <a:pPr lvl="1"/>
            <a:r>
              <a:rPr lang="en-US" b="0" i="0" dirty="0">
                <a:solidFill>
                  <a:srgbClr val="000000"/>
                </a:solidFill>
                <a:effectLst/>
              </a:rPr>
              <a:t>The philosopher </a:t>
            </a:r>
            <a:r>
              <a:rPr lang="en-US" b="1" i="0" dirty="0">
                <a:solidFill>
                  <a:srgbClr val="000000"/>
                </a:solidFill>
                <a:effectLst/>
              </a:rPr>
              <a:t>Hubert Dreyfus</a:t>
            </a:r>
            <a:r>
              <a:rPr lang="en-US" b="0" i="0" dirty="0">
                <a:solidFill>
                  <a:srgbClr val="000000"/>
                </a:solidFill>
                <a:effectLst/>
              </a:rPr>
              <a:t> famously doubted that a computer could beat a human playing chess. In 1972, he his book “What Computers Can’t Do” was published.  In that book he questioned the computer’s ability to serve as a model for the human brain and asserted that no computer program could defeat even a 10-year-old child at chess.</a:t>
            </a:r>
            <a:br>
              <a:rPr lang="en-US" dirty="0">
                <a:solidFill>
                  <a:srgbClr val="000000"/>
                </a:solidFill>
                <a:hlinkClick r:id="rId2"/>
              </a:rPr>
            </a:br>
            <a:r>
              <a:rPr lang="en-US" b="0" i="0" dirty="0">
                <a:solidFill>
                  <a:srgbClr val="000000"/>
                </a:solidFill>
                <a:effectLst/>
                <a:hlinkClick r:id="rId2"/>
              </a:rPr>
              <a:t>https://chesspulse.com/are-chess-computers-unbeatable/</a:t>
            </a:r>
            <a:r>
              <a:rPr lang="en-US" dirty="0">
                <a:solidFill>
                  <a:srgbClr val="000000"/>
                </a:solidFill>
              </a:rPr>
              <a:t> </a:t>
            </a:r>
            <a:br>
              <a:rPr lang="en-US" dirty="0">
                <a:solidFill>
                  <a:srgbClr val="000000"/>
                </a:solidFill>
              </a:rPr>
            </a:br>
            <a:endParaRPr lang="en-US" b="0" i="0" dirty="0">
              <a:solidFill>
                <a:srgbClr val="000000"/>
              </a:solidFill>
              <a:effectLst/>
            </a:endParaRPr>
          </a:p>
          <a:p>
            <a:pPr lvl="1"/>
            <a:r>
              <a:rPr lang="en-US" b="0" i="0" dirty="0">
                <a:solidFill>
                  <a:srgbClr val="000000"/>
                </a:solidFill>
                <a:effectLst/>
              </a:rPr>
              <a:t>In 1968, the International Chess Master David Levy bet that no computer could beat him at chess in 10 years, and that if he did win, it would be another ten after that before a computer beat him. Levy won the bet, but in 1989, it finally happened. Deep Thought, initially created by programmers at Carnegie Mellon University, beat Levy.</a:t>
            </a:r>
            <a:br>
              <a:rPr lang="en-US" b="0" i="0" dirty="0">
                <a:solidFill>
                  <a:srgbClr val="000000"/>
                </a:solidFill>
                <a:effectLst/>
              </a:rPr>
            </a:br>
            <a:r>
              <a:rPr lang="en-US" b="0" i="0" dirty="0">
                <a:solidFill>
                  <a:srgbClr val="000000"/>
                </a:solidFill>
                <a:effectLst/>
                <a:hlinkClick r:id="rId3"/>
              </a:rPr>
              <a:t>https://science.howstuffworks.com/innovation/big-thinkers/computer-defeat-chess-champion.htm</a:t>
            </a:r>
            <a:r>
              <a:rPr lang="en-US" b="0" i="0" dirty="0">
                <a:solidFill>
                  <a:srgbClr val="000000"/>
                </a:solidFill>
                <a:effectLst/>
              </a:rPr>
              <a:t> </a:t>
            </a:r>
            <a:br>
              <a:rPr lang="en-US" b="0" i="0" dirty="0">
                <a:solidFill>
                  <a:srgbClr val="000000"/>
                </a:solidFill>
                <a:effectLst/>
              </a:rPr>
            </a:br>
            <a:endParaRPr lang="en-US" b="0" i="0" dirty="0">
              <a:solidFill>
                <a:srgbClr val="000000"/>
              </a:solidFill>
              <a:effectLst/>
            </a:endParaRPr>
          </a:p>
          <a:p>
            <a:pPr marL="457200" lvl="1" indent="0">
              <a:buNone/>
            </a:pPr>
            <a:endParaRPr lang="en-US" b="0" i="0" dirty="0">
              <a:solidFill>
                <a:srgbClr val="000000"/>
              </a:solidFill>
              <a:effectLst/>
            </a:endParaRPr>
          </a:p>
          <a:p>
            <a:pPr lvl="1"/>
            <a:endParaRPr lang="en-US" sz="2800" dirty="0"/>
          </a:p>
        </p:txBody>
      </p:sp>
      <p:sp>
        <p:nvSpPr>
          <p:cNvPr id="4" name="Slide Number Placeholder 3">
            <a:extLst>
              <a:ext uri="{FF2B5EF4-FFF2-40B4-BE49-F238E27FC236}">
                <a16:creationId xmlns:a16="http://schemas.microsoft.com/office/drawing/2014/main" id="{BA3C9916-D5D9-46AF-0AF2-E58A758EEE68}"/>
              </a:ext>
            </a:extLst>
          </p:cNvPr>
          <p:cNvSpPr>
            <a:spLocks noGrp="1"/>
          </p:cNvSpPr>
          <p:nvPr>
            <p:ph type="sldNum" sz="quarter" idx="12"/>
          </p:nvPr>
        </p:nvSpPr>
        <p:spPr>
          <a:xfrm>
            <a:off x="8610600" y="6356350"/>
            <a:ext cx="2743200" cy="365125"/>
          </a:xfrm>
        </p:spPr>
        <p:txBody>
          <a:bodyPr>
            <a:normAutofit fontScale="70000" lnSpcReduction="20000"/>
          </a:bodyPr>
          <a:lstStyle/>
          <a:p>
            <a:pPr>
              <a:spcAft>
                <a:spcPts val="600"/>
              </a:spcAft>
            </a:pPr>
            <a:fld id="{4C487655-AABA-4CA8-8EDF-7F823A468B89}" type="slidenum">
              <a:rPr lang="en-US" smtClean="0"/>
              <a:pPr>
                <a:spcAft>
                  <a:spcPts val="600"/>
                </a:spcAft>
              </a:pPr>
              <a:t>17</a:t>
            </a:fld>
            <a:endParaRPr lang="en-US"/>
          </a:p>
        </p:txBody>
      </p:sp>
    </p:spTree>
    <p:extLst>
      <p:ext uri="{BB962C8B-B14F-4D97-AF65-F5344CB8AC3E}">
        <p14:creationId xmlns:p14="http://schemas.microsoft.com/office/powerpoint/2010/main" val="24852040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C749ED-4F81-1C04-BF45-B1A11844CAF2}"/>
              </a:ext>
            </a:extLst>
          </p:cNvPr>
          <p:cNvSpPr>
            <a:spLocks noGrp="1"/>
          </p:cNvSpPr>
          <p:nvPr>
            <p:ph type="title"/>
          </p:nvPr>
        </p:nvSpPr>
        <p:spPr/>
        <p:txBody>
          <a:bodyPr/>
          <a:lstStyle/>
          <a:p>
            <a:r>
              <a:rPr lang="en-US" dirty="0"/>
              <a:t>Why was chess thought to be a good benchmark for intelligence?</a:t>
            </a:r>
          </a:p>
        </p:txBody>
      </p:sp>
      <p:sp>
        <p:nvSpPr>
          <p:cNvPr id="3" name="Content Placeholder 2">
            <a:extLst>
              <a:ext uri="{FF2B5EF4-FFF2-40B4-BE49-F238E27FC236}">
                <a16:creationId xmlns:a16="http://schemas.microsoft.com/office/drawing/2014/main" id="{0E73F886-8684-E3A4-8566-1B54121501DA}"/>
              </a:ext>
            </a:extLst>
          </p:cNvPr>
          <p:cNvSpPr>
            <a:spLocks noGrp="1"/>
          </p:cNvSpPr>
          <p:nvPr>
            <p:ph idx="1"/>
          </p:nvPr>
        </p:nvSpPr>
        <p:spPr/>
        <p:txBody>
          <a:bodyPr/>
          <a:lstStyle/>
          <a:p>
            <a:r>
              <a:rPr lang="en-US" dirty="0"/>
              <a:t>Because there are roughly 10</a:t>
            </a:r>
            <a:r>
              <a:rPr lang="en-US" baseline="30000" dirty="0"/>
              <a:t>120</a:t>
            </a:r>
            <a:r>
              <a:rPr lang="en-US" dirty="0"/>
              <a:t> possible games of chess.  (This is called “The Shannon number”.)</a:t>
            </a:r>
          </a:p>
          <a:p>
            <a:r>
              <a:rPr lang="en-US" dirty="0"/>
              <a:t>We can’t “brute force” (anticipate) all the possible board combinations like we can with Tic Tac Toe.</a:t>
            </a:r>
          </a:p>
          <a:p>
            <a:r>
              <a:rPr lang="en-US" dirty="0"/>
              <a:t>So … what did Hubert Dreyfus get wrong??</a:t>
            </a:r>
          </a:p>
          <a:p>
            <a:endParaRPr lang="en-US" dirty="0"/>
          </a:p>
        </p:txBody>
      </p:sp>
      <p:sp>
        <p:nvSpPr>
          <p:cNvPr id="4" name="Slide Number Placeholder 3">
            <a:extLst>
              <a:ext uri="{FF2B5EF4-FFF2-40B4-BE49-F238E27FC236}">
                <a16:creationId xmlns:a16="http://schemas.microsoft.com/office/drawing/2014/main" id="{28BD4D41-2371-26C9-82F2-3C4547838DB6}"/>
              </a:ext>
            </a:extLst>
          </p:cNvPr>
          <p:cNvSpPr>
            <a:spLocks noGrp="1"/>
          </p:cNvSpPr>
          <p:nvPr>
            <p:ph type="sldNum" sz="quarter" idx="12"/>
          </p:nvPr>
        </p:nvSpPr>
        <p:spPr/>
        <p:txBody>
          <a:bodyPr/>
          <a:lstStyle/>
          <a:p>
            <a:fld id="{4C487655-AABA-4CA8-8EDF-7F823A468B89}" type="slidenum">
              <a:rPr lang="en-US" smtClean="0"/>
              <a:t>18</a:t>
            </a:fld>
            <a:endParaRPr lang="en-US" dirty="0"/>
          </a:p>
        </p:txBody>
      </p:sp>
    </p:spTree>
    <p:extLst>
      <p:ext uri="{BB962C8B-B14F-4D97-AF65-F5344CB8AC3E}">
        <p14:creationId xmlns:p14="http://schemas.microsoft.com/office/powerpoint/2010/main" val="37581797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DF153C-572C-6DFF-BD46-2BE6B024DE7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E4283DD-5EEE-BC76-050C-18904E4E7DDD}"/>
              </a:ext>
            </a:extLst>
          </p:cNvPr>
          <p:cNvSpPr>
            <a:spLocks noGrp="1"/>
          </p:cNvSpPr>
          <p:nvPr>
            <p:ph type="title"/>
          </p:nvPr>
        </p:nvSpPr>
        <p:spPr/>
        <p:txBody>
          <a:bodyPr/>
          <a:lstStyle/>
          <a:p>
            <a:r>
              <a:rPr lang="en-US" dirty="0"/>
              <a:t>Dreyfus failed to consider …</a:t>
            </a:r>
          </a:p>
        </p:txBody>
      </p:sp>
      <p:sp>
        <p:nvSpPr>
          <p:cNvPr id="3" name="Content Placeholder 2">
            <a:extLst>
              <a:ext uri="{FF2B5EF4-FFF2-40B4-BE49-F238E27FC236}">
                <a16:creationId xmlns:a16="http://schemas.microsoft.com/office/drawing/2014/main" id="{80DA55A9-A56C-3627-526B-705418E7FB7A}"/>
              </a:ext>
            </a:extLst>
          </p:cNvPr>
          <p:cNvSpPr>
            <a:spLocks noGrp="1"/>
          </p:cNvSpPr>
          <p:nvPr>
            <p:ph idx="1"/>
          </p:nvPr>
        </p:nvSpPr>
        <p:spPr>
          <a:xfrm>
            <a:off x="838200" y="1561741"/>
            <a:ext cx="10515600" cy="2508814"/>
          </a:xfrm>
        </p:spPr>
        <p:txBody>
          <a:bodyPr/>
          <a:lstStyle/>
          <a:p>
            <a:pPr marL="514350" indent="-514350">
              <a:buFont typeface="+mj-lt"/>
              <a:buAutoNum type="arabicPeriod"/>
            </a:pPr>
            <a:r>
              <a:rPr lang="en-US" dirty="0"/>
              <a:t>Moore’s law</a:t>
            </a:r>
          </a:p>
          <a:p>
            <a:pPr marL="514350" indent="-514350">
              <a:buFont typeface="+mj-lt"/>
              <a:buAutoNum type="arabicPeriod"/>
            </a:pPr>
            <a:r>
              <a:rPr lang="en-US" dirty="0"/>
              <a:t>Alternate strategies</a:t>
            </a:r>
          </a:p>
          <a:p>
            <a:endParaRPr lang="en-US" dirty="0"/>
          </a:p>
        </p:txBody>
      </p:sp>
      <p:sp>
        <p:nvSpPr>
          <p:cNvPr id="4" name="Slide Number Placeholder 3">
            <a:extLst>
              <a:ext uri="{FF2B5EF4-FFF2-40B4-BE49-F238E27FC236}">
                <a16:creationId xmlns:a16="http://schemas.microsoft.com/office/drawing/2014/main" id="{A3A457F0-5F24-1D5F-1547-4E8FAF224F63}"/>
              </a:ext>
            </a:extLst>
          </p:cNvPr>
          <p:cNvSpPr>
            <a:spLocks noGrp="1"/>
          </p:cNvSpPr>
          <p:nvPr>
            <p:ph type="sldNum" sz="quarter" idx="12"/>
          </p:nvPr>
        </p:nvSpPr>
        <p:spPr/>
        <p:txBody>
          <a:bodyPr/>
          <a:lstStyle/>
          <a:p>
            <a:fld id="{4C487655-AABA-4CA8-8EDF-7F823A468B89}" type="slidenum">
              <a:rPr lang="en-US" smtClean="0"/>
              <a:t>19</a:t>
            </a:fld>
            <a:endParaRPr lang="en-US" dirty="0"/>
          </a:p>
        </p:txBody>
      </p:sp>
    </p:spTree>
    <p:extLst>
      <p:ext uri="{BB962C8B-B14F-4D97-AF65-F5344CB8AC3E}">
        <p14:creationId xmlns:p14="http://schemas.microsoft.com/office/powerpoint/2010/main" val="8568711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38200" y="365125"/>
            <a:ext cx="10515600" cy="1325563"/>
          </a:xfrm>
        </p:spPr>
        <p:txBody>
          <a:bodyPr>
            <a:normAutofit/>
          </a:bodyPr>
          <a:lstStyle/>
          <a:p>
            <a:r>
              <a:rPr lang="en-US" sz="5400"/>
              <a:t>Learning Objectives</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838200" y="1929384"/>
            <a:ext cx="10515600" cy="4251960"/>
          </a:xfrm>
        </p:spPr>
        <p:txBody>
          <a:bodyPr>
            <a:normAutofit/>
          </a:bodyPr>
          <a:lstStyle/>
          <a:p>
            <a:pPr lvl="0"/>
            <a:r>
              <a:rPr lang="en-US" sz="3200" dirty="0"/>
              <a:t>Reinforce the difference between AI, ML and DL</a:t>
            </a:r>
          </a:p>
          <a:p>
            <a:pPr lvl="0"/>
            <a:r>
              <a:rPr lang="en-US" sz="3200" dirty="0"/>
              <a:t>Illustrate those differences with familiar games</a:t>
            </a:r>
          </a:p>
          <a:p>
            <a:pPr lvl="0"/>
            <a:r>
              <a:rPr lang="en-US" sz="3200" dirty="0"/>
              <a:t>Understand the impact Moore’s Law on AI and Information Systems</a:t>
            </a:r>
          </a:p>
          <a:p>
            <a:pPr lvl="0"/>
            <a:r>
              <a:rPr lang="en-US" sz="3200" dirty="0"/>
              <a:t>Explore how our expectations of AI have shifted over time</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E3CB49-50ED-D9C5-5AEA-71FB35578659}"/>
              </a:ext>
            </a:extLst>
          </p:cNvPr>
          <p:cNvSpPr>
            <a:spLocks noGrp="1"/>
          </p:cNvSpPr>
          <p:nvPr>
            <p:ph type="title"/>
          </p:nvPr>
        </p:nvSpPr>
        <p:spPr/>
        <p:txBody>
          <a:bodyPr/>
          <a:lstStyle/>
          <a:p>
            <a:r>
              <a:rPr lang="en-US" dirty="0"/>
              <a:t>Moore’s Law</a:t>
            </a:r>
          </a:p>
        </p:txBody>
      </p:sp>
      <p:sp>
        <p:nvSpPr>
          <p:cNvPr id="3" name="Content Placeholder 2">
            <a:extLst>
              <a:ext uri="{FF2B5EF4-FFF2-40B4-BE49-F238E27FC236}">
                <a16:creationId xmlns:a16="http://schemas.microsoft.com/office/drawing/2014/main" id="{3D1C22CB-393B-0695-66C6-3758A4D1AE4B}"/>
              </a:ext>
            </a:extLst>
          </p:cNvPr>
          <p:cNvSpPr>
            <a:spLocks noGrp="1"/>
          </p:cNvSpPr>
          <p:nvPr>
            <p:ph idx="1"/>
          </p:nvPr>
        </p:nvSpPr>
        <p:spPr>
          <a:xfrm>
            <a:off x="838200" y="1561741"/>
            <a:ext cx="10515600" cy="2508814"/>
          </a:xfrm>
        </p:spPr>
        <p:txBody>
          <a:bodyPr>
            <a:normAutofit lnSpcReduction="10000"/>
          </a:bodyPr>
          <a:lstStyle/>
          <a:p>
            <a:r>
              <a:rPr lang="en-US" dirty="0"/>
              <a:t>Moore’s law is the observation that the number of transistors in an integrated circuit doubles about every two years.</a:t>
            </a:r>
          </a:p>
          <a:p>
            <a:r>
              <a:rPr lang="en-US" dirty="0"/>
              <a:t>That means that our ability to store, retrieve and process data has grown exponentially since 1972!</a:t>
            </a:r>
          </a:p>
          <a:p>
            <a:r>
              <a:rPr lang="en-US" dirty="0"/>
              <a:t>Dreyfus wasn’t philosophically wrong. He was technologically blindsided.</a:t>
            </a:r>
          </a:p>
        </p:txBody>
      </p:sp>
      <p:sp>
        <p:nvSpPr>
          <p:cNvPr id="4" name="Slide Number Placeholder 3">
            <a:extLst>
              <a:ext uri="{FF2B5EF4-FFF2-40B4-BE49-F238E27FC236}">
                <a16:creationId xmlns:a16="http://schemas.microsoft.com/office/drawing/2014/main" id="{0FF312B0-2F20-C3C8-63ED-27F9F2280650}"/>
              </a:ext>
            </a:extLst>
          </p:cNvPr>
          <p:cNvSpPr>
            <a:spLocks noGrp="1"/>
          </p:cNvSpPr>
          <p:nvPr>
            <p:ph type="sldNum" sz="quarter" idx="12"/>
          </p:nvPr>
        </p:nvSpPr>
        <p:spPr/>
        <p:txBody>
          <a:bodyPr/>
          <a:lstStyle/>
          <a:p>
            <a:fld id="{4C487655-AABA-4CA8-8EDF-7F823A468B89}" type="slidenum">
              <a:rPr lang="en-US" smtClean="0"/>
              <a:t>20</a:t>
            </a:fld>
            <a:endParaRPr lang="en-US" dirty="0"/>
          </a:p>
        </p:txBody>
      </p:sp>
    </p:spTree>
    <p:extLst>
      <p:ext uri="{BB962C8B-B14F-4D97-AF65-F5344CB8AC3E}">
        <p14:creationId xmlns:p14="http://schemas.microsoft.com/office/powerpoint/2010/main" val="41179100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2C7C4F-86D7-0DB2-98D3-D3C7983E787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23BCA43-C96B-D73C-A699-FD9C3D9A5994}"/>
              </a:ext>
            </a:extLst>
          </p:cNvPr>
          <p:cNvSpPr>
            <a:spLocks noGrp="1"/>
          </p:cNvSpPr>
          <p:nvPr>
            <p:ph type="title"/>
          </p:nvPr>
        </p:nvSpPr>
        <p:spPr/>
        <p:txBody>
          <a:bodyPr/>
          <a:lstStyle/>
          <a:p>
            <a:r>
              <a:rPr lang="en-US" dirty="0"/>
              <a:t>Alternate Strategies</a:t>
            </a:r>
          </a:p>
        </p:txBody>
      </p:sp>
      <p:sp>
        <p:nvSpPr>
          <p:cNvPr id="4" name="Slide Number Placeholder 3">
            <a:extLst>
              <a:ext uri="{FF2B5EF4-FFF2-40B4-BE49-F238E27FC236}">
                <a16:creationId xmlns:a16="http://schemas.microsoft.com/office/drawing/2014/main" id="{50229AF1-5A7C-8F02-E390-2C73523F5273}"/>
              </a:ext>
            </a:extLst>
          </p:cNvPr>
          <p:cNvSpPr>
            <a:spLocks noGrp="1"/>
          </p:cNvSpPr>
          <p:nvPr>
            <p:ph type="sldNum" sz="quarter" idx="12"/>
          </p:nvPr>
        </p:nvSpPr>
        <p:spPr/>
        <p:txBody>
          <a:bodyPr/>
          <a:lstStyle/>
          <a:p>
            <a:fld id="{4C487655-AABA-4CA8-8EDF-7F823A468B89}" type="slidenum">
              <a:rPr lang="en-US" smtClean="0"/>
              <a:t>21</a:t>
            </a:fld>
            <a:endParaRPr lang="en-US" dirty="0"/>
          </a:p>
        </p:txBody>
      </p:sp>
      <p:sp>
        <p:nvSpPr>
          <p:cNvPr id="6" name="TextBox 5">
            <a:extLst>
              <a:ext uri="{FF2B5EF4-FFF2-40B4-BE49-F238E27FC236}">
                <a16:creationId xmlns:a16="http://schemas.microsoft.com/office/drawing/2014/main" id="{D9C2AAEB-366E-95DC-540F-EACDC56F270E}"/>
              </a:ext>
            </a:extLst>
          </p:cNvPr>
          <p:cNvSpPr txBox="1"/>
          <p:nvPr/>
        </p:nvSpPr>
        <p:spPr>
          <a:xfrm>
            <a:off x="838200" y="1690688"/>
            <a:ext cx="10341077" cy="4372479"/>
          </a:xfrm>
          <a:prstGeom prst="rect">
            <a:avLst/>
          </a:prstGeom>
          <a:noFill/>
        </p:spPr>
        <p:txBody>
          <a:bodyPr wrap="square" rtlCol="0">
            <a:spAutoFit/>
          </a:bodyPr>
          <a:lstStyle/>
          <a:p>
            <a:pPr marL="228600" lvl="1" indent="-228600">
              <a:lnSpc>
                <a:spcPct val="90000"/>
              </a:lnSpc>
              <a:spcBef>
                <a:spcPts val="1000"/>
              </a:spcBef>
              <a:buFont typeface="Arial" panose="020B0604020202020204" pitchFamily="34" charset="0"/>
              <a:buChar char="•"/>
            </a:pPr>
            <a:r>
              <a:rPr lang="en-US" sz="2800" dirty="0"/>
              <a:t>Chess databases allow users to search through a large library of historical games, analyze them, check statistics, and formulate a responses. </a:t>
            </a:r>
          </a:p>
          <a:p>
            <a:pPr marL="228600" lvl="1" indent="-228600">
              <a:lnSpc>
                <a:spcPct val="90000"/>
              </a:lnSpc>
              <a:spcBef>
                <a:spcPts val="1000"/>
              </a:spcBef>
              <a:buFont typeface="Arial" panose="020B0604020202020204" pitchFamily="34" charset="0"/>
              <a:buChar char="•"/>
            </a:pPr>
            <a:r>
              <a:rPr lang="en-US" sz="2800" dirty="0"/>
              <a:t>It is not necessary to enumerate every combination.  You just need a robust body of rules.</a:t>
            </a:r>
          </a:p>
          <a:p>
            <a:pPr marL="228600" lvl="1" indent="-228600">
              <a:lnSpc>
                <a:spcPct val="90000"/>
              </a:lnSpc>
              <a:spcBef>
                <a:spcPts val="1000"/>
              </a:spcBef>
              <a:buFont typeface="Arial" panose="020B0604020202020204" pitchFamily="34" charset="0"/>
              <a:buChar char="•"/>
            </a:pPr>
            <a:r>
              <a:rPr lang="en-US" sz="2800"/>
              <a:t>A probabilistic </a:t>
            </a:r>
            <a:r>
              <a:rPr lang="en-US" sz="2800" dirty="0"/>
              <a:t>response, combined with a large body of data, can create a very satisfying illusion of intelligence.  </a:t>
            </a:r>
          </a:p>
          <a:p>
            <a:pPr marL="228600" lvl="1" indent="-228600">
              <a:lnSpc>
                <a:spcPct val="90000"/>
              </a:lnSpc>
              <a:spcBef>
                <a:spcPts val="1000"/>
              </a:spcBef>
              <a:buFont typeface="Arial" panose="020B0604020202020204" pitchFamily="34" charset="0"/>
              <a:buChar char="•"/>
            </a:pPr>
            <a:r>
              <a:rPr lang="en-US" sz="2800" dirty="0"/>
              <a:t>Even if there is no “learning” involved.</a:t>
            </a:r>
          </a:p>
          <a:p>
            <a:pPr marL="685800" lvl="2" indent="-228600">
              <a:lnSpc>
                <a:spcPct val="90000"/>
              </a:lnSpc>
              <a:spcBef>
                <a:spcPts val="1000"/>
              </a:spcBef>
              <a:buFont typeface="Arial" panose="020B0604020202020204" pitchFamily="34" charset="0"/>
              <a:buChar char="•"/>
            </a:pPr>
            <a:endParaRPr lang="en-US" sz="2800" dirty="0"/>
          </a:p>
          <a:p>
            <a:endParaRPr lang="en-US" dirty="0"/>
          </a:p>
        </p:txBody>
      </p:sp>
    </p:spTree>
    <p:extLst>
      <p:ext uri="{BB962C8B-B14F-4D97-AF65-F5344CB8AC3E}">
        <p14:creationId xmlns:p14="http://schemas.microsoft.com/office/powerpoint/2010/main" val="278317041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F1D8B5-1600-F30B-CA52-4AE3F1654227}"/>
              </a:ext>
            </a:extLst>
          </p:cNvPr>
          <p:cNvSpPr>
            <a:spLocks noGrp="1"/>
          </p:cNvSpPr>
          <p:nvPr>
            <p:ph type="title"/>
          </p:nvPr>
        </p:nvSpPr>
        <p:spPr/>
        <p:txBody>
          <a:bodyPr/>
          <a:lstStyle/>
          <a:p>
            <a:r>
              <a:rPr lang="en-US" dirty="0"/>
              <a:t>But.. Beware the fallacy of the inverse!</a:t>
            </a:r>
          </a:p>
        </p:txBody>
      </p:sp>
      <p:sp>
        <p:nvSpPr>
          <p:cNvPr id="3" name="Content Placeholder 2">
            <a:extLst>
              <a:ext uri="{FF2B5EF4-FFF2-40B4-BE49-F238E27FC236}">
                <a16:creationId xmlns:a16="http://schemas.microsoft.com/office/drawing/2014/main" id="{4A05A6D4-4E11-55F8-089E-483EB3788211}"/>
              </a:ext>
            </a:extLst>
          </p:cNvPr>
          <p:cNvSpPr>
            <a:spLocks noGrp="1"/>
          </p:cNvSpPr>
          <p:nvPr>
            <p:ph idx="1"/>
          </p:nvPr>
        </p:nvSpPr>
        <p:spPr/>
        <p:txBody>
          <a:bodyPr/>
          <a:lstStyle/>
          <a:p>
            <a:pPr lvl="0"/>
            <a:r>
              <a:rPr lang="en-US" dirty="0"/>
              <a:t>A person is intelligent.</a:t>
            </a:r>
          </a:p>
          <a:p>
            <a:pPr lvl="0"/>
            <a:r>
              <a:rPr lang="en-US" dirty="0"/>
              <a:t>A person can play Chess.</a:t>
            </a:r>
          </a:p>
          <a:p>
            <a:pPr lvl="0"/>
            <a:r>
              <a:rPr lang="en-US" dirty="0"/>
              <a:t>Therefore, if a computer can play Chess, then it is as intelligent as a person.</a:t>
            </a:r>
          </a:p>
          <a:p>
            <a:pPr lvl="0"/>
            <a:r>
              <a:rPr lang="en-US" dirty="0"/>
              <a:t>Right??? .. No! Wrong!</a:t>
            </a:r>
          </a:p>
          <a:p>
            <a:endParaRPr lang="en-US" dirty="0"/>
          </a:p>
        </p:txBody>
      </p:sp>
      <p:sp>
        <p:nvSpPr>
          <p:cNvPr id="4" name="Slide Number Placeholder 3">
            <a:extLst>
              <a:ext uri="{FF2B5EF4-FFF2-40B4-BE49-F238E27FC236}">
                <a16:creationId xmlns:a16="http://schemas.microsoft.com/office/drawing/2014/main" id="{02577BE5-A5B8-01DE-4B69-8862B5851E57}"/>
              </a:ext>
            </a:extLst>
          </p:cNvPr>
          <p:cNvSpPr>
            <a:spLocks noGrp="1"/>
          </p:cNvSpPr>
          <p:nvPr>
            <p:ph type="sldNum" sz="quarter" idx="12"/>
          </p:nvPr>
        </p:nvSpPr>
        <p:spPr/>
        <p:txBody>
          <a:bodyPr/>
          <a:lstStyle/>
          <a:p>
            <a:fld id="{4C487655-AABA-4CA8-8EDF-7F823A468B89}" type="slidenum">
              <a:rPr lang="en-US" smtClean="0"/>
              <a:t>22</a:t>
            </a:fld>
            <a:endParaRPr lang="en-US" dirty="0"/>
          </a:p>
        </p:txBody>
      </p:sp>
    </p:spTree>
    <p:extLst>
      <p:ext uri="{BB962C8B-B14F-4D97-AF65-F5344CB8AC3E}">
        <p14:creationId xmlns:p14="http://schemas.microsoft.com/office/powerpoint/2010/main" val="117790594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C17DE74-01C9-4859-B65A-85CF999E85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068C0432-0E90-4CC1-8CD3-D44A90DF07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47414"/>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chemeClr val="accent2"/>
          </a:solidFill>
          <a:ln w="8199" cap="flat">
            <a:noFill/>
            <a:prstDash val="solid"/>
            <a:miter/>
          </a:ln>
        </p:spPr>
        <p:txBody>
          <a:bodyPr rtlCol="0" anchor="ctr"/>
          <a:lstStyle/>
          <a:p>
            <a:endParaRPr lang="en-US"/>
          </a:p>
        </p:txBody>
      </p:sp>
      <p:sp>
        <p:nvSpPr>
          <p:cNvPr id="2" name="Title 1"/>
          <p:cNvSpPr>
            <a:spLocks noGrp="1"/>
          </p:cNvSpPr>
          <p:nvPr>
            <p:ph type="title"/>
          </p:nvPr>
        </p:nvSpPr>
        <p:spPr>
          <a:xfrm>
            <a:off x="838200" y="401221"/>
            <a:ext cx="10515600" cy="1348065"/>
          </a:xfrm>
        </p:spPr>
        <p:txBody>
          <a:bodyPr>
            <a:normAutofit/>
          </a:bodyPr>
          <a:lstStyle/>
          <a:p>
            <a:r>
              <a:rPr lang="en-US" sz="5400">
                <a:solidFill>
                  <a:srgbClr val="FFFFFF"/>
                </a:solidFill>
              </a:rPr>
              <a:t>Key take aways</a:t>
            </a:r>
          </a:p>
        </p:txBody>
      </p:sp>
      <p:sp>
        <p:nvSpPr>
          <p:cNvPr id="3" name="Content Placeholder 2"/>
          <p:cNvSpPr>
            <a:spLocks noGrp="1"/>
          </p:cNvSpPr>
          <p:nvPr>
            <p:ph idx="1"/>
          </p:nvPr>
        </p:nvSpPr>
        <p:spPr>
          <a:xfrm>
            <a:off x="838200" y="2586789"/>
            <a:ext cx="10515600" cy="3590174"/>
          </a:xfrm>
        </p:spPr>
        <p:txBody>
          <a:bodyPr>
            <a:normAutofit lnSpcReduction="10000"/>
          </a:bodyPr>
          <a:lstStyle/>
          <a:p>
            <a:pPr lvl="0"/>
            <a:r>
              <a:rPr lang="en-US" sz="2400" dirty="0"/>
              <a:t>Our expectations of AI have shifted over time.  We take chess playing software, speech to text, language translation and many other AI advances for granted.</a:t>
            </a:r>
          </a:p>
          <a:p>
            <a:pPr lvl="0"/>
            <a:r>
              <a:rPr lang="en-US" sz="2400" dirty="0"/>
              <a:t>Primitive AI is best for </a:t>
            </a:r>
            <a:r>
              <a:rPr lang="en-US" sz="2400" b="1" i="1" dirty="0"/>
              <a:t>narrowly scoped</a:t>
            </a:r>
            <a:r>
              <a:rPr lang="en-US" sz="2400" dirty="0"/>
              <a:t> problems.</a:t>
            </a:r>
          </a:p>
          <a:p>
            <a:pPr lvl="0"/>
            <a:r>
              <a:rPr lang="en-US" sz="2400" dirty="0"/>
              <a:t>Be wary of the </a:t>
            </a:r>
            <a:r>
              <a:rPr lang="en-US" sz="2400" b="1" i="1" dirty="0"/>
              <a:t>“fallacy of the inverse”</a:t>
            </a:r>
            <a:r>
              <a:rPr lang="en-US" sz="2400" i="1" dirty="0"/>
              <a:t> … it is still relevant today.</a:t>
            </a:r>
          </a:p>
          <a:p>
            <a:pPr lvl="0"/>
            <a:r>
              <a:rPr lang="en-US" sz="2400" dirty="0"/>
              <a:t>Probabilistic </a:t>
            </a:r>
            <a:r>
              <a:rPr lang="en-US" sz="2400" b="1" i="1" dirty="0"/>
              <a:t>weights</a:t>
            </a:r>
            <a:r>
              <a:rPr lang="en-US" sz="2400" dirty="0"/>
              <a:t> are important to create a convincing system.</a:t>
            </a:r>
          </a:p>
          <a:p>
            <a:pPr lvl="0"/>
            <a:r>
              <a:rPr lang="en-US" sz="2400" dirty="0"/>
              <a:t>Primitive AI is </a:t>
            </a:r>
            <a:r>
              <a:rPr lang="en-US" sz="2400" i="1" dirty="0"/>
              <a:t>primitive</a:t>
            </a:r>
            <a:r>
              <a:rPr lang="en-US" sz="2400" dirty="0"/>
              <a:t> because modifying it is behavior requires </a:t>
            </a:r>
            <a:r>
              <a:rPr lang="en-US" sz="2400" b="1" i="1" dirty="0"/>
              <a:t>human</a:t>
            </a:r>
            <a:r>
              <a:rPr lang="en-US" sz="2400" b="1" dirty="0"/>
              <a:t> </a:t>
            </a:r>
            <a:r>
              <a:rPr lang="en-US" sz="2400" b="1" i="1" dirty="0"/>
              <a:t>intervention</a:t>
            </a:r>
          </a:p>
          <a:p>
            <a:pPr lvl="0"/>
            <a:r>
              <a:rPr lang="en-US" sz="2400" dirty="0"/>
              <a:t>The ongoing advancement of AI can be explained by </a:t>
            </a:r>
            <a:r>
              <a:rPr lang="en-US" sz="2400" b="1" i="1" dirty="0"/>
              <a:t>Moore’s law </a:t>
            </a:r>
            <a:r>
              <a:rPr lang="en-US" sz="2400" i="1" dirty="0"/>
              <a:t>and creative strategies for representing rules.</a:t>
            </a:r>
            <a:endParaRPr lang="en-US" sz="2400" b="1" i="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D988FE-0844-A669-998D-BD5473EE9C1D}"/>
              </a:ext>
            </a:extLst>
          </p:cNvPr>
          <p:cNvSpPr>
            <a:spLocks noGrp="1"/>
          </p:cNvSpPr>
          <p:nvPr>
            <p:ph type="title"/>
          </p:nvPr>
        </p:nvSpPr>
        <p:spPr>
          <a:xfrm>
            <a:off x="838200" y="365125"/>
            <a:ext cx="10515600" cy="944563"/>
          </a:xfrm>
        </p:spPr>
        <p:txBody>
          <a:bodyPr/>
          <a:lstStyle/>
          <a:p>
            <a:r>
              <a:rPr lang="en-US" dirty="0"/>
              <a:t>Important Distinctions: AI, ML, DL</a:t>
            </a:r>
          </a:p>
        </p:txBody>
      </p:sp>
      <p:graphicFrame>
        <p:nvGraphicFramePr>
          <p:cNvPr id="5" name="Content Placeholder 4">
            <a:extLst>
              <a:ext uri="{FF2B5EF4-FFF2-40B4-BE49-F238E27FC236}">
                <a16:creationId xmlns:a16="http://schemas.microsoft.com/office/drawing/2014/main" id="{64AA0DAB-C382-97F6-34EE-D488DFFD7826}"/>
              </a:ext>
            </a:extLst>
          </p:cNvPr>
          <p:cNvGraphicFramePr>
            <a:graphicFrameLocks noGrp="1"/>
          </p:cNvGraphicFramePr>
          <p:nvPr>
            <p:ph idx="1"/>
          </p:nvPr>
        </p:nvGraphicFramePr>
        <p:xfrm>
          <a:off x="838201" y="1825625"/>
          <a:ext cx="4293636" cy="37354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a:extLst>
              <a:ext uri="{FF2B5EF4-FFF2-40B4-BE49-F238E27FC236}">
                <a16:creationId xmlns:a16="http://schemas.microsoft.com/office/drawing/2014/main" id="{FCBCE15B-7192-7B75-0F72-5BC262D6228B}"/>
              </a:ext>
            </a:extLst>
          </p:cNvPr>
          <p:cNvSpPr>
            <a:spLocks noGrp="1"/>
          </p:cNvSpPr>
          <p:nvPr>
            <p:ph type="sldNum" sz="quarter" idx="12"/>
          </p:nvPr>
        </p:nvSpPr>
        <p:spPr/>
        <p:txBody>
          <a:bodyPr/>
          <a:lstStyle/>
          <a:p>
            <a:fld id="{4C487655-AABA-4CA8-8EDF-7F823A468B89}" type="slidenum">
              <a:rPr lang="en-US" smtClean="0"/>
              <a:t>3</a:t>
            </a:fld>
            <a:endParaRPr lang="en-US" dirty="0"/>
          </a:p>
        </p:txBody>
      </p:sp>
      <p:sp>
        <p:nvSpPr>
          <p:cNvPr id="6" name="TextBox 5">
            <a:extLst>
              <a:ext uri="{FF2B5EF4-FFF2-40B4-BE49-F238E27FC236}">
                <a16:creationId xmlns:a16="http://schemas.microsoft.com/office/drawing/2014/main" id="{89864ED5-72A7-532E-B20A-694FC575F4D6}"/>
              </a:ext>
            </a:extLst>
          </p:cNvPr>
          <p:cNvSpPr txBox="1"/>
          <p:nvPr/>
        </p:nvSpPr>
        <p:spPr>
          <a:xfrm>
            <a:off x="5066522" y="1170940"/>
            <a:ext cx="6559421" cy="4524315"/>
          </a:xfrm>
          <a:prstGeom prst="rect">
            <a:avLst/>
          </a:prstGeom>
          <a:noFill/>
        </p:spPr>
        <p:txBody>
          <a:bodyPr wrap="square" lIns="91440" tIns="45720" rIns="91440" bIns="45720" rtlCol="0" anchor="t">
            <a:spAutoFit/>
          </a:bodyPr>
          <a:lstStyle/>
          <a:p>
            <a:pPr marL="285750" indent="-285750">
              <a:buFont typeface="Arial" panose="020B0604020202020204" pitchFamily="34" charset="0"/>
              <a:buChar char="•"/>
            </a:pPr>
            <a:r>
              <a:rPr lang="en-US" dirty="0"/>
              <a:t>Artificial Intelligence (AI) is </a:t>
            </a:r>
            <a:r>
              <a:rPr lang="en-US" b="1" i="1" dirty="0"/>
              <a:t>any automation that appears to be intelligent</a:t>
            </a:r>
            <a:r>
              <a:rPr lang="en-US" dirty="0"/>
              <a:t>.  Early AI efforts relied on decision-making workflows that were known in advance.</a:t>
            </a:r>
            <a:br>
              <a:rPr lang="en-US" dirty="0"/>
            </a:br>
            <a:endParaRPr lang="en-US" dirty="0"/>
          </a:p>
          <a:p>
            <a:pPr marL="285750" indent="-285750">
              <a:buFont typeface="Arial" panose="020B0604020202020204" pitchFamily="34" charset="0"/>
              <a:buChar char="•"/>
            </a:pPr>
            <a:r>
              <a:rPr lang="en-US" dirty="0"/>
              <a:t>Machine Learning (ML) keeps track of past successes and failures in the context of a certain kind of problem.  The record of those successes and failures is used to respond to future events. </a:t>
            </a:r>
            <a:r>
              <a:rPr lang="en-US" b="1" i="1" dirty="0"/>
              <a:t>ML allows a computer to improve its decision-making ability without being explicitly programmed.</a:t>
            </a:r>
            <a:r>
              <a:rPr lang="en-US" dirty="0"/>
              <a:t> ML is a subset of AI.</a:t>
            </a:r>
            <a:br>
              <a:rPr lang="en-US" dirty="0"/>
            </a:br>
            <a:endParaRPr lang="en-US" dirty="0"/>
          </a:p>
          <a:p>
            <a:pPr marL="285750" indent="-285750">
              <a:buFont typeface="Arial" panose="020B0604020202020204" pitchFamily="34" charset="0"/>
              <a:buChar char="•"/>
            </a:pPr>
            <a:r>
              <a:rPr lang="en-US" dirty="0"/>
              <a:t>Deep Learning (DL) Deep Learning is a subset of ML.  Deep Learning makes use of  </a:t>
            </a:r>
            <a:r>
              <a:rPr lang="en-US" b="1" i="1" dirty="0"/>
              <a:t>Neural Networks.</a:t>
            </a:r>
            <a:r>
              <a:rPr lang="en-US" dirty="0"/>
              <a:t> DL algorithms focus on identifying patterns and classifying information accordingly. DL works on </a:t>
            </a:r>
            <a:r>
              <a:rPr lang="en-US" b="1" i="1" dirty="0"/>
              <a:t>larger sets of data </a:t>
            </a:r>
            <a:r>
              <a:rPr lang="en-US" dirty="0"/>
              <a:t>(i.e. "Big Data") when compared to ML.</a:t>
            </a:r>
          </a:p>
          <a:p>
            <a:pPr marL="285750" indent="-285750">
              <a:buFont typeface="Arial" panose="020B0604020202020204" pitchFamily="34" charset="0"/>
              <a:buChar char="•"/>
            </a:pPr>
            <a:endParaRPr lang="en-US" dirty="0"/>
          </a:p>
        </p:txBody>
      </p:sp>
      <p:sp>
        <p:nvSpPr>
          <p:cNvPr id="8" name="TextBox 7">
            <a:extLst>
              <a:ext uri="{FF2B5EF4-FFF2-40B4-BE49-F238E27FC236}">
                <a16:creationId xmlns:a16="http://schemas.microsoft.com/office/drawing/2014/main" id="{2C499626-6D1D-41BA-9AE0-C072FC9716DA}"/>
              </a:ext>
            </a:extLst>
          </p:cNvPr>
          <p:cNvSpPr txBox="1"/>
          <p:nvPr/>
        </p:nvSpPr>
        <p:spPr>
          <a:xfrm>
            <a:off x="5131837" y="5645020"/>
            <a:ext cx="6494106" cy="584775"/>
          </a:xfrm>
          <a:prstGeom prst="rect">
            <a:avLst/>
          </a:prstGeom>
          <a:noFill/>
        </p:spPr>
        <p:txBody>
          <a:bodyPr wrap="square">
            <a:spAutoFit/>
          </a:bodyPr>
          <a:lstStyle/>
          <a:p>
            <a:r>
              <a:rPr lang="en-US" sz="1600" dirty="0">
                <a:hlinkClick r:id="rId7"/>
              </a:rPr>
              <a:t>https://www.geeksforgeeks.org/difference-between-artificial-intelligence-vs-machine-learning-vs-deep-learning/</a:t>
            </a:r>
            <a:endParaRPr lang="en-US" sz="1600" dirty="0"/>
          </a:p>
        </p:txBody>
      </p:sp>
    </p:spTree>
    <p:extLst>
      <p:ext uri="{BB962C8B-B14F-4D97-AF65-F5344CB8AC3E}">
        <p14:creationId xmlns:p14="http://schemas.microsoft.com/office/powerpoint/2010/main" val="18465532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p:cNvSpPr>
            <a:spLocks noGrp="1"/>
          </p:cNvSpPr>
          <p:nvPr>
            <p:ph type="title"/>
          </p:nvPr>
        </p:nvSpPr>
        <p:spPr>
          <a:xfrm>
            <a:off x="838200" y="365125"/>
            <a:ext cx="10515600" cy="1325563"/>
          </a:xfrm>
        </p:spPr>
        <p:txBody>
          <a:bodyPr>
            <a:normAutofit/>
          </a:bodyPr>
          <a:lstStyle/>
          <a:p>
            <a:r>
              <a:rPr lang="en-US"/>
              <a:t>Primitive AI</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p:cNvSpPr>
            <a:spLocks noGrp="1"/>
          </p:cNvSpPr>
          <p:nvPr>
            <p:ph idx="1"/>
          </p:nvPr>
        </p:nvSpPr>
        <p:spPr>
          <a:xfrm>
            <a:off x="838200" y="1825625"/>
            <a:ext cx="10515600" cy="4351338"/>
          </a:xfrm>
        </p:spPr>
        <p:txBody>
          <a:bodyPr>
            <a:normAutofit/>
          </a:bodyPr>
          <a:lstStyle/>
          <a:p>
            <a:pPr lvl="0"/>
            <a:r>
              <a:rPr lang="en-US" dirty="0"/>
              <a:t>This is AI in the broadest possible sense</a:t>
            </a:r>
          </a:p>
          <a:p>
            <a:pPr lvl="0"/>
            <a:r>
              <a:rPr lang="en-US" dirty="0"/>
              <a:t>Primitive AI gives the illusion of intelligence</a:t>
            </a:r>
          </a:p>
          <a:p>
            <a:pPr lvl="0"/>
            <a:r>
              <a:rPr lang="en-US" dirty="0"/>
              <a:t>Primitive AI does not </a:t>
            </a:r>
            <a:r>
              <a:rPr lang="en-US" i="1" dirty="0"/>
              <a:t>learn</a:t>
            </a:r>
          </a:p>
          <a:p>
            <a:pPr lvl="1"/>
            <a:r>
              <a:rPr lang="en-US" dirty="0"/>
              <a:t>It does not store data</a:t>
            </a:r>
          </a:p>
          <a:p>
            <a:pPr lvl="1"/>
            <a:r>
              <a:rPr lang="en-US" dirty="0"/>
              <a:t>It does not change its behavior based on prior events</a:t>
            </a:r>
          </a:p>
          <a:p>
            <a:pPr lvl="0"/>
            <a:r>
              <a:rPr lang="en-US" dirty="0"/>
              <a:t>Primitive AI is wholly dependent on a pre-written program</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p:cNvSpPr>
            <a:spLocks noGrp="1"/>
          </p:cNvSpPr>
          <p:nvPr>
            <p:ph type="title"/>
          </p:nvPr>
        </p:nvSpPr>
        <p:spPr>
          <a:xfrm>
            <a:off x="838200" y="365125"/>
            <a:ext cx="10515600" cy="1325563"/>
          </a:xfrm>
        </p:spPr>
        <p:txBody>
          <a:bodyPr>
            <a:normAutofit/>
          </a:bodyPr>
          <a:lstStyle/>
          <a:p>
            <a:r>
              <a:t>But first …</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p:cNvSpPr>
            <a:spLocks noGrp="1"/>
          </p:cNvSpPr>
          <p:nvPr>
            <p:ph idx="1"/>
          </p:nvPr>
        </p:nvSpPr>
        <p:spPr>
          <a:xfrm>
            <a:off x="838200" y="1371600"/>
            <a:ext cx="10515600" cy="4805363"/>
          </a:xfrm>
        </p:spPr>
        <p:txBody>
          <a:bodyPr>
            <a:normAutofit/>
          </a:bodyPr>
          <a:lstStyle/>
          <a:p>
            <a:pPr marL="0" indent="0">
              <a:spcBef>
                <a:spcPts val="4000"/>
              </a:spcBef>
              <a:buNone/>
            </a:pPr>
            <a:r>
              <a:rPr b="1" dirty="0"/>
              <a:t>A chicken</a:t>
            </a:r>
            <a:r>
              <a:rPr lang="en-US" b="1" dirty="0"/>
              <a:t>:</a:t>
            </a:r>
            <a:endParaRPr b="1" dirty="0"/>
          </a:p>
          <a:p>
            <a:pPr lvl="0"/>
            <a:r>
              <a:rPr dirty="0">
                <a:hlinkClick r:id="rId2"/>
              </a:rPr>
              <a:t>https://www.youtube.com/watch?v=N3OqPhHAqMQ&amp;t=48s</a:t>
            </a:r>
            <a:r>
              <a:rPr lang="en-US" dirty="0"/>
              <a:t> </a:t>
            </a:r>
            <a:endParaRPr dirty="0"/>
          </a:p>
          <a:p>
            <a:pPr marL="0" lvl="0" indent="0">
              <a:buNone/>
            </a:pPr>
            <a:br>
              <a:rPr lang="en-US" b="1" dirty="0"/>
            </a:br>
            <a:r>
              <a:rPr lang="en-US" b="1" dirty="0"/>
              <a:t>Let’s think:</a:t>
            </a:r>
          </a:p>
          <a:p>
            <a:pPr lvl="0"/>
            <a:r>
              <a:rPr dirty="0"/>
              <a:t>A chicken is </a:t>
            </a:r>
            <a:r>
              <a:rPr lang="en-US" dirty="0"/>
              <a:t>(sort of) </a:t>
            </a:r>
            <a:r>
              <a:rPr dirty="0"/>
              <a:t>intelligent.</a:t>
            </a:r>
          </a:p>
          <a:p>
            <a:pPr lvl="0"/>
            <a:r>
              <a:rPr dirty="0"/>
              <a:t>A chicken can play Tic Tac Toe.</a:t>
            </a:r>
          </a:p>
          <a:p>
            <a:pPr lvl="0"/>
            <a:r>
              <a:rPr dirty="0"/>
              <a:t>Therefore, if a computer can play Tic Tac Toe, then it is as intelligent as a chicken.</a:t>
            </a:r>
          </a:p>
          <a:p>
            <a:pPr lvl="0"/>
            <a:r>
              <a:rPr dirty="0"/>
              <a:t>Discuss: Does anyone see anything wrong with that logic?</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38200" y="365125"/>
            <a:ext cx="10515600" cy="1325563"/>
          </a:xfrm>
        </p:spPr>
        <p:txBody>
          <a:bodyPr>
            <a:normAutofit/>
          </a:bodyPr>
          <a:lstStyle/>
          <a:p>
            <a:r>
              <a:rPr lang="en-US" sz="5400"/>
              <a:t>How to build a Tic Tac Toe AI</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838200" y="1921581"/>
            <a:ext cx="10515600" cy="2005889"/>
          </a:xfrm>
        </p:spPr>
        <p:txBody>
          <a:bodyPr>
            <a:normAutofit/>
          </a:bodyPr>
          <a:lstStyle/>
          <a:p>
            <a:pPr lvl="0"/>
            <a:r>
              <a:rPr lang="en-US" sz="2200" dirty="0"/>
              <a:t>A tic tac toe board can be thought of as a nine “digit” sequence.</a:t>
            </a:r>
          </a:p>
          <a:p>
            <a:pPr lvl="0"/>
            <a:r>
              <a:rPr lang="en-US" sz="2200" dirty="0"/>
              <a:t>Each “digit” is a blank, an ‘X’, or an ‘O’.</a:t>
            </a:r>
          </a:p>
          <a:p>
            <a:pPr lvl="0"/>
            <a:r>
              <a:rPr lang="en-US" sz="2200" dirty="0"/>
              <a:t>Use the given sequence to look up the computer’s response.</a:t>
            </a:r>
          </a:p>
          <a:p>
            <a:pPr lvl="0"/>
            <a:r>
              <a:rPr lang="en-US" sz="2200" dirty="0"/>
              <a:t>That means that there are 19,683 (3^9) possible boards.</a:t>
            </a:r>
          </a:p>
        </p:txBody>
      </p:sp>
      <p:pic>
        <p:nvPicPr>
          <p:cNvPr id="5" name="Picture 4">
            <a:extLst>
              <a:ext uri="{FF2B5EF4-FFF2-40B4-BE49-F238E27FC236}">
                <a16:creationId xmlns:a16="http://schemas.microsoft.com/office/drawing/2014/main" id="{69BF8C21-4008-0ED8-358C-F0F6A63E58C6}"/>
              </a:ext>
            </a:extLst>
          </p:cNvPr>
          <p:cNvPicPr>
            <a:picLocks noChangeAspect="1"/>
          </p:cNvPicPr>
          <p:nvPr/>
        </p:nvPicPr>
        <p:blipFill>
          <a:blip r:embed="rId2"/>
          <a:stretch>
            <a:fillRect/>
          </a:stretch>
        </p:blipFill>
        <p:spPr>
          <a:xfrm>
            <a:off x="2304505" y="4116382"/>
            <a:ext cx="2134639" cy="2064962"/>
          </a:xfrm>
          <a:prstGeom prst="rect">
            <a:avLst/>
          </a:prstGeom>
        </p:spPr>
      </p:pic>
      <p:sp>
        <p:nvSpPr>
          <p:cNvPr id="6" name="Arrow: Right 5">
            <a:extLst>
              <a:ext uri="{FF2B5EF4-FFF2-40B4-BE49-F238E27FC236}">
                <a16:creationId xmlns:a16="http://schemas.microsoft.com/office/drawing/2014/main" id="{46F3BAEE-7B66-4280-8F1E-1A1B197A5FEF}"/>
              </a:ext>
            </a:extLst>
          </p:cNvPr>
          <p:cNvSpPr/>
          <p:nvPr/>
        </p:nvSpPr>
        <p:spPr>
          <a:xfrm>
            <a:off x="4816430" y="4519860"/>
            <a:ext cx="1279570" cy="919523"/>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D1FA6AED-06A8-592E-A9D5-0BF220D0A12F}"/>
              </a:ext>
            </a:extLst>
          </p:cNvPr>
          <p:cNvSpPr txBox="1"/>
          <p:nvPr/>
        </p:nvSpPr>
        <p:spPr>
          <a:xfrm>
            <a:off x="6420463" y="4519860"/>
            <a:ext cx="4188543" cy="584775"/>
          </a:xfrm>
          <a:prstGeom prst="rect">
            <a:avLst/>
          </a:prstGeom>
          <a:noFill/>
        </p:spPr>
        <p:txBody>
          <a:bodyPr wrap="square" rtlCol="0">
            <a:spAutoFit/>
          </a:bodyPr>
          <a:lstStyle/>
          <a:p>
            <a:r>
              <a:rPr lang="en-US" sz="3200" dirty="0"/>
              <a:t>X _ _ _ O _ _ _ O</a:t>
            </a:r>
          </a:p>
        </p:txBody>
      </p:sp>
      <p:sp>
        <p:nvSpPr>
          <p:cNvPr id="9" name="Left Brace 8">
            <a:extLst>
              <a:ext uri="{FF2B5EF4-FFF2-40B4-BE49-F238E27FC236}">
                <a16:creationId xmlns:a16="http://schemas.microsoft.com/office/drawing/2014/main" id="{925FCBC9-6356-025D-4A88-98E0034C4BED}"/>
              </a:ext>
            </a:extLst>
          </p:cNvPr>
          <p:cNvSpPr/>
          <p:nvPr/>
        </p:nvSpPr>
        <p:spPr>
          <a:xfrm rot="16200000">
            <a:off x="6827068" y="4886653"/>
            <a:ext cx="162231" cy="709692"/>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1" name="Left Brace 10">
            <a:extLst>
              <a:ext uri="{FF2B5EF4-FFF2-40B4-BE49-F238E27FC236}">
                <a16:creationId xmlns:a16="http://schemas.microsoft.com/office/drawing/2014/main" id="{6DFC5AAD-D17F-82C9-D8DE-4FD7F28C6637}"/>
              </a:ext>
            </a:extLst>
          </p:cNvPr>
          <p:cNvSpPr/>
          <p:nvPr/>
        </p:nvSpPr>
        <p:spPr>
          <a:xfrm rot="16200000">
            <a:off x="8704352" y="4886653"/>
            <a:ext cx="162231" cy="709692"/>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2" name="Left Brace 11">
            <a:extLst>
              <a:ext uri="{FF2B5EF4-FFF2-40B4-BE49-F238E27FC236}">
                <a16:creationId xmlns:a16="http://schemas.microsoft.com/office/drawing/2014/main" id="{79A39CC1-A6F5-FF86-D0B6-4F7B5E3765A1}"/>
              </a:ext>
            </a:extLst>
          </p:cNvPr>
          <p:cNvSpPr/>
          <p:nvPr/>
        </p:nvSpPr>
        <p:spPr>
          <a:xfrm rot="5400000">
            <a:off x="7697087" y="4144466"/>
            <a:ext cx="228401" cy="81696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131BAD53-4E89-4F62-BBB7-26359763ED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62756DA2-40EB-4C6F-B962-5822FFB54F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653438" cy="6858000"/>
          </a:xfrm>
          <a:custGeom>
            <a:avLst/>
            <a:gdLst>
              <a:gd name="connsiteX0" fmla="*/ 0 w 6096000"/>
              <a:gd name="connsiteY0" fmla="*/ 0 h 6858000"/>
              <a:gd name="connsiteX1" fmla="*/ 5567517 w 6096000"/>
              <a:gd name="connsiteY1" fmla="*/ 0 h 6858000"/>
              <a:gd name="connsiteX2" fmla="*/ 5566938 w 6096000"/>
              <a:gd name="connsiteY2" fmla="*/ 1705 h 6858000"/>
              <a:gd name="connsiteX3" fmla="*/ 5551594 w 6096000"/>
              <a:gd name="connsiteY3" fmla="*/ 17287 h 6858000"/>
              <a:gd name="connsiteX4" fmla="*/ 5545641 w 6096000"/>
              <a:gd name="connsiteY4" fmla="*/ 130336 h 6858000"/>
              <a:gd name="connsiteX5" fmla="*/ 5538289 w 6096000"/>
              <a:gd name="connsiteY5" fmla="*/ 187093 h 6858000"/>
              <a:gd name="connsiteX6" fmla="*/ 5545790 w 6096000"/>
              <a:gd name="connsiteY6" fmla="*/ 265704 h 6858000"/>
              <a:gd name="connsiteX7" fmla="*/ 5542313 w 6096000"/>
              <a:gd name="connsiteY7" fmla="*/ 354566 h 6858000"/>
              <a:gd name="connsiteX8" fmla="*/ 5524126 w 6096000"/>
              <a:gd name="connsiteY8" fmla="*/ 472000 h 6858000"/>
              <a:gd name="connsiteX9" fmla="*/ 5522170 w 6096000"/>
              <a:gd name="connsiteY9" fmla="*/ 473782 h 6858000"/>
              <a:gd name="connsiteX10" fmla="*/ 5521798 w 6096000"/>
              <a:gd name="connsiteY10" fmla="*/ 491380 h 6858000"/>
              <a:gd name="connsiteX11" fmla="*/ 5536419 w 6096000"/>
              <a:gd name="connsiteY11" fmla="*/ 531675 h 6858000"/>
              <a:gd name="connsiteX12" fmla="*/ 5533435 w 6096000"/>
              <a:gd name="connsiteY12" fmla="*/ 536015 h 6858000"/>
              <a:gd name="connsiteX13" fmla="*/ 5538088 w 6096000"/>
              <a:gd name="connsiteY13" fmla="*/ 572092 h 6858000"/>
              <a:gd name="connsiteX14" fmla="*/ 5536061 w 6096000"/>
              <a:gd name="connsiteY14" fmla="*/ 572511 h 6858000"/>
              <a:gd name="connsiteX15" fmla="*/ 5528218 w 6096000"/>
              <a:gd name="connsiteY15" fmla="*/ 582332 h 6858000"/>
              <a:gd name="connsiteX16" fmla="*/ 5518011 w 6096000"/>
              <a:gd name="connsiteY16" fmla="*/ 601285 h 6858000"/>
              <a:gd name="connsiteX17" fmla="*/ 5473174 w 6096000"/>
              <a:gd name="connsiteY17" fmla="*/ 681608 h 6858000"/>
              <a:gd name="connsiteX18" fmla="*/ 5472963 w 6096000"/>
              <a:gd name="connsiteY18" fmla="*/ 689151 h 6858000"/>
              <a:gd name="connsiteX19" fmla="*/ 5472485 w 6096000"/>
              <a:gd name="connsiteY19" fmla="*/ 689289 h 6858000"/>
              <a:gd name="connsiteX20" fmla="*/ 5471326 w 6096000"/>
              <a:gd name="connsiteY20" fmla="*/ 697222 h 6858000"/>
              <a:gd name="connsiteX21" fmla="*/ 5472164 w 6096000"/>
              <a:gd name="connsiteY21" fmla="*/ 717531 h 6858000"/>
              <a:gd name="connsiteX22" fmla="*/ 5468891 w 6096000"/>
              <a:gd name="connsiteY22" fmla="*/ 722494 h 6858000"/>
              <a:gd name="connsiteX23" fmla="*/ 5463081 w 6096000"/>
              <a:gd name="connsiteY23" fmla="*/ 724368 h 6858000"/>
              <a:gd name="connsiteX24" fmla="*/ 5446981 w 6096000"/>
              <a:gd name="connsiteY24" fmla="*/ 752692 h 6858000"/>
              <a:gd name="connsiteX25" fmla="*/ 5417190 w 6096000"/>
              <a:gd name="connsiteY25" fmla="*/ 816346 h 6858000"/>
              <a:gd name="connsiteX26" fmla="*/ 5388958 w 6096000"/>
              <a:gd name="connsiteY26" fmla="*/ 889417 h 6858000"/>
              <a:gd name="connsiteX27" fmla="*/ 5307044 w 6096000"/>
              <a:gd name="connsiteY27" fmla="*/ 1063288 h 6858000"/>
              <a:gd name="connsiteX28" fmla="*/ 5303837 w 6096000"/>
              <a:gd name="connsiteY28" fmla="*/ 1157176 h 6858000"/>
              <a:gd name="connsiteX29" fmla="*/ 5286494 w 6096000"/>
              <a:gd name="connsiteY29" fmla="*/ 1210776 h 6858000"/>
              <a:gd name="connsiteX30" fmla="*/ 5282463 w 6096000"/>
              <a:gd name="connsiteY30" fmla="*/ 1301993 h 6858000"/>
              <a:gd name="connsiteX31" fmla="*/ 5252235 w 6096000"/>
              <a:gd name="connsiteY31" fmla="*/ 1360879 h 6858000"/>
              <a:gd name="connsiteX32" fmla="*/ 5244497 w 6096000"/>
              <a:gd name="connsiteY32" fmla="*/ 1404045 h 6858000"/>
              <a:gd name="connsiteX33" fmla="*/ 5223823 w 6096000"/>
              <a:gd name="connsiteY33" fmla="*/ 1429568 h 6858000"/>
              <a:gd name="connsiteX34" fmla="*/ 5224851 w 6096000"/>
              <a:gd name="connsiteY34" fmla="*/ 1430305 h 6858000"/>
              <a:gd name="connsiteX35" fmla="*/ 5212394 w 6096000"/>
              <a:gd name="connsiteY35" fmla="*/ 1463304 h 6858000"/>
              <a:gd name="connsiteX36" fmla="*/ 5209958 w 6096000"/>
              <a:gd name="connsiteY36" fmla="*/ 1514846 h 6858000"/>
              <a:gd name="connsiteX37" fmla="*/ 5206417 w 6096000"/>
              <a:gd name="connsiteY37" fmla="*/ 1519731 h 6858000"/>
              <a:gd name="connsiteX38" fmla="*/ 5206640 w 6096000"/>
              <a:gd name="connsiteY38" fmla="*/ 1519929 h 6858000"/>
              <a:gd name="connsiteX39" fmla="*/ 5207632 w 6096000"/>
              <a:gd name="connsiteY39" fmla="*/ 1546022 h 6858000"/>
              <a:gd name="connsiteX40" fmla="*/ 5212030 w 6096000"/>
              <a:gd name="connsiteY40" fmla="*/ 1578752 h 6858000"/>
              <a:gd name="connsiteX41" fmla="*/ 5203533 w 6096000"/>
              <a:gd name="connsiteY41" fmla="*/ 1647555 h 6858000"/>
              <a:gd name="connsiteX42" fmla="*/ 5190877 w 6096000"/>
              <a:gd name="connsiteY42" fmla="*/ 1715685 h 6858000"/>
              <a:gd name="connsiteX43" fmla="*/ 5184235 w 6096000"/>
              <a:gd name="connsiteY43" fmla="*/ 1740358 h 6858000"/>
              <a:gd name="connsiteX44" fmla="*/ 5181475 w 6096000"/>
              <a:gd name="connsiteY44" fmla="*/ 1784314 h 6858000"/>
              <a:gd name="connsiteX45" fmla="*/ 5185845 w 6096000"/>
              <a:gd name="connsiteY45" fmla="*/ 1804434 h 6858000"/>
              <a:gd name="connsiteX46" fmla="*/ 5185068 w 6096000"/>
              <a:gd name="connsiteY46" fmla="*/ 1805316 h 6858000"/>
              <a:gd name="connsiteX47" fmla="*/ 5188593 w 6096000"/>
              <a:gd name="connsiteY47" fmla="*/ 1807109 h 6858000"/>
              <a:gd name="connsiteX48" fmla="*/ 5185920 w 6096000"/>
              <a:gd name="connsiteY48" fmla="*/ 1821003 h 6858000"/>
              <a:gd name="connsiteX49" fmla="*/ 5183543 w 6096000"/>
              <a:gd name="connsiteY49" fmla="*/ 1824832 h 6858000"/>
              <a:gd name="connsiteX50" fmla="*/ 5182235 w 6096000"/>
              <a:gd name="connsiteY50" fmla="*/ 1830429 h 6858000"/>
              <a:gd name="connsiteX51" fmla="*/ 5182525 w 6096000"/>
              <a:gd name="connsiteY51" fmla="*/ 1830569 h 6858000"/>
              <a:gd name="connsiteX52" fmla="*/ 5180663 w 6096000"/>
              <a:gd name="connsiteY52" fmla="*/ 1835810 h 6858000"/>
              <a:gd name="connsiteX53" fmla="*/ 5167452 w 6096000"/>
              <a:gd name="connsiteY53" fmla="*/ 1861483 h 6858000"/>
              <a:gd name="connsiteX54" fmla="*/ 5174266 w 6096000"/>
              <a:gd name="connsiteY54" fmla="*/ 1892417 h 6858000"/>
              <a:gd name="connsiteX55" fmla="*/ 5189262 w 6096000"/>
              <a:gd name="connsiteY55" fmla="*/ 1895114 h 6858000"/>
              <a:gd name="connsiteX56" fmla="*/ 5187100 w 6096000"/>
              <a:gd name="connsiteY56" fmla="*/ 1899379 h 6858000"/>
              <a:gd name="connsiteX57" fmla="*/ 5180471 w 6096000"/>
              <a:gd name="connsiteY57" fmla="*/ 1907867 h 6858000"/>
              <a:gd name="connsiteX58" fmla="*/ 5181361 w 6096000"/>
              <a:gd name="connsiteY58" fmla="*/ 1910265 h 6858000"/>
              <a:gd name="connsiteX59" fmla="*/ 5178268 w 6096000"/>
              <a:gd name="connsiteY59" fmla="*/ 1935584 h 6858000"/>
              <a:gd name="connsiteX60" fmla="*/ 5183619 w 6096000"/>
              <a:gd name="connsiteY60" fmla="*/ 1942021 h 6858000"/>
              <a:gd name="connsiteX61" fmla="*/ 5184480 w 6096000"/>
              <a:gd name="connsiteY61" fmla="*/ 1945112 h 6858000"/>
              <a:gd name="connsiteX62" fmla="*/ 5172776 w 6096000"/>
              <a:gd name="connsiteY62" fmla="*/ 1961162 h 6858000"/>
              <a:gd name="connsiteX63" fmla="*/ 5168513 w 6096000"/>
              <a:gd name="connsiteY63" fmla="*/ 1969445 h 6858000"/>
              <a:gd name="connsiteX64" fmla="*/ 5126597 w 6096000"/>
              <a:gd name="connsiteY64" fmla="*/ 2024270 h 6858000"/>
              <a:gd name="connsiteX65" fmla="*/ 5119528 w 6096000"/>
              <a:gd name="connsiteY65" fmla="*/ 2107942 h 6858000"/>
              <a:gd name="connsiteX66" fmla="*/ 5110356 w 6096000"/>
              <a:gd name="connsiteY66" fmla="*/ 2193455 h 6858000"/>
              <a:gd name="connsiteX67" fmla="*/ 5104992 w 6096000"/>
              <a:gd name="connsiteY67" fmla="*/ 2260088 h 6858000"/>
              <a:gd name="connsiteX68" fmla="*/ 5059439 w 6096000"/>
              <a:gd name="connsiteY68" fmla="*/ 2335735 h 6858000"/>
              <a:gd name="connsiteX69" fmla="*/ 5022061 w 6096000"/>
              <a:gd name="connsiteY69" fmla="*/ 2408995 h 6858000"/>
              <a:gd name="connsiteX70" fmla="*/ 5022253 w 6096000"/>
              <a:gd name="connsiteY70" fmla="*/ 2445869 h 6858000"/>
              <a:gd name="connsiteX71" fmla="*/ 5011426 w 6096000"/>
              <a:gd name="connsiteY71" fmla="*/ 2496499 h 6858000"/>
              <a:gd name="connsiteX72" fmla="*/ 4994224 w 6096000"/>
              <a:gd name="connsiteY72" fmla="*/ 2549900 h 6858000"/>
              <a:gd name="connsiteX73" fmla="*/ 4995245 w 6096000"/>
              <a:gd name="connsiteY73" fmla="*/ 2596456 h 6858000"/>
              <a:gd name="connsiteX74" fmla="*/ 4988570 w 6096000"/>
              <a:gd name="connsiteY74" fmla="*/ 2606088 h 6858000"/>
              <a:gd name="connsiteX75" fmla="*/ 4988371 w 6096000"/>
              <a:gd name="connsiteY75" fmla="*/ 2635351 h 6858000"/>
              <a:gd name="connsiteX76" fmla="*/ 4983212 w 6096000"/>
              <a:gd name="connsiteY76" fmla="*/ 2665666 h 6858000"/>
              <a:gd name="connsiteX77" fmla="*/ 4968234 w 6096000"/>
              <a:gd name="connsiteY77" fmla="*/ 2715895 h 6858000"/>
              <a:gd name="connsiteX78" fmla="*/ 4975888 w 6096000"/>
              <a:gd name="connsiteY78" fmla="*/ 2725052 h 6858000"/>
              <a:gd name="connsiteX79" fmla="*/ 4980195 w 6096000"/>
              <a:gd name="connsiteY79" fmla="*/ 2726489 h 6858000"/>
              <a:gd name="connsiteX80" fmla="*/ 4976218 w 6096000"/>
              <a:gd name="connsiteY80" fmla="*/ 2740278 h 6858000"/>
              <a:gd name="connsiteX81" fmla="*/ 4980571 w 6096000"/>
              <a:gd name="connsiteY81" fmla="*/ 2751112 h 6858000"/>
              <a:gd name="connsiteX82" fmla="*/ 4973893 w 6096000"/>
              <a:gd name="connsiteY82" fmla="*/ 2760208 h 6858000"/>
              <a:gd name="connsiteX83" fmla="*/ 4979005 w 6096000"/>
              <a:gd name="connsiteY83" fmla="*/ 2790136 h 6858000"/>
              <a:gd name="connsiteX84" fmla="*/ 4986137 w 6096000"/>
              <a:gd name="connsiteY84" fmla="*/ 2804183 h 6858000"/>
              <a:gd name="connsiteX85" fmla="*/ 4986175 w 6096000"/>
              <a:gd name="connsiteY85" fmla="*/ 2825860 h 6858000"/>
              <a:gd name="connsiteX86" fmla="*/ 4993936 w 6096000"/>
              <a:gd name="connsiteY86" fmla="*/ 2911749 h 6858000"/>
              <a:gd name="connsiteX87" fmla="*/ 4992563 w 6096000"/>
              <a:gd name="connsiteY87" fmla="*/ 2977278 h 6858000"/>
              <a:gd name="connsiteX88" fmla="*/ 4980516 w 6096000"/>
              <a:gd name="connsiteY88" fmla="*/ 2991092 h 6858000"/>
              <a:gd name="connsiteX89" fmla="*/ 4992801 w 6096000"/>
              <a:gd name="connsiteY89" fmla="*/ 3020247 h 6858000"/>
              <a:gd name="connsiteX90" fmla="*/ 5014805 w 6096000"/>
              <a:gd name="connsiteY90" fmla="*/ 3065434 h 6858000"/>
              <a:gd name="connsiteX91" fmla="*/ 5002733 w 6096000"/>
              <a:gd name="connsiteY91" fmla="*/ 3103777 h 6858000"/>
              <a:gd name="connsiteX92" fmla="*/ 5002941 w 6096000"/>
              <a:gd name="connsiteY92" fmla="*/ 3151828 h 6858000"/>
              <a:gd name="connsiteX93" fmla="*/ 5002883 w 6096000"/>
              <a:gd name="connsiteY93" fmla="*/ 3180546 h 6858000"/>
              <a:gd name="connsiteX94" fmla="*/ 5016711 w 6096000"/>
              <a:gd name="connsiteY94" fmla="*/ 3258677 h 6858000"/>
              <a:gd name="connsiteX95" fmla="*/ 5017918 w 6096000"/>
              <a:gd name="connsiteY95" fmla="*/ 3262610 h 6858000"/>
              <a:gd name="connsiteX96" fmla="*/ 5011672 w 6096000"/>
              <a:gd name="connsiteY96" fmla="*/ 3277179 h 6858000"/>
              <a:gd name="connsiteX97" fmla="*/ 5009344 w 6096000"/>
              <a:gd name="connsiteY97" fmla="*/ 3278130 h 6858000"/>
              <a:gd name="connsiteX98" fmla="*/ 5026770 w 6096000"/>
              <a:gd name="connsiteY98" fmla="*/ 3325671 h 6858000"/>
              <a:gd name="connsiteX99" fmla="*/ 5024571 w 6096000"/>
              <a:gd name="connsiteY99" fmla="*/ 3332072 h 6858000"/>
              <a:gd name="connsiteX100" fmla="*/ 5041705 w 6096000"/>
              <a:gd name="connsiteY100" fmla="*/ 3362948 h 6858000"/>
              <a:gd name="connsiteX101" fmla="*/ 5047477 w 6096000"/>
              <a:gd name="connsiteY101" fmla="*/ 3378959 h 6858000"/>
              <a:gd name="connsiteX102" fmla="*/ 5060758 w 6096000"/>
              <a:gd name="connsiteY102" fmla="*/ 3407057 h 6858000"/>
              <a:gd name="connsiteX103" fmla="*/ 5058968 w 6096000"/>
              <a:gd name="connsiteY103" fmla="*/ 3409825 h 6858000"/>
              <a:gd name="connsiteX104" fmla="*/ 5062667 w 6096000"/>
              <a:gd name="connsiteY104" fmla="*/ 3415218 h 6858000"/>
              <a:gd name="connsiteX105" fmla="*/ 5060928 w 6096000"/>
              <a:gd name="connsiteY105" fmla="*/ 3419880 h 6858000"/>
              <a:gd name="connsiteX106" fmla="*/ 5062923 w 6096000"/>
              <a:gd name="connsiteY106" fmla="*/ 3424545 h 6858000"/>
              <a:gd name="connsiteX107" fmla="*/ 5064623 w 6096000"/>
              <a:gd name="connsiteY107" fmla="*/ 3476412 h 6858000"/>
              <a:gd name="connsiteX108" fmla="*/ 5069684 w 6096000"/>
              <a:gd name="connsiteY108" fmla="*/ 3486850 h 6858000"/>
              <a:gd name="connsiteX109" fmla="*/ 5063339 w 6096000"/>
              <a:gd name="connsiteY109" fmla="*/ 3496391 h 6858000"/>
              <a:gd name="connsiteX110" fmla="*/ 5070139 w 6096000"/>
              <a:gd name="connsiteY110" fmla="*/ 3531201 h 6858000"/>
              <a:gd name="connsiteX111" fmla="*/ 5079896 w 6096000"/>
              <a:gd name="connsiteY111" fmla="*/ 3542019 h 6858000"/>
              <a:gd name="connsiteX112" fmla="*/ 5087540 w 6096000"/>
              <a:gd name="connsiteY112" fmla="*/ 3552249 h 6858000"/>
              <a:gd name="connsiteX113" fmla="*/ 5087902 w 6096000"/>
              <a:gd name="connsiteY113" fmla="*/ 3553678 h 6858000"/>
              <a:gd name="connsiteX114" fmla="*/ 5091509 w 6096000"/>
              <a:gd name="connsiteY114" fmla="*/ 3568021 h 6858000"/>
              <a:gd name="connsiteX115" fmla="*/ 5091934 w 6096000"/>
              <a:gd name="connsiteY115" fmla="*/ 3569719 h 6858000"/>
              <a:gd name="connsiteX116" fmla="*/ 5089362 w 6096000"/>
              <a:gd name="connsiteY116" fmla="*/ 3586412 h 6858000"/>
              <a:gd name="connsiteX117" fmla="*/ 5092358 w 6096000"/>
              <a:gd name="connsiteY117" fmla="*/ 3597336 h 6858000"/>
              <a:gd name="connsiteX118" fmla="*/ 5084254 w 6096000"/>
              <a:gd name="connsiteY118" fmla="*/ 3606007 h 6858000"/>
              <a:gd name="connsiteX119" fmla="*/ 5084281 w 6096000"/>
              <a:gd name="connsiteY119" fmla="*/ 3641228 h 6858000"/>
              <a:gd name="connsiteX120" fmla="*/ 5091848 w 6096000"/>
              <a:gd name="connsiteY120" fmla="*/ 3653088 h 6858000"/>
              <a:gd name="connsiteX121" fmla="*/ 5097436 w 6096000"/>
              <a:gd name="connsiteY121" fmla="*/ 3664114 h 6858000"/>
              <a:gd name="connsiteX122" fmla="*/ 5097518 w 6096000"/>
              <a:gd name="connsiteY122" fmla="*/ 3665569 h 6858000"/>
              <a:gd name="connsiteX123" fmla="*/ 5099829 w 6096000"/>
              <a:gd name="connsiteY123" fmla="*/ 3707357 h 6858000"/>
              <a:gd name="connsiteX124" fmla="*/ 5114696 w 6096000"/>
              <a:gd name="connsiteY124" fmla="*/ 3778166 h 6858000"/>
              <a:gd name="connsiteX125" fmla="*/ 5135379 w 6096000"/>
              <a:gd name="connsiteY125" fmla="*/ 3878222 h 6858000"/>
              <a:gd name="connsiteX126" fmla="*/ 5130138 w 6096000"/>
              <a:gd name="connsiteY126" fmla="*/ 4048117 h 6858000"/>
              <a:gd name="connsiteX127" fmla="*/ 5090040 w 6096000"/>
              <a:gd name="connsiteY127" fmla="*/ 4219510 h 6858000"/>
              <a:gd name="connsiteX128" fmla="*/ 5092812 w 6096000"/>
              <a:gd name="connsiteY128" fmla="*/ 4411258 h 6858000"/>
              <a:gd name="connsiteX129" fmla="*/ 5084599 w 6096000"/>
              <a:gd name="connsiteY129" fmla="*/ 4488531 h 6858000"/>
              <a:gd name="connsiteX130" fmla="*/ 5084072 w 6096000"/>
              <a:gd name="connsiteY130" fmla="*/ 4539168 h 6858000"/>
              <a:gd name="connsiteX131" fmla="*/ 5068936 w 6096000"/>
              <a:gd name="connsiteY131" fmla="*/ 4625153 h 6858000"/>
              <a:gd name="connsiteX132" fmla="*/ 5059114 w 6096000"/>
              <a:gd name="connsiteY132" fmla="*/ 4733115 h 6858000"/>
              <a:gd name="connsiteX133" fmla="*/ 5037209 w 6096000"/>
              <a:gd name="connsiteY133" fmla="*/ 4844323 h 6858000"/>
              <a:gd name="connsiteX134" fmla="*/ 5020638 w 6096000"/>
              <a:gd name="connsiteY134" fmla="*/ 4877992 h 6858000"/>
              <a:gd name="connsiteX135" fmla="*/ 5006413 w 6096000"/>
              <a:gd name="connsiteY135" fmla="*/ 4925805 h 6858000"/>
              <a:gd name="connsiteX136" fmla="*/ 4971037 w 6096000"/>
              <a:gd name="connsiteY136" fmla="*/ 5009272 h 6858000"/>
              <a:gd name="connsiteX137" fmla="*/ 4963105 w 6096000"/>
              <a:gd name="connsiteY137" fmla="*/ 5111369 h 6858000"/>
              <a:gd name="connsiteX138" fmla="*/ 4976341 w 6096000"/>
              <a:gd name="connsiteY138" fmla="*/ 5210876 h 6858000"/>
              <a:gd name="connsiteX139" fmla="*/ 4980617 w 6096000"/>
              <a:gd name="connsiteY139" fmla="*/ 5269726 h 6858000"/>
              <a:gd name="connsiteX140" fmla="*/ 4997733 w 6096000"/>
              <a:gd name="connsiteY140" fmla="*/ 5464225 h 6858000"/>
              <a:gd name="connsiteX141" fmla="*/ 5001400 w 6096000"/>
              <a:gd name="connsiteY141" fmla="*/ 5594585 h 6858000"/>
              <a:gd name="connsiteX142" fmla="*/ 4983700 w 6096000"/>
              <a:gd name="connsiteY142" fmla="*/ 5667896 h 6858000"/>
              <a:gd name="connsiteX143" fmla="*/ 4968506 w 6096000"/>
              <a:gd name="connsiteY143" fmla="*/ 5769225 h 6858000"/>
              <a:gd name="connsiteX144" fmla="*/ 4969765 w 6096000"/>
              <a:gd name="connsiteY144" fmla="*/ 5823324 h 6858000"/>
              <a:gd name="connsiteX145" fmla="*/ 4966129 w 6096000"/>
              <a:gd name="connsiteY145" fmla="*/ 5862699 h 6858000"/>
              <a:gd name="connsiteX146" fmla="*/ 4970695 w 6096000"/>
              <a:gd name="connsiteY146" fmla="*/ 5906467 h 6858000"/>
              <a:gd name="connsiteX147" fmla="*/ 4991568 w 6096000"/>
              <a:gd name="connsiteY147" fmla="*/ 5939847 h 6858000"/>
              <a:gd name="connsiteX148" fmla="*/ 4986815 w 6096000"/>
              <a:gd name="connsiteY148" fmla="*/ 5973994 h 6858000"/>
              <a:gd name="connsiteX149" fmla="*/ 4987776 w 6096000"/>
              <a:gd name="connsiteY149" fmla="*/ 6089693 h 6858000"/>
              <a:gd name="connsiteX150" fmla="*/ 4991621 w 6096000"/>
              <a:gd name="connsiteY150" fmla="*/ 6224938 h 6858000"/>
              <a:gd name="connsiteX151" fmla="*/ 5017157 w 6096000"/>
              <a:gd name="connsiteY151" fmla="*/ 6370251 h 6858000"/>
              <a:gd name="connsiteX152" fmla="*/ 5040797 w 6096000"/>
              <a:gd name="connsiteY152" fmla="*/ 6541313 h 6858000"/>
              <a:gd name="connsiteX153" fmla="*/ 5045375 w 6096000"/>
              <a:gd name="connsiteY153" fmla="*/ 6640957 h 6858000"/>
              <a:gd name="connsiteX154" fmla="*/ 5058442 w 6096000"/>
              <a:gd name="connsiteY154" fmla="*/ 6705297 h 6858000"/>
              <a:gd name="connsiteX155" fmla="*/ 5071125 w 6096000"/>
              <a:gd name="connsiteY155" fmla="*/ 6759582 h 6858000"/>
              <a:gd name="connsiteX156" fmla="*/ 5069172 w 6096000"/>
              <a:gd name="connsiteY156" fmla="*/ 6817746 h 6858000"/>
              <a:gd name="connsiteX157" fmla="*/ 5072322 w 6096000"/>
              <a:gd name="connsiteY157" fmla="*/ 6843646 h 6858000"/>
              <a:gd name="connsiteX158" fmla="*/ 5091388 w 6096000"/>
              <a:gd name="connsiteY158" fmla="*/ 6857998 h 6858000"/>
              <a:gd name="connsiteX159" fmla="*/ 6096000 w 6096000"/>
              <a:gd name="connsiteY159" fmla="*/ 6857998 h 6858000"/>
              <a:gd name="connsiteX160" fmla="*/ 6096000 w 6096000"/>
              <a:gd name="connsiteY160" fmla="*/ 6858000 h 6858000"/>
              <a:gd name="connsiteX161" fmla="*/ 0 w 6096000"/>
              <a:gd name="connsiteY161"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Lst>
            <a:rect l="l" t="t" r="r" b="b"/>
            <a:pathLst>
              <a:path w="6096000" h="6858000">
                <a:moveTo>
                  <a:pt x="0" y="0"/>
                </a:moveTo>
                <a:lnTo>
                  <a:pt x="5567517" y="0"/>
                </a:lnTo>
                <a:lnTo>
                  <a:pt x="5566938" y="1705"/>
                </a:lnTo>
                <a:cubicBezTo>
                  <a:pt x="5563126" y="8440"/>
                  <a:pt x="5558112" y="13784"/>
                  <a:pt x="5551594" y="17287"/>
                </a:cubicBezTo>
                <a:cubicBezTo>
                  <a:pt x="5562364" y="82036"/>
                  <a:pt x="5510349" y="69804"/>
                  <a:pt x="5545641" y="130336"/>
                </a:cubicBezTo>
                <a:cubicBezTo>
                  <a:pt x="5526953" y="117589"/>
                  <a:pt x="5536978" y="162458"/>
                  <a:pt x="5538289" y="187093"/>
                </a:cubicBezTo>
                <a:cubicBezTo>
                  <a:pt x="5536205" y="226511"/>
                  <a:pt x="5545722" y="205530"/>
                  <a:pt x="5545790" y="265704"/>
                </a:cubicBezTo>
                <a:cubicBezTo>
                  <a:pt x="5542296" y="317533"/>
                  <a:pt x="5543813" y="325288"/>
                  <a:pt x="5542313" y="354566"/>
                </a:cubicBezTo>
                <a:lnTo>
                  <a:pt x="5524126" y="472000"/>
                </a:lnTo>
                <a:lnTo>
                  <a:pt x="5522170" y="473782"/>
                </a:lnTo>
                <a:cubicBezTo>
                  <a:pt x="5517847" y="482008"/>
                  <a:pt x="5518682" y="487340"/>
                  <a:pt x="5521798" y="491380"/>
                </a:cubicBezTo>
                <a:lnTo>
                  <a:pt x="5536419" y="531675"/>
                </a:lnTo>
                <a:lnTo>
                  <a:pt x="5533435" y="536015"/>
                </a:lnTo>
                <a:lnTo>
                  <a:pt x="5538088" y="572092"/>
                </a:lnTo>
                <a:lnTo>
                  <a:pt x="5536061" y="572511"/>
                </a:lnTo>
                <a:cubicBezTo>
                  <a:pt x="5531611" y="574271"/>
                  <a:pt x="5528529" y="577121"/>
                  <a:pt x="5528218" y="582332"/>
                </a:cubicBezTo>
                <a:cubicBezTo>
                  <a:pt x="5498002" y="573171"/>
                  <a:pt x="5516262" y="585107"/>
                  <a:pt x="5518011" y="601285"/>
                </a:cubicBezTo>
                <a:cubicBezTo>
                  <a:pt x="5508838" y="617831"/>
                  <a:pt x="5480684" y="666964"/>
                  <a:pt x="5473174" y="681608"/>
                </a:cubicBezTo>
                <a:cubicBezTo>
                  <a:pt x="5473102" y="684122"/>
                  <a:pt x="5473033" y="686637"/>
                  <a:pt x="5472963" y="689151"/>
                </a:cubicBezTo>
                <a:lnTo>
                  <a:pt x="5472485" y="689289"/>
                </a:lnTo>
                <a:cubicBezTo>
                  <a:pt x="5471434" y="690905"/>
                  <a:pt x="5470986" y="693376"/>
                  <a:pt x="5471326" y="697222"/>
                </a:cubicBezTo>
                <a:cubicBezTo>
                  <a:pt x="5471606" y="703992"/>
                  <a:pt x="5471884" y="710761"/>
                  <a:pt x="5472164" y="717531"/>
                </a:cubicBezTo>
                <a:lnTo>
                  <a:pt x="5468891" y="722494"/>
                </a:lnTo>
                <a:lnTo>
                  <a:pt x="5463081" y="724368"/>
                </a:lnTo>
                <a:lnTo>
                  <a:pt x="5446981" y="752692"/>
                </a:lnTo>
                <a:cubicBezTo>
                  <a:pt x="5454691" y="764380"/>
                  <a:pt x="5422719" y="808083"/>
                  <a:pt x="5417190" y="816346"/>
                </a:cubicBezTo>
                <a:lnTo>
                  <a:pt x="5388958" y="889417"/>
                </a:lnTo>
                <a:cubicBezTo>
                  <a:pt x="5320491" y="969963"/>
                  <a:pt x="5321907" y="1005331"/>
                  <a:pt x="5307044" y="1063288"/>
                </a:cubicBezTo>
                <a:cubicBezTo>
                  <a:pt x="5313332" y="1111028"/>
                  <a:pt x="5317096" y="1110140"/>
                  <a:pt x="5303837" y="1157176"/>
                </a:cubicBezTo>
                <a:cubicBezTo>
                  <a:pt x="5301103" y="1192124"/>
                  <a:pt x="5301884" y="1197232"/>
                  <a:pt x="5286494" y="1210776"/>
                </a:cubicBezTo>
                <a:lnTo>
                  <a:pt x="5282463" y="1301993"/>
                </a:lnTo>
                <a:lnTo>
                  <a:pt x="5252235" y="1360879"/>
                </a:lnTo>
                <a:lnTo>
                  <a:pt x="5244497" y="1404045"/>
                </a:lnTo>
                <a:lnTo>
                  <a:pt x="5223823" y="1429568"/>
                </a:lnTo>
                <a:lnTo>
                  <a:pt x="5224851" y="1430305"/>
                </a:lnTo>
                <a:cubicBezTo>
                  <a:pt x="5226697" y="1432466"/>
                  <a:pt x="5214738" y="1459891"/>
                  <a:pt x="5212394" y="1463304"/>
                </a:cubicBezTo>
                <a:cubicBezTo>
                  <a:pt x="5209912" y="1477394"/>
                  <a:pt x="5213027" y="1501295"/>
                  <a:pt x="5209958" y="1514846"/>
                </a:cubicBezTo>
                <a:lnTo>
                  <a:pt x="5206417" y="1519731"/>
                </a:lnTo>
                <a:lnTo>
                  <a:pt x="5206640" y="1519929"/>
                </a:lnTo>
                <a:cubicBezTo>
                  <a:pt x="5206490" y="1521210"/>
                  <a:pt x="5209710" y="1543635"/>
                  <a:pt x="5207632" y="1546022"/>
                </a:cubicBezTo>
                <a:lnTo>
                  <a:pt x="5212030" y="1578752"/>
                </a:lnTo>
                <a:cubicBezTo>
                  <a:pt x="5206147" y="1605585"/>
                  <a:pt x="5226381" y="1622803"/>
                  <a:pt x="5203533" y="1647555"/>
                </a:cubicBezTo>
                <a:cubicBezTo>
                  <a:pt x="5198128" y="1672675"/>
                  <a:pt x="5203213" y="1694404"/>
                  <a:pt x="5190877" y="1715685"/>
                </a:cubicBezTo>
                <a:cubicBezTo>
                  <a:pt x="5196815" y="1724301"/>
                  <a:pt x="5198098" y="1732435"/>
                  <a:pt x="5184235" y="1740358"/>
                </a:cubicBezTo>
                <a:cubicBezTo>
                  <a:pt x="5182625" y="1763793"/>
                  <a:pt x="5198368" y="1769422"/>
                  <a:pt x="5181475" y="1784314"/>
                </a:cubicBezTo>
                <a:cubicBezTo>
                  <a:pt x="5205987" y="1797417"/>
                  <a:pt x="5195246" y="1798221"/>
                  <a:pt x="5185845" y="1804434"/>
                </a:cubicBezTo>
                <a:lnTo>
                  <a:pt x="5185068" y="1805316"/>
                </a:lnTo>
                <a:lnTo>
                  <a:pt x="5188593" y="1807109"/>
                </a:lnTo>
                <a:lnTo>
                  <a:pt x="5185920" y="1821003"/>
                </a:lnTo>
                <a:lnTo>
                  <a:pt x="5183543" y="1824832"/>
                </a:lnTo>
                <a:cubicBezTo>
                  <a:pt x="5182284" y="1827468"/>
                  <a:pt x="5181937" y="1829219"/>
                  <a:pt x="5182235" y="1830429"/>
                </a:cubicBezTo>
                <a:lnTo>
                  <a:pt x="5182525" y="1830569"/>
                </a:lnTo>
                <a:lnTo>
                  <a:pt x="5180663" y="1835810"/>
                </a:lnTo>
                <a:cubicBezTo>
                  <a:pt x="5176779" y="1844665"/>
                  <a:pt x="5172297" y="1853278"/>
                  <a:pt x="5167452" y="1861483"/>
                </a:cubicBezTo>
                <a:cubicBezTo>
                  <a:pt x="5179827" y="1866643"/>
                  <a:pt x="5166788" y="1884999"/>
                  <a:pt x="5174266" y="1892417"/>
                </a:cubicBezTo>
                <a:lnTo>
                  <a:pt x="5189262" y="1895114"/>
                </a:lnTo>
                <a:lnTo>
                  <a:pt x="5187100" y="1899379"/>
                </a:lnTo>
                <a:lnTo>
                  <a:pt x="5180471" y="1907867"/>
                </a:lnTo>
                <a:cubicBezTo>
                  <a:pt x="5179609" y="1909162"/>
                  <a:pt x="5179647" y="1909994"/>
                  <a:pt x="5181361" y="1910265"/>
                </a:cubicBezTo>
                <a:cubicBezTo>
                  <a:pt x="5180995" y="1914884"/>
                  <a:pt x="5177893" y="1930292"/>
                  <a:pt x="5178268" y="1935584"/>
                </a:cubicBezTo>
                <a:lnTo>
                  <a:pt x="5183619" y="1942021"/>
                </a:lnTo>
                <a:lnTo>
                  <a:pt x="5184480" y="1945112"/>
                </a:lnTo>
                <a:lnTo>
                  <a:pt x="5172776" y="1961162"/>
                </a:lnTo>
                <a:lnTo>
                  <a:pt x="5168513" y="1969445"/>
                </a:lnTo>
                <a:lnTo>
                  <a:pt x="5126597" y="2024270"/>
                </a:lnTo>
                <a:lnTo>
                  <a:pt x="5119528" y="2107942"/>
                </a:lnTo>
                <a:cubicBezTo>
                  <a:pt x="5089290" y="2138038"/>
                  <a:pt x="5110415" y="2159228"/>
                  <a:pt x="5110356" y="2193455"/>
                </a:cubicBezTo>
                <a:cubicBezTo>
                  <a:pt x="5101302" y="2220953"/>
                  <a:pt x="5110381" y="2224200"/>
                  <a:pt x="5104992" y="2260088"/>
                </a:cubicBezTo>
                <a:cubicBezTo>
                  <a:pt x="5096504" y="2291744"/>
                  <a:pt x="5078225" y="2299003"/>
                  <a:pt x="5059439" y="2335735"/>
                </a:cubicBezTo>
                <a:cubicBezTo>
                  <a:pt x="5029465" y="2329020"/>
                  <a:pt x="5058046" y="2407546"/>
                  <a:pt x="5022061" y="2408995"/>
                </a:cubicBezTo>
                <a:cubicBezTo>
                  <a:pt x="5023289" y="2413465"/>
                  <a:pt x="5019654" y="2441580"/>
                  <a:pt x="5022253" y="2445869"/>
                </a:cubicBezTo>
                <a:cubicBezTo>
                  <a:pt x="5022440" y="2449625"/>
                  <a:pt x="5011241" y="2492743"/>
                  <a:pt x="5011426" y="2496499"/>
                </a:cubicBezTo>
                <a:lnTo>
                  <a:pt x="4994224" y="2549900"/>
                </a:lnTo>
                <a:cubicBezTo>
                  <a:pt x="4992353" y="2564757"/>
                  <a:pt x="4998952" y="2582253"/>
                  <a:pt x="4995245" y="2596456"/>
                </a:cubicBezTo>
                <a:lnTo>
                  <a:pt x="4988570" y="2606088"/>
                </a:lnTo>
                <a:cubicBezTo>
                  <a:pt x="4988504" y="2615842"/>
                  <a:pt x="4988436" y="2625597"/>
                  <a:pt x="4988371" y="2635351"/>
                </a:cubicBezTo>
                <a:lnTo>
                  <a:pt x="4983212" y="2665666"/>
                </a:lnTo>
                <a:lnTo>
                  <a:pt x="4968234" y="2715895"/>
                </a:lnTo>
                <a:lnTo>
                  <a:pt x="4975888" y="2725052"/>
                </a:lnTo>
                <a:lnTo>
                  <a:pt x="4980195" y="2726489"/>
                </a:lnTo>
                <a:lnTo>
                  <a:pt x="4976218" y="2740278"/>
                </a:lnTo>
                <a:lnTo>
                  <a:pt x="4980571" y="2751112"/>
                </a:lnTo>
                <a:lnTo>
                  <a:pt x="4973893" y="2760208"/>
                </a:lnTo>
                <a:lnTo>
                  <a:pt x="4979005" y="2790136"/>
                </a:lnTo>
                <a:lnTo>
                  <a:pt x="4986137" y="2804183"/>
                </a:lnTo>
                <a:cubicBezTo>
                  <a:pt x="4986150" y="2811409"/>
                  <a:pt x="4986162" y="2818634"/>
                  <a:pt x="4986175" y="2825860"/>
                </a:cubicBezTo>
                <a:cubicBezTo>
                  <a:pt x="4987474" y="2843788"/>
                  <a:pt x="4992871" y="2886513"/>
                  <a:pt x="4993936" y="2911749"/>
                </a:cubicBezTo>
                <a:cubicBezTo>
                  <a:pt x="4993313" y="2946689"/>
                  <a:pt x="4980300" y="2954448"/>
                  <a:pt x="4992563" y="2977278"/>
                </a:cubicBezTo>
                <a:cubicBezTo>
                  <a:pt x="4985688" y="2983455"/>
                  <a:pt x="4982051" y="2987749"/>
                  <a:pt x="4980516" y="2991092"/>
                </a:cubicBezTo>
                <a:cubicBezTo>
                  <a:pt x="4975910" y="3001119"/>
                  <a:pt x="4990216" y="3002537"/>
                  <a:pt x="4992801" y="3020247"/>
                </a:cubicBezTo>
                <a:cubicBezTo>
                  <a:pt x="4998517" y="3032637"/>
                  <a:pt x="5013148" y="3051512"/>
                  <a:pt x="5014805" y="3065434"/>
                </a:cubicBezTo>
                <a:cubicBezTo>
                  <a:pt x="4998836" y="3057428"/>
                  <a:pt x="5016840" y="3105196"/>
                  <a:pt x="5002733" y="3103777"/>
                </a:cubicBezTo>
                <a:cubicBezTo>
                  <a:pt x="5022381" y="3124610"/>
                  <a:pt x="4997365" y="3128169"/>
                  <a:pt x="5002941" y="3151828"/>
                </a:cubicBezTo>
                <a:cubicBezTo>
                  <a:pt x="5010264" y="3163902"/>
                  <a:pt x="5011356" y="3171780"/>
                  <a:pt x="5002883" y="3180546"/>
                </a:cubicBezTo>
                <a:cubicBezTo>
                  <a:pt x="5038586" y="3236545"/>
                  <a:pt x="5003723" y="3210316"/>
                  <a:pt x="5016711" y="3258677"/>
                </a:cubicBezTo>
                <a:lnTo>
                  <a:pt x="5017918" y="3262610"/>
                </a:lnTo>
                <a:lnTo>
                  <a:pt x="5011672" y="3277179"/>
                </a:lnTo>
                <a:lnTo>
                  <a:pt x="5009344" y="3278130"/>
                </a:lnTo>
                <a:lnTo>
                  <a:pt x="5026770" y="3325671"/>
                </a:lnTo>
                <a:lnTo>
                  <a:pt x="5024571" y="3332072"/>
                </a:lnTo>
                <a:lnTo>
                  <a:pt x="5041705" y="3362948"/>
                </a:lnTo>
                <a:lnTo>
                  <a:pt x="5047477" y="3378959"/>
                </a:lnTo>
                <a:lnTo>
                  <a:pt x="5060758" y="3407057"/>
                </a:lnTo>
                <a:lnTo>
                  <a:pt x="5058968" y="3409825"/>
                </a:lnTo>
                <a:lnTo>
                  <a:pt x="5062667" y="3415218"/>
                </a:lnTo>
                <a:lnTo>
                  <a:pt x="5060928" y="3419880"/>
                </a:lnTo>
                <a:lnTo>
                  <a:pt x="5062923" y="3424545"/>
                </a:lnTo>
                <a:cubicBezTo>
                  <a:pt x="5063537" y="3433967"/>
                  <a:pt x="5063494" y="3466028"/>
                  <a:pt x="5064623" y="3476412"/>
                </a:cubicBezTo>
                <a:lnTo>
                  <a:pt x="5069684" y="3486850"/>
                </a:lnTo>
                <a:lnTo>
                  <a:pt x="5063339" y="3496391"/>
                </a:lnTo>
                <a:lnTo>
                  <a:pt x="5070139" y="3531201"/>
                </a:lnTo>
                <a:lnTo>
                  <a:pt x="5079896" y="3542019"/>
                </a:lnTo>
                <a:lnTo>
                  <a:pt x="5087540" y="3552249"/>
                </a:lnTo>
                <a:lnTo>
                  <a:pt x="5087902" y="3553678"/>
                </a:lnTo>
                <a:lnTo>
                  <a:pt x="5091509" y="3568021"/>
                </a:lnTo>
                <a:lnTo>
                  <a:pt x="5091934" y="3569719"/>
                </a:lnTo>
                <a:lnTo>
                  <a:pt x="5089362" y="3586412"/>
                </a:lnTo>
                <a:lnTo>
                  <a:pt x="5092358" y="3597336"/>
                </a:lnTo>
                <a:lnTo>
                  <a:pt x="5084254" y="3606007"/>
                </a:lnTo>
                <a:cubicBezTo>
                  <a:pt x="5084262" y="3617747"/>
                  <a:pt x="5084273" y="3629488"/>
                  <a:pt x="5084281" y="3641228"/>
                </a:cubicBezTo>
                <a:lnTo>
                  <a:pt x="5091848" y="3653088"/>
                </a:lnTo>
                <a:lnTo>
                  <a:pt x="5097436" y="3664114"/>
                </a:lnTo>
                <a:cubicBezTo>
                  <a:pt x="5097463" y="3664599"/>
                  <a:pt x="5097491" y="3665084"/>
                  <a:pt x="5097518" y="3665569"/>
                </a:cubicBezTo>
                <a:cubicBezTo>
                  <a:pt x="5097915" y="3672776"/>
                  <a:pt x="5096966" y="3688591"/>
                  <a:pt x="5099829" y="3707357"/>
                </a:cubicBezTo>
                <a:cubicBezTo>
                  <a:pt x="5100505" y="3724716"/>
                  <a:pt x="5118078" y="3760234"/>
                  <a:pt x="5114696" y="3778166"/>
                </a:cubicBezTo>
                <a:cubicBezTo>
                  <a:pt x="5141627" y="3845122"/>
                  <a:pt x="5125427" y="3821305"/>
                  <a:pt x="5135379" y="3878222"/>
                </a:cubicBezTo>
                <a:cubicBezTo>
                  <a:pt x="5161519" y="3905047"/>
                  <a:pt x="5125417" y="4015047"/>
                  <a:pt x="5130138" y="4048117"/>
                </a:cubicBezTo>
                <a:cubicBezTo>
                  <a:pt x="5081804" y="4192084"/>
                  <a:pt x="5096262" y="4158987"/>
                  <a:pt x="5090040" y="4219510"/>
                </a:cubicBezTo>
                <a:cubicBezTo>
                  <a:pt x="5104553" y="4280033"/>
                  <a:pt x="5065380" y="4345686"/>
                  <a:pt x="5092812" y="4411258"/>
                </a:cubicBezTo>
                <a:cubicBezTo>
                  <a:pt x="5090630" y="4437329"/>
                  <a:pt x="5083878" y="4473140"/>
                  <a:pt x="5084599" y="4488531"/>
                </a:cubicBezTo>
                <a:cubicBezTo>
                  <a:pt x="5084423" y="4505410"/>
                  <a:pt x="5084248" y="4522289"/>
                  <a:pt x="5084072" y="4539168"/>
                </a:cubicBezTo>
                <a:cubicBezTo>
                  <a:pt x="5072114" y="4567830"/>
                  <a:pt x="5064305" y="4588197"/>
                  <a:pt x="5068936" y="4625153"/>
                </a:cubicBezTo>
                <a:cubicBezTo>
                  <a:pt x="5077433" y="4662889"/>
                  <a:pt x="5065899" y="4679357"/>
                  <a:pt x="5059114" y="4733115"/>
                </a:cubicBezTo>
                <a:cubicBezTo>
                  <a:pt x="5068687" y="4752352"/>
                  <a:pt x="5055370" y="4832308"/>
                  <a:pt x="5037209" y="4844323"/>
                </a:cubicBezTo>
                <a:cubicBezTo>
                  <a:pt x="5033444" y="4857054"/>
                  <a:pt x="5040194" y="4871554"/>
                  <a:pt x="5020638" y="4877992"/>
                </a:cubicBezTo>
                <a:cubicBezTo>
                  <a:pt x="4997151" y="4888353"/>
                  <a:pt x="5034418" y="4931200"/>
                  <a:pt x="5006413" y="4925805"/>
                </a:cubicBezTo>
                <a:cubicBezTo>
                  <a:pt x="5031964" y="4956261"/>
                  <a:pt x="4982840" y="4982633"/>
                  <a:pt x="4971037" y="5009272"/>
                </a:cubicBezTo>
                <a:cubicBezTo>
                  <a:pt x="4973259" y="5034036"/>
                  <a:pt x="4968375" y="5053859"/>
                  <a:pt x="4963105" y="5111369"/>
                </a:cubicBezTo>
                <a:cubicBezTo>
                  <a:pt x="4973224" y="5141336"/>
                  <a:pt x="4937413" y="5161742"/>
                  <a:pt x="4976341" y="5210876"/>
                </a:cubicBezTo>
                <a:cubicBezTo>
                  <a:pt x="4972455" y="5212581"/>
                  <a:pt x="4977054" y="5227501"/>
                  <a:pt x="4980617" y="5269726"/>
                </a:cubicBezTo>
                <a:cubicBezTo>
                  <a:pt x="4984182" y="5311951"/>
                  <a:pt x="4990390" y="5400671"/>
                  <a:pt x="4997733" y="5464225"/>
                </a:cubicBezTo>
                <a:cubicBezTo>
                  <a:pt x="5001765" y="5536542"/>
                  <a:pt x="4990225" y="5517959"/>
                  <a:pt x="5001400" y="5594585"/>
                </a:cubicBezTo>
                <a:cubicBezTo>
                  <a:pt x="4999908" y="5619318"/>
                  <a:pt x="4974042" y="5647975"/>
                  <a:pt x="4983700" y="5667896"/>
                </a:cubicBezTo>
                <a:cubicBezTo>
                  <a:pt x="4976834" y="5696311"/>
                  <a:pt x="4975579" y="5738356"/>
                  <a:pt x="4968506" y="5769225"/>
                </a:cubicBezTo>
                <a:cubicBezTo>
                  <a:pt x="4968926" y="5787258"/>
                  <a:pt x="4969344" y="5805291"/>
                  <a:pt x="4969765" y="5823324"/>
                </a:cubicBezTo>
                <a:cubicBezTo>
                  <a:pt x="4966122" y="5853058"/>
                  <a:pt x="4965608" y="5838948"/>
                  <a:pt x="4966129" y="5862699"/>
                </a:cubicBezTo>
                <a:lnTo>
                  <a:pt x="4970695" y="5906467"/>
                </a:lnTo>
                <a:lnTo>
                  <a:pt x="4991568" y="5939847"/>
                </a:lnTo>
                <a:cubicBezTo>
                  <a:pt x="4998848" y="5955713"/>
                  <a:pt x="4974731" y="5940131"/>
                  <a:pt x="4986815" y="5973994"/>
                </a:cubicBezTo>
                <a:cubicBezTo>
                  <a:pt x="4961187" y="5997051"/>
                  <a:pt x="4983444" y="6032039"/>
                  <a:pt x="4987776" y="6089693"/>
                </a:cubicBezTo>
                <a:lnTo>
                  <a:pt x="4991621" y="6224938"/>
                </a:lnTo>
                <a:cubicBezTo>
                  <a:pt x="4988442" y="6270972"/>
                  <a:pt x="5008962" y="6317522"/>
                  <a:pt x="5017157" y="6370251"/>
                </a:cubicBezTo>
                <a:cubicBezTo>
                  <a:pt x="5025353" y="6422980"/>
                  <a:pt x="5039938" y="6490855"/>
                  <a:pt x="5040797" y="6541313"/>
                </a:cubicBezTo>
                <a:cubicBezTo>
                  <a:pt x="5039898" y="6576319"/>
                  <a:pt x="5031912" y="6591883"/>
                  <a:pt x="5045375" y="6640957"/>
                </a:cubicBezTo>
                <a:cubicBezTo>
                  <a:pt x="5057505" y="6669536"/>
                  <a:pt x="5052276" y="6675394"/>
                  <a:pt x="5058442" y="6705297"/>
                </a:cubicBezTo>
                <a:cubicBezTo>
                  <a:pt x="5057367" y="6727133"/>
                  <a:pt x="5067901" y="6732087"/>
                  <a:pt x="5071125" y="6759582"/>
                </a:cubicBezTo>
                <a:cubicBezTo>
                  <a:pt x="5055614" y="6796071"/>
                  <a:pt x="5051656" y="6769544"/>
                  <a:pt x="5069172" y="6817746"/>
                </a:cubicBezTo>
                <a:cubicBezTo>
                  <a:pt x="5060956" y="6828354"/>
                  <a:pt x="5064525" y="6836369"/>
                  <a:pt x="5072322" y="6843646"/>
                </a:cubicBezTo>
                <a:lnTo>
                  <a:pt x="5091388" y="6857998"/>
                </a:lnTo>
                <a:lnTo>
                  <a:pt x="6096000" y="6857998"/>
                </a:lnTo>
                <a:lnTo>
                  <a:pt x="6096000" y="6858000"/>
                </a:lnTo>
                <a:lnTo>
                  <a:pt x="0" y="6858000"/>
                </a:lnTo>
                <a:close/>
              </a:path>
            </a:pathLst>
          </a:cu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p:cNvSpPr>
            <a:spLocks noGrp="1"/>
          </p:cNvSpPr>
          <p:nvPr>
            <p:ph type="title"/>
          </p:nvPr>
        </p:nvSpPr>
        <p:spPr>
          <a:xfrm>
            <a:off x="838200" y="609600"/>
            <a:ext cx="3739341" cy="1330839"/>
          </a:xfrm>
        </p:spPr>
        <p:txBody>
          <a:bodyPr>
            <a:normAutofit/>
          </a:bodyPr>
          <a:lstStyle/>
          <a:p>
            <a:r>
              <a:rPr lang="en-US"/>
              <a:t>Whoops, I lied</a:t>
            </a:r>
          </a:p>
        </p:txBody>
      </p:sp>
      <p:sp>
        <p:nvSpPr>
          <p:cNvPr id="3" name="Content Placeholder 2"/>
          <p:cNvSpPr>
            <a:spLocks noGrp="1"/>
          </p:cNvSpPr>
          <p:nvPr>
            <p:ph idx="1"/>
          </p:nvPr>
        </p:nvSpPr>
        <p:spPr>
          <a:xfrm>
            <a:off x="862366" y="1645920"/>
            <a:ext cx="3427001" cy="4456768"/>
          </a:xfrm>
        </p:spPr>
        <p:txBody>
          <a:bodyPr>
            <a:normAutofit/>
          </a:bodyPr>
          <a:lstStyle/>
          <a:p>
            <a:pPr lvl="0"/>
            <a:r>
              <a:rPr lang="en-US" sz="2000" dirty="0"/>
              <a:t>Actually, there are </a:t>
            </a:r>
            <a:r>
              <a:rPr lang="en-US" sz="2000" i="1" dirty="0"/>
              <a:t>a lot</a:t>
            </a:r>
            <a:r>
              <a:rPr lang="en-US" sz="2000" dirty="0"/>
              <a:t> fewer than 19,683 </a:t>
            </a:r>
            <a:r>
              <a:rPr lang="en-US" sz="2000" i="1" dirty="0"/>
              <a:t>valid</a:t>
            </a:r>
            <a:r>
              <a:rPr lang="en-US" sz="2000" dirty="0"/>
              <a:t> boards</a:t>
            </a:r>
          </a:p>
          <a:p>
            <a:pPr lvl="0"/>
            <a:r>
              <a:rPr lang="en-US" sz="2000" dirty="0"/>
              <a:t>Each player takes a turn, and the game ends when you get three in a row</a:t>
            </a:r>
          </a:p>
          <a:p>
            <a:pPr lvl="0"/>
            <a:r>
              <a:rPr lang="en-US" sz="2000" dirty="0"/>
              <a:t>If you let the computer player go first you can get the number of valid combinations to under 200</a:t>
            </a:r>
          </a:p>
          <a:p>
            <a:pPr lvl="0"/>
            <a:r>
              <a:rPr lang="en-US" sz="2000" dirty="0"/>
              <a:t>There is a nice, finite number of </a:t>
            </a:r>
            <a:r>
              <a:rPr lang="en-US" sz="2000" i="1" dirty="0"/>
              <a:t>valid</a:t>
            </a:r>
            <a:r>
              <a:rPr lang="en-US" sz="2000" dirty="0"/>
              <a:t> boards</a:t>
            </a:r>
          </a:p>
          <a:p>
            <a:pPr lvl="0"/>
            <a:r>
              <a:rPr lang="en-US" sz="2000" dirty="0"/>
              <a:t>And a patient human being can enumerate them</a:t>
            </a:r>
          </a:p>
        </p:txBody>
      </p:sp>
      <p:pic>
        <p:nvPicPr>
          <p:cNvPr id="5" name="Picture 4">
            <a:extLst>
              <a:ext uri="{FF2B5EF4-FFF2-40B4-BE49-F238E27FC236}">
                <a16:creationId xmlns:a16="http://schemas.microsoft.com/office/drawing/2014/main" id="{71CBA861-15D4-4942-3FAF-9F9F34A6C7E9}"/>
              </a:ext>
            </a:extLst>
          </p:cNvPr>
          <p:cNvPicPr>
            <a:picLocks noChangeAspect="1"/>
          </p:cNvPicPr>
          <p:nvPr/>
        </p:nvPicPr>
        <p:blipFill>
          <a:blip r:embed="rId2"/>
          <a:stretch>
            <a:fillRect/>
          </a:stretch>
        </p:blipFill>
        <p:spPr>
          <a:xfrm>
            <a:off x="5495675" y="661916"/>
            <a:ext cx="6054704" cy="5557909"/>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Let’s take a look</a:t>
            </a:r>
          </a:p>
        </p:txBody>
      </p:sp>
      <p:sp>
        <p:nvSpPr>
          <p:cNvPr id="3" name="Content Placeholder 2"/>
          <p:cNvSpPr>
            <a:spLocks noGrp="1"/>
          </p:cNvSpPr>
          <p:nvPr>
            <p:ph idx="1"/>
          </p:nvPr>
        </p:nvSpPr>
        <p:spPr/>
        <p:txBody>
          <a:bodyPr/>
          <a:lstStyle/>
          <a:p>
            <a:pPr lvl="0"/>
            <a:r>
              <a:rPr dirty="0">
                <a:hlinkClick r:id="rId2"/>
              </a:rPr>
              <a:t>https://misdemo.temple.edu/tictactoe</a:t>
            </a:r>
            <a:r>
              <a:rPr lang="en-US" dirty="0"/>
              <a:t> </a:t>
            </a:r>
            <a:endParaRP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38200" y="365125"/>
            <a:ext cx="10515600" cy="1325563"/>
          </a:xfrm>
        </p:spPr>
        <p:txBody>
          <a:bodyPr>
            <a:normAutofit/>
          </a:bodyPr>
          <a:lstStyle/>
          <a:p>
            <a:r>
              <a:rPr lang="en-US" sz="5400"/>
              <a:t>Discuss</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838200" y="1929384"/>
            <a:ext cx="10515600" cy="4251960"/>
          </a:xfrm>
        </p:spPr>
        <p:txBody>
          <a:bodyPr>
            <a:normAutofit/>
          </a:bodyPr>
          <a:lstStyle/>
          <a:p>
            <a:pPr lvl="0"/>
            <a:r>
              <a:rPr lang="en-US" sz="2200" dirty="0"/>
              <a:t>What could make this game better?</a:t>
            </a:r>
          </a:p>
          <a:p>
            <a:pPr lvl="0"/>
            <a:r>
              <a:rPr lang="en-US" sz="2200" dirty="0"/>
              <a:t>How would you do it?</a:t>
            </a:r>
          </a:p>
          <a:p>
            <a:pPr lvl="0"/>
            <a:r>
              <a:rPr lang="en-US" sz="2200" dirty="0"/>
              <a:t>Can we diagram our improvements?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orbel">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5277</TotalTime>
  <Words>1385</Words>
  <Application>Microsoft Office PowerPoint</Application>
  <PresentationFormat>Widescreen</PresentationFormat>
  <Paragraphs>129</Paragraphs>
  <Slides>23</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23</vt:i4>
      </vt:variant>
    </vt:vector>
  </HeadingPairs>
  <TitlesOfParts>
    <vt:vector size="29" baseType="lpstr">
      <vt:lpstr>Aptos Narrow</vt:lpstr>
      <vt:lpstr>Arial</vt:lpstr>
      <vt:lpstr>Calibri</vt:lpstr>
      <vt:lpstr>Corbel</vt:lpstr>
      <vt:lpstr>Segoe UI</vt:lpstr>
      <vt:lpstr>Office Theme</vt:lpstr>
      <vt:lpstr>“Primitive” AI</vt:lpstr>
      <vt:lpstr>Learning Objectives</vt:lpstr>
      <vt:lpstr>Important Distinctions: AI, ML, DL</vt:lpstr>
      <vt:lpstr>Primitive AI</vt:lpstr>
      <vt:lpstr>But first …</vt:lpstr>
      <vt:lpstr>How to build a Tic Tac Toe AI</vt:lpstr>
      <vt:lpstr>Whoops, I lied</vt:lpstr>
      <vt:lpstr>Let’s take a look</vt:lpstr>
      <vt:lpstr>Discuss</vt:lpstr>
      <vt:lpstr>Conclusions</vt:lpstr>
      <vt:lpstr>ELIZA</vt:lpstr>
      <vt:lpstr>How ELIZA works</vt:lpstr>
      <vt:lpstr>Demo Eliza</vt:lpstr>
      <vt:lpstr>Eliza is still Primitive AI</vt:lpstr>
      <vt:lpstr>Some ideas …</vt:lpstr>
      <vt:lpstr>An observation</vt:lpstr>
      <vt:lpstr>Chess</vt:lpstr>
      <vt:lpstr>Why was chess thought to be a good benchmark for intelligence?</vt:lpstr>
      <vt:lpstr>Dreyfus failed to consider …</vt:lpstr>
      <vt:lpstr>Moore’s Law</vt:lpstr>
      <vt:lpstr>Alternate Strategies</vt:lpstr>
      <vt:lpstr>But.. Beware the fallacy of the inverse!</vt:lpstr>
      <vt:lpstr>Key take aways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Course Introduction What is the cloud?</dc:title>
  <dc:creator>David Schuff</dc:creator>
  <cp:lastModifiedBy>Jeremy J. Shafer</cp:lastModifiedBy>
  <cp:revision>290</cp:revision>
  <dcterms:created xsi:type="dcterms:W3CDTF">2022-06-30T13:55:29Z</dcterms:created>
  <dcterms:modified xsi:type="dcterms:W3CDTF">2026-01-27T15:05:42Z</dcterms:modified>
</cp:coreProperties>
</file>