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658" r:id="rId3"/>
    <p:sldId id="257" r:id="rId4"/>
    <p:sldId id="661" r:id="rId5"/>
    <p:sldId id="659" r:id="rId6"/>
    <p:sldId id="660" r:id="rId7"/>
    <p:sldId id="664" r:id="rId8"/>
    <p:sldId id="6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D640AE5-5E4A-B79C-7107-4EA19F8246C5}" name="Jeremy J. Shafer" initials="JS" userId="S::jeremy@temple.edu::f30d0f33-f51f-4c86-b918-fe42d899c94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9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3" autoAdjust="0"/>
    <p:restoredTop sz="80784" autoAdjust="0"/>
  </p:normalViewPr>
  <p:slideViewPr>
    <p:cSldViewPr snapToGrid="0">
      <p:cViewPr varScale="1">
        <p:scale>
          <a:sx n="66" d="100"/>
          <a:sy n="66" d="100"/>
        </p:scale>
        <p:origin x="427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8/10/relationships/authors" Target="author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6D9175-6493-4CA4-BED4-2BF67E177B3A}" type="datetimeFigureOut">
              <a:rPr lang="en-US" smtClean="0"/>
              <a:t>1/13/2026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2091F-6CD8-46B7-96F0-0D064BD5D0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050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93F3A5-35B1-035A-72F3-362EFA85D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41DCEA-5FEB-F6F5-A167-AB2F0DC22B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2EBED8-2283-E7D7-EC58-01104DB985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80994A-BD7D-BA67-DDB9-C853B1EAAF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65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ABEDA4-F8A3-04E7-CE26-1D6BEB0C94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656261-38A2-569C-FA6B-77F5C6BEF7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8874C7-F602-468A-9C5D-6095A91C38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B.F.  Skinner ( https://en.wikipedia.org/wiki/B._F._Skinner 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67D339-3C42-BF31-8F9E-F709994750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0326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A43BE-7C9E-BE10-F1C7-AFA18C0D4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F6B3C7-5FE7-445C-C977-EE8B6C28A6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FA7D36-9FBB-B0A1-5E53-02318C38EF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B.F.  Skinner ( https://en.wikipedia.org/wiki/B._F._Skinner 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625F7A-30EB-B3E3-BB4F-D4244EE9AE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6123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2266F-C085-2879-9EAB-C9CA52885D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F75952-7E12-BE69-7F24-806D1F581F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8BDADE-A7B0-AD76-F29E-6A291F81F7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B.F.  Skinner ( https://en.wikipedia.org/wiki/B._F._Skinner 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3A49AA-7F52-2B4A-B839-34AEF2C8B6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5423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92091F-6CD8-46B7-96F0-0D064BD5D0C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81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CF72B-01D4-E7CE-CCD0-C925872C35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4C0AB2-16B7-ABE2-B58E-3BB76004A9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B8A35-9A7D-E534-D801-9214B10E8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DFEBF-38F1-453E-B69D-6B9271114889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268FE-1A6B-3B8A-9160-73579F35B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BD6639-51F7-67FF-CC34-EB8C0182E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17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CC470-7C6A-7924-EAD0-67D09CF0E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3258FB-74B7-5EEF-53E8-4CC1489909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AADDD-72F3-0095-2D6E-4C653A9FA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2D55E-282F-4DF6-A403-09EC22362B14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950F3-5E49-3C5F-BE10-03E000C33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B1718-A130-D803-E465-A462404B8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647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078D7A-04A2-D620-2630-1D62546B16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387427-E822-3DCC-7B2E-A1D29D5A0F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5954B-320A-A6B4-AACA-3317F5D4E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A848F-AFAA-441B-B746-4E7F497AF1EA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F64D2-C11B-00D1-FE40-1B62EB978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DE5E8-F2B1-E798-5A06-997FCCAAC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415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9569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4D47C-E5D4-DDBE-EF1F-104F24CBD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7A19A-EFF8-5A88-EDE7-FCDEB4D78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A261B-1101-FA3D-CB17-80CD5369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9EE1-3FE3-4F1C-88F4-6491735106DF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4FFDC-ABE1-592D-57CE-8741396CF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D6818-E9DF-7030-FFE5-7CA03965D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85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06587-444C-EF7D-FE7D-26950F021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87D5E7-6A38-CB7B-087D-EFA48605BD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3B643-410E-1842-F193-BB0856DD3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98A3-03EC-44AE-87A9-06CAEF1F7F50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310AA-4DB2-8CE6-7A4D-79BDFF939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95118-C53B-3A3F-6834-2DFBDB6A6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4C487655-AABA-4CA8-8EDF-7F823A468B8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772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24F9B-580C-A699-4DAD-825D97649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B657F-30D5-8754-A04E-2319F40CBB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D0171C-FAF2-6322-9CB6-83481AC90D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CA7575-0A3B-0E0A-BD71-4E15EDB8C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E1CA8-87D7-4728-855E-A6F52CD10CAE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0D1E5B-D828-19AE-17EE-C271B397E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5FB46-D28D-EC75-7CA7-EA327DD4A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992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93603-E112-DFF4-C6D8-0496D1F84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3D8518-394B-3008-7BBC-EC6A55EC2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A4CE79-3B5F-ADA4-FD7E-2BADC81B1B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F9E515-664E-EA56-A2AF-C9343137F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36BE7C-46E7-7413-B469-8EDAED08E6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D25A12-CF47-C955-9369-051EB51AA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593D-2A19-4BA0-A48C-0342333B9754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4E7A9D-A7AC-5CCE-916E-4708D90B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B038D7-1F9A-7C8D-3467-FE7A67DDF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8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6F14C-5EC1-FFCB-42AF-C06EA7E9F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838D3D-E6E8-5AFB-CD5F-2004F64FC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3F4E6-0320-4AB2-9586-65A0EC89B335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6272A8-54EF-7B38-A358-08F90C01F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14D8C2-D005-DED5-4959-89AEC0450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4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5C7C2D-B365-526F-4F06-0D77F79E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AE04C-41B0-4DF8-B4DF-3F22EB69F7D9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56161F-9918-75C3-BF19-FF80F6066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FC89C8-F884-B4CE-CC3A-B5DD10267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520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91BF9-30F3-7A2D-F8A3-791EAA2E3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FAEA7-9263-F1E8-CF52-8B33D6B02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E4BC12-B876-ECAE-F678-32CD8C05E5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26B8F7-7894-FF4F-9E5D-F4C3BF944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FA6D4-EBBF-4864-B002-3CA151825A93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79ACDA-52C6-F398-2177-A0803A626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16BF6-1F54-7DA1-7084-343B5356B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236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C6086-B265-7989-A55A-FE17F4222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FB91EF-A99A-25F1-6C9D-92B8F71174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E8F43F-ACB9-99C3-B69D-70FFB2FF56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AC79EE-3EFB-E190-AF9B-5F23BF397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C26E8-E5AC-42DB-AADB-FD38C3D12385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44726-F697-024F-F154-A2BCD05A9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BE7A1D-F51D-E5B6-0EC8-F1719AF82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904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209199-E8C0-37D2-8430-9C299015E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AF55D3-8504-6824-94F1-CDF34B6D5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A72C5-C4A1-21A1-F750-B87A42DF96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407FC-BC4F-44A5-8993-81604E7062F8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A07C0-D3F6-68E4-1384-C86F364CCA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53108-2941-6203-3401-5406B9B316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87655-AABA-4CA8-8EDF-7F823A468B8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663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/3.0/" TargetMode="External"/><Relationship Id="rId2" Type="http://schemas.openxmlformats.org/officeDocument/2006/relationships/hyperlink" Target="https://community.mis.temple.edu/jshafer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HRuAltWcLd4?si=Vo5tlm4gXckgcPnD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RuAltWcLd4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reuters.com/business/ai-slows-down-some-experienced-software-developers-study-finds-2025-07-1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019B3-EF15-89E8-C1F0-C8B933E9C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1251" y="1403184"/>
            <a:ext cx="5904805" cy="2439611"/>
          </a:xfrm>
        </p:spPr>
        <p:txBody>
          <a:bodyPr>
            <a:normAutofit/>
          </a:bodyPr>
          <a:lstStyle/>
          <a:p>
            <a:r>
              <a:rPr lang="en-US" dirty="0"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Discussion</a:t>
            </a:r>
            <a:br>
              <a:rPr lang="en-US" dirty="0"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</a:br>
            <a:r>
              <a:rPr lang="en-US" sz="4900" dirty="0"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“AI Will Destroy Education”</a:t>
            </a:r>
            <a:endParaRPr lang="en-US" dirty="0">
              <a:latin typeface="Segoe UI" panose="020B0502040204020203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1FC15D-C8AA-1066-06DE-10EA5ACD2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9137" y="4304581"/>
            <a:ext cx="5036920" cy="2553420"/>
          </a:xfrm>
        </p:spPr>
        <p:txBody>
          <a:bodyPr>
            <a:normAutofit/>
          </a:bodyPr>
          <a:lstStyle/>
          <a:p>
            <a:pPr algn="r"/>
            <a: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</a:rPr>
              <a:t>Jeremy Shafer</a:t>
            </a:r>
          </a:p>
          <a:p>
            <a:pPr algn="r"/>
            <a: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</a:rPr>
              <a:t>jeremy@temple.edu</a:t>
            </a:r>
          </a:p>
          <a:p>
            <a:pPr algn="r"/>
            <a: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  <a:hlinkClick r:id="rId2"/>
              </a:rPr>
              <a:t>https://community.mis.temple.edu/jshafer</a:t>
            </a:r>
            <a: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r"/>
            <a:endParaRPr lang="sv-SE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b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sv-SE" sz="16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sv-SE" sz="2000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A8F0792-367D-9A34-82A1-183B7ADA0726}"/>
              </a:ext>
            </a:extLst>
          </p:cNvPr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A32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>
                <a:latin typeface="+mj-lt"/>
                <a:ea typeface="Tahoma" panose="020B0604030504040204" pitchFamily="34" charset="0"/>
                <a:cs typeface="Segoe UI" panose="020B0502040204020203" pitchFamily="34" charset="0"/>
              </a:rPr>
              <a:t>MIS3536: Info Sys Innovation with AI</a:t>
            </a:r>
            <a:endParaRPr lang="en-US" sz="4000" dirty="0">
              <a:latin typeface="+mj-lt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2BF4CA-20AD-7B77-3525-D45E1C263E05}"/>
              </a:ext>
            </a:extLst>
          </p:cNvPr>
          <p:cNvSpPr txBox="1"/>
          <p:nvPr/>
        </p:nvSpPr>
        <p:spPr>
          <a:xfrm>
            <a:off x="305943" y="6131434"/>
            <a:ext cx="580557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Unless otherwise indicated, all decorative images are by Unknown Author and licensed under </a:t>
            </a:r>
            <a:r>
              <a:rPr lang="en-US" sz="900" dirty="0">
                <a:hlinkClick r:id="rId3" tooltip="https://creativecommons.org/licenses/by-nc/3.0/"/>
              </a:rPr>
              <a:t>CC BY-NC</a:t>
            </a:r>
            <a:endParaRPr lang="en-US" sz="900" dirty="0"/>
          </a:p>
        </p:txBody>
      </p:sp>
      <p:pic>
        <p:nvPicPr>
          <p:cNvPr id="6" name="Picture 5" descr="A blue light bulb with a brain inside">
            <a:extLst>
              <a:ext uri="{FF2B5EF4-FFF2-40B4-BE49-F238E27FC236}">
                <a16:creationId xmlns:a16="http://schemas.microsoft.com/office/drawing/2014/main" id="{A36D6498-511E-A47E-A31E-A870F7805C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227" y="1403184"/>
            <a:ext cx="5285007" cy="468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865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0"/>
          <p:cNvSpPr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The source material</a:t>
            </a:r>
            <a:endParaRPr lang="en-US" sz="4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38200" y="1929384"/>
            <a:ext cx="10515600" cy="2967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189" indent="-228600">
              <a:lnSpc>
                <a:spcPct val="90000"/>
              </a:lnSpc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-120"/>
              </a:rPr>
              <a:t>The YouTube channel Internet of Bugs, hosted by Carl Brown</a:t>
            </a:r>
          </a:p>
          <a:p>
            <a:pPr marL="457189" indent="-228600">
              <a:lnSpc>
                <a:spcPct val="90000"/>
              </a:lnSpc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0000"/>
                </a:solidFill>
                <a:latin typeface="Arial" pitchFamily="34" charset="0"/>
                <a:cs typeface="Arial" pitchFamily="34" charset="-120"/>
              </a:rPr>
              <a:t>Episode link: </a:t>
            </a:r>
            <a:r>
              <a:rPr lang="en-US" sz="2400" i="1" dirty="0">
                <a:solidFill>
                  <a:srgbClr val="000000"/>
                </a:solidFill>
                <a:latin typeface="Arial" pitchFamily="34" charset="0"/>
                <a:cs typeface="Arial" pitchFamily="34" charset="-120"/>
                <a:hlinkClick r:id="rId3"/>
              </a:rPr>
              <a:t>https://youtu.be/HRuAltWcLd4?si=Vo5tlm4gXckgcPnD</a:t>
            </a:r>
            <a:r>
              <a:rPr lang="en-US" sz="2400" i="1" dirty="0">
                <a:solidFill>
                  <a:srgbClr val="000000"/>
                </a:solidFill>
                <a:latin typeface="Arial" pitchFamily="34" charset="0"/>
                <a:cs typeface="Arial" pitchFamily="34" charset="-12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0"/>
          <p:cNvSpPr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Question 1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38200" y="1929384"/>
            <a:ext cx="10515600" cy="4251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The “No Child Left Behind” Legacy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Try to set aside your political preconceptions … and discuss …what’s wrong with holding schools accountable for student outcomes?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193800" y="3565187"/>
            <a:ext cx="10160000" cy="1615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457189" indent="-457189">
              <a:lnSpc>
                <a:spcPts val="2880"/>
              </a:lnSpc>
              <a:spcAft>
                <a:spcPts val="600"/>
              </a:spcAft>
              <a:buSzPct val="100000"/>
              <a:buChar char="•"/>
            </a:pP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A8FA0C-F05A-C257-06C2-946C8F8AD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31496B8-DC6C-4449-9368-24DA6894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0">
            <a:extLst>
              <a:ext uri="{FF2B5EF4-FFF2-40B4-BE49-F238E27FC236}">
                <a16:creationId xmlns:a16="http://schemas.microsoft.com/office/drawing/2014/main" id="{114D249B-DAC0-4E1D-2042-BC225BF17537}"/>
              </a:ext>
            </a:extLst>
          </p:cNvPr>
          <p:cNvSpPr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Question 2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692A9CA8-4E65-E889-9D23-CD5426CF01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5B1CFB03-1EF3-5E0F-C4EF-D5487030CD30}"/>
              </a:ext>
            </a:extLst>
          </p:cNvPr>
          <p:cNvSpPr/>
          <p:nvPr/>
        </p:nvSpPr>
        <p:spPr>
          <a:xfrm>
            <a:off x="838200" y="1929384"/>
            <a:ext cx="10515600" cy="4251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AI and the Optimization of Test Scores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If an AI Teacher can improve standardized test scores, and nothing else, does that make the AI Teacher better than a human teacher?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Would school administrators be able to say </a:t>
            </a:r>
            <a:r>
              <a:rPr lang="en-US" sz="2400" b="1" dirty="0"/>
              <a:t>“no”</a:t>
            </a:r>
            <a:r>
              <a:rPr lang="en-US" sz="2400" dirty="0"/>
              <a:t> to such a system? </a:t>
            </a:r>
            <a:r>
              <a:rPr lang="en-US" sz="2400" b="1" dirty="0"/>
              <a:t>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A2ACA923-A09B-0547-753C-5DE47F7AFFBE}"/>
              </a:ext>
            </a:extLst>
          </p:cNvPr>
          <p:cNvSpPr/>
          <p:nvPr/>
        </p:nvSpPr>
        <p:spPr>
          <a:xfrm>
            <a:off x="1193800" y="3565187"/>
            <a:ext cx="10160000" cy="1615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457189" indent="-457189">
              <a:lnSpc>
                <a:spcPts val="2880"/>
              </a:lnSpc>
              <a:spcAft>
                <a:spcPts val="600"/>
              </a:spcAft>
              <a:buSzPct val="10000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91848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F9F0D7-CB53-CF49-1971-C4E9C7C87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68D040A-0073-5766-CDDD-CD1B5A01CB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0">
            <a:extLst>
              <a:ext uri="{FF2B5EF4-FFF2-40B4-BE49-F238E27FC236}">
                <a16:creationId xmlns:a16="http://schemas.microsoft.com/office/drawing/2014/main" id="{1E7E1E95-8275-A78A-7542-A30A6738B3C6}"/>
              </a:ext>
            </a:extLst>
          </p:cNvPr>
          <p:cNvSpPr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Question 3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CC61B68D-5D41-1B42-5134-66784A284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528AD156-0357-362E-A435-4D51984A3EE6}"/>
              </a:ext>
            </a:extLst>
          </p:cNvPr>
          <p:cNvSpPr/>
          <p:nvPr/>
        </p:nvSpPr>
        <p:spPr>
          <a:xfrm>
            <a:off x="838200" y="1929384"/>
            <a:ext cx="10515600" cy="4251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The Classroom as a Skinner Box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What’s a Skinner Box?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Why is it called a “Skinner Box”?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Comment on this statement: “Without any new technological breakthroughs, an AI could outperform human teachers if we define teaching quality solely by standardized test results.”</a:t>
            </a:r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9EFD3A9F-5343-DAA4-E865-91090B3B7ADF}"/>
              </a:ext>
            </a:extLst>
          </p:cNvPr>
          <p:cNvSpPr/>
          <p:nvPr/>
        </p:nvSpPr>
        <p:spPr>
          <a:xfrm>
            <a:off x="1193800" y="3565187"/>
            <a:ext cx="10160000" cy="1615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457189" indent="-457189">
              <a:lnSpc>
                <a:spcPts val="2880"/>
              </a:lnSpc>
              <a:spcAft>
                <a:spcPts val="600"/>
              </a:spcAft>
              <a:buSzPct val="10000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73923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0A0B51-6879-40F2-D751-FD7E4731D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54256DE-EE5C-3054-9496-C15EEA4E04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0">
            <a:extLst>
              <a:ext uri="{FF2B5EF4-FFF2-40B4-BE49-F238E27FC236}">
                <a16:creationId xmlns:a16="http://schemas.microsoft.com/office/drawing/2014/main" id="{2C3F372B-FE4F-EC0D-FB1C-F092C1EDD313}"/>
              </a:ext>
            </a:extLst>
          </p:cNvPr>
          <p:cNvSpPr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Question 4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4800676B-2EA3-99DA-D37E-3BAB011F41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715056B3-1EF0-DB30-4417-7659DFE3DAE0}"/>
              </a:ext>
            </a:extLst>
          </p:cNvPr>
          <p:cNvSpPr/>
          <p:nvPr/>
        </p:nvSpPr>
        <p:spPr>
          <a:xfrm>
            <a:off x="838200" y="1929384"/>
            <a:ext cx="10515600" cy="4251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Monopolies, Ads, and the Cost Trap</a:t>
            </a:r>
          </a:p>
          <a:p>
            <a:pPr marL="800100" lvl="1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Reflect – Agree or disagree? Why?</a:t>
            </a:r>
          </a:p>
          <a:p>
            <a:pPr marL="1257300" lvl="2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“AI companies will always be able to undercut human teachers.”</a:t>
            </a:r>
          </a:p>
          <a:p>
            <a:pPr marL="1257300" lvl="2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“School districts will be promised better test scores at lower costs.”</a:t>
            </a:r>
          </a:p>
          <a:p>
            <a:pPr marL="1257300" lvl="2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“The price will be students who lack media literacy, reasoning skills, and any understanding beyond multiple-choice logic—while being locked into whatever prices vendors demand later, when it’s too late to bring teachers back.”</a:t>
            </a:r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0E7F605A-AAA5-30B2-84DE-0BCEE75F0697}"/>
              </a:ext>
            </a:extLst>
          </p:cNvPr>
          <p:cNvSpPr/>
          <p:nvPr/>
        </p:nvSpPr>
        <p:spPr>
          <a:xfrm>
            <a:off x="1193800" y="3565187"/>
            <a:ext cx="10160000" cy="1615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457189" indent="-457189">
              <a:lnSpc>
                <a:spcPts val="2880"/>
              </a:lnSpc>
              <a:spcAft>
                <a:spcPts val="600"/>
              </a:spcAft>
              <a:buSzPct val="10000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5062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274815-6691-9392-8D87-B5F87B7AF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CFEF202-3B5F-8FF9-15D4-88CF5320AC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0">
            <a:extLst>
              <a:ext uri="{FF2B5EF4-FFF2-40B4-BE49-F238E27FC236}">
                <a16:creationId xmlns:a16="http://schemas.microsoft.com/office/drawing/2014/main" id="{053BF118-DA16-3F7F-518F-6B915CFB819E}"/>
              </a:ext>
            </a:extLst>
          </p:cNvPr>
          <p:cNvSpPr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Question 5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45524313-F976-8170-C332-8FE50DF94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68B3B5F4-495E-CBFC-A187-40F938B159DB}"/>
              </a:ext>
            </a:extLst>
          </p:cNvPr>
          <p:cNvSpPr/>
          <p:nvPr/>
        </p:nvSpPr>
        <p:spPr>
          <a:xfrm>
            <a:off x="838200" y="1929384"/>
            <a:ext cx="10515600" cy="4251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b="1" dirty="0"/>
              <a:t>Let’s not just give up in despair. Let’s think. Let’s brainstorm.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Here, our industry is “Education”, our process is “Instruction” and we have a wide array of AI capabilities that never existed before.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How might AI and Human teachers work together to make education better (and avoid the pitfalls that Carl talked about)?</a:t>
            </a:r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3437D933-587C-57CA-2AF0-302DE1BC853D}"/>
              </a:ext>
            </a:extLst>
          </p:cNvPr>
          <p:cNvSpPr/>
          <p:nvPr/>
        </p:nvSpPr>
        <p:spPr>
          <a:xfrm>
            <a:off x="1193800" y="3565187"/>
            <a:ext cx="10160000" cy="1615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457189" indent="-457189">
              <a:lnSpc>
                <a:spcPts val="2880"/>
              </a:lnSpc>
              <a:spcAft>
                <a:spcPts val="600"/>
              </a:spcAft>
              <a:buSzPct val="10000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61889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34813-BF76-3F94-1521-6AF96DB01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resources 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FDEE78-370B-1D60-3D3C-061E5187F2C2}"/>
              </a:ext>
            </a:extLst>
          </p:cNvPr>
          <p:cNvSpPr txBox="1"/>
          <p:nvPr/>
        </p:nvSpPr>
        <p:spPr>
          <a:xfrm>
            <a:off x="776468" y="1690688"/>
            <a:ext cx="1004586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131313"/>
                </a:solidFill>
                <a:effectLst/>
              </a:rPr>
              <a:t>Carl provided a ver</a:t>
            </a:r>
            <a:r>
              <a:rPr lang="en-US" dirty="0">
                <a:solidFill>
                  <a:srgbClr val="131313"/>
                </a:solidFill>
              </a:rPr>
              <a:t>y comprehensive list of sources in the notes below his video: </a:t>
            </a:r>
            <a:r>
              <a:rPr lang="en-US" dirty="0">
                <a:solidFill>
                  <a:srgbClr val="131313"/>
                </a:solidFill>
                <a:hlinkClick r:id="rId3"/>
              </a:rPr>
              <a:t>https://www.youtube.com/watch?v=HRuAltWcLd4</a:t>
            </a:r>
            <a:r>
              <a:rPr lang="en-US" dirty="0">
                <a:solidFill>
                  <a:srgbClr val="131313"/>
                </a:solidFill>
              </a:rPr>
              <a:t> </a:t>
            </a:r>
            <a:br>
              <a:rPr lang="en-US" dirty="0">
                <a:solidFill>
                  <a:srgbClr val="131313"/>
                </a:solidFill>
              </a:rPr>
            </a:br>
            <a:endParaRPr lang="en-US" dirty="0">
              <a:solidFill>
                <a:srgbClr val="131313"/>
              </a:solidFill>
            </a:endParaRPr>
          </a:p>
          <a:p>
            <a:r>
              <a:rPr lang="en-US" dirty="0"/>
              <a:t>Also, in the video, Carl Brown asserted that AI can slow down seasoned open-source developers.</a:t>
            </a:r>
          </a:p>
          <a:p>
            <a:endParaRPr lang="en-US" dirty="0"/>
          </a:p>
          <a:p>
            <a:r>
              <a:rPr lang="en-US" dirty="0"/>
              <a:t>This Reuter’s article explores idea this further. </a:t>
            </a:r>
          </a:p>
          <a:p>
            <a:endParaRPr lang="en-US" dirty="0"/>
          </a:p>
          <a:p>
            <a:r>
              <a:rPr lang="en-US" dirty="0">
                <a:hlinkClick r:id="rId4"/>
              </a:rPr>
              <a:t>https://www.reuters.com/business/ai-slows-down-some-experienced-software-developers-study-finds-2025-07-10</a:t>
            </a:r>
            <a:r>
              <a:rPr lang="en-US" dirty="0"/>
              <a:t>  </a:t>
            </a:r>
          </a:p>
          <a:p>
            <a:br>
              <a:rPr lang="en-US" dirty="0">
                <a:solidFill>
                  <a:srgbClr val="131313"/>
                </a:solidFill>
                <a:latin typeface="Roboto" panose="02000000000000000000" pitchFamily="2" charset="0"/>
              </a:rPr>
            </a:br>
            <a:br>
              <a:rPr lang="en-US" dirty="0">
                <a:solidFill>
                  <a:srgbClr val="131313"/>
                </a:solidFill>
                <a:latin typeface="Roboto" panose="02000000000000000000" pitchFamily="2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514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5051</TotalTime>
  <Words>505</Words>
  <Application>Microsoft Office PowerPoint</Application>
  <PresentationFormat>Widescreen</PresentationFormat>
  <Paragraphs>54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Corbel</vt:lpstr>
      <vt:lpstr>Roboto</vt:lpstr>
      <vt:lpstr>Segoe UI</vt:lpstr>
      <vt:lpstr>Office Theme</vt:lpstr>
      <vt:lpstr>Discussion “AI Will Destroy Education”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More resources 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Introduction What is the cloud?</dc:title>
  <dc:creator>David Schuff</dc:creator>
  <cp:lastModifiedBy>Jeremy J. Shafer</cp:lastModifiedBy>
  <cp:revision>237</cp:revision>
  <dcterms:created xsi:type="dcterms:W3CDTF">2022-06-30T13:55:29Z</dcterms:created>
  <dcterms:modified xsi:type="dcterms:W3CDTF">2026-01-14T01:59:35Z</dcterms:modified>
</cp:coreProperties>
</file>