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658" r:id="rId3"/>
    <p:sldId id="257" r:id="rId4"/>
    <p:sldId id="659" r:id="rId5"/>
    <p:sldId id="259" r:id="rId6"/>
    <p:sldId id="660" r:id="rId7"/>
    <p:sldId id="260" r:id="rId8"/>
    <p:sldId id="261" r:id="rId9"/>
    <p:sldId id="262" r:id="rId10"/>
    <p:sldId id="263" r:id="rId11"/>
    <p:sldId id="663" r:id="rId12"/>
    <p:sldId id="266" r:id="rId13"/>
    <p:sldId id="664" r:id="rId14"/>
    <p:sldId id="665" r:id="rId15"/>
    <p:sldId id="661" r:id="rId16"/>
    <p:sldId id="66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D640AE5-5E4A-B79C-7107-4EA19F8246C5}" name="Jeremy J. Shafer" initials="JS" userId="S::jeremy@temple.edu::f30d0f33-f51f-4c86-b918-fe42d899c94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9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3" autoAdjust="0"/>
    <p:restoredTop sz="80784" autoAdjust="0"/>
  </p:normalViewPr>
  <p:slideViewPr>
    <p:cSldViewPr snapToGrid="0">
      <p:cViewPr varScale="1">
        <p:scale>
          <a:sx n="66" d="100"/>
          <a:sy n="66" d="100"/>
        </p:scale>
        <p:origin x="427" y="6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6D9175-6493-4CA4-BED4-2BF67E177B3A}" type="datetimeFigureOut">
              <a:rPr lang="en-US" smtClean="0"/>
              <a:t>1/8/2026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2091F-6CD8-46B7-96F0-0D064BD5D0C2}" type="slidenum">
              <a:rPr lang="en-US" smtClean="0"/>
              <a:t>‹#›</a:t>
            </a:fld>
            <a:endParaRPr lang="en-US" dirty="0"/>
          </a:p>
        </p:txBody>
      </p:sp>
    </p:spTree>
    <p:extLst>
      <p:ext uri="{BB962C8B-B14F-4D97-AF65-F5344CB8AC3E}">
        <p14:creationId xmlns:p14="http://schemas.microsoft.com/office/powerpoint/2010/main" val="3136050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666666"/>
                </a:solidFill>
                <a:latin typeface="Arial" pitchFamily="34" charset="0"/>
                <a:ea typeface="Arial" pitchFamily="34" charset="-122"/>
                <a:cs typeface="Arial" pitchFamily="34" charset="-120"/>
              </a:rPr>
              <a:t>You may have noticed that new technologies come and go. Sometimes you learn about the next big thing, only to learn a year or two later that it didn't really catch on. Meanwhile other technologies rise in prominence and disrupt entire industries.</a:t>
            </a:r>
            <a:br>
              <a:rPr lang="en-US" sz="1200" dirty="0">
                <a:solidFill>
                  <a:srgbClr val="666666"/>
                </a:solidFill>
                <a:latin typeface="Arial" pitchFamily="34" charset="0"/>
                <a:ea typeface="Arial" pitchFamily="34" charset="-122"/>
                <a:cs typeface="Arial" pitchFamily="34" charset="-120"/>
              </a:rPr>
            </a:br>
            <a:br>
              <a:rPr lang="en-US" sz="1200" dirty="0">
                <a:solidFill>
                  <a:srgbClr val="666666"/>
                </a:solidFill>
                <a:latin typeface="Arial" pitchFamily="34" charset="0"/>
                <a:ea typeface="Arial" pitchFamily="34" charset="-122"/>
                <a:cs typeface="Arial" pitchFamily="34" charset="-120"/>
              </a:rPr>
            </a:br>
            <a:r>
              <a:rPr lang="en-US" sz="1200" dirty="0">
                <a:solidFill>
                  <a:srgbClr val="666666"/>
                </a:solidFill>
                <a:latin typeface="Arial" pitchFamily="34" charset="0"/>
                <a:ea typeface="Arial" pitchFamily="34" charset="-122"/>
                <a:cs typeface="Arial" pitchFamily="34" charset="-120"/>
              </a:rPr>
              <a:t>Can anyone remember a technology first?</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br>
              <a:rPr lang="en-US" sz="1200" dirty="0">
                <a:solidFill>
                  <a:srgbClr val="666666"/>
                </a:solidFill>
                <a:latin typeface="Arial" pitchFamily="34" charset="0"/>
                <a:ea typeface="Arial" pitchFamily="34" charset="-122"/>
                <a:cs typeface="Arial" pitchFamily="34" charset="-120"/>
              </a:rPr>
            </a:br>
            <a:endParaRPr lang="en-US" sz="1200" dirty="0"/>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5C0A5-2682-91B6-5D62-C128F9E058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BD428A-A82A-9472-0E2F-7E2BB1FC9B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E6A6AB-424F-80EB-C946-754E51FC401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latin typeface="Arial" pitchFamily="34" charset="0"/>
                <a:ea typeface="Arial" pitchFamily="34" charset="-122"/>
                <a:cs typeface="Arial" pitchFamily="34" charset="-120"/>
              </a:rPr>
              <a:t>For example, an innovation might start with a burst of excitement (driven by media and early success stories), then face a period of disillusionment when it fails to meet inflated expectations and finally recover and stabilize as its real-world value is proven. Each technology thus passes through five stages: beginning with an Innovation Trigger, climbing to a Peak of Inflated Expectations, plunging into a Trough of Disillusionment, rising along a Slope of Enlightenment, and ultimately reaching a Plateau of Productivity.</a:t>
            </a:r>
            <a:endParaRPr lang="en-US" sz="1200" dirty="0"/>
          </a:p>
          <a:p>
            <a:endParaRPr lang="en-US" dirty="0"/>
          </a:p>
        </p:txBody>
      </p:sp>
      <p:sp>
        <p:nvSpPr>
          <p:cNvPr id="4" name="Slide Number Placeholder 3">
            <a:extLst>
              <a:ext uri="{FF2B5EF4-FFF2-40B4-BE49-F238E27FC236}">
                <a16:creationId xmlns:a16="http://schemas.microsoft.com/office/drawing/2014/main" id="{0B7A6C79-FB3A-69D9-A4ED-335A6E90F3DA}"/>
              </a:ext>
            </a:extLst>
          </p:cNvPr>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38720885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AB134-1C9C-7C28-2D8E-21726DE001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A1EAF2-8166-A747-7E89-8E2FDC13F2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735CF5-B089-F865-FEFF-EF80D2EE2EF9}"/>
              </a:ext>
            </a:extLst>
          </p:cNvPr>
          <p:cNvSpPr>
            <a:spLocks noGrp="1"/>
          </p:cNvSpPr>
          <p:nvPr>
            <p:ph type="body" idx="1"/>
          </p:nvPr>
        </p:nvSpPr>
        <p:spPr/>
        <p:txBody>
          <a:bodyPr/>
          <a:lstStyle/>
          <a:p>
            <a:endParaRPr lang="en-US" dirty="0"/>
          </a:p>
          <a:p>
            <a:r>
              <a:rPr lang="en-US" dirty="0"/>
              <a:t>- **Descriptive, not predictive**</a:t>
            </a:r>
          </a:p>
          <a:p>
            <a:r>
              <a:rPr lang="en-US" dirty="0"/>
              <a:t>  - Shows a common pattern, but doesn’t reliably predict *when* (or if) a technology will advance.</a:t>
            </a:r>
          </a:p>
          <a:p>
            <a:endParaRPr lang="en-US" dirty="0"/>
          </a:p>
          <a:p>
            <a:r>
              <a:rPr lang="en-US" dirty="0"/>
              <a:t>- **Stage placement can be subjective**</a:t>
            </a:r>
          </a:p>
          <a:p>
            <a:r>
              <a:rPr lang="en-US" dirty="0"/>
              <a:t>  - Based on analyst judgment; not fully transparent or reproducible like a scoring model.</a:t>
            </a:r>
          </a:p>
          <a:p>
            <a:endParaRPr lang="en-US" dirty="0"/>
          </a:p>
          <a:p>
            <a:r>
              <a:rPr lang="en-US" dirty="0"/>
              <a:t>- **Not all technologies follow the same curve**</a:t>
            </a:r>
          </a:p>
          <a:p>
            <a:r>
              <a:rPr lang="en-US" dirty="0"/>
              <a:t>  - Some improve steadily with little hype; others stall, merge into other tech, or disappear.</a:t>
            </a:r>
          </a:p>
          <a:p>
            <a:endParaRPr lang="en-US" dirty="0"/>
          </a:p>
          <a:p>
            <a:r>
              <a:rPr lang="en-US" dirty="0"/>
              <a:t>- **Focuses on “expectations,” not business value**</a:t>
            </a:r>
          </a:p>
          <a:p>
            <a:r>
              <a:rPr lang="en-US" dirty="0"/>
              <a:t>  - High hype doesn’t guarantee ROI; low-hype technologies can be highly profitable and strategic.</a:t>
            </a:r>
          </a:p>
          <a:p>
            <a:endParaRPr lang="en-US" dirty="0"/>
          </a:p>
          <a:p>
            <a:r>
              <a:rPr lang="en-US" dirty="0"/>
              <a:t>- **Can reinforce herd behavior**</a:t>
            </a:r>
          </a:p>
          <a:p>
            <a:r>
              <a:rPr lang="en-US" dirty="0"/>
              <a:t>  - Organizations may adopt/avoid tech because of the chart, instead of doing context-specific evaluation.</a:t>
            </a:r>
          </a:p>
          <a:p>
            <a:endParaRPr lang="en-US" dirty="0"/>
          </a:p>
          <a:p>
            <a:endParaRPr lang="en-US" dirty="0"/>
          </a:p>
        </p:txBody>
      </p:sp>
      <p:sp>
        <p:nvSpPr>
          <p:cNvPr id="4" name="Slide Number Placeholder 3">
            <a:extLst>
              <a:ext uri="{FF2B5EF4-FFF2-40B4-BE49-F238E27FC236}">
                <a16:creationId xmlns:a16="http://schemas.microsoft.com/office/drawing/2014/main" id="{4B92BA92-2A77-641A-414C-CE8187B9441E}"/>
              </a:ext>
            </a:extLst>
          </p:cNvPr>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2154438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37B07-E646-2CCE-7D3D-F2323F6CB5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4521DE-933F-6F44-E490-A1F8526123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7EBA05-592B-8ED3-D535-2E295119EF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D86EC8-480B-4655-EACA-8C283F5DE552}"/>
              </a:ext>
            </a:extLst>
          </p:cNvPr>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20662922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92091F-6CD8-46B7-96F0-0D064BD5D0C2}" type="slidenum">
              <a:rPr lang="en-US" smtClean="0"/>
              <a:t>16</a:t>
            </a:fld>
            <a:endParaRPr lang="en-US" dirty="0"/>
          </a:p>
        </p:txBody>
      </p:sp>
    </p:spTree>
    <p:extLst>
      <p:ext uri="{BB962C8B-B14F-4D97-AF65-F5344CB8AC3E}">
        <p14:creationId xmlns:p14="http://schemas.microsoft.com/office/powerpoint/2010/main" val="2972941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666666"/>
                </a:solidFill>
                <a:latin typeface="Arial" pitchFamily="34" charset="0"/>
                <a:ea typeface="Arial" pitchFamily="34" charset="-122"/>
                <a:cs typeface="Arial" pitchFamily="34" charset="-120"/>
              </a:rPr>
              <a:t>There is also the Magic Quadrant which compares completeness of vision and ability to execute.</a:t>
            </a:r>
            <a:endParaRPr lang="en-US" sz="1200" dirty="0"/>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76D1B-9FD1-DD0F-873C-6E86DDA93E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BE504E-AD80-DC81-4C15-063EDCEE37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F17FFC-9EFB-A68C-5E0F-6D34B57CB17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666666"/>
                </a:solidFill>
                <a:latin typeface="Arial" pitchFamily="34" charset="0"/>
                <a:ea typeface="Arial" pitchFamily="34" charset="-122"/>
                <a:cs typeface="Arial" pitchFamily="34" charset="-120"/>
              </a:rPr>
              <a:t>There is also the Magic Quadrant which compares completeness of vision and ability to execute.</a:t>
            </a:r>
            <a:endParaRPr lang="en-US" sz="1200" dirty="0"/>
          </a:p>
          <a:p>
            <a:endParaRPr lang="en-US" dirty="0"/>
          </a:p>
        </p:txBody>
      </p:sp>
      <p:sp>
        <p:nvSpPr>
          <p:cNvPr id="4" name="Slide Number Placeholder 3">
            <a:extLst>
              <a:ext uri="{FF2B5EF4-FFF2-40B4-BE49-F238E27FC236}">
                <a16:creationId xmlns:a16="http://schemas.microsoft.com/office/drawing/2014/main" id="{9CE3B1FB-4A29-E270-227F-E51D8DBFA64E}"/>
              </a:ext>
            </a:extLst>
          </p:cNvPr>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4144255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latin typeface="Arial" pitchFamily="34" charset="0"/>
                <a:ea typeface="Arial" pitchFamily="34" charset="-122"/>
                <a:cs typeface="Arial" pitchFamily="34" charset="-120"/>
              </a:rPr>
              <a:t>For example, an innovation might start with a burst of excitement (driven by media and early success stories), then face a period of disillusionment when it fails to meet inflated expectations and finally recover and stabilize as its real-world value is proven. Each technology thus passes through five stages: beginning with an Innovation Trigger, climbing to a Peak of Inflated Expectations, plunging into a Trough of Disillusionment, rising along a Slope of Enlightenment, and ultimately reaching a Plateau of Productivity.</a:t>
            </a:r>
            <a:endParaRPr lang="en-US" sz="1200" dirty="0"/>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2B369-1078-56D2-66AD-28594A210A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F39A0C-069D-A4E5-E6A2-A17ABB8F92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DE8F2D-40FA-016E-ADA4-92DC2576670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latin typeface="Arial" pitchFamily="34" charset="0"/>
                <a:ea typeface="Arial" pitchFamily="34" charset="-122"/>
                <a:cs typeface="Arial" pitchFamily="34" charset="-120"/>
              </a:rPr>
              <a:t>For example, an innovation might start with a burst of excitement (driven by media and early success stories), then face a period of disillusionment when it fails to meet inflated expectations and finally recover and stabilize as its real-world value is proven. Each technology thus passes through five stages: beginning with an Innovation Trigger, climbing to a Peak of Inflated Expectations, plunging into a Trough of Disillusionment, rising along a Slope of Enlightenment, and ultimately reaching a Plateau of Productivity.</a:t>
            </a:r>
            <a:endParaRPr lang="en-US" sz="1200" dirty="0"/>
          </a:p>
          <a:p>
            <a:endParaRPr lang="en-US" dirty="0"/>
          </a:p>
        </p:txBody>
      </p:sp>
      <p:sp>
        <p:nvSpPr>
          <p:cNvPr id="4" name="Slide Number Placeholder 3">
            <a:extLst>
              <a:ext uri="{FF2B5EF4-FFF2-40B4-BE49-F238E27FC236}">
                <a16:creationId xmlns:a16="http://schemas.microsoft.com/office/drawing/2014/main" id="{5DA5E1C2-1C92-1213-A382-52982F4D4C05}"/>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437338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666666"/>
                </a:solidFill>
                <a:latin typeface="Arial" pitchFamily="34" charset="0"/>
                <a:ea typeface="Arial" pitchFamily="34" charset="-122"/>
                <a:cs typeface="Arial" pitchFamily="34" charset="-120"/>
              </a:rPr>
              <a:t>Over time, those issues were overcome and the benefits became clear – today cloud computing is considered a mature, essential infrastructure for businesses. Services that students use every day, like streaming video (Netflix) or online document storage (Google Drive), run on cloud platforms – yet people now take them for granted as standard utilities. This shows how an initially hyped technology can move through the hype cycle and eventually stabilize into productive mainstream use at the Plateau of Productivity.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CF72B-01D4-E7CE-CCD0-C925872C35A6}"/>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EE4C0AB2-16B7-ABE2-B58E-3BB76004A9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5B8A35-9A7D-E534-D801-9214B10E868F}"/>
              </a:ext>
            </a:extLst>
          </p:cNvPr>
          <p:cNvSpPr>
            <a:spLocks noGrp="1"/>
          </p:cNvSpPr>
          <p:nvPr>
            <p:ph type="dt" sz="half" idx="10"/>
          </p:nvPr>
        </p:nvSpPr>
        <p:spPr/>
        <p:txBody>
          <a:bodyPr/>
          <a:lstStyle/>
          <a:p>
            <a:fld id="{FC1DFEBF-38F1-453E-B69D-6B9271114889}" type="datetime1">
              <a:rPr lang="en-US" smtClean="0"/>
              <a:t>1/8/2026</a:t>
            </a:fld>
            <a:endParaRPr lang="en-US" dirty="0"/>
          </a:p>
        </p:txBody>
      </p:sp>
      <p:sp>
        <p:nvSpPr>
          <p:cNvPr id="5" name="Footer Placeholder 4">
            <a:extLst>
              <a:ext uri="{FF2B5EF4-FFF2-40B4-BE49-F238E27FC236}">
                <a16:creationId xmlns:a16="http://schemas.microsoft.com/office/drawing/2014/main" id="{A68268FE-1A6B-3B8A-9160-73579F35BE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BD6639-51F7-67FF-CC34-EB8C0182E99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447171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CC470-7C6A-7924-EAD0-67D09CF0EA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3258FB-74B7-5EEF-53E8-4CC1489909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5AADDD-72F3-0095-2D6E-4C653A9FAFB8}"/>
              </a:ext>
            </a:extLst>
          </p:cNvPr>
          <p:cNvSpPr>
            <a:spLocks noGrp="1"/>
          </p:cNvSpPr>
          <p:nvPr>
            <p:ph type="dt" sz="half" idx="10"/>
          </p:nvPr>
        </p:nvSpPr>
        <p:spPr/>
        <p:txBody>
          <a:bodyPr/>
          <a:lstStyle/>
          <a:p>
            <a:fld id="{E562D55E-282F-4DF6-A403-09EC22362B14}" type="datetime1">
              <a:rPr lang="en-US" smtClean="0"/>
              <a:t>1/8/2026</a:t>
            </a:fld>
            <a:endParaRPr lang="en-US" dirty="0"/>
          </a:p>
        </p:txBody>
      </p:sp>
      <p:sp>
        <p:nvSpPr>
          <p:cNvPr id="5" name="Footer Placeholder 4">
            <a:extLst>
              <a:ext uri="{FF2B5EF4-FFF2-40B4-BE49-F238E27FC236}">
                <a16:creationId xmlns:a16="http://schemas.microsoft.com/office/drawing/2014/main" id="{A95950F3-5E49-3C5F-BE10-03E000C333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DB1718-A130-D803-E465-A462404B87C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709647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078D7A-04A2-D620-2630-1D62546B16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387427-E822-3DCC-7B2E-A1D29D5A0F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C5954B-320A-A6B4-AACA-3317F5D4E745}"/>
              </a:ext>
            </a:extLst>
          </p:cNvPr>
          <p:cNvSpPr>
            <a:spLocks noGrp="1"/>
          </p:cNvSpPr>
          <p:nvPr>
            <p:ph type="dt" sz="half" idx="10"/>
          </p:nvPr>
        </p:nvSpPr>
        <p:spPr/>
        <p:txBody>
          <a:bodyPr/>
          <a:lstStyle/>
          <a:p>
            <a:fld id="{7DCA848F-AFAA-441B-B746-4E7F497AF1EA}" type="datetime1">
              <a:rPr lang="en-US" smtClean="0"/>
              <a:t>1/8/2026</a:t>
            </a:fld>
            <a:endParaRPr lang="en-US" dirty="0"/>
          </a:p>
        </p:txBody>
      </p:sp>
      <p:sp>
        <p:nvSpPr>
          <p:cNvPr id="5" name="Footer Placeholder 4">
            <a:extLst>
              <a:ext uri="{FF2B5EF4-FFF2-40B4-BE49-F238E27FC236}">
                <a16:creationId xmlns:a16="http://schemas.microsoft.com/office/drawing/2014/main" id="{1DFF64D2-C11B-00D1-FE40-1B62EB978D4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8ADE5E8-F2B1-E798-5A06-997FCCAAC08A}"/>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4108415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9569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4D47C-E5D4-DDBE-EF1F-104F24CBDB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A7A19A-EFF8-5A88-EDE7-FCDEB4D7862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D1A261B-1101-FA3D-CB17-80CD5369B0D2}"/>
              </a:ext>
            </a:extLst>
          </p:cNvPr>
          <p:cNvSpPr>
            <a:spLocks noGrp="1"/>
          </p:cNvSpPr>
          <p:nvPr>
            <p:ph type="dt" sz="half" idx="10"/>
          </p:nvPr>
        </p:nvSpPr>
        <p:spPr/>
        <p:txBody>
          <a:bodyPr/>
          <a:lstStyle/>
          <a:p>
            <a:fld id="{E9559EE1-3FE3-4F1C-88F4-6491735106DF}" type="datetime1">
              <a:rPr lang="en-US" smtClean="0"/>
              <a:t>1/8/2026</a:t>
            </a:fld>
            <a:endParaRPr lang="en-US" dirty="0"/>
          </a:p>
        </p:txBody>
      </p:sp>
      <p:sp>
        <p:nvSpPr>
          <p:cNvPr id="5" name="Footer Placeholder 4">
            <a:extLst>
              <a:ext uri="{FF2B5EF4-FFF2-40B4-BE49-F238E27FC236}">
                <a16:creationId xmlns:a16="http://schemas.microsoft.com/office/drawing/2014/main" id="{7414FFDC-ABE1-592D-57CE-8741396CF2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CD6818-E9DF-7030-FFE5-7CA03965DA8F}"/>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622685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06587-444C-EF7D-FE7D-26950F0218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87D5E7-6A38-CB7B-087D-EFA48605BD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13B643-410E-1842-F193-BB0856DD3B97}"/>
              </a:ext>
            </a:extLst>
          </p:cNvPr>
          <p:cNvSpPr>
            <a:spLocks noGrp="1"/>
          </p:cNvSpPr>
          <p:nvPr>
            <p:ph type="dt" sz="half" idx="10"/>
          </p:nvPr>
        </p:nvSpPr>
        <p:spPr/>
        <p:txBody>
          <a:bodyPr/>
          <a:lstStyle/>
          <a:p>
            <a:fld id="{2BCB98A3-03EC-44AE-87A9-06CAEF1F7F50}" type="datetime1">
              <a:rPr lang="en-US" smtClean="0"/>
              <a:t>1/8/2026</a:t>
            </a:fld>
            <a:endParaRPr lang="en-US" dirty="0"/>
          </a:p>
        </p:txBody>
      </p:sp>
      <p:sp>
        <p:nvSpPr>
          <p:cNvPr id="5" name="Footer Placeholder 4">
            <a:extLst>
              <a:ext uri="{FF2B5EF4-FFF2-40B4-BE49-F238E27FC236}">
                <a16:creationId xmlns:a16="http://schemas.microsoft.com/office/drawing/2014/main" id="{19C310AA-4DB2-8CE6-7A4D-79BDFF9390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5895118-C53B-3A3F-6834-2DFBDB6A66B6}"/>
              </a:ext>
            </a:extLst>
          </p:cNvPr>
          <p:cNvSpPr>
            <a:spLocks noGrp="1"/>
          </p:cNvSpPr>
          <p:nvPr>
            <p:ph type="sldNum" sz="quarter" idx="12"/>
          </p:nvPr>
        </p:nvSpPr>
        <p:spPr/>
        <p:txBody>
          <a:bodyPr/>
          <a:lstStyle>
            <a:lvl1pPr>
              <a:defRPr sz="2400"/>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74777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24F9B-580C-A699-4DAD-825D976497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DB657F-30D5-8754-A04E-2319F40CBB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D0171C-FAF2-6322-9CB6-83481AC90D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CA7575-0A3B-0E0A-BD71-4E15EDB8C1B9}"/>
              </a:ext>
            </a:extLst>
          </p:cNvPr>
          <p:cNvSpPr>
            <a:spLocks noGrp="1"/>
          </p:cNvSpPr>
          <p:nvPr>
            <p:ph type="dt" sz="half" idx="10"/>
          </p:nvPr>
        </p:nvSpPr>
        <p:spPr/>
        <p:txBody>
          <a:bodyPr/>
          <a:lstStyle/>
          <a:p>
            <a:fld id="{04FE1CA8-87D7-4728-855E-A6F52CD10CAE}" type="datetime1">
              <a:rPr lang="en-US" smtClean="0"/>
              <a:t>1/8/2026</a:t>
            </a:fld>
            <a:endParaRPr lang="en-US" dirty="0"/>
          </a:p>
        </p:txBody>
      </p:sp>
      <p:sp>
        <p:nvSpPr>
          <p:cNvPr id="6" name="Footer Placeholder 5">
            <a:extLst>
              <a:ext uri="{FF2B5EF4-FFF2-40B4-BE49-F238E27FC236}">
                <a16:creationId xmlns:a16="http://schemas.microsoft.com/office/drawing/2014/main" id="{E40D1E5B-D828-19AE-17EE-C271B397E6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765FB46-D28D-EC75-7CA7-EA327DD4A649}"/>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05699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93603-E112-DFF4-C6D8-0496D1F843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3D8518-394B-3008-7BBC-EC6A55EC2C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A4CE79-3B5F-ADA4-FD7E-2BADC81B1B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F9E515-664E-EA56-A2AF-C9343137F7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36BE7C-46E7-7413-B469-8EDAED08E6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25A12-CF47-C955-9369-051EB51AA200}"/>
              </a:ext>
            </a:extLst>
          </p:cNvPr>
          <p:cNvSpPr>
            <a:spLocks noGrp="1"/>
          </p:cNvSpPr>
          <p:nvPr>
            <p:ph type="dt" sz="half" idx="10"/>
          </p:nvPr>
        </p:nvSpPr>
        <p:spPr/>
        <p:txBody>
          <a:bodyPr/>
          <a:lstStyle/>
          <a:p>
            <a:fld id="{7D47593D-2A19-4BA0-A48C-0342333B9754}" type="datetime1">
              <a:rPr lang="en-US" smtClean="0"/>
              <a:t>1/8/2026</a:t>
            </a:fld>
            <a:endParaRPr lang="en-US" dirty="0"/>
          </a:p>
        </p:txBody>
      </p:sp>
      <p:sp>
        <p:nvSpPr>
          <p:cNvPr id="8" name="Footer Placeholder 7">
            <a:extLst>
              <a:ext uri="{FF2B5EF4-FFF2-40B4-BE49-F238E27FC236}">
                <a16:creationId xmlns:a16="http://schemas.microsoft.com/office/drawing/2014/main" id="{C34E7A9D-A7AC-5CCE-916E-4708D90BE2F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AB038D7-1F9A-7C8D-3467-FE7A67DDF1A7}"/>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3348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6F14C-5EC1-FFCB-42AF-C06EA7E9F1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838D3D-E6E8-5AFB-CD5F-2004F64FC8C2}"/>
              </a:ext>
            </a:extLst>
          </p:cNvPr>
          <p:cNvSpPr>
            <a:spLocks noGrp="1"/>
          </p:cNvSpPr>
          <p:nvPr>
            <p:ph type="dt" sz="half" idx="10"/>
          </p:nvPr>
        </p:nvSpPr>
        <p:spPr/>
        <p:txBody>
          <a:bodyPr/>
          <a:lstStyle/>
          <a:p>
            <a:fld id="{08E3F4E6-0320-4AB2-9586-65A0EC89B335}" type="datetime1">
              <a:rPr lang="en-US" smtClean="0"/>
              <a:t>1/8/2026</a:t>
            </a:fld>
            <a:endParaRPr lang="en-US" dirty="0"/>
          </a:p>
        </p:txBody>
      </p:sp>
      <p:sp>
        <p:nvSpPr>
          <p:cNvPr id="4" name="Footer Placeholder 3">
            <a:extLst>
              <a:ext uri="{FF2B5EF4-FFF2-40B4-BE49-F238E27FC236}">
                <a16:creationId xmlns:a16="http://schemas.microsoft.com/office/drawing/2014/main" id="{706272A8-54EF-7B38-A358-08F90C01F51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E14D8C2-D005-DED5-4959-89AEC045045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0284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5C7C2D-B365-526F-4F06-0D77F79E873C}"/>
              </a:ext>
            </a:extLst>
          </p:cNvPr>
          <p:cNvSpPr>
            <a:spLocks noGrp="1"/>
          </p:cNvSpPr>
          <p:nvPr>
            <p:ph type="dt" sz="half" idx="10"/>
          </p:nvPr>
        </p:nvSpPr>
        <p:spPr/>
        <p:txBody>
          <a:bodyPr/>
          <a:lstStyle/>
          <a:p>
            <a:fld id="{7D7AE04C-41B0-4DF8-B4DF-3F22EB69F7D9}" type="datetime1">
              <a:rPr lang="en-US" smtClean="0"/>
              <a:t>1/8/2026</a:t>
            </a:fld>
            <a:endParaRPr lang="en-US" dirty="0"/>
          </a:p>
        </p:txBody>
      </p:sp>
      <p:sp>
        <p:nvSpPr>
          <p:cNvPr id="3" name="Footer Placeholder 2">
            <a:extLst>
              <a:ext uri="{FF2B5EF4-FFF2-40B4-BE49-F238E27FC236}">
                <a16:creationId xmlns:a16="http://schemas.microsoft.com/office/drawing/2014/main" id="{2156161F-9918-75C3-BF19-FF80F60666F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FC89C8-F884-B4CE-CC3A-B5DD10267252}"/>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764520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91BF9-30F3-7A2D-F8A3-791EAA2E3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FFAEA7-9263-F1E8-CF52-8B33D6B022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E4BC12-B876-ECAE-F678-32CD8C05E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26B8F7-7894-FF4F-9E5D-F4C3BF944274}"/>
              </a:ext>
            </a:extLst>
          </p:cNvPr>
          <p:cNvSpPr>
            <a:spLocks noGrp="1"/>
          </p:cNvSpPr>
          <p:nvPr>
            <p:ph type="dt" sz="half" idx="10"/>
          </p:nvPr>
        </p:nvSpPr>
        <p:spPr/>
        <p:txBody>
          <a:bodyPr/>
          <a:lstStyle/>
          <a:p>
            <a:fld id="{7E3FA6D4-EBBF-4864-B002-3CA151825A93}" type="datetime1">
              <a:rPr lang="en-US" smtClean="0"/>
              <a:t>1/8/2026</a:t>
            </a:fld>
            <a:endParaRPr lang="en-US" dirty="0"/>
          </a:p>
        </p:txBody>
      </p:sp>
      <p:sp>
        <p:nvSpPr>
          <p:cNvPr id="6" name="Footer Placeholder 5">
            <a:extLst>
              <a:ext uri="{FF2B5EF4-FFF2-40B4-BE49-F238E27FC236}">
                <a16:creationId xmlns:a16="http://schemas.microsoft.com/office/drawing/2014/main" id="{E679ACDA-52C6-F398-2177-A0803A6264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9C16BF6-1F54-7DA1-7084-343B5356BCD0}"/>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20423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C6086-B265-7989-A55A-FE17F42227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FB91EF-A99A-25F1-6C9D-92B8F71174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3E8F43F-ACB9-99C3-B69D-70FFB2FF56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AC79EE-3EFB-E190-AF9B-5F23BF397578}"/>
              </a:ext>
            </a:extLst>
          </p:cNvPr>
          <p:cNvSpPr>
            <a:spLocks noGrp="1"/>
          </p:cNvSpPr>
          <p:nvPr>
            <p:ph type="dt" sz="half" idx="10"/>
          </p:nvPr>
        </p:nvSpPr>
        <p:spPr/>
        <p:txBody>
          <a:bodyPr/>
          <a:lstStyle/>
          <a:p>
            <a:fld id="{694C26E8-E5AC-42DB-AADB-FD38C3D12385}" type="datetime1">
              <a:rPr lang="en-US" smtClean="0"/>
              <a:t>1/8/2026</a:t>
            </a:fld>
            <a:endParaRPr lang="en-US" dirty="0"/>
          </a:p>
        </p:txBody>
      </p:sp>
      <p:sp>
        <p:nvSpPr>
          <p:cNvPr id="6" name="Footer Placeholder 5">
            <a:extLst>
              <a:ext uri="{FF2B5EF4-FFF2-40B4-BE49-F238E27FC236}">
                <a16:creationId xmlns:a16="http://schemas.microsoft.com/office/drawing/2014/main" id="{0AF44726-F697-024F-F154-A2BCD05A950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BE7A1D-F51D-E5B6-0EC8-F1719AF82DA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962904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209199-E8C0-37D2-8430-9C299015E0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AF55D3-8504-6824-94F1-CDF34B6D5B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BA72C5-C4A1-21A1-F750-B87A42DF96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407FC-BC4F-44A5-8993-81604E7062F8}" type="datetime1">
              <a:rPr lang="en-US" smtClean="0"/>
              <a:t>1/8/2026</a:t>
            </a:fld>
            <a:endParaRPr lang="en-US" dirty="0"/>
          </a:p>
        </p:txBody>
      </p:sp>
      <p:sp>
        <p:nvSpPr>
          <p:cNvPr id="5" name="Footer Placeholder 4">
            <a:extLst>
              <a:ext uri="{FF2B5EF4-FFF2-40B4-BE49-F238E27FC236}">
                <a16:creationId xmlns:a16="http://schemas.microsoft.com/office/drawing/2014/main" id="{882A07C0-D3F6-68E4-1384-C86F364CCA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1C53108-2941-6203-3401-5406B9B316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2800">
                <a:solidFill>
                  <a:schemeClr val="tx1">
                    <a:tint val="75000"/>
                  </a:schemeClr>
                </a:solidFill>
              </a:defRPr>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695663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nc/3.0/" TargetMode="External"/><Relationship Id="rId2" Type="http://schemas.openxmlformats.org/officeDocument/2006/relationships/hyperlink" Target="https://community.mis.temple.edu/jshafer"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https://www.gartner.com/en/research/methodologies/gartner-hype-cycle" TargetMode="External"/><Relationship Id="rId2" Type="http://schemas.openxmlformats.org/officeDocument/2006/relationships/hyperlink" Target="https://www.gartner.com/en/information-technology/glossary/hype-cycle" TargetMode="External"/><Relationship Id="rId1" Type="http://schemas.openxmlformats.org/officeDocument/2006/relationships/slideLayout" Target="../slideLayouts/slideLayout6.xml"/><Relationship Id="rId4" Type="http://schemas.openxmlformats.org/officeDocument/2006/relationships/hyperlink" Target="https://www.gartner.com/en/research/hype-cycles"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gartner.temple.edu/"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019B3-EF15-89E8-C1F0-C8B933E9CAC8}"/>
              </a:ext>
            </a:extLst>
          </p:cNvPr>
          <p:cNvSpPr>
            <a:spLocks noGrp="1"/>
          </p:cNvSpPr>
          <p:nvPr>
            <p:ph type="ctrTitle"/>
          </p:nvPr>
        </p:nvSpPr>
        <p:spPr>
          <a:xfrm>
            <a:off x="5981251" y="1403184"/>
            <a:ext cx="5904805" cy="1811965"/>
          </a:xfrm>
        </p:spPr>
        <p:txBody>
          <a:bodyPr>
            <a:normAutofit/>
          </a:bodyPr>
          <a:lstStyle/>
          <a:p>
            <a:r>
              <a:rPr lang="en-US" dirty="0">
                <a:latin typeface="Segoe UI" panose="020B0502040204020203" pitchFamily="34" charset="0"/>
                <a:ea typeface="Tahoma" panose="020B0604030504040204" pitchFamily="34" charset="0"/>
                <a:cs typeface="Segoe UI" panose="020B0502040204020203" pitchFamily="34" charset="0"/>
              </a:rPr>
              <a:t>The Gartner </a:t>
            </a:r>
            <a:br>
              <a:rPr lang="en-US" dirty="0">
                <a:latin typeface="Segoe UI" panose="020B0502040204020203" pitchFamily="34" charset="0"/>
                <a:ea typeface="Tahoma" panose="020B0604030504040204" pitchFamily="34" charset="0"/>
                <a:cs typeface="Segoe UI" panose="020B0502040204020203" pitchFamily="34" charset="0"/>
              </a:rPr>
            </a:br>
            <a:r>
              <a:rPr lang="en-US" dirty="0">
                <a:latin typeface="Segoe UI" panose="020B0502040204020203" pitchFamily="34" charset="0"/>
                <a:ea typeface="Tahoma" panose="020B0604030504040204" pitchFamily="34" charset="0"/>
                <a:cs typeface="Segoe UI" panose="020B0502040204020203" pitchFamily="34" charset="0"/>
              </a:rPr>
              <a:t>Hype Cycle</a:t>
            </a:r>
          </a:p>
        </p:txBody>
      </p:sp>
      <p:sp>
        <p:nvSpPr>
          <p:cNvPr id="3" name="Subtitle 2">
            <a:extLst>
              <a:ext uri="{FF2B5EF4-FFF2-40B4-BE49-F238E27FC236}">
                <a16:creationId xmlns:a16="http://schemas.microsoft.com/office/drawing/2014/main" id="{071FC15D-C8AA-1066-06DE-10EA5ACD2E81}"/>
              </a:ext>
            </a:extLst>
          </p:cNvPr>
          <p:cNvSpPr>
            <a:spLocks noGrp="1"/>
          </p:cNvSpPr>
          <p:nvPr>
            <p:ph type="subTitle" idx="1"/>
          </p:nvPr>
        </p:nvSpPr>
        <p:spPr>
          <a:xfrm>
            <a:off x="6849137" y="4304581"/>
            <a:ext cx="5036920" cy="2553420"/>
          </a:xfrm>
        </p:spPr>
        <p:txBody>
          <a:bodyPr>
            <a:normAutofit/>
          </a:bodyPr>
          <a:lstStyle/>
          <a:p>
            <a:pPr algn="r"/>
            <a:r>
              <a:rPr lang="sv-SE" sz="2000" dirty="0">
                <a:latin typeface="Segoe UI" panose="020B0502040204020203" pitchFamily="34" charset="0"/>
                <a:cs typeface="Segoe UI" panose="020B0502040204020203" pitchFamily="34" charset="0"/>
              </a:rPr>
              <a:t>Jeremy Shafer</a:t>
            </a:r>
          </a:p>
          <a:p>
            <a:pPr algn="r"/>
            <a:r>
              <a:rPr lang="sv-SE" sz="2000" dirty="0">
                <a:latin typeface="Segoe UI" panose="020B0502040204020203" pitchFamily="34" charset="0"/>
                <a:cs typeface="Segoe UI" panose="020B0502040204020203" pitchFamily="34" charset="0"/>
              </a:rPr>
              <a:t>jeremy@temple.edu</a:t>
            </a:r>
          </a:p>
          <a:p>
            <a:pPr algn="r"/>
            <a:r>
              <a:rPr lang="sv-SE" sz="2000" dirty="0">
                <a:latin typeface="Segoe UI" panose="020B0502040204020203" pitchFamily="34" charset="0"/>
                <a:cs typeface="Segoe UI" panose="020B0502040204020203" pitchFamily="34" charset="0"/>
                <a:hlinkClick r:id="rId2"/>
              </a:rPr>
              <a:t>https://community.mis.temple.edu/jshafer</a:t>
            </a:r>
            <a:r>
              <a:rPr lang="sv-SE" sz="2000" dirty="0">
                <a:latin typeface="Segoe UI" panose="020B0502040204020203" pitchFamily="34" charset="0"/>
                <a:cs typeface="Segoe UI" panose="020B0502040204020203" pitchFamily="34" charset="0"/>
              </a:rPr>
              <a:t> </a:t>
            </a:r>
          </a:p>
          <a:p>
            <a:pPr algn="r"/>
            <a:endParaRPr lang="sv-SE" sz="2000" dirty="0">
              <a:latin typeface="Segoe UI" panose="020B0502040204020203" pitchFamily="34" charset="0"/>
              <a:cs typeface="Segoe UI" panose="020B0502040204020203" pitchFamily="34" charset="0"/>
            </a:endParaRPr>
          </a:p>
          <a:p>
            <a:br>
              <a:rPr lang="sv-SE" sz="2000" dirty="0">
                <a:latin typeface="Segoe UI" panose="020B0502040204020203" pitchFamily="34" charset="0"/>
                <a:cs typeface="Segoe UI" panose="020B0502040204020203" pitchFamily="34" charset="0"/>
              </a:rPr>
            </a:br>
            <a:r>
              <a:rPr lang="sv-SE" sz="1600" i="1" dirty="0">
                <a:latin typeface="Segoe UI" panose="020B0502040204020203" pitchFamily="34" charset="0"/>
                <a:cs typeface="Segoe UI" panose="020B0502040204020203" pitchFamily="34" charset="0"/>
              </a:rPr>
              <a:t> </a:t>
            </a:r>
            <a:endParaRPr lang="sv-SE" sz="2000" i="1" dirty="0">
              <a:latin typeface="Segoe UI" panose="020B0502040204020203" pitchFamily="34" charset="0"/>
              <a:cs typeface="Segoe UI" panose="020B0502040204020203" pitchFamily="34" charset="0"/>
            </a:endParaRPr>
          </a:p>
        </p:txBody>
      </p:sp>
      <p:sp>
        <p:nvSpPr>
          <p:cNvPr id="8" name="Rectangle 7">
            <a:extLst>
              <a:ext uri="{FF2B5EF4-FFF2-40B4-BE49-F238E27FC236}">
                <a16:creationId xmlns:a16="http://schemas.microsoft.com/office/drawing/2014/main" id="{1A8F0792-367D-9A34-82A1-183B7ADA0726}"/>
              </a:ext>
            </a:extLst>
          </p:cNvPr>
          <p:cNvSpPr/>
          <p:nvPr/>
        </p:nvSpPr>
        <p:spPr>
          <a:xfrm>
            <a:off x="0" y="0"/>
            <a:ext cx="12192000" cy="914400"/>
          </a:xfrm>
          <a:prstGeom prst="rect">
            <a:avLst/>
          </a:prstGeom>
          <a:solidFill>
            <a:srgbClr val="A326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000">
                <a:latin typeface="+mj-lt"/>
                <a:ea typeface="Tahoma" panose="020B0604030504040204" pitchFamily="34" charset="0"/>
                <a:cs typeface="Segoe UI" panose="020B0502040204020203" pitchFamily="34" charset="0"/>
              </a:rPr>
              <a:t>MIS3536: Info Sys Innovation with AI</a:t>
            </a:r>
            <a:endParaRPr lang="en-US" sz="4000" dirty="0">
              <a:latin typeface="+mj-lt"/>
              <a:ea typeface="Tahoma" panose="020B0604030504040204" pitchFamily="34" charset="0"/>
              <a:cs typeface="Segoe UI" panose="020B0502040204020203" pitchFamily="34" charset="0"/>
            </a:endParaRPr>
          </a:p>
        </p:txBody>
      </p:sp>
      <p:sp>
        <p:nvSpPr>
          <p:cNvPr id="7" name="TextBox 6">
            <a:extLst>
              <a:ext uri="{FF2B5EF4-FFF2-40B4-BE49-F238E27FC236}">
                <a16:creationId xmlns:a16="http://schemas.microsoft.com/office/drawing/2014/main" id="{962BF4CA-20AD-7B77-3525-D45E1C263E05}"/>
              </a:ext>
            </a:extLst>
          </p:cNvPr>
          <p:cNvSpPr txBox="1"/>
          <p:nvPr/>
        </p:nvSpPr>
        <p:spPr>
          <a:xfrm>
            <a:off x="305943" y="6131434"/>
            <a:ext cx="5805577" cy="230832"/>
          </a:xfrm>
          <a:prstGeom prst="rect">
            <a:avLst/>
          </a:prstGeom>
          <a:noFill/>
        </p:spPr>
        <p:txBody>
          <a:bodyPr wrap="square" rtlCol="0">
            <a:spAutoFit/>
          </a:bodyPr>
          <a:lstStyle/>
          <a:p>
            <a:pPr algn="ctr"/>
            <a:r>
              <a:rPr lang="en-US" sz="900" dirty="0"/>
              <a:t>Unless otherwise indicated, all decorative images are by Unknown Author and licensed under </a:t>
            </a:r>
            <a:r>
              <a:rPr lang="en-US" sz="900" dirty="0">
                <a:hlinkClick r:id="rId3" tooltip="https://creativecommons.org/licenses/by-nc/3.0/"/>
              </a:rPr>
              <a:t>CC BY-NC</a:t>
            </a:r>
            <a:endParaRPr lang="en-US" sz="900" dirty="0"/>
          </a:p>
        </p:txBody>
      </p:sp>
      <p:pic>
        <p:nvPicPr>
          <p:cNvPr id="6" name="Picture 5" descr="A blue light bulb with a brain inside">
            <a:extLst>
              <a:ext uri="{FF2B5EF4-FFF2-40B4-BE49-F238E27FC236}">
                <a16:creationId xmlns:a16="http://schemas.microsoft.com/office/drawing/2014/main" id="{A36D6498-511E-A47E-A31E-A870F7805C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6227" y="1403184"/>
            <a:ext cx="5285007" cy="4688174"/>
          </a:xfrm>
          <a:prstGeom prst="rect">
            <a:avLst/>
          </a:prstGeom>
        </p:spPr>
      </p:pic>
    </p:spTree>
    <p:extLst>
      <p:ext uri="{BB962C8B-B14F-4D97-AF65-F5344CB8AC3E}">
        <p14:creationId xmlns:p14="http://schemas.microsoft.com/office/powerpoint/2010/main" val="1793865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0"/>
          <p:cNvSpPr/>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200" b="1" kern="1200">
                <a:solidFill>
                  <a:schemeClr val="tx1"/>
                </a:solidFill>
                <a:latin typeface="+mj-lt"/>
                <a:ea typeface="+mj-ea"/>
                <a:cs typeface="+mj-cs"/>
              </a:rPr>
              <a:t>A Technology at the Plateau of Productivity</a:t>
            </a:r>
            <a:endParaRPr lang="en-US" sz="4200" kern="1200">
              <a:solidFill>
                <a:schemeClr val="tx1"/>
              </a:solidFill>
              <a:latin typeface="+mj-lt"/>
              <a:ea typeface="+mj-ea"/>
              <a:cs typeface="+mj-cs"/>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1"/>
          <p:cNvSpPr/>
          <p:nvPr/>
        </p:nvSpPr>
        <p:spPr>
          <a:xfrm>
            <a:off x="838200" y="1929384"/>
            <a:ext cx="10515600" cy="4251960"/>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2200"/>
              <a:t>One relatable example of a technology that has reached the plateau stage is Cloud Computing. A decade or so ago, "the cloud" was an emerging concept surrounded by much hype and early skepticism (especially about security and reliability).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06416B-C0B3-A408-19B1-5BC150563EC9}"/>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4C05055C-07E9-3985-A82F-DE4FC481E148}"/>
              </a:ext>
            </a:extLst>
          </p:cNvPr>
          <p:cNvSpPr/>
          <p:nvPr/>
        </p:nvSpPr>
        <p:spPr>
          <a:xfrm>
            <a:off x="812800" y="812800"/>
            <a:ext cx="2185044" cy="3041570"/>
          </a:xfrm>
          <a:prstGeom prst="rect">
            <a:avLst/>
          </a:prstGeom>
          <a:noFill/>
          <a:ln/>
        </p:spPr>
        <p:txBody>
          <a:bodyPr wrap="square" lIns="0" tIns="0" rIns="0" bIns="0" rtlCol="0" anchor="t"/>
          <a:lstStyle/>
          <a:p>
            <a:pPr>
              <a:lnSpc>
                <a:spcPts val="4320"/>
              </a:lnSpc>
            </a:pPr>
            <a:r>
              <a:rPr lang="en-US" sz="3200" b="1" dirty="0">
                <a:solidFill>
                  <a:srgbClr val="000000"/>
                </a:solidFill>
                <a:latin typeface="Arial" pitchFamily="34" charset="0"/>
                <a:cs typeface="Arial" pitchFamily="34" charset="-120"/>
              </a:rPr>
              <a:t>The latest Hype Cycle for Cloud Computing</a:t>
            </a:r>
            <a:endParaRPr lang="en-US" sz="3200" dirty="0"/>
          </a:p>
        </p:txBody>
      </p:sp>
      <p:sp>
        <p:nvSpPr>
          <p:cNvPr id="4" name="Text 2">
            <a:extLst>
              <a:ext uri="{FF2B5EF4-FFF2-40B4-BE49-F238E27FC236}">
                <a16:creationId xmlns:a16="http://schemas.microsoft.com/office/drawing/2014/main" id="{123AA694-027C-1DC7-72C2-70B2A71EDA1F}"/>
              </a:ext>
            </a:extLst>
          </p:cNvPr>
          <p:cNvSpPr/>
          <p:nvPr/>
        </p:nvSpPr>
        <p:spPr>
          <a:xfrm>
            <a:off x="812800" y="2540000"/>
            <a:ext cx="10566400" cy="568960"/>
          </a:xfrm>
          <a:prstGeom prst="rect">
            <a:avLst/>
          </a:prstGeom>
          <a:noFill/>
          <a:ln/>
        </p:spPr>
        <p:txBody>
          <a:bodyPr wrap="square" lIns="0" tIns="0" rIns="0" bIns="0" rtlCol="0" anchor="t"/>
          <a:lstStyle/>
          <a:p>
            <a:pPr>
              <a:lnSpc>
                <a:spcPts val="2240"/>
              </a:lnSpc>
            </a:pPr>
            <a:endParaRPr lang="en-US" sz="1600" dirty="0"/>
          </a:p>
        </p:txBody>
      </p:sp>
      <p:pic>
        <p:nvPicPr>
          <p:cNvPr id="5" name="Picture 4">
            <a:extLst>
              <a:ext uri="{FF2B5EF4-FFF2-40B4-BE49-F238E27FC236}">
                <a16:creationId xmlns:a16="http://schemas.microsoft.com/office/drawing/2014/main" id="{5B040B30-2B97-8DB9-3135-AE7D8C7DA0F0}"/>
              </a:ext>
            </a:extLst>
          </p:cNvPr>
          <p:cNvPicPr>
            <a:picLocks noChangeAspect="1"/>
          </p:cNvPicPr>
          <p:nvPr/>
        </p:nvPicPr>
        <p:blipFill>
          <a:blip r:embed="rId3"/>
          <a:stretch>
            <a:fillRect/>
          </a:stretch>
        </p:blipFill>
        <p:spPr>
          <a:xfrm>
            <a:off x="3223450" y="635453"/>
            <a:ext cx="8155750" cy="4700476"/>
          </a:xfrm>
          <a:prstGeom prst="rect">
            <a:avLst/>
          </a:prstGeom>
        </p:spPr>
      </p:pic>
    </p:spTree>
    <p:extLst>
      <p:ext uri="{BB962C8B-B14F-4D97-AF65-F5344CB8AC3E}">
        <p14:creationId xmlns:p14="http://schemas.microsoft.com/office/powerpoint/2010/main" val="3054691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0"/>
          <p:cNvSpPr/>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5400" b="1" kern="1200">
                <a:solidFill>
                  <a:schemeClr val="tx1"/>
                </a:solidFill>
                <a:latin typeface="+mj-lt"/>
                <a:ea typeface="+mj-ea"/>
                <a:cs typeface="+mj-cs"/>
              </a:rPr>
              <a:t>Where are we now?</a:t>
            </a:r>
            <a:endParaRPr lang="en-US" sz="5400" kern="1200">
              <a:solidFill>
                <a:schemeClr val="tx1"/>
              </a:solidFill>
              <a:latin typeface="+mj-lt"/>
              <a:ea typeface="+mj-ea"/>
              <a:cs typeface="+mj-cs"/>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1"/>
          <p:cNvSpPr/>
          <p:nvPr/>
        </p:nvSpPr>
        <p:spPr>
          <a:xfrm>
            <a:off x="838200" y="1929384"/>
            <a:ext cx="10515600" cy="4251960"/>
          </a:xfrm>
          <a:prstGeom prst="rect">
            <a:avLst/>
          </a:prstGeom>
        </p:spPr>
        <p:txBody>
          <a:bodyPr vert="horz" lIns="91440" tIns="45720" rIns="91440" bIns="45720" rtlCol="0">
            <a:normAutofit/>
          </a:bodyPr>
          <a:lstStyle/>
          <a:p>
            <a:pPr marL="457189" indent="-228600">
              <a:lnSpc>
                <a:spcPct val="90000"/>
              </a:lnSpc>
              <a:spcAft>
                <a:spcPts val="600"/>
              </a:spcAft>
              <a:buSzPct val="100000"/>
              <a:buFont typeface="Arial" panose="020B0604020202020204" pitchFamily="34" charset="0"/>
              <a:buChar char="•"/>
            </a:pPr>
            <a:r>
              <a:rPr lang="en-US" sz="2200" dirty="0"/>
              <a:t>Work in groups</a:t>
            </a:r>
          </a:p>
          <a:p>
            <a:pPr marL="457189" indent="-228600">
              <a:lnSpc>
                <a:spcPct val="90000"/>
              </a:lnSpc>
              <a:spcAft>
                <a:spcPts val="600"/>
              </a:spcAft>
              <a:buSzPct val="100000"/>
              <a:buFont typeface="Arial" panose="020B0604020202020204" pitchFamily="34" charset="0"/>
              <a:buChar char="•"/>
            </a:pPr>
            <a:r>
              <a:rPr lang="en-US" sz="2200" dirty="0"/>
              <a:t>Pick a well-known application of AI</a:t>
            </a:r>
          </a:p>
          <a:p>
            <a:pPr marL="457189" indent="-228600">
              <a:lnSpc>
                <a:spcPct val="90000"/>
              </a:lnSpc>
              <a:spcAft>
                <a:spcPts val="600"/>
              </a:spcAft>
              <a:buSzPct val="100000"/>
              <a:buFont typeface="Arial" panose="020B0604020202020204" pitchFamily="34" charset="0"/>
              <a:buChar char="•"/>
            </a:pPr>
            <a:r>
              <a:rPr lang="en-US" sz="2200" dirty="0"/>
              <a:t>Discuss where that application is in terms of the Hype Cycle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77417D1-3412-3E44-9EFB-B25EE3B1907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952593-076E-5A86-B72F-C82C700AED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0">
            <a:extLst>
              <a:ext uri="{FF2B5EF4-FFF2-40B4-BE49-F238E27FC236}">
                <a16:creationId xmlns:a16="http://schemas.microsoft.com/office/drawing/2014/main" id="{EF88E6B5-84E4-5017-C5C1-541B40DB9AD2}"/>
              </a:ext>
            </a:extLst>
          </p:cNvPr>
          <p:cNvSpPr/>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5400" b="1" kern="1200" dirty="0">
                <a:solidFill>
                  <a:schemeClr val="tx1"/>
                </a:solidFill>
                <a:latin typeface="+mj-lt"/>
                <a:ea typeface="+mj-ea"/>
                <a:cs typeface="+mj-cs"/>
              </a:rPr>
              <a:t>Criticisms </a:t>
            </a:r>
            <a:r>
              <a:rPr lang="en-US" sz="3200" b="1" kern="1200" dirty="0">
                <a:solidFill>
                  <a:schemeClr val="tx1"/>
                </a:solidFill>
                <a:latin typeface="+mj-lt"/>
                <a:ea typeface="+mj-ea"/>
                <a:cs typeface="+mj-cs"/>
              </a:rPr>
              <a:t>(1)</a:t>
            </a:r>
            <a:endParaRPr lang="en-US" sz="5400" kern="1200" dirty="0">
              <a:solidFill>
                <a:schemeClr val="tx1"/>
              </a:solidFill>
              <a:latin typeface="+mj-lt"/>
              <a:ea typeface="+mj-ea"/>
              <a:cs typeface="+mj-cs"/>
            </a:endParaRPr>
          </a:p>
        </p:txBody>
      </p:sp>
      <p:sp>
        <p:nvSpPr>
          <p:cNvPr id="10" name="sketch line">
            <a:extLst>
              <a:ext uri="{FF2B5EF4-FFF2-40B4-BE49-F238E27FC236}">
                <a16:creationId xmlns:a16="http://schemas.microsoft.com/office/drawing/2014/main" id="{33530F05-D09A-8E3A-9D02-D0C5958AAB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1">
            <a:extLst>
              <a:ext uri="{FF2B5EF4-FFF2-40B4-BE49-F238E27FC236}">
                <a16:creationId xmlns:a16="http://schemas.microsoft.com/office/drawing/2014/main" id="{235AE398-17FA-516E-84D6-18D20AD02869}"/>
              </a:ext>
            </a:extLst>
          </p:cNvPr>
          <p:cNvSpPr/>
          <p:nvPr/>
        </p:nvSpPr>
        <p:spPr>
          <a:xfrm>
            <a:off x="838200" y="1929384"/>
            <a:ext cx="10515600" cy="4251960"/>
          </a:xfrm>
          <a:prstGeom prst="rect">
            <a:avLst/>
          </a:prstGeom>
        </p:spPr>
        <p:txBody>
          <a:bodyPr vert="horz" lIns="91440" tIns="45720" rIns="91440" bIns="45720" rtlCol="0">
            <a:normAutofit lnSpcReduction="10000"/>
          </a:bodyPr>
          <a:lstStyle/>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lang="en-US" sz="3200" dirty="0">
                <a:solidFill>
                  <a:prstClr val="black"/>
                </a:solidFill>
                <a:latin typeface="Calibri"/>
              </a:rPr>
              <a:t>The Hype Cycle is d</a:t>
            </a:r>
            <a:r>
              <a:rPr kumimoji="0" lang="en-US" sz="3200" b="0" i="0" u="none" strike="noStrike" kern="1200" cap="none" spc="0" normalizeH="0" baseline="0" noProof="0" dirty="0" err="1">
                <a:ln>
                  <a:noFill/>
                </a:ln>
                <a:solidFill>
                  <a:prstClr val="black"/>
                </a:solidFill>
                <a:effectLst/>
                <a:uLnTx/>
                <a:uFillTx/>
                <a:latin typeface="Calibri"/>
                <a:ea typeface="+mn-ea"/>
                <a:cs typeface="+mn-cs"/>
              </a:rPr>
              <a:t>escriptive</a:t>
            </a:r>
            <a:r>
              <a:rPr kumimoji="0" lang="en-US" sz="3200" b="0" i="0" u="none" strike="noStrike" kern="1200" cap="none" spc="0" normalizeH="0" baseline="0" noProof="0" dirty="0">
                <a:ln>
                  <a:noFill/>
                </a:ln>
                <a:solidFill>
                  <a:prstClr val="black"/>
                </a:solidFill>
                <a:effectLst/>
                <a:uLnTx/>
                <a:uFillTx/>
                <a:latin typeface="Calibri"/>
                <a:ea typeface="+mn-ea"/>
                <a:cs typeface="+mn-cs"/>
              </a:rPr>
              <a:t>, not predictive. It shows a pattern but not timing or certainty</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200" b="0" i="0" u="none" strike="noStrike" kern="1200" cap="none" spc="0" normalizeH="0" baseline="0" noProof="0" dirty="0">
                <a:ln>
                  <a:noFill/>
                </a:ln>
                <a:solidFill>
                  <a:prstClr val="black"/>
                </a:solidFill>
                <a:effectLst/>
                <a:uLnTx/>
                <a:uFillTx/>
                <a:latin typeface="Calibri"/>
                <a:ea typeface="+mn-ea"/>
                <a:cs typeface="+mn-cs"/>
              </a:rPr>
              <a:t>Stage placement can be subjective – relies on analyst judgment.</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200" b="0" i="0" u="none" strike="noStrike" kern="1200" cap="none" spc="0" normalizeH="0" baseline="0" noProof="0" dirty="0">
                <a:ln>
                  <a:noFill/>
                </a:ln>
                <a:solidFill>
                  <a:prstClr val="black"/>
                </a:solidFill>
                <a:effectLst/>
                <a:uLnTx/>
                <a:uFillTx/>
                <a:latin typeface="Calibri"/>
                <a:ea typeface="+mn-ea"/>
                <a:cs typeface="+mn-cs"/>
              </a:rPr>
              <a:t>Not all technologies follow the same curve – some stall or evolve differently</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200" b="0" i="0" u="none" strike="noStrike" kern="1200" cap="none" spc="0" normalizeH="0" baseline="0" noProof="0" dirty="0">
                <a:ln>
                  <a:noFill/>
                </a:ln>
                <a:solidFill>
                  <a:prstClr val="black"/>
                </a:solidFill>
                <a:effectLst/>
                <a:uLnTx/>
                <a:uFillTx/>
                <a:latin typeface="Calibri"/>
                <a:ea typeface="+mn-ea"/>
                <a:cs typeface="+mn-cs"/>
              </a:rPr>
              <a:t>Focuses on expectations, not business value or ROI</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200" b="0" i="0" u="none" strike="noStrike" kern="1200" cap="none" spc="0" normalizeH="0" baseline="0" noProof="0" dirty="0">
                <a:ln>
                  <a:noFill/>
                </a:ln>
                <a:solidFill>
                  <a:prstClr val="black"/>
                </a:solidFill>
                <a:effectLst/>
                <a:uLnTx/>
                <a:uFillTx/>
                <a:latin typeface="Calibri"/>
                <a:ea typeface="+mn-ea"/>
                <a:cs typeface="+mn-cs"/>
              </a:rPr>
              <a:t>Can reinforce herd behavior instead of independent analysis</a:t>
            </a:r>
          </a:p>
        </p:txBody>
      </p:sp>
    </p:spTree>
    <p:extLst>
      <p:ext uri="{BB962C8B-B14F-4D97-AF65-F5344CB8AC3E}">
        <p14:creationId xmlns:p14="http://schemas.microsoft.com/office/powerpoint/2010/main" val="91139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E017D79-B6A5-A63D-7E53-89A31FC700F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114607B-02D8-8F23-7550-158A3C6FD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0">
            <a:extLst>
              <a:ext uri="{FF2B5EF4-FFF2-40B4-BE49-F238E27FC236}">
                <a16:creationId xmlns:a16="http://schemas.microsoft.com/office/drawing/2014/main" id="{36C18638-203D-75D0-7385-0D00AF35993C}"/>
              </a:ext>
            </a:extLst>
          </p:cNvPr>
          <p:cNvSpPr/>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5400" b="1" kern="1200" dirty="0">
                <a:solidFill>
                  <a:schemeClr val="tx1"/>
                </a:solidFill>
                <a:latin typeface="+mj-lt"/>
                <a:ea typeface="+mj-ea"/>
                <a:cs typeface="+mj-cs"/>
              </a:rPr>
              <a:t>Criticisms </a:t>
            </a:r>
            <a:r>
              <a:rPr lang="en-US" sz="3200" b="1" kern="1200" dirty="0">
                <a:solidFill>
                  <a:schemeClr val="tx1"/>
                </a:solidFill>
                <a:latin typeface="+mj-lt"/>
                <a:ea typeface="+mj-ea"/>
                <a:cs typeface="+mj-cs"/>
              </a:rPr>
              <a:t>(2)</a:t>
            </a:r>
            <a:endParaRPr lang="en-US" sz="5400" kern="1200" dirty="0">
              <a:solidFill>
                <a:schemeClr val="tx1"/>
              </a:solidFill>
              <a:latin typeface="+mj-lt"/>
              <a:ea typeface="+mj-ea"/>
              <a:cs typeface="+mj-cs"/>
            </a:endParaRPr>
          </a:p>
        </p:txBody>
      </p:sp>
      <p:sp>
        <p:nvSpPr>
          <p:cNvPr id="10" name="sketch line">
            <a:extLst>
              <a:ext uri="{FF2B5EF4-FFF2-40B4-BE49-F238E27FC236}">
                <a16:creationId xmlns:a16="http://schemas.microsoft.com/office/drawing/2014/main" id="{225AE4E3-1926-AF7B-75C7-BD84E2E041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1">
            <a:extLst>
              <a:ext uri="{FF2B5EF4-FFF2-40B4-BE49-F238E27FC236}">
                <a16:creationId xmlns:a16="http://schemas.microsoft.com/office/drawing/2014/main" id="{8114D3E7-0323-79CF-67A7-7116FFB0A92A}"/>
              </a:ext>
            </a:extLst>
          </p:cNvPr>
          <p:cNvSpPr/>
          <p:nvPr/>
        </p:nvSpPr>
        <p:spPr>
          <a:xfrm>
            <a:off x="838200" y="1929384"/>
            <a:ext cx="10515600" cy="1420389"/>
          </a:xfrm>
          <a:prstGeom prst="rect">
            <a:avLst/>
          </a:prstGeom>
        </p:spPr>
        <p:txBody>
          <a:bodyPr vert="horz" lIns="91440" tIns="45720" rIns="91440" bIns="45720" rtlCol="0">
            <a:normAutofit/>
          </a:bodyPr>
          <a:lstStyle/>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lang="en-US" sz="3200" dirty="0">
                <a:solidFill>
                  <a:prstClr val="black"/>
                </a:solidFill>
                <a:latin typeface="Calibri"/>
              </a:rPr>
              <a:t>Biased towards “big tech” players with established relationships with Gartner.  (Shafer’s observation.)</a:t>
            </a:r>
            <a:endParaRPr kumimoji="0" lang="en-US"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TextBox 3">
            <a:extLst>
              <a:ext uri="{FF2B5EF4-FFF2-40B4-BE49-F238E27FC236}">
                <a16:creationId xmlns:a16="http://schemas.microsoft.com/office/drawing/2014/main" id="{0FF1D029-07C4-BF4F-6235-C5012B639CA0}"/>
              </a:ext>
            </a:extLst>
          </p:cNvPr>
          <p:cNvSpPr txBox="1"/>
          <p:nvPr/>
        </p:nvSpPr>
        <p:spPr>
          <a:xfrm>
            <a:off x="838200" y="3588152"/>
            <a:ext cx="10853928" cy="1569660"/>
          </a:xfrm>
          <a:prstGeom prst="rect">
            <a:avLst/>
          </a:prstGeom>
          <a:noFill/>
          <a:ln>
            <a:solidFill>
              <a:srgbClr val="0990FF"/>
            </a:solidFill>
          </a:ln>
        </p:spPr>
        <p:txBody>
          <a:bodyPr wrap="square" rtlCol="0">
            <a:spAutoFit/>
          </a:bodyPr>
          <a:lstStyle/>
          <a:p>
            <a:r>
              <a:rPr lang="en-US" sz="3200" dirty="0"/>
              <a:t>Bottom line: The Hype Cycle is a *conversation starter* and *risk-awareness tool*—not a one stop shop for decision making.</a:t>
            </a:r>
          </a:p>
        </p:txBody>
      </p:sp>
    </p:spTree>
    <p:extLst>
      <p:ext uri="{BB962C8B-B14F-4D97-AF65-F5344CB8AC3E}">
        <p14:creationId xmlns:p14="http://schemas.microsoft.com/office/powerpoint/2010/main" val="2362817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04A9-507B-DE86-8E44-E134981CD3A5}"/>
              </a:ext>
            </a:extLst>
          </p:cNvPr>
          <p:cNvSpPr>
            <a:spLocks noGrp="1"/>
          </p:cNvSpPr>
          <p:nvPr>
            <p:ph type="title"/>
          </p:nvPr>
        </p:nvSpPr>
        <p:spPr/>
        <p:txBody>
          <a:bodyPr/>
          <a:lstStyle/>
          <a:p>
            <a:r>
              <a:rPr lang="en-US" dirty="0"/>
              <a:t>References</a:t>
            </a:r>
          </a:p>
        </p:txBody>
      </p:sp>
      <p:sp>
        <p:nvSpPr>
          <p:cNvPr id="4" name="TextBox 3">
            <a:extLst>
              <a:ext uri="{FF2B5EF4-FFF2-40B4-BE49-F238E27FC236}">
                <a16:creationId xmlns:a16="http://schemas.microsoft.com/office/drawing/2014/main" id="{EEB9B7AC-95BD-BC66-413D-E1F37F6DD003}"/>
              </a:ext>
            </a:extLst>
          </p:cNvPr>
          <p:cNvSpPr txBox="1"/>
          <p:nvPr/>
        </p:nvSpPr>
        <p:spPr>
          <a:xfrm>
            <a:off x="838200" y="1585733"/>
            <a:ext cx="10273496" cy="4832092"/>
          </a:xfrm>
          <a:prstGeom prst="rect">
            <a:avLst/>
          </a:prstGeom>
          <a:noFill/>
        </p:spPr>
        <p:txBody>
          <a:bodyPr wrap="square">
            <a:spAutoFit/>
          </a:bodyPr>
          <a:lstStyle/>
          <a:p>
            <a:pPr marL="285750" indent="-285750">
              <a:buFont typeface="Arial" panose="020B0604020202020204" pitchFamily="34" charset="0"/>
              <a:buChar char="•"/>
            </a:pPr>
            <a:r>
              <a:rPr lang="en-US" sz="2800" dirty="0">
                <a:solidFill>
                  <a:prstClr val="black"/>
                </a:solidFill>
                <a:latin typeface="Calibri"/>
              </a:rPr>
              <a:t>Gartner, Inc. (n.d.). Gartner IT glossary: Hype Cycle.</a:t>
            </a:r>
            <a:br>
              <a:rPr lang="en-US" sz="2800" dirty="0">
                <a:solidFill>
                  <a:prstClr val="black"/>
                </a:solidFill>
                <a:latin typeface="Calibri"/>
              </a:rPr>
            </a:br>
            <a:r>
              <a:rPr lang="en-US" sz="2800" dirty="0">
                <a:solidFill>
                  <a:prstClr val="black"/>
                </a:solidFill>
                <a:latin typeface="Calibri"/>
                <a:hlinkClick r:id="rId2"/>
              </a:rPr>
              <a:t>https://www.gartner.com/en/information-technology/glossary/hype-cycle</a:t>
            </a:r>
            <a:r>
              <a:rPr lang="en-US" sz="2800" dirty="0">
                <a:solidFill>
                  <a:prstClr val="black"/>
                </a:solidFill>
                <a:latin typeface="Calibri"/>
              </a:rPr>
              <a:t> </a:t>
            </a:r>
          </a:p>
          <a:p>
            <a:pPr marL="285750" indent="-285750">
              <a:buFont typeface="Arial" panose="020B0604020202020204" pitchFamily="34" charset="0"/>
              <a:buChar char="•"/>
            </a:pPr>
            <a:r>
              <a:rPr lang="en-US" sz="2800" dirty="0">
                <a:solidFill>
                  <a:prstClr val="black"/>
                </a:solidFill>
                <a:latin typeface="Calibri"/>
              </a:rPr>
              <a:t>Gartner, Inc. (n.d.). Gartner Hype Cycle research methodology.</a:t>
            </a:r>
            <a:br>
              <a:rPr lang="en-US" sz="2800" dirty="0">
                <a:solidFill>
                  <a:prstClr val="black"/>
                </a:solidFill>
                <a:latin typeface="Calibri"/>
              </a:rPr>
            </a:br>
            <a:r>
              <a:rPr lang="en-US" sz="2800" dirty="0">
                <a:solidFill>
                  <a:prstClr val="black"/>
                </a:solidFill>
                <a:latin typeface="Calibri"/>
                <a:hlinkClick r:id="rId3"/>
              </a:rPr>
              <a:t>https://www.gartner.com/en/research/methodologies/gartner-hype-cycle</a:t>
            </a:r>
            <a:r>
              <a:rPr lang="en-US" sz="2800" dirty="0">
                <a:solidFill>
                  <a:prstClr val="black"/>
                </a:solidFill>
                <a:latin typeface="Calibri"/>
              </a:rPr>
              <a:t> </a:t>
            </a:r>
          </a:p>
          <a:p>
            <a:pPr marL="285750" indent="-285750">
              <a:buFont typeface="Arial" panose="020B0604020202020204" pitchFamily="34" charset="0"/>
              <a:buChar char="•"/>
            </a:pPr>
            <a:r>
              <a:rPr lang="en-US" sz="2800" dirty="0">
                <a:solidFill>
                  <a:prstClr val="black"/>
                </a:solidFill>
                <a:latin typeface="Calibri"/>
              </a:rPr>
              <a:t>Gartner, Inc. (n.d.). Understanding Gartner Hype Cycles.</a:t>
            </a:r>
            <a:br>
              <a:rPr lang="en-US" sz="2800" dirty="0">
                <a:solidFill>
                  <a:prstClr val="black"/>
                </a:solidFill>
                <a:latin typeface="Calibri"/>
              </a:rPr>
            </a:br>
            <a:r>
              <a:rPr lang="en-US" sz="2800" dirty="0">
                <a:solidFill>
                  <a:prstClr val="black"/>
                </a:solidFill>
                <a:latin typeface="Calibri"/>
                <a:hlinkClick r:id="rId4"/>
              </a:rPr>
              <a:t>https://www.gartner.com/en/research/hype-cycles</a:t>
            </a:r>
            <a:r>
              <a:rPr lang="en-US" sz="2800" dirty="0">
                <a:solidFill>
                  <a:prstClr val="black"/>
                </a:solidFill>
                <a:latin typeface="Calibri"/>
              </a:rPr>
              <a:t> </a:t>
            </a:r>
          </a:p>
          <a:p>
            <a:pPr marL="285750" indent="-285750">
              <a:buFont typeface="Arial" panose="020B0604020202020204" pitchFamily="34" charset="0"/>
              <a:buChar char="•"/>
            </a:pPr>
            <a:r>
              <a:rPr lang="en-US" sz="2800" dirty="0">
                <a:solidFill>
                  <a:prstClr val="black"/>
                </a:solidFill>
                <a:latin typeface="Calibri"/>
              </a:rPr>
              <a:t>Fenn, J., &amp; </a:t>
            </a:r>
            <a:r>
              <a:rPr lang="en-US" sz="2800" dirty="0" err="1">
                <a:solidFill>
                  <a:prstClr val="black"/>
                </a:solidFill>
                <a:latin typeface="Calibri"/>
              </a:rPr>
              <a:t>Raskino</a:t>
            </a:r>
            <a:r>
              <a:rPr lang="en-US" sz="2800" dirty="0">
                <a:solidFill>
                  <a:prstClr val="black"/>
                </a:solidFill>
                <a:latin typeface="Calibri"/>
              </a:rPr>
              <a:t>, M. (2008). Mastering the hype cycle: How to choose the right innovation at the right time.</a:t>
            </a:r>
            <a:br>
              <a:rPr lang="en-US" sz="2800" dirty="0">
                <a:solidFill>
                  <a:prstClr val="black"/>
                </a:solidFill>
                <a:latin typeface="Calibri"/>
              </a:rPr>
            </a:br>
            <a:r>
              <a:rPr lang="en-US" sz="2800" dirty="0">
                <a:solidFill>
                  <a:prstClr val="black"/>
                </a:solidFill>
                <a:latin typeface="Calibri"/>
              </a:rPr>
              <a:t>Harvard Business Press.</a:t>
            </a:r>
          </a:p>
        </p:txBody>
      </p:sp>
    </p:spTree>
    <p:extLst>
      <p:ext uri="{BB962C8B-B14F-4D97-AF65-F5344CB8AC3E}">
        <p14:creationId xmlns:p14="http://schemas.microsoft.com/office/powerpoint/2010/main" val="3500893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2CF15-9389-613D-F882-9272D8C466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B64AAB-7F98-416F-4C9D-806F1B651EF7}"/>
              </a:ext>
            </a:extLst>
          </p:cNvPr>
          <p:cNvSpPr>
            <a:spLocks noGrp="1"/>
          </p:cNvSpPr>
          <p:nvPr>
            <p:ph type="title"/>
          </p:nvPr>
        </p:nvSpPr>
        <p:spPr/>
        <p:txBody>
          <a:bodyPr/>
          <a:lstStyle/>
          <a:p>
            <a:r>
              <a:rPr lang="en-US" dirty="0"/>
              <a:t>References / Criticisms and Limitations</a:t>
            </a:r>
          </a:p>
        </p:txBody>
      </p:sp>
      <p:sp>
        <p:nvSpPr>
          <p:cNvPr id="4" name="TextBox 3">
            <a:extLst>
              <a:ext uri="{FF2B5EF4-FFF2-40B4-BE49-F238E27FC236}">
                <a16:creationId xmlns:a16="http://schemas.microsoft.com/office/drawing/2014/main" id="{1843B3F3-AB23-C62D-B717-4D601D37DC9A}"/>
              </a:ext>
            </a:extLst>
          </p:cNvPr>
          <p:cNvSpPr txBox="1"/>
          <p:nvPr/>
        </p:nvSpPr>
        <p:spPr>
          <a:xfrm>
            <a:off x="838200" y="1585733"/>
            <a:ext cx="10273496" cy="4832092"/>
          </a:xfrm>
          <a:prstGeom prst="rect">
            <a:avLst/>
          </a:prstGeom>
          <a:noFill/>
        </p:spPr>
        <p:txBody>
          <a:bodyPr wrap="square">
            <a:spAutoFit/>
          </a:bodyPr>
          <a:lstStyle/>
          <a:p>
            <a:pPr marL="457200" indent="-457200">
              <a:buFont typeface="Arial" panose="020B0604020202020204" pitchFamily="34" charset="0"/>
              <a:buChar char="•"/>
            </a:pPr>
            <a:r>
              <a:rPr lang="en-US" sz="2800" b="1" dirty="0" err="1"/>
              <a:t>Dedehayir</a:t>
            </a:r>
            <a:r>
              <a:rPr lang="en-US" sz="2800" b="1" dirty="0"/>
              <a:t>, O., &amp; Steinert, M.</a:t>
            </a:r>
            <a:r>
              <a:rPr lang="en-US" sz="2800" dirty="0"/>
              <a:t> (2016). </a:t>
            </a:r>
            <a:r>
              <a:rPr lang="en-US" sz="2800" i="1" dirty="0"/>
              <a:t>The hype cycle model: A review and future directions</a:t>
            </a:r>
            <a:r>
              <a:rPr lang="en-US" sz="2800" dirty="0"/>
              <a:t>.</a:t>
            </a:r>
            <a:br>
              <a:rPr lang="en-US" sz="2800" dirty="0"/>
            </a:br>
            <a:r>
              <a:rPr lang="en-US" sz="2800" i="1" dirty="0"/>
              <a:t>Technological Forecasting and Social Change, 108</a:t>
            </a:r>
            <a:r>
              <a:rPr lang="en-US" sz="2800" dirty="0"/>
              <a:t>, 28–41.</a:t>
            </a:r>
          </a:p>
          <a:p>
            <a:pPr marL="457200" indent="-457200">
              <a:buFont typeface="Arial" panose="020B0604020202020204" pitchFamily="34" charset="0"/>
              <a:buChar char="•"/>
            </a:pPr>
            <a:r>
              <a:rPr lang="en-US" sz="2800" b="1" dirty="0"/>
              <a:t>Borup, M., Brown, N., Konrad, K., &amp; Van Lente, H.</a:t>
            </a:r>
            <a:r>
              <a:rPr lang="en-US" sz="2800" dirty="0"/>
              <a:t> (2006). </a:t>
            </a:r>
            <a:r>
              <a:rPr lang="en-US" sz="2800" i="1" dirty="0"/>
              <a:t>The sociology of expectations in science and technology</a:t>
            </a:r>
            <a:r>
              <a:rPr lang="en-US" sz="2800" dirty="0"/>
              <a:t>.</a:t>
            </a:r>
            <a:br>
              <a:rPr lang="en-US" sz="2800" dirty="0"/>
            </a:br>
            <a:r>
              <a:rPr lang="en-US" sz="2800" i="1" dirty="0"/>
              <a:t>Technology Analysis &amp; Strategic Management, 18</a:t>
            </a:r>
            <a:r>
              <a:rPr lang="en-US" sz="2800" dirty="0"/>
              <a:t>(3–4), 285–298.</a:t>
            </a:r>
          </a:p>
          <a:p>
            <a:pPr marL="457200" indent="-457200">
              <a:buFont typeface="Arial" panose="020B0604020202020204" pitchFamily="34" charset="0"/>
              <a:buChar char="•"/>
            </a:pPr>
            <a:r>
              <a:rPr lang="en-US" sz="2800" b="1" dirty="0"/>
              <a:t>Steinert, M., &amp; Leifer, L.</a:t>
            </a:r>
            <a:r>
              <a:rPr lang="en-US" sz="2800" dirty="0"/>
              <a:t> (2010). </a:t>
            </a:r>
            <a:r>
              <a:rPr lang="en-US" sz="2800" i="1" dirty="0"/>
              <a:t>Scrutinizing Gartner’s hype cycle approach</a:t>
            </a:r>
            <a:r>
              <a:rPr lang="en-US" sz="2800" dirty="0"/>
              <a:t>.</a:t>
            </a:r>
            <a:br>
              <a:rPr lang="en-US" sz="2800" dirty="0"/>
            </a:br>
            <a:r>
              <a:rPr lang="en-US" sz="2800" dirty="0"/>
              <a:t>In </a:t>
            </a:r>
            <a:r>
              <a:rPr lang="en-US" sz="2800" i="1" dirty="0"/>
              <a:t>Proceedings of the International Conference on Engineering Design (ICED)</a:t>
            </a:r>
            <a:r>
              <a:rPr lang="en-US" sz="2800" dirty="0"/>
              <a:t>.</a:t>
            </a:r>
          </a:p>
          <a:p>
            <a:pPr marL="285750" indent="-285750">
              <a:buFont typeface="Arial" panose="020B0604020202020204" pitchFamily="34" charset="0"/>
              <a:buChar char="•"/>
            </a:pPr>
            <a:endParaRPr lang="en-US" sz="2800" dirty="0">
              <a:solidFill>
                <a:prstClr val="black"/>
              </a:solidFill>
              <a:latin typeface="Calibri"/>
            </a:endParaRPr>
          </a:p>
        </p:txBody>
      </p:sp>
    </p:spTree>
    <p:extLst>
      <p:ext uri="{BB962C8B-B14F-4D97-AF65-F5344CB8AC3E}">
        <p14:creationId xmlns:p14="http://schemas.microsoft.com/office/powerpoint/2010/main" val="2522585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0"/>
          <p:cNvSpPr/>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200" b="1" kern="1200" dirty="0">
                <a:solidFill>
                  <a:schemeClr val="tx1"/>
                </a:solidFill>
                <a:latin typeface="+mj-lt"/>
                <a:ea typeface="+mj-ea"/>
                <a:cs typeface="+mj-cs"/>
              </a:rPr>
              <a:t>Innovation, Technology, Hype and Maturity</a:t>
            </a:r>
            <a:endParaRPr lang="en-US" sz="4200" kern="1200" dirty="0">
              <a:solidFill>
                <a:schemeClr val="tx1"/>
              </a:solidFill>
              <a:latin typeface="+mj-lt"/>
              <a:ea typeface="+mj-ea"/>
              <a:cs typeface="+mj-cs"/>
            </a:endParaRPr>
          </a:p>
        </p:txBody>
      </p:sp>
      <p:sp>
        <p:nvSpPr>
          <p:cNvPr id="1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1"/>
          <p:cNvSpPr/>
          <p:nvPr/>
        </p:nvSpPr>
        <p:spPr>
          <a:xfrm>
            <a:off x="838200" y="1929384"/>
            <a:ext cx="10515600" cy="2967864"/>
          </a:xfrm>
          <a:prstGeom prst="rect">
            <a:avLst/>
          </a:prstGeom>
        </p:spPr>
        <p:txBody>
          <a:bodyPr vert="horz" lIns="91440" tIns="45720" rIns="91440" bIns="45720" rtlCol="0">
            <a:normAutofit/>
          </a:bodyPr>
          <a:lstStyle/>
          <a:p>
            <a:pPr marL="457189" indent="-228600">
              <a:lnSpc>
                <a:spcPct val="90000"/>
              </a:lnSpc>
              <a:spcAft>
                <a:spcPts val="600"/>
              </a:spcAft>
              <a:buSzPct val="100000"/>
              <a:buFont typeface="Arial" panose="020B0604020202020204" pitchFamily="34" charset="0"/>
              <a:buChar char="•"/>
            </a:pPr>
            <a:r>
              <a:rPr lang="en-US" sz="2400" dirty="0">
                <a:solidFill>
                  <a:srgbClr val="000000"/>
                </a:solidFill>
                <a:latin typeface="Arial" pitchFamily="34" charset="0"/>
                <a:cs typeface="Arial" pitchFamily="34" charset="-120"/>
              </a:rPr>
              <a:t>This course is about </a:t>
            </a:r>
            <a:r>
              <a:rPr lang="en-US" sz="2400" b="1" i="1" dirty="0">
                <a:solidFill>
                  <a:srgbClr val="000000"/>
                </a:solidFill>
                <a:latin typeface="Arial" pitchFamily="34" charset="0"/>
                <a:cs typeface="Arial" pitchFamily="34" charset="-120"/>
              </a:rPr>
              <a:t>AI</a:t>
            </a:r>
          </a:p>
          <a:p>
            <a:pPr marL="457189" indent="-228600">
              <a:lnSpc>
                <a:spcPct val="90000"/>
              </a:lnSpc>
              <a:spcAft>
                <a:spcPts val="600"/>
              </a:spcAft>
              <a:buSzPct val="100000"/>
              <a:buFont typeface="Arial" panose="020B0604020202020204" pitchFamily="34" charset="0"/>
              <a:buChar char="•"/>
            </a:pPr>
            <a:r>
              <a:rPr lang="en-US" sz="2400" dirty="0">
                <a:solidFill>
                  <a:srgbClr val="000000"/>
                </a:solidFill>
                <a:latin typeface="Arial" pitchFamily="34" charset="0"/>
                <a:cs typeface="Arial" pitchFamily="34" charset="-120"/>
              </a:rPr>
              <a:t>This course is about </a:t>
            </a:r>
            <a:r>
              <a:rPr lang="en-US" sz="2400" b="1" i="1" dirty="0">
                <a:solidFill>
                  <a:srgbClr val="000000"/>
                </a:solidFill>
                <a:latin typeface="Arial" pitchFamily="34" charset="0"/>
                <a:cs typeface="Arial" pitchFamily="34" charset="-120"/>
              </a:rPr>
              <a:t>Information Systems</a:t>
            </a:r>
          </a:p>
          <a:p>
            <a:pPr marL="457189" indent="-228600">
              <a:lnSpc>
                <a:spcPct val="90000"/>
              </a:lnSpc>
              <a:spcAft>
                <a:spcPts val="600"/>
              </a:spcAft>
              <a:buSzPct val="100000"/>
              <a:buFont typeface="Arial" panose="020B0604020202020204" pitchFamily="34" charset="0"/>
              <a:buChar char="•"/>
            </a:pPr>
            <a:r>
              <a:rPr lang="en-US" sz="2400" dirty="0">
                <a:solidFill>
                  <a:srgbClr val="000000"/>
                </a:solidFill>
                <a:latin typeface="Arial" pitchFamily="34" charset="0"/>
                <a:cs typeface="Arial" pitchFamily="34" charset="-120"/>
              </a:rPr>
              <a:t>This course is about </a:t>
            </a:r>
            <a:r>
              <a:rPr lang="en-US" sz="2400" b="1" i="1" dirty="0">
                <a:solidFill>
                  <a:srgbClr val="000000"/>
                </a:solidFill>
                <a:latin typeface="Arial" pitchFamily="34" charset="0"/>
                <a:cs typeface="Arial" pitchFamily="34" charset="-120"/>
              </a:rPr>
              <a:t>Innovation</a:t>
            </a:r>
          </a:p>
          <a:p>
            <a:pPr marL="457189" indent="-228600">
              <a:lnSpc>
                <a:spcPct val="90000"/>
              </a:lnSpc>
              <a:spcAft>
                <a:spcPts val="600"/>
              </a:spcAft>
              <a:buSzPct val="100000"/>
              <a:buFont typeface="Arial" panose="020B0604020202020204" pitchFamily="34" charset="0"/>
              <a:buChar char="•"/>
            </a:pPr>
            <a:endParaRPr lang="en-US" sz="2400" dirty="0">
              <a:solidFill>
                <a:srgbClr val="000000"/>
              </a:solidFill>
              <a:latin typeface="Arial" pitchFamily="34" charset="0"/>
              <a:cs typeface="Arial" pitchFamily="34" charset="-120"/>
            </a:endParaRPr>
          </a:p>
          <a:p>
            <a:pPr marL="457189" indent="-228600">
              <a:lnSpc>
                <a:spcPct val="90000"/>
              </a:lnSpc>
              <a:spcAft>
                <a:spcPts val="600"/>
              </a:spcAft>
              <a:buSzPct val="100000"/>
              <a:buFont typeface="Arial" panose="020B0604020202020204" pitchFamily="34" charset="0"/>
              <a:buChar char="•"/>
            </a:pPr>
            <a:endParaRPr lang="en-US" sz="2400" dirty="0">
              <a:solidFill>
                <a:srgbClr val="000000"/>
              </a:solidFill>
              <a:latin typeface="Arial" pitchFamily="34" charset="0"/>
              <a:cs typeface="Arial" pitchFamily="34" charset="-120"/>
            </a:endParaRPr>
          </a:p>
          <a:p>
            <a:pPr marL="457189" indent="-228600">
              <a:lnSpc>
                <a:spcPct val="90000"/>
              </a:lnSpc>
              <a:spcAft>
                <a:spcPts val="600"/>
              </a:spcAft>
              <a:buSzPct val="100000"/>
              <a:buFont typeface="Arial" panose="020B0604020202020204" pitchFamily="34" charset="0"/>
              <a:buChar char="•"/>
            </a:pPr>
            <a:r>
              <a:rPr lang="en-US" sz="2400" dirty="0">
                <a:solidFill>
                  <a:srgbClr val="666666"/>
                </a:solidFill>
                <a:latin typeface="Arial" pitchFamily="34" charset="0"/>
                <a:ea typeface="Arial" pitchFamily="34" charset="-122"/>
                <a:cs typeface="Arial" pitchFamily="34" charset="-120"/>
              </a:rPr>
              <a:t>Can anyone give me an example of a </a:t>
            </a:r>
            <a:r>
              <a:rPr lang="en-US" sz="2400" b="1" i="1" dirty="0">
                <a:solidFill>
                  <a:srgbClr val="666666"/>
                </a:solidFill>
                <a:latin typeface="Arial" pitchFamily="34" charset="0"/>
                <a:ea typeface="Arial" pitchFamily="34" charset="-122"/>
                <a:cs typeface="Arial" pitchFamily="34" charset="-120"/>
              </a:rPr>
              <a:t>disruptive</a:t>
            </a:r>
            <a:r>
              <a:rPr lang="en-US" sz="2400" dirty="0">
                <a:solidFill>
                  <a:srgbClr val="666666"/>
                </a:solidFill>
                <a:latin typeface="Arial" pitchFamily="34" charset="0"/>
                <a:ea typeface="Arial" pitchFamily="34" charset="-122"/>
                <a:cs typeface="Arial" pitchFamily="34" charset="-120"/>
              </a:rPr>
              <a:t> innovation?</a:t>
            </a:r>
            <a:endParaRPr lang="en-US" sz="2400" dirty="0"/>
          </a:p>
          <a:p>
            <a:pPr marL="457189" indent="-228600">
              <a:lnSpc>
                <a:spcPct val="90000"/>
              </a:lnSpc>
              <a:spcAft>
                <a:spcPts val="600"/>
              </a:spcAft>
              <a:buSzPct val="100000"/>
              <a:buFont typeface="Arial" panose="020B0604020202020204" pitchFamily="34" charset="0"/>
              <a:buChar char="•"/>
            </a:pPr>
            <a:endParaRPr lang="en-US" sz="2400" dirty="0">
              <a:solidFill>
                <a:srgbClr val="000000"/>
              </a:solidFill>
              <a:latin typeface="Arial" pitchFamily="34" charset="0"/>
              <a:cs typeface="Arial" pitchFamily="34"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0"/>
          <p:cNvSpPr/>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5400" b="1" kern="1200">
                <a:solidFill>
                  <a:schemeClr val="tx1"/>
                </a:solidFill>
                <a:latin typeface="+mj-lt"/>
                <a:ea typeface="+mj-ea"/>
                <a:cs typeface="+mj-cs"/>
              </a:rPr>
              <a:t>About Gartner</a:t>
            </a:r>
            <a:endParaRPr lang="en-US" sz="5400" kern="1200">
              <a:solidFill>
                <a:schemeClr val="tx1"/>
              </a:solidFill>
              <a:latin typeface="+mj-lt"/>
              <a:ea typeface="+mj-ea"/>
              <a:cs typeface="+mj-cs"/>
            </a:endParaRP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1"/>
          <p:cNvSpPr/>
          <p:nvPr/>
        </p:nvSpPr>
        <p:spPr>
          <a:xfrm>
            <a:off x="838200" y="1929384"/>
            <a:ext cx="10515600" cy="4251960"/>
          </a:xfrm>
          <a:prstGeom prst="rect">
            <a:avLst/>
          </a:prstGeom>
        </p:spPr>
        <p:txBody>
          <a:bodyPr vert="horz" lIns="91440" tIns="45720" rIns="91440" bIns="45720" rtlCol="0">
            <a:normAutofit/>
          </a:bodyPr>
          <a:lstStyle/>
          <a:p>
            <a:pPr marL="457189" indent="-457189">
              <a:lnSpc>
                <a:spcPts val="2880"/>
              </a:lnSpc>
              <a:spcAft>
                <a:spcPts val="600"/>
              </a:spcAft>
              <a:buSzPct val="100000"/>
              <a:buFont typeface="Arial" panose="020B0604020202020204" pitchFamily="34" charset="0"/>
              <a:buChar char="•"/>
            </a:pPr>
            <a:r>
              <a:rPr lang="en-US" sz="2400" dirty="0">
                <a:solidFill>
                  <a:srgbClr val="000000"/>
                </a:solidFill>
                <a:latin typeface="Arial" pitchFamily="34" charset="0"/>
                <a:cs typeface="Arial" pitchFamily="34" charset="-120"/>
              </a:rPr>
              <a:t>Gartner, Inc. is a global research and advisory company (founded 1979) headquartered in Stamford, Connecticut.</a:t>
            </a:r>
          </a:p>
          <a:p>
            <a:pPr marL="457189" indent="-457189">
              <a:lnSpc>
                <a:spcPts val="2880"/>
              </a:lnSpc>
              <a:spcAft>
                <a:spcPts val="600"/>
              </a:spcAft>
              <a:buSzPct val="100000"/>
              <a:buFont typeface="Arial" panose="020B0604020202020204" pitchFamily="34" charset="0"/>
              <a:buChar char="•"/>
            </a:pPr>
            <a:r>
              <a:rPr lang="en-US" sz="2400" dirty="0">
                <a:solidFill>
                  <a:srgbClr val="000000"/>
                </a:solidFill>
                <a:latin typeface="Arial" pitchFamily="34" charset="0"/>
                <a:cs typeface="Arial" pitchFamily="34" charset="-120"/>
              </a:rPr>
              <a:t>It provides insights and analysis to help business and IT leaders make informed decisions. Gartner research outputs include well-known frameworks and tools like the Hype Cycle, which evaluate technologies and market trends.</a:t>
            </a:r>
          </a:p>
          <a:p>
            <a:pPr marL="457189" indent="-457189">
              <a:lnSpc>
                <a:spcPts val="2880"/>
              </a:lnSpc>
              <a:spcAft>
                <a:spcPts val="600"/>
              </a:spcAft>
              <a:buSzPct val="100000"/>
              <a:buChar char="•"/>
            </a:pPr>
            <a:r>
              <a:rPr lang="en-US" sz="2400" dirty="0">
                <a:solidFill>
                  <a:srgbClr val="000000"/>
                </a:solidFill>
                <a:latin typeface="Arial" pitchFamily="34" charset="0"/>
                <a:ea typeface="Arial" pitchFamily="34" charset="-122"/>
                <a:cs typeface="Arial" pitchFamily="34" charset="-120"/>
              </a:rPr>
              <a:t>FUN FACT: Did you know that as a Temple student you have access to Gartner research? See: </a:t>
            </a:r>
            <a:r>
              <a:rPr lang="en-US" sz="2400" dirty="0">
                <a:solidFill>
                  <a:srgbClr val="000000"/>
                </a:solidFill>
                <a:latin typeface="Arial" pitchFamily="34" charset="0"/>
                <a:ea typeface="Arial" pitchFamily="34" charset="-122"/>
                <a:cs typeface="Arial" pitchFamily="34" charset="-120"/>
                <a:hlinkClick r:id="rId3"/>
              </a:rPr>
              <a:t>https://gartner.temple.edu</a:t>
            </a:r>
            <a:r>
              <a:rPr lang="en-US" sz="2400" dirty="0">
                <a:solidFill>
                  <a:srgbClr val="000000"/>
                </a:solidFill>
                <a:latin typeface="Arial" pitchFamily="34" charset="0"/>
                <a:ea typeface="Arial" pitchFamily="34" charset="-122"/>
                <a:cs typeface="Arial" pitchFamily="34" charset="-120"/>
              </a:rPr>
              <a:t> </a:t>
            </a:r>
            <a:endParaRPr lang="en-US" sz="2400" dirty="0"/>
          </a:p>
          <a:p>
            <a:pPr indent="-228600">
              <a:lnSpc>
                <a:spcPct val="90000"/>
              </a:lnSpc>
              <a:spcAft>
                <a:spcPts val="600"/>
              </a:spcAft>
              <a:buFont typeface="Arial" panose="020B0604020202020204" pitchFamily="34" charset="0"/>
              <a:buChar char="•"/>
            </a:pPr>
            <a:endParaRPr lang="en-US" sz="2200" dirty="0"/>
          </a:p>
        </p:txBody>
      </p:sp>
      <p:sp>
        <p:nvSpPr>
          <p:cNvPr id="4" name="Text 2"/>
          <p:cNvSpPr/>
          <p:nvPr/>
        </p:nvSpPr>
        <p:spPr>
          <a:xfrm>
            <a:off x="1193800" y="3565187"/>
            <a:ext cx="10160000" cy="1615440"/>
          </a:xfrm>
          <a:prstGeom prst="rect">
            <a:avLst/>
          </a:prstGeom>
          <a:noFill/>
          <a:ln/>
        </p:spPr>
        <p:txBody>
          <a:bodyPr wrap="square" lIns="0" tIns="0" rIns="0" bIns="0" rtlCol="0" anchor="t"/>
          <a:lstStyle/>
          <a:p>
            <a:pPr marL="457189" indent="-457189">
              <a:lnSpc>
                <a:spcPts val="2880"/>
              </a:lnSpc>
              <a:spcAft>
                <a:spcPts val="600"/>
              </a:spcAft>
              <a:buSzPct val="100000"/>
              <a:buChar char="•"/>
            </a:pP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837C4C6-A1F9-800E-D77B-8FA7C68191A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517519D-4573-A4FF-0E42-6112535FE8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0">
            <a:extLst>
              <a:ext uri="{FF2B5EF4-FFF2-40B4-BE49-F238E27FC236}">
                <a16:creationId xmlns:a16="http://schemas.microsoft.com/office/drawing/2014/main" id="{FB4E5F30-2A2A-542C-83C6-395C2872CB71}"/>
              </a:ext>
            </a:extLst>
          </p:cNvPr>
          <p:cNvSpPr/>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800" b="1" dirty="0"/>
              <a:t>Where did the Hype Cycle come from?</a:t>
            </a:r>
            <a:endParaRPr lang="en-US" sz="4800" dirty="0"/>
          </a:p>
        </p:txBody>
      </p:sp>
      <p:sp>
        <p:nvSpPr>
          <p:cNvPr id="11" name="sketch line">
            <a:extLst>
              <a:ext uri="{FF2B5EF4-FFF2-40B4-BE49-F238E27FC236}">
                <a16:creationId xmlns:a16="http://schemas.microsoft.com/office/drawing/2014/main" id="{9F8BE270-58E9-C32E-669A-ACE3577FA2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1">
            <a:extLst>
              <a:ext uri="{FF2B5EF4-FFF2-40B4-BE49-F238E27FC236}">
                <a16:creationId xmlns:a16="http://schemas.microsoft.com/office/drawing/2014/main" id="{4193A94B-FB23-EF02-CD6F-5DDC2FAD68CD}"/>
              </a:ext>
            </a:extLst>
          </p:cNvPr>
          <p:cNvSpPr/>
          <p:nvPr/>
        </p:nvSpPr>
        <p:spPr>
          <a:xfrm>
            <a:off x="838200" y="1929384"/>
            <a:ext cx="10515600" cy="4251960"/>
          </a:xfrm>
          <a:prstGeom prst="rect">
            <a:avLst/>
          </a:prstGeom>
        </p:spPr>
        <p:txBody>
          <a:bodyPr vert="horz" lIns="91440" tIns="45720" rIns="91440" bIns="45720" rtlCol="0">
            <a:normAutofit/>
          </a:bodyPr>
          <a:lstStyle/>
          <a:p>
            <a:pPr marL="457189" indent="-457189">
              <a:lnSpc>
                <a:spcPts val="2880"/>
              </a:lnSpc>
              <a:spcAft>
                <a:spcPts val="600"/>
              </a:spcAft>
              <a:buSzPct val="100000"/>
              <a:buChar char="•"/>
            </a:pPr>
            <a:r>
              <a:rPr lang="en-US" sz="2400" dirty="0">
                <a:solidFill>
                  <a:srgbClr val="000000"/>
                </a:solidFill>
                <a:latin typeface="Arial" pitchFamily="34" charset="0"/>
                <a:cs typeface="Arial" pitchFamily="34" charset="-120"/>
              </a:rPr>
              <a:t>The Gartner Hype Cycle framework was first introduced in 1995 by Gartner analyst Jackie Fenn. </a:t>
            </a:r>
          </a:p>
          <a:p>
            <a:pPr marL="457189" indent="-457189">
              <a:lnSpc>
                <a:spcPts val="2880"/>
              </a:lnSpc>
              <a:spcAft>
                <a:spcPts val="600"/>
              </a:spcAft>
              <a:buSzPct val="100000"/>
              <a:buChar char="•"/>
            </a:pPr>
            <a:r>
              <a:rPr lang="en-US" sz="2400" dirty="0">
                <a:solidFill>
                  <a:srgbClr val="000000"/>
                </a:solidFill>
                <a:latin typeface="Arial" pitchFamily="34" charset="0"/>
                <a:cs typeface="Arial" pitchFamily="34" charset="-120"/>
              </a:rPr>
              <a:t>Fenn observed a recurring pattern in the maturity of emerging technologies – from early excitement through disappointment to eventual productivity. She dubbed this pattern a "hype cycle" and created a graph with stages from an initial Technology Trigger up to a Plateau of Productivity</a:t>
            </a:r>
          </a:p>
          <a:p>
            <a:pPr marL="457189" indent="-457189">
              <a:lnSpc>
                <a:spcPts val="2880"/>
              </a:lnSpc>
              <a:spcAft>
                <a:spcPts val="600"/>
              </a:spcAft>
              <a:buSzPct val="100000"/>
              <a:buChar char="•"/>
            </a:pPr>
            <a:r>
              <a:rPr lang="en-US" sz="2400" dirty="0">
                <a:solidFill>
                  <a:srgbClr val="000000"/>
                </a:solidFill>
                <a:latin typeface="Arial" pitchFamily="34" charset="0"/>
                <a:cs typeface="Arial" pitchFamily="34" charset="-120"/>
              </a:rPr>
              <a:t>The first hype cycle chart appeared in a Gartner research report and was so well-received that it evolved into an annual Gartner report on emerging technologies.</a:t>
            </a:r>
          </a:p>
          <a:p>
            <a:pPr indent="-228600">
              <a:lnSpc>
                <a:spcPct val="90000"/>
              </a:lnSpc>
              <a:spcAft>
                <a:spcPts val="600"/>
              </a:spcAft>
              <a:buFont typeface="Arial" panose="020B0604020202020204" pitchFamily="34" charset="0"/>
              <a:buChar char="•"/>
            </a:pPr>
            <a:endParaRPr lang="en-US" sz="2200" dirty="0"/>
          </a:p>
        </p:txBody>
      </p:sp>
      <p:sp>
        <p:nvSpPr>
          <p:cNvPr id="4" name="Text 2">
            <a:extLst>
              <a:ext uri="{FF2B5EF4-FFF2-40B4-BE49-F238E27FC236}">
                <a16:creationId xmlns:a16="http://schemas.microsoft.com/office/drawing/2014/main" id="{2760EB75-4741-7F55-9753-6432CD371414}"/>
              </a:ext>
            </a:extLst>
          </p:cNvPr>
          <p:cNvSpPr/>
          <p:nvPr/>
        </p:nvSpPr>
        <p:spPr>
          <a:xfrm>
            <a:off x="1193800" y="3565187"/>
            <a:ext cx="10160000" cy="1615440"/>
          </a:xfrm>
          <a:prstGeom prst="rect">
            <a:avLst/>
          </a:prstGeom>
          <a:noFill/>
          <a:ln/>
        </p:spPr>
        <p:txBody>
          <a:bodyPr wrap="square" lIns="0" tIns="0" rIns="0" bIns="0" rtlCol="0" anchor="t"/>
          <a:lstStyle/>
          <a:p>
            <a:pPr marL="457189" indent="-457189">
              <a:lnSpc>
                <a:spcPts val="2880"/>
              </a:lnSpc>
              <a:spcAft>
                <a:spcPts val="600"/>
              </a:spcAft>
              <a:buSzPct val="100000"/>
              <a:buChar char="•"/>
            </a:pPr>
            <a:endParaRPr lang="en-US" sz="1600" dirty="0"/>
          </a:p>
        </p:txBody>
      </p:sp>
    </p:spTree>
    <p:extLst>
      <p:ext uri="{BB962C8B-B14F-4D97-AF65-F5344CB8AC3E}">
        <p14:creationId xmlns:p14="http://schemas.microsoft.com/office/powerpoint/2010/main" val="1888948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812800" y="812800"/>
            <a:ext cx="3111344" cy="1120172"/>
          </a:xfrm>
          <a:prstGeom prst="rect">
            <a:avLst/>
          </a:prstGeom>
          <a:noFill/>
          <a:ln/>
        </p:spPr>
        <p:txBody>
          <a:bodyPr wrap="square" lIns="0" tIns="0" rIns="0" bIns="0" rtlCol="0" anchor="t"/>
          <a:lstStyle/>
          <a:p>
            <a:pPr>
              <a:lnSpc>
                <a:spcPts val="4320"/>
              </a:lnSpc>
            </a:pPr>
            <a:r>
              <a:rPr lang="en-US" sz="3600" b="1" dirty="0">
                <a:solidFill>
                  <a:srgbClr val="000000"/>
                </a:solidFill>
                <a:latin typeface="Arial" pitchFamily="34" charset="0"/>
                <a:ea typeface="Arial" pitchFamily="34" charset="-122"/>
                <a:cs typeface="Arial" pitchFamily="34" charset="-120"/>
              </a:rPr>
              <a:t>A Sample Hype Cycle</a:t>
            </a:r>
            <a:endParaRPr lang="en-US" sz="3600" dirty="0"/>
          </a:p>
        </p:txBody>
      </p:sp>
      <p:sp>
        <p:nvSpPr>
          <p:cNvPr id="3" name="Text 1"/>
          <p:cNvSpPr/>
          <p:nvPr/>
        </p:nvSpPr>
        <p:spPr>
          <a:xfrm>
            <a:off x="428264" y="2540000"/>
            <a:ext cx="4190036" cy="3576780"/>
          </a:xfrm>
          <a:prstGeom prst="rect">
            <a:avLst/>
          </a:prstGeom>
          <a:noFill/>
          <a:ln/>
        </p:spPr>
        <p:txBody>
          <a:bodyPr wrap="square" lIns="0" tIns="0" rIns="0" bIns="0" rtlCol="0" anchor="t"/>
          <a:lstStyle/>
          <a:p>
            <a:pPr marL="285750" indent="-285750">
              <a:lnSpc>
                <a:spcPts val="2240"/>
              </a:lnSpc>
              <a:buFont typeface="Arial" panose="020B0604020202020204" pitchFamily="34" charset="0"/>
              <a:buChar char="•"/>
            </a:pPr>
            <a:r>
              <a:rPr lang="en-US" sz="1400" dirty="0">
                <a:solidFill>
                  <a:srgbClr val="000000"/>
                </a:solidFill>
                <a:latin typeface="Arial" pitchFamily="34" charset="0"/>
                <a:ea typeface="Arial" pitchFamily="34" charset="-122"/>
                <a:cs typeface="Arial" pitchFamily="34" charset="-120"/>
              </a:rPr>
              <a:t>The vertical axis represents expectations (or public visibility/enthusiasm), and the horizontal axis represents time. </a:t>
            </a:r>
          </a:p>
          <a:p>
            <a:pPr marL="285750" indent="-285750">
              <a:lnSpc>
                <a:spcPts val="2240"/>
              </a:lnSpc>
              <a:buFont typeface="Arial" panose="020B0604020202020204" pitchFamily="34" charset="0"/>
              <a:buChar char="•"/>
            </a:pPr>
            <a:r>
              <a:rPr lang="en-US" sz="1400" dirty="0">
                <a:solidFill>
                  <a:srgbClr val="000000"/>
                </a:solidFill>
                <a:latin typeface="Arial" pitchFamily="34" charset="0"/>
                <a:ea typeface="Arial" pitchFamily="34" charset="-122"/>
                <a:cs typeface="Arial" pitchFamily="34" charset="-120"/>
              </a:rPr>
              <a:t>In a hype cycle, a new technology's expectations typically rise sharply, then crash, and eventually climb again more gradually as the technology matures.</a:t>
            </a:r>
            <a:endParaRPr lang="en-US" sz="1400" dirty="0"/>
          </a:p>
          <a:p>
            <a:pPr>
              <a:lnSpc>
                <a:spcPts val="2240"/>
              </a:lnSpc>
            </a:pPr>
            <a:endParaRPr lang="en-US" sz="1600" dirty="0"/>
          </a:p>
        </p:txBody>
      </p:sp>
      <p:sp>
        <p:nvSpPr>
          <p:cNvPr id="4" name="Text 2"/>
          <p:cNvSpPr/>
          <p:nvPr/>
        </p:nvSpPr>
        <p:spPr>
          <a:xfrm>
            <a:off x="812800" y="2540000"/>
            <a:ext cx="10566400" cy="568960"/>
          </a:xfrm>
          <a:prstGeom prst="rect">
            <a:avLst/>
          </a:prstGeom>
          <a:noFill/>
          <a:ln/>
        </p:spPr>
        <p:txBody>
          <a:bodyPr wrap="square" lIns="0" tIns="0" rIns="0" bIns="0" rtlCol="0" anchor="t"/>
          <a:lstStyle/>
          <a:p>
            <a:pPr>
              <a:lnSpc>
                <a:spcPts val="2240"/>
              </a:lnSpc>
            </a:pPr>
            <a:endParaRPr lang="en-US" sz="1600" dirty="0"/>
          </a:p>
        </p:txBody>
      </p:sp>
      <p:pic>
        <p:nvPicPr>
          <p:cNvPr id="7" name="Picture 6">
            <a:extLst>
              <a:ext uri="{FF2B5EF4-FFF2-40B4-BE49-F238E27FC236}">
                <a16:creationId xmlns:a16="http://schemas.microsoft.com/office/drawing/2014/main" id="{3FDE8837-F19D-9509-96DC-20D7A224CFDA}"/>
              </a:ext>
            </a:extLst>
          </p:cNvPr>
          <p:cNvPicPr>
            <a:picLocks noChangeAspect="1"/>
          </p:cNvPicPr>
          <p:nvPr/>
        </p:nvPicPr>
        <p:blipFill>
          <a:blip r:embed="rId3">
            <a:extLst>
              <a:ext uri="{28A0092B-C50C-407E-A947-70E740481C1C}">
                <a14:useLocalDpi xmlns:a14="http://schemas.microsoft.com/office/drawing/2010/main" val="0"/>
              </a:ext>
            </a:extLst>
          </a:blip>
          <a:srcRect l="3215"/>
          <a:stretch>
            <a:fillRect/>
          </a:stretch>
        </p:blipFill>
        <p:spPr>
          <a:xfrm>
            <a:off x="4724195" y="503076"/>
            <a:ext cx="7343722" cy="524954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C74C0-CAFB-46B6-15C4-BDF40A3F30D8}"/>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B20336AC-57EC-4CB0-9A1F-BF3B2E8B1B22}"/>
              </a:ext>
            </a:extLst>
          </p:cNvPr>
          <p:cNvSpPr/>
          <p:nvPr/>
        </p:nvSpPr>
        <p:spPr>
          <a:xfrm>
            <a:off x="812800" y="812800"/>
            <a:ext cx="2185044" cy="3041570"/>
          </a:xfrm>
          <a:prstGeom prst="rect">
            <a:avLst/>
          </a:prstGeom>
          <a:noFill/>
          <a:ln/>
        </p:spPr>
        <p:txBody>
          <a:bodyPr wrap="square" lIns="0" tIns="0" rIns="0" bIns="0" rtlCol="0" anchor="t"/>
          <a:lstStyle/>
          <a:p>
            <a:pPr>
              <a:lnSpc>
                <a:spcPts val="4320"/>
              </a:lnSpc>
            </a:pPr>
            <a:r>
              <a:rPr lang="en-US" sz="3600" b="1" dirty="0">
                <a:solidFill>
                  <a:srgbClr val="000000"/>
                </a:solidFill>
                <a:latin typeface="Arial" pitchFamily="34" charset="0"/>
                <a:ea typeface="Arial" pitchFamily="34" charset="-122"/>
                <a:cs typeface="Arial" pitchFamily="34" charset="-120"/>
              </a:rPr>
              <a:t>A few years later…</a:t>
            </a:r>
            <a:endParaRPr lang="en-US" sz="3600" dirty="0"/>
          </a:p>
        </p:txBody>
      </p:sp>
      <p:sp>
        <p:nvSpPr>
          <p:cNvPr id="4" name="Text 2">
            <a:extLst>
              <a:ext uri="{FF2B5EF4-FFF2-40B4-BE49-F238E27FC236}">
                <a16:creationId xmlns:a16="http://schemas.microsoft.com/office/drawing/2014/main" id="{7646E14D-4C18-264E-1A8D-0DE87724B995}"/>
              </a:ext>
            </a:extLst>
          </p:cNvPr>
          <p:cNvSpPr/>
          <p:nvPr/>
        </p:nvSpPr>
        <p:spPr>
          <a:xfrm>
            <a:off x="812800" y="2540000"/>
            <a:ext cx="10566400" cy="568960"/>
          </a:xfrm>
          <a:prstGeom prst="rect">
            <a:avLst/>
          </a:prstGeom>
          <a:noFill/>
          <a:ln/>
        </p:spPr>
        <p:txBody>
          <a:bodyPr wrap="square" lIns="0" tIns="0" rIns="0" bIns="0" rtlCol="0" anchor="t"/>
          <a:lstStyle/>
          <a:p>
            <a:pPr>
              <a:lnSpc>
                <a:spcPts val="2240"/>
              </a:lnSpc>
            </a:pPr>
            <a:endParaRPr lang="en-US" sz="1600" dirty="0"/>
          </a:p>
        </p:txBody>
      </p:sp>
      <p:pic>
        <p:nvPicPr>
          <p:cNvPr id="6" name="Picture 5">
            <a:extLst>
              <a:ext uri="{FF2B5EF4-FFF2-40B4-BE49-F238E27FC236}">
                <a16:creationId xmlns:a16="http://schemas.microsoft.com/office/drawing/2014/main" id="{FC16527B-1AC6-E3A1-E3B0-F63782C7C7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96844" y="354091"/>
            <a:ext cx="7947052" cy="5954112"/>
          </a:xfrm>
          <a:prstGeom prst="rect">
            <a:avLst/>
          </a:prstGeom>
        </p:spPr>
      </p:pic>
    </p:spTree>
    <p:extLst>
      <p:ext uri="{BB962C8B-B14F-4D97-AF65-F5344CB8AC3E}">
        <p14:creationId xmlns:p14="http://schemas.microsoft.com/office/powerpoint/2010/main" val="1467629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0"/>
          <p:cNvSpPr/>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5400" b="1" kern="1200">
                <a:solidFill>
                  <a:schemeClr val="tx1"/>
                </a:solidFill>
                <a:latin typeface="+mj-lt"/>
                <a:ea typeface="+mj-ea"/>
                <a:cs typeface="+mj-cs"/>
              </a:rPr>
              <a:t>Phases 1 and 2</a:t>
            </a:r>
            <a:endParaRPr lang="en-US" sz="5400" kern="1200">
              <a:solidFill>
                <a:schemeClr val="tx1"/>
              </a:solidFill>
              <a:latin typeface="+mj-lt"/>
              <a:ea typeface="+mj-ea"/>
              <a:cs typeface="+mj-cs"/>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1"/>
          <p:cNvSpPr/>
          <p:nvPr/>
        </p:nvSpPr>
        <p:spPr>
          <a:xfrm>
            <a:off x="838200" y="1929384"/>
            <a:ext cx="10515600" cy="4251960"/>
          </a:xfrm>
          <a:prstGeom prst="rect">
            <a:avLst/>
          </a:prstGeom>
        </p:spPr>
        <p:txBody>
          <a:bodyPr vert="horz" lIns="91440" tIns="45720" rIns="91440" bIns="45720" rtlCol="0">
            <a:normAutofit/>
          </a:bodyPr>
          <a:lstStyle/>
          <a:p>
            <a:pPr marL="457189" indent="-228600">
              <a:lnSpc>
                <a:spcPct val="90000"/>
              </a:lnSpc>
              <a:spcAft>
                <a:spcPts val="600"/>
              </a:spcAft>
              <a:buSzPct val="100000"/>
              <a:buFont typeface="Arial" panose="020B0604020202020204" pitchFamily="34" charset="0"/>
              <a:buChar char="•"/>
            </a:pPr>
            <a:r>
              <a:rPr lang="en-US" sz="2200" b="1" dirty="0"/>
              <a:t>Innovation Trigger:</a:t>
            </a:r>
            <a:r>
              <a:rPr lang="en-US" sz="2200" dirty="0"/>
              <a:t> A breakthrough, technology trigger or public demo sparks interest. There is early proof-of-concept and media hype, but no functional products yet (commercial viability is unproven).</a:t>
            </a:r>
          </a:p>
          <a:p>
            <a:pPr marL="457189" indent="-228600">
              <a:lnSpc>
                <a:spcPct val="90000"/>
              </a:lnSpc>
              <a:spcAft>
                <a:spcPts val="600"/>
              </a:spcAft>
              <a:buSzPct val="100000"/>
              <a:buFont typeface="Arial" panose="020B0604020202020204" pitchFamily="34" charset="0"/>
              <a:buChar char="•"/>
            </a:pPr>
            <a:r>
              <a:rPr lang="en-US" sz="2200" b="1" dirty="0"/>
              <a:t>Peak of Inflated Expectations:</a:t>
            </a:r>
            <a:r>
              <a:rPr lang="en-US" sz="2200" dirty="0"/>
              <a:t> A wave of excitement builds and expectations become inflated. </a:t>
            </a:r>
          </a:p>
          <a:p>
            <a:pPr marL="914389" lvl="1" indent="-228600">
              <a:lnSpc>
                <a:spcPct val="90000"/>
              </a:lnSpc>
              <a:spcAft>
                <a:spcPts val="600"/>
              </a:spcAft>
              <a:buSzPct val="100000"/>
              <a:buFont typeface="Arial" panose="020B0604020202020204" pitchFamily="34" charset="0"/>
              <a:buChar char="•"/>
            </a:pPr>
            <a:r>
              <a:rPr lang="en-US" sz="2200" dirty="0"/>
              <a:t>Early publicity yields some success stories – along with many failures. </a:t>
            </a:r>
          </a:p>
          <a:p>
            <a:pPr marL="914389" lvl="1" indent="-228600">
              <a:lnSpc>
                <a:spcPct val="90000"/>
              </a:lnSpc>
              <a:spcAft>
                <a:spcPts val="600"/>
              </a:spcAft>
              <a:buSzPct val="100000"/>
              <a:buFont typeface="Arial" panose="020B0604020202020204" pitchFamily="34" charset="0"/>
              <a:buChar char="•"/>
            </a:pPr>
            <a:r>
              <a:rPr lang="en-US" sz="2200" dirty="0"/>
              <a:t>Companies may rush in due to FOMO (fear of missing out), leading to over-enthusiasm and unrealistic projections.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0"/>
          <p:cNvSpPr/>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5400" b="1" kern="1200">
                <a:solidFill>
                  <a:schemeClr val="tx1"/>
                </a:solidFill>
                <a:latin typeface="+mj-lt"/>
                <a:ea typeface="+mj-ea"/>
                <a:cs typeface="+mj-cs"/>
              </a:rPr>
              <a:t>Phases 3 and 4</a:t>
            </a:r>
            <a:endParaRPr lang="en-US" sz="5400" kern="1200">
              <a:solidFill>
                <a:schemeClr val="tx1"/>
              </a:solidFill>
              <a:latin typeface="+mj-lt"/>
              <a:ea typeface="+mj-ea"/>
              <a:cs typeface="+mj-cs"/>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1"/>
          <p:cNvSpPr/>
          <p:nvPr/>
        </p:nvSpPr>
        <p:spPr>
          <a:xfrm>
            <a:off x="838200" y="1929384"/>
            <a:ext cx="10515600" cy="4251960"/>
          </a:xfrm>
          <a:prstGeom prst="rect">
            <a:avLst/>
          </a:prstGeom>
        </p:spPr>
        <p:txBody>
          <a:bodyPr vert="horz" lIns="91440" tIns="45720" rIns="91440" bIns="45720" rtlCol="0">
            <a:normAutofit/>
          </a:bodyPr>
          <a:lstStyle/>
          <a:p>
            <a:pPr marL="285750" indent="-228600">
              <a:lnSpc>
                <a:spcPct val="90000"/>
              </a:lnSpc>
              <a:spcAft>
                <a:spcPts val="600"/>
              </a:spcAft>
              <a:buSzPct val="100000"/>
              <a:buFont typeface="Arial" panose="020B0604020202020204" pitchFamily="34" charset="0"/>
              <a:buChar char="•"/>
            </a:pPr>
            <a:r>
              <a:rPr lang="en-US" sz="2200" b="1" dirty="0"/>
              <a:t>Trough of Disillusionment:</a:t>
            </a:r>
            <a:r>
              <a:rPr lang="en-US" sz="2200" dirty="0"/>
              <a:t> Reality sets in as trials and implementations fail to meet the hype. </a:t>
            </a:r>
          </a:p>
          <a:p>
            <a:pPr marL="742950" lvl="1" indent="-228600">
              <a:lnSpc>
                <a:spcPct val="90000"/>
              </a:lnSpc>
              <a:spcAft>
                <a:spcPts val="600"/>
              </a:spcAft>
              <a:buSzPct val="100000"/>
              <a:buFont typeface="Arial" panose="020B0604020202020204" pitchFamily="34" charset="0"/>
              <a:buChar char="•"/>
            </a:pPr>
            <a:r>
              <a:rPr lang="en-US" sz="2200" dirty="0"/>
              <a:t>Interest wanes, and many providers or projects fall short or collapse. </a:t>
            </a:r>
          </a:p>
          <a:p>
            <a:pPr marL="742950" lvl="1" indent="-228600">
              <a:lnSpc>
                <a:spcPct val="90000"/>
              </a:lnSpc>
              <a:spcAft>
                <a:spcPts val="600"/>
              </a:spcAft>
              <a:buSzPct val="100000"/>
              <a:buFont typeface="Arial" panose="020B0604020202020204" pitchFamily="34" charset="0"/>
              <a:buChar char="•"/>
            </a:pPr>
            <a:r>
              <a:rPr lang="en-US" sz="2200" dirty="0"/>
              <a:t>Some producers abandon the technology when it doesn't deliver as promised.</a:t>
            </a:r>
          </a:p>
          <a:p>
            <a:pPr marL="742950" lvl="1" indent="-228600">
              <a:lnSpc>
                <a:spcPct val="90000"/>
              </a:lnSpc>
              <a:spcAft>
                <a:spcPts val="600"/>
              </a:spcAft>
              <a:buSzPct val="100000"/>
              <a:buFont typeface="Arial" panose="020B0604020202020204" pitchFamily="34" charset="0"/>
              <a:buChar char="•"/>
            </a:pPr>
            <a:r>
              <a:rPr lang="en-US" sz="2200" dirty="0"/>
              <a:t>Only the credible or resilient innovations persist through this downturn.</a:t>
            </a:r>
          </a:p>
          <a:p>
            <a:pPr marL="285750" indent="-228600">
              <a:lnSpc>
                <a:spcPct val="90000"/>
              </a:lnSpc>
              <a:spcAft>
                <a:spcPts val="600"/>
              </a:spcAft>
              <a:buSzPct val="100000"/>
              <a:buFont typeface="Arial" panose="020B0604020202020204" pitchFamily="34" charset="0"/>
              <a:buChar char="•"/>
            </a:pPr>
            <a:r>
              <a:rPr lang="en-US" sz="2200" b="1" dirty="0"/>
              <a:t>Slope of Enlightenment:</a:t>
            </a:r>
            <a:r>
              <a:rPr lang="en-US" sz="2200" dirty="0"/>
              <a:t> The technology's practical benefits gradually become clearer. Second- and third-generation products appear, fixing earlier issues. </a:t>
            </a:r>
          </a:p>
          <a:p>
            <a:pPr marL="742950" lvl="1" indent="-228600">
              <a:lnSpc>
                <a:spcPct val="90000"/>
              </a:lnSpc>
              <a:spcAft>
                <a:spcPts val="600"/>
              </a:spcAft>
              <a:buSzPct val="100000"/>
              <a:buFont typeface="Arial" panose="020B0604020202020204" pitchFamily="34" charset="0"/>
              <a:buChar char="•"/>
            </a:pPr>
            <a:r>
              <a:rPr lang="en-US" sz="2200" dirty="0"/>
              <a:t>More organizations experiment in pragmatic ways, learning where the technology is useful and where it is not. </a:t>
            </a:r>
          </a:p>
          <a:p>
            <a:pPr marL="742950" lvl="1" indent="-228600">
              <a:lnSpc>
                <a:spcPct val="90000"/>
              </a:lnSpc>
              <a:spcAft>
                <a:spcPts val="600"/>
              </a:spcAft>
              <a:buSzPct val="100000"/>
              <a:buFont typeface="Arial" panose="020B0604020202020204" pitchFamily="34" charset="0"/>
              <a:buChar char="•"/>
            </a:pPr>
            <a:r>
              <a:rPr lang="en-US" sz="2200" dirty="0"/>
              <a:t>Adoption begins to rise again, driven by real-world improvements (not just hype).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0"/>
          <p:cNvSpPr/>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5400" b="1" kern="1200">
                <a:solidFill>
                  <a:schemeClr val="tx1"/>
                </a:solidFill>
                <a:latin typeface="+mj-lt"/>
                <a:ea typeface="+mj-ea"/>
                <a:cs typeface="+mj-cs"/>
              </a:rPr>
              <a:t>Phase 5</a:t>
            </a:r>
            <a:endParaRPr lang="en-US" sz="5400" kern="1200">
              <a:solidFill>
                <a:schemeClr val="tx1"/>
              </a:solidFill>
              <a:latin typeface="+mj-lt"/>
              <a:ea typeface="+mj-ea"/>
              <a:cs typeface="+mj-cs"/>
            </a:endParaRPr>
          </a:p>
        </p:txBody>
      </p:sp>
      <p:sp>
        <p:nvSpPr>
          <p:cNvPr id="1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1"/>
          <p:cNvSpPr/>
          <p:nvPr/>
        </p:nvSpPr>
        <p:spPr>
          <a:xfrm>
            <a:off x="838200" y="1929384"/>
            <a:ext cx="10515600" cy="4251960"/>
          </a:xfrm>
          <a:prstGeom prst="rect">
            <a:avLst/>
          </a:prstGeom>
        </p:spPr>
        <p:txBody>
          <a:bodyPr vert="horz" lIns="91440" tIns="45720" rIns="91440" bIns="45720" rtlCol="0">
            <a:normAutofit/>
          </a:bodyPr>
          <a:lstStyle/>
          <a:p>
            <a:pPr marL="285750" indent="-228600">
              <a:lnSpc>
                <a:spcPct val="90000"/>
              </a:lnSpc>
              <a:spcAft>
                <a:spcPts val="600"/>
              </a:spcAft>
              <a:buFont typeface="Arial" panose="020B0604020202020204" pitchFamily="34" charset="0"/>
              <a:buChar char="•"/>
            </a:pPr>
            <a:r>
              <a:rPr lang="en-US" sz="2200" b="1" dirty="0"/>
              <a:t>Plateau of Productivity:</a:t>
            </a:r>
            <a:r>
              <a:rPr lang="en-US" sz="2200" dirty="0"/>
              <a:t> Mainstream adoption takes off – the technology becomes stable, widely understood, and productive. </a:t>
            </a:r>
          </a:p>
          <a:p>
            <a:pPr marL="742950" lvl="1" indent="-228600">
              <a:lnSpc>
                <a:spcPct val="90000"/>
              </a:lnSpc>
              <a:spcAft>
                <a:spcPts val="600"/>
              </a:spcAft>
              <a:buFont typeface="Arial" panose="020B0604020202020204" pitchFamily="34" charset="0"/>
              <a:buChar char="•"/>
            </a:pPr>
            <a:r>
              <a:rPr lang="en-US" sz="2200" dirty="0"/>
              <a:t>Its benefits are proven and accepted, so it enters everyday use. </a:t>
            </a:r>
          </a:p>
          <a:p>
            <a:pPr marL="742950" lvl="1" indent="-228600">
              <a:lnSpc>
                <a:spcPct val="90000"/>
              </a:lnSpc>
              <a:spcAft>
                <a:spcPts val="600"/>
              </a:spcAft>
              <a:buFont typeface="Arial" panose="020B0604020202020204" pitchFamily="34" charset="0"/>
              <a:buChar char="•"/>
            </a:pPr>
            <a:r>
              <a:rPr lang="en-US" sz="2200" dirty="0"/>
              <a:t>Criteria for success and best practices are well-defined, and a market standard forms. </a:t>
            </a:r>
          </a:p>
          <a:p>
            <a:pPr marL="742950" lvl="1" indent="-228600">
              <a:lnSpc>
                <a:spcPct val="90000"/>
              </a:lnSpc>
              <a:spcAft>
                <a:spcPts val="600"/>
              </a:spcAft>
              <a:buFont typeface="Arial" panose="020B0604020202020204" pitchFamily="34" charset="0"/>
              <a:buChar char="•"/>
            </a:pPr>
            <a:r>
              <a:rPr lang="en-US" sz="2200" dirty="0"/>
              <a:t>At this stage, the technology is no longer "new"; it's an expected part of business or life, delivering real value (e.g. widely deployed essential infrastructure)</a:t>
            </a:r>
          </a:p>
          <a:p>
            <a:pPr marL="742950" lvl="1" indent="-228600">
              <a:lnSpc>
                <a:spcPct val="90000"/>
              </a:lnSpc>
              <a:spcAft>
                <a:spcPts val="600"/>
              </a:spcAft>
              <a:buFont typeface="Arial" panose="020B0604020202020204" pitchFamily="34" charset="0"/>
              <a:buChar char="•"/>
            </a:pPr>
            <a:r>
              <a:rPr lang="en-US" sz="2200" dirty="0"/>
              <a:t>Often, at this stage, the technology is more of a commodity than an advantage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4897</TotalTime>
  <Words>1646</Words>
  <Application>Microsoft Office PowerPoint</Application>
  <PresentationFormat>Widescreen</PresentationFormat>
  <Paragraphs>108</Paragraphs>
  <Slides>16</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Corbel</vt:lpstr>
      <vt:lpstr>Segoe UI</vt:lpstr>
      <vt:lpstr>Office Theme</vt:lpstr>
      <vt:lpstr>The Gartner  Hype Cycle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vt:lpstr>
      <vt:lpstr>References / Criticisms and Limitations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Introduction What is the cloud?</dc:title>
  <dc:creator>David Schuff</dc:creator>
  <cp:lastModifiedBy>Jeremy J. Shafer</cp:lastModifiedBy>
  <cp:revision>236</cp:revision>
  <dcterms:created xsi:type="dcterms:W3CDTF">2022-06-30T13:55:29Z</dcterms:created>
  <dcterms:modified xsi:type="dcterms:W3CDTF">2026-01-08T20:56:37Z</dcterms:modified>
</cp:coreProperties>
</file>