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676" r:id="rId3"/>
    <p:sldId id="258" r:id="rId4"/>
    <p:sldId id="677" r:id="rId5"/>
    <p:sldId id="678" r:id="rId6"/>
    <p:sldId id="679" r:id="rId7"/>
    <p:sldId id="680" r:id="rId8"/>
    <p:sldId id="681" r:id="rId9"/>
    <p:sldId id="690" r:id="rId10"/>
    <p:sldId id="682" r:id="rId11"/>
    <p:sldId id="683" r:id="rId12"/>
    <p:sldId id="691" r:id="rId13"/>
    <p:sldId id="266" r:id="rId14"/>
    <p:sldId id="689" r:id="rId15"/>
    <p:sldId id="684" r:id="rId16"/>
    <p:sldId id="268" r:id="rId17"/>
    <p:sldId id="685" r:id="rId18"/>
    <p:sldId id="686" r:id="rId19"/>
    <p:sldId id="6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640AE5-5E4A-B79C-7107-4EA19F8246C5}" name="Jeremy J. Shafer" initials="JS" userId="S::jeremy@temple.edu::f30d0f33-f51f-4c86-b918-fe42d899c94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3" autoAdjust="0"/>
    <p:restoredTop sz="80784" autoAdjust="0"/>
  </p:normalViewPr>
  <p:slideViewPr>
    <p:cSldViewPr snapToGrid="0">
      <p:cViewPr varScale="1">
        <p:scale>
          <a:sx n="66" d="100"/>
          <a:sy n="66" d="100"/>
        </p:scale>
        <p:origin x="427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92E68-73FC-43C3-83EE-10F5DCBE0FE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4DE559-0D7F-4E46-B29F-6E946DE0C4BE}">
      <dgm:prSet/>
      <dgm:spPr/>
      <dgm:t>
        <a:bodyPr/>
        <a:lstStyle/>
        <a:p>
          <a:r>
            <a:rPr lang="en-US" dirty="0"/>
            <a:t>We saw that ‘Primitive’ AI worked well on </a:t>
          </a:r>
          <a:r>
            <a:rPr lang="en-US" i="1" dirty="0"/>
            <a:t>narrowly scoped</a:t>
          </a:r>
          <a:r>
            <a:rPr lang="en-US" dirty="0"/>
            <a:t> problems. This kind of intelligence is called Artificial </a:t>
          </a:r>
          <a:r>
            <a:rPr lang="en-US" i="1" dirty="0"/>
            <a:t>Narrow</a:t>
          </a:r>
          <a:r>
            <a:rPr lang="en-US" dirty="0"/>
            <a:t> intelligence (ANI).</a:t>
          </a:r>
        </a:p>
      </dgm:t>
    </dgm:pt>
    <dgm:pt modelId="{F3C23C40-99F8-4F43-A09A-8094D4410BB8}" type="parTrans" cxnId="{BB6F7F65-FC4C-4F10-9982-DDA7701911E8}">
      <dgm:prSet/>
      <dgm:spPr/>
      <dgm:t>
        <a:bodyPr/>
        <a:lstStyle/>
        <a:p>
          <a:endParaRPr lang="en-US"/>
        </a:p>
      </dgm:t>
    </dgm:pt>
    <dgm:pt modelId="{821F4040-F779-40A3-AE05-67E48D1BD083}" type="sibTrans" cxnId="{BB6F7F65-FC4C-4F10-9982-DDA7701911E8}">
      <dgm:prSet/>
      <dgm:spPr/>
      <dgm:t>
        <a:bodyPr/>
        <a:lstStyle/>
        <a:p>
          <a:endParaRPr lang="en-US"/>
        </a:p>
      </dgm:t>
    </dgm:pt>
    <dgm:pt modelId="{7F54EAF5-23AC-4735-9711-E49D9BEC0EB6}">
      <dgm:prSet/>
      <dgm:spPr/>
      <dgm:t>
        <a:bodyPr/>
        <a:lstStyle/>
        <a:p>
          <a:r>
            <a:rPr lang="en-US" dirty="0"/>
            <a:t>In addition to ANI, there’s also AGI, and ASI.</a:t>
          </a:r>
        </a:p>
      </dgm:t>
    </dgm:pt>
    <dgm:pt modelId="{670CF843-DEFF-4438-87E7-D1F6552FB301}" type="parTrans" cxnId="{25AC85A9-95C5-4712-8FD2-3A968C9B2FB2}">
      <dgm:prSet/>
      <dgm:spPr/>
      <dgm:t>
        <a:bodyPr/>
        <a:lstStyle/>
        <a:p>
          <a:endParaRPr lang="en-US"/>
        </a:p>
      </dgm:t>
    </dgm:pt>
    <dgm:pt modelId="{A2EE7F8C-9DA7-4270-A364-4E17F08ABF48}" type="sibTrans" cxnId="{25AC85A9-95C5-4712-8FD2-3A968C9B2FB2}">
      <dgm:prSet/>
      <dgm:spPr/>
      <dgm:t>
        <a:bodyPr/>
        <a:lstStyle/>
        <a:p>
          <a:endParaRPr lang="en-US"/>
        </a:p>
      </dgm:t>
    </dgm:pt>
    <dgm:pt modelId="{B5603E07-837D-46A0-A7EA-B92DB68B04AC}" type="pres">
      <dgm:prSet presAssocID="{EF692E68-73FC-43C3-83EE-10F5DCBE0FE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C594AD1-BD98-4B08-AE0E-371E67220BB5}" type="pres">
      <dgm:prSet presAssocID="{614DE559-0D7F-4E46-B29F-6E946DE0C4BE}" presName="root" presStyleCnt="0"/>
      <dgm:spPr/>
    </dgm:pt>
    <dgm:pt modelId="{452763C7-9424-417E-9235-18E7881D3292}" type="pres">
      <dgm:prSet presAssocID="{614DE559-0D7F-4E46-B29F-6E946DE0C4BE}" presName="rootComposite" presStyleCnt="0"/>
      <dgm:spPr/>
    </dgm:pt>
    <dgm:pt modelId="{FE9561E2-68CD-4026-9369-0B9BC11DA15C}" type="pres">
      <dgm:prSet presAssocID="{614DE559-0D7F-4E46-B29F-6E946DE0C4BE}" presName="rootText" presStyleLbl="node1" presStyleIdx="0" presStyleCnt="2"/>
      <dgm:spPr/>
    </dgm:pt>
    <dgm:pt modelId="{57ED9391-B443-4DD5-9DEE-2E866EBEF013}" type="pres">
      <dgm:prSet presAssocID="{614DE559-0D7F-4E46-B29F-6E946DE0C4BE}" presName="rootConnector" presStyleLbl="node1" presStyleIdx="0" presStyleCnt="2"/>
      <dgm:spPr/>
    </dgm:pt>
    <dgm:pt modelId="{0931820F-A746-4228-85A3-7D51CFBBE4C9}" type="pres">
      <dgm:prSet presAssocID="{614DE559-0D7F-4E46-B29F-6E946DE0C4BE}" presName="childShape" presStyleCnt="0"/>
      <dgm:spPr/>
    </dgm:pt>
    <dgm:pt modelId="{222E22C1-F5CC-48ED-8390-EAA307FF50DE}" type="pres">
      <dgm:prSet presAssocID="{7F54EAF5-23AC-4735-9711-E49D9BEC0EB6}" presName="root" presStyleCnt="0"/>
      <dgm:spPr/>
    </dgm:pt>
    <dgm:pt modelId="{946FA6C0-D59D-452F-9C76-2A4C45D5CD20}" type="pres">
      <dgm:prSet presAssocID="{7F54EAF5-23AC-4735-9711-E49D9BEC0EB6}" presName="rootComposite" presStyleCnt="0"/>
      <dgm:spPr/>
    </dgm:pt>
    <dgm:pt modelId="{A5CF0860-E96B-4347-8AAC-79BB83328EC8}" type="pres">
      <dgm:prSet presAssocID="{7F54EAF5-23AC-4735-9711-E49D9BEC0EB6}" presName="rootText" presStyleLbl="node1" presStyleIdx="1" presStyleCnt="2"/>
      <dgm:spPr/>
    </dgm:pt>
    <dgm:pt modelId="{B7760624-9D54-4225-B9CF-356D199BD0B0}" type="pres">
      <dgm:prSet presAssocID="{7F54EAF5-23AC-4735-9711-E49D9BEC0EB6}" presName="rootConnector" presStyleLbl="node1" presStyleIdx="1" presStyleCnt="2"/>
      <dgm:spPr/>
    </dgm:pt>
    <dgm:pt modelId="{42C5A100-91B3-43AE-ACF7-18678DAE895C}" type="pres">
      <dgm:prSet presAssocID="{7F54EAF5-23AC-4735-9711-E49D9BEC0EB6}" presName="childShape" presStyleCnt="0"/>
      <dgm:spPr/>
    </dgm:pt>
  </dgm:ptLst>
  <dgm:cxnLst>
    <dgm:cxn modelId="{3BACFB0F-2947-49BC-ACD1-83427970D066}" type="presOf" srcId="{EF692E68-73FC-43C3-83EE-10F5DCBE0FE1}" destId="{B5603E07-837D-46A0-A7EA-B92DB68B04AC}" srcOrd="0" destOrd="0" presId="urn:microsoft.com/office/officeart/2005/8/layout/hierarchy3"/>
    <dgm:cxn modelId="{BB6F7F65-FC4C-4F10-9982-DDA7701911E8}" srcId="{EF692E68-73FC-43C3-83EE-10F5DCBE0FE1}" destId="{614DE559-0D7F-4E46-B29F-6E946DE0C4BE}" srcOrd="0" destOrd="0" parTransId="{F3C23C40-99F8-4F43-A09A-8094D4410BB8}" sibTransId="{821F4040-F779-40A3-AE05-67E48D1BD083}"/>
    <dgm:cxn modelId="{7268F47D-2DF0-461E-A9AD-AA2311F9A34B}" type="presOf" srcId="{7F54EAF5-23AC-4735-9711-E49D9BEC0EB6}" destId="{B7760624-9D54-4225-B9CF-356D199BD0B0}" srcOrd="1" destOrd="0" presId="urn:microsoft.com/office/officeart/2005/8/layout/hierarchy3"/>
    <dgm:cxn modelId="{25AC85A9-95C5-4712-8FD2-3A968C9B2FB2}" srcId="{EF692E68-73FC-43C3-83EE-10F5DCBE0FE1}" destId="{7F54EAF5-23AC-4735-9711-E49D9BEC0EB6}" srcOrd="1" destOrd="0" parTransId="{670CF843-DEFF-4438-87E7-D1F6552FB301}" sibTransId="{A2EE7F8C-9DA7-4270-A364-4E17F08ABF48}"/>
    <dgm:cxn modelId="{6E7010BE-C214-4C42-8EF1-576C8FF8E74F}" type="presOf" srcId="{7F54EAF5-23AC-4735-9711-E49D9BEC0EB6}" destId="{A5CF0860-E96B-4347-8AAC-79BB83328EC8}" srcOrd="0" destOrd="0" presId="urn:microsoft.com/office/officeart/2005/8/layout/hierarchy3"/>
    <dgm:cxn modelId="{E647CECE-754C-4415-AFE5-8911877B52CA}" type="presOf" srcId="{614DE559-0D7F-4E46-B29F-6E946DE0C4BE}" destId="{FE9561E2-68CD-4026-9369-0B9BC11DA15C}" srcOrd="0" destOrd="0" presId="urn:microsoft.com/office/officeart/2005/8/layout/hierarchy3"/>
    <dgm:cxn modelId="{24CD19EA-1A10-4FED-B031-CCA624B24A60}" type="presOf" srcId="{614DE559-0D7F-4E46-B29F-6E946DE0C4BE}" destId="{57ED9391-B443-4DD5-9DEE-2E866EBEF013}" srcOrd="1" destOrd="0" presId="urn:microsoft.com/office/officeart/2005/8/layout/hierarchy3"/>
    <dgm:cxn modelId="{1DCBAAB8-9D98-4193-A708-EA9FD4E68BCB}" type="presParOf" srcId="{B5603E07-837D-46A0-A7EA-B92DB68B04AC}" destId="{4C594AD1-BD98-4B08-AE0E-371E67220BB5}" srcOrd="0" destOrd="0" presId="urn:microsoft.com/office/officeart/2005/8/layout/hierarchy3"/>
    <dgm:cxn modelId="{CAD8A8C9-B8CA-418F-9498-5BB91E52FE9A}" type="presParOf" srcId="{4C594AD1-BD98-4B08-AE0E-371E67220BB5}" destId="{452763C7-9424-417E-9235-18E7881D3292}" srcOrd="0" destOrd="0" presId="urn:microsoft.com/office/officeart/2005/8/layout/hierarchy3"/>
    <dgm:cxn modelId="{ED137E53-70F5-4B71-B12D-E7E9632F6A0D}" type="presParOf" srcId="{452763C7-9424-417E-9235-18E7881D3292}" destId="{FE9561E2-68CD-4026-9369-0B9BC11DA15C}" srcOrd="0" destOrd="0" presId="urn:microsoft.com/office/officeart/2005/8/layout/hierarchy3"/>
    <dgm:cxn modelId="{DF7CA8EF-0271-4AE2-8882-C4316EB2900A}" type="presParOf" srcId="{452763C7-9424-417E-9235-18E7881D3292}" destId="{57ED9391-B443-4DD5-9DEE-2E866EBEF013}" srcOrd="1" destOrd="0" presId="urn:microsoft.com/office/officeart/2005/8/layout/hierarchy3"/>
    <dgm:cxn modelId="{AFB15CAB-CF28-4723-81F0-9573E6B0A646}" type="presParOf" srcId="{4C594AD1-BD98-4B08-AE0E-371E67220BB5}" destId="{0931820F-A746-4228-85A3-7D51CFBBE4C9}" srcOrd="1" destOrd="0" presId="urn:microsoft.com/office/officeart/2005/8/layout/hierarchy3"/>
    <dgm:cxn modelId="{D06A9672-C42B-4C4C-B0FD-CCCB1FB3A5DD}" type="presParOf" srcId="{B5603E07-837D-46A0-A7EA-B92DB68B04AC}" destId="{222E22C1-F5CC-48ED-8390-EAA307FF50DE}" srcOrd="1" destOrd="0" presId="urn:microsoft.com/office/officeart/2005/8/layout/hierarchy3"/>
    <dgm:cxn modelId="{661C1233-B7BA-4464-AE0D-4661EF989B52}" type="presParOf" srcId="{222E22C1-F5CC-48ED-8390-EAA307FF50DE}" destId="{946FA6C0-D59D-452F-9C76-2A4C45D5CD20}" srcOrd="0" destOrd="0" presId="urn:microsoft.com/office/officeart/2005/8/layout/hierarchy3"/>
    <dgm:cxn modelId="{FE8F4374-A1FC-42CD-842D-2C7960641FC7}" type="presParOf" srcId="{946FA6C0-D59D-452F-9C76-2A4C45D5CD20}" destId="{A5CF0860-E96B-4347-8AAC-79BB83328EC8}" srcOrd="0" destOrd="0" presId="urn:microsoft.com/office/officeart/2005/8/layout/hierarchy3"/>
    <dgm:cxn modelId="{11EFD6B7-DD10-40FB-99C3-C3CA15028A5F}" type="presParOf" srcId="{946FA6C0-D59D-452F-9C76-2A4C45D5CD20}" destId="{B7760624-9D54-4225-B9CF-356D199BD0B0}" srcOrd="1" destOrd="0" presId="urn:microsoft.com/office/officeart/2005/8/layout/hierarchy3"/>
    <dgm:cxn modelId="{E0719750-624D-4F35-80F9-E69472B66E5F}" type="presParOf" srcId="{222E22C1-F5CC-48ED-8390-EAA307FF50DE}" destId="{42C5A100-91B3-43AE-ACF7-18678DAE895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7E448-6642-494F-82DC-A4D323D3DB1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4130EB-9FCA-4AFB-921A-62A017E5C2FE}">
      <dgm:prSet/>
      <dgm:spPr/>
      <dgm:t>
        <a:bodyPr/>
        <a:lstStyle/>
        <a:p>
          <a:pPr>
            <a:buNone/>
          </a:pPr>
          <a:r>
            <a:rPr lang="en-US" b="1" dirty="0"/>
            <a:t>Action Steps</a:t>
          </a:r>
          <a:endParaRPr lang="en-US" dirty="0"/>
        </a:p>
      </dgm:t>
    </dgm:pt>
    <dgm:pt modelId="{D68607E4-F5CA-4B10-94D4-21B96BCC7D71}" type="parTrans" cxnId="{BDDFF5AC-11C7-4A86-831E-58EF1E88AAA3}">
      <dgm:prSet/>
      <dgm:spPr/>
      <dgm:t>
        <a:bodyPr/>
        <a:lstStyle/>
        <a:p>
          <a:endParaRPr lang="en-US"/>
        </a:p>
      </dgm:t>
    </dgm:pt>
    <dgm:pt modelId="{185961D7-4C2F-4CA5-93BF-3B2CA3F62A39}" type="sibTrans" cxnId="{BDDFF5AC-11C7-4A86-831E-58EF1E88AAA3}">
      <dgm:prSet/>
      <dgm:spPr/>
      <dgm:t>
        <a:bodyPr/>
        <a:lstStyle/>
        <a:p>
          <a:endParaRPr lang="en-US"/>
        </a:p>
      </dgm:t>
    </dgm:pt>
    <dgm:pt modelId="{F911D0F4-7349-4AFE-B1F5-BB85CC9D926C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Introduce the scenario</a:t>
          </a:r>
        </a:p>
      </dgm:t>
    </dgm:pt>
    <dgm:pt modelId="{B422D3E0-9961-45D1-9D81-0070E1D6A2AA}" type="parTrans" cxnId="{2B4F574A-D0EE-435B-9CE5-9D1A2E0104FB}">
      <dgm:prSet/>
      <dgm:spPr/>
      <dgm:t>
        <a:bodyPr/>
        <a:lstStyle/>
        <a:p>
          <a:endParaRPr lang="en-US"/>
        </a:p>
      </dgm:t>
    </dgm:pt>
    <dgm:pt modelId="{DBDB7831-7A9D-49EF-93C4-4A3E4DC60162}" type="sibTrans" cxnId="{2B4F574A-D0EE-435B-9CE5-9D1A2E0104FB}">
      <dgm:prSet/>
      <dgm:spPr/>
      <dgm:t>
        <a:bodyPr/>
        <a:lstStyle/>
        <a:p>
          <a:endParaRPr lang="en-US"/>
        </a:p>
      </dgm:t>
    </dgm:pt>
    <dgm:pt modelId="{94D1029D-35EA-49FB-BA0A-A6A78591EF1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Clean up the data</a:t>
          </a:r>
        </a:p>
      </dgm:t>
    </dgm:pt>
    <dgm:pt modelId="{55EA3850-2D8F-45D5-9E4B-7BEC273582B7}" type="parTrans" cxnId="{1712044B-E2E7-4080-83C7-FBDC153F066A}">
      <dgm:prSet/>
      <dgm:spPr/>
      <dgm:t>
        <a:bodyPr/>
        <a:lstStyle/>
        <a:p>
          <a:endParaRPr lang="en-US"/>
        </a:p>
      </dgm:t>
    </dgm:pt>
    <dgm:pt modelId="{4F8E5522-6008-483F-8AB7-96A25507AD07}" type="sibTrans" cxnId="{1712044B-E2E7-4080-83C7-FBDC153F066A}">
      <dgm:prSet/>
      <dgm:spPr/>
      <dgm:t>
        <a:bodyPr/>
        <a:lstStyle/>
        <a:p>
          <a:endParaRPr lang="en-US"/>
        </a:p>
      </dgm:t>
    </dgm:pt>
    <dgm:pt modelId="{45AFEC1F-6F0F-4732-B7D9-0740CA8D67E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/>
            <a:t>Make a single inference</a:t>
          </a:r>
        </a:p>
      </dgm:t>
    </dgm:pt>
    <dgm:pt modelId="{E527F6F6-D387-4DF9-877C-BDF775BF8D95}" type="parTrans" cxnId="{F5147C92-9FED-4597-B81D-7505FB83181D}">
      <dgm:prSet/>
      <dgm:spPr/>
      <dgm:t>
        <a:bodyPr/>
        <a:lstStyle/>
        <a:p>
          <a:endParaRPr lang="en-US"/>
        </a:p>
      </dgm:t>
    </dgm:pt>
    <dgm:pt modelId="{61BD263E-E181-44BB-9B36-91A49D19F101}" type="sibTrans" cxnId="{F5147C92-9FED-4597-B81D-7505FB83181D}">
      <dgm:prSet/>
      <dgm:spPr/>
      <dgm:t>
        <a:bodyPr/>
        <a:lstStyle/>
        <a:p>
          <a:endParaRPr lang="en-US"/>
        </a:p>
      </dgm:t>
    </dgm:pt>
    <dgm:pt modelId="{EF7064E9-E8C5-4C10-AD3F-EF99897B17BD}" type="pres">
      <dgm:prSet presAssocID="{C7D7E448-6642-494F-82DC-A4D323D3DB1B}" presName="Name0" presStyleCnt="0">
        <dgm:presLayoutVars>
          <dgm:dir/>
          <dgm:resizeHandles val="exact"/>
        </dgm:presLayoutVars>
      </dgm:prSet>
      <dgm:spPr/>
    </dgm:pt>
    <dgm:pt modelId="{F388CC43-2E0E-45A5-845D-CD8DFD5858D2}" type="pres">
      <dgm:prSet presAssocID="{D74130EB-9FCA-4AFB-921A-62A017E5C2FE}" presName="node" presStyleLbl="node1" presStyleIdx="0" presStyleCnt="1">
        <dgm:presLayoutVars>
          <dgm:bulletEnabled val="1"/>
        </dgm:presLayoutVars>
      </dgm:prSet>
      <dgm:spPr/>
    </dgm:pt>
  </dgm:ptLst>
  <dgm:cxnLst>
    <dgm:cxn modelId="{3BAB4F1B-15A2-4DAE-BF23-6480D1DCF2FB}" type="presOf" srcId="{D74130EB-9FCA-4AFB-921A-62A017E5C2FE}" destId="{F388CC43-2E0E-45A5-845D-CD8DFD5858D2}" srcOrd="0" destOrd="0" presId="urn:microsoft.com/office/officeart/2016/7/layout/RepeatingBendingProcessNew"/>
    <dgm:cxn modelId="{2B4F574A-D0EE-435B-9CE5-9D1A2E0104FB}" srcId="{D74130EB-9FCA-4AFB-921A-62A017E5C2FE}" destId="{F911D0F4-7349-4AFE-B1F5-BB85CC9D926C}" srcOrd="0" destOrd="0" parTransId="{B422D3E0-9961-45D1-9D81-0070E1D6A2AA}" sibTransId="{DBDB7831-7A9D-49EF-93C4-4A3E4DC60162}"/>
    <dgm:cxn modelId="{1712044B-E2E7-4080-83C7-FBDC153F066A}" srcId="{D74130EB-9FCA-4AFB-921A-62A017E5C2FE}" destId="{94D1029D-35EA-49FB-BA0A-A6A78591EF1D}" srcOrd="1" destOrd="0" parTransId="{55EA3850-2D8F-45D5-9E4B-7BEC273582B7}" sibTransId="{4F8E5522-6008-483F-8AB7-96A25507AD07}"/>
    <dgm:cxn modelId="{CA77D28A-4280-488D-85AF-7CCFB2C6E5BB}" type="presOf" srcId="{C7D7E448-6642-494F-82DC-A4D323D3DB1B}" destId="{EF7064E9-E8C5-4C10-AD3F-EF99897B17BD}" srcOrd="0" destOrd="0" presId="urn:microsoft.com/office/officeart/2016/7/layout/RepeatingBendingProcessNew"/>
    <dgm:cxn modelId="{F5147C92-9FED-4597-B81D-7505FB83181D}" srcId="{D74130EB-9FCA-4AFB-921A-62A017E5C2FE}" destId="{45AFEC1F-6F0F-4732-B7D9-0740CA8D67EF}" srcOrd="2" destOrd="0" parTransId="{E527F6F6-D387-4DF9-877C-BDF775BF8D95}" sibTransId="{61BD263E-E181-44BB-9B36-91A49D19F101}"/>
    <dgm:cxn modelId="{BDDFF5AC-11C7-4A86-831E-58EF1E88AAA3}" srcId="{C7D7E448-6642-494F-82DC-A4D323D3DB1B}" destId="{D74130EB-9FCA-4AFB-921A-62A017E5C2FE}" srcOrd="0" destOrd="0" parTransId="{D68607E4-F5CA-4B10-94D4-21B96BCC7D71}" sibTransId="{185961D7-4C2F-4CA5-93BF-3B2CA3F62A39}"/>
    <dgm:cxn modelId="{E3BD33B6-BC01-4A62-B63B-865FFA109B26}" type="presOf" srcId="{45AFEC1F-6F0F-4732-B7D9-0740CA8D67EF}" destId="{F388CC43-2E0E-45A5-845D-CD8DFD5858D2}" srcOrd="0" destOrd="3" presId="urn:microsoft.com/office/officeart/2016/7/layout/RepeatingBendingProcessNew"/>
    <dgm:cxn modelId="{EFE145DC-564F-42E7-A7CA-5C0DEA88A61C}" type="presOf" srcId="{F911D0F4-7349-4AFE-B1F5-BB85CC9D926C}" destId="{F388CC43-2E0E-45A5-845D-CD8DFD5858D2}" srcOrd="0" destOrd="1" presId="urn:microsoft.com/office/officeart/2016/7/layout/RepeatingBendingProcessNew"/>
    <dgm:cxn modelId="{BAA3C9FE-5434-42FC-8F44-33043679C931}" type="presOf" srcId="{94D1029D-35EA-49FB-BA0A-A6A78591EF1D}" destId="{F388CC43-2E0E-45A5-845D-CD8DFD5858D2}" srcOrd="0" destOrd="2" presId="urn:microsoft.com/office/officeart/2016/7/layout/RepeatingBendingProcessNew"/>
    <dgm:cxn modelId="{6D97DBFF-A714-4B60-9148-52BAC084759D}" type="presParOf" srcId="{EF7064E9-E8C5-4C10-AD3F-EF99897B17BD}" destId="{F388CC43-2E0E-45A5-845D-CD8DFD5858D2}" srcOrd="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89FDE0-3155-4F66-8002-99833F8CEF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36D4B67-38C4-4BA1-B75D-92CBC0CEF70A}">
      <dgm:prSet/>
      <dgm:spPr/>
      <dgm:t>
        <a:bodyPr/>
        <a:lstStyle/>
        <a:p>
          <a:r>
            <a:rPr lang="en-US" b="1" dirty="0"/>
            <a:t>Big deal. So what?</a:t>
          </a:r>
          <a:endParaRPr lang="en-US" dirty="0"/>
        </a:p>
      </dgm:t>
    </dgm:pt>
    <dgm:pt modelId="{EC83B85F-5A07-4D52-8CC8-377042B5EA1C}" type="parTrans" cxnId="{8F77FF2B-8DB3-4167-B2DA-F8BE50E0A076}">
      <dgm:prSet/>
      <dgm:spPr/>
      <dgm:t>
        <a:bodyPr/>
        <a:lstStyle/>
        <a:p>
          <a:endParaRPr lang="en-US"/>
        </a:p>
      </dgm:t>
    </dgm:pt>
    <dgm:pt modelId="{48BF0D39-D2AE-4DCA-B0E2-040430FA878B}" type="sibTrans" cxnId="{8F77FF2B-8DB3-4167-B2DA-F8BE50E0A076}">
      <dgm:prSet/>
      <dgm:spPr/>
      <dgm:t>
        <a:bodyPr/>
        <a:lstStyle/>
        <a:p>
          <a:endParaRPr lang="en-US"/>
        </a:p>
      </dgm:t>
    </dgm:pt>
    <dgm:pt modelId="{C6506C20-811E-4DF9-9479-D7CE6DA1CCCB}">
      <dgm:prSet/>
      <dgm:spPr/>
      <dgm:t>
        <a:bodyPr/>
        <a:lstStyle/>
        <a:p>
          <a:r>
            <a:rPr lang="en-US" dirty="0"/>
            <a:t>I have all these columns of data? How do I know which ones are important?</a:t>
          </a:r>
        </a:p>
      </dgm:t>
    </dgm:pt>
    <dgm:pt modelId="{243BDFBF-8AEB-4D49-A0F0-6E7693400443}" type="parTrans" cxnId="{AA47C7A6-9067-48CA-97E2-6EC3CEC92938}">
      <dgm:prSet/>
      <dgm:spPr/>
      <dgm:t>
        <a:bodyPr/>
        <a:lstStyle/>
        <a:p>
          <a:endParaRPr lang="en-US"/>
        </a:p>
      </dgm:t>
    </dgm:pt>
    <dgm:pt modelId="{AE8CAC6E-3860-4E62-B0C6-70D9D1E31150}" type="sibTrans" cxnId="{AA47C7A6-9067-48CA-97E2-6EC3CEC92938}">
      <dgm:prSet/>
      <dgm:spPr/>
      <dgm:t>
        <a:bodyPr/>
        <a:lstStyle/>
        <a:p>
          <a:endParaRPr lang="en-US"/>
        </a:p>
      </dgm:t>
    </dgm:pt>
    <dgm:pt modelId="{8D33485C-4A0A-4BA2-ACB1-99E731269D4C}">
      <dgm:prSet/>
      <dgm:spPr/>
      <dgm:t>
        <a:bodyPr/>
        <a:lstStyle/>
        <a:p>
          <a:r>
            <a:rPr lang="en-US" dirty="0"/>
            <a:t>And what happens when there is interplay between the columns.</a:t>
          </a:r>
        </a:p>
      </dgm:t>
    </dgm:pt>
    <dgm:pt modelId="{F91971B2-72CD-42BA-A7F9-3EBD4182091D}" type="parTrans" cxnId="{380F07D4-532E-4A0E-9A19-07AC3F8CAAF9}">
      <dgm:prSet/>
      <dgm:spPr/>
      <dgm:t>
        <a:bodyPr/>
        <a:lstStyle/>
        <a:p>
          <a:endParaRPr lang="en-US"/>
        </a:p>
      </dgm:t>
    </dgm:pt>
    <dgm:pt modelId="{68A8E84E-A11C-49F2-A9A3-3E7DB5CA1B76}" type="sibTrans" cxnId="{380F07D4-532E-4A0E-9A19-07AC3F8CAAF9}">
      <dgm:prSet/>
      <dgm:spPr/>
      <dgm:t>
        <a:bodyPr/>
        <a:lstStyle/>
        <a:p>
          <a:endParaRPr lang="en-US"/>
        </a:p>
      </dgm:t>
    </dgm:pt>
    <dgm:pt modelId="{1A515F80-A7AE-4CC1-9F82-0B9A4C403A5A}">
      <dgm:prSet/>
      <dgm:spPr/>
      <dgm:t>
        <a:bodyPr/>
        <a:lstStyle/>
        <a:p>
          <a:r>
            <a:rPr lang="en-US" dirty="0"/>
            <a:t>That all seems like a lot of work.</a:t>
          </a:r>
        </a:p>
      </dgm:t>
    </dgm:pt>
    <dgm:pt modelId="{D99C6D64-35C7-438E-9D42-190E72CE8A74}" type="parTrans" cxnId="{C72A5F9B-172D-4868-BDAE-5445DE733FCB}">
      <dgm:prSet/>
      <dgm:spPr/>
      <dgm:t>
        <a:bodyPr/>
        <a:lstStyle/>
        <a:p>
          <a:endParaRPr lang="en-US"/>
        </a:p>
      </dgm:t>
    </dgm:pt>
    <dgm:pt modelId="{0EBEA6AC-1A3F-4A60-A907-3E08F5431981}" type="sibTrans" cxnId="{C72A5F9B-172D-4868-BDAE-5445DE733FCB}">
      <dgm:prSet/>
      <dgm:spPr/>
      <dgm:t>
        <a:bodyPr/>
        <a:lstStyle/>
        <a:p>
          <a:endParaRPr lang="en-US"/>
        </a:p>
      </dgm:t>
    </dgm:pt>
    <dgm:pt modelId="{812FF689-4EA1-4D0A-A00B-76CC8EA37ABD}">
      <dgm:prSet/>
      <dgm:spPr/>
      <dgm:t>
        <a:bodyPr/>
        <a:lstStyle/>
        <a:p>
          <a:r>
            <a:rPr lang="en-US" dirty="0"/>
            <a:t>It is. That’s why we have computers.</a:t>
          </a:r>
        </a:p>
      </dgm:t>
    </dgm:pt>
    <dgm:pt modelId="{9BF235F0-ACDA-4BC4-97FD-C6E828C32ADD}" type="parTrans" cxnId="{CDAF1586-01CF-434B-98D4-73BFBCD5A960}">
      <dgm:prSet/>
      <dgm:spPr/>
      <dgm:t>
        <a:bodyPr/>
        <a:lstStyle/>
        <a:p>
          <a:endParaRPr lang="en-US"/>
        </a:p>
      </dgm:t>
    </dgm:pt>
    <dgm:pt modelId="{A2DC526D-DB1A-4C39-B078-644EC931C981}" type="sibTrans" cxnId="{CDAF1586-01CF-434B-98D4-73BFBCD5A960}">
      <dgm:prSet/>
      <dgm:spPr/>
      <dgm:t>
        <a:bodyPr/>
        <a:lstStyle/>
        <a:p>
          <a:endParaRPr lang="en-US"/>
        </a:p>
      </dgm:t>
    </dgm:pt>
    <dgm:pt modelId="{D89E3575-CE90-42F2-B4AD-AF2019373175}">
      <dgm:prSet/>
      <dgm:spPr/>
      <dgm:t>
        <a:bodyPr/>
        <a:lstStyle/>
        <a:p>
          <a:r>
            <a:rPr lang="en-US" dirty="0"/>
            <a:t>Like, what if it is game day </a:t>
          </a:r>
          <a:r>
            <a:rPr lang="en-US" i="1" dirty="0"/>
            <a:t>and</a:t>
          </a:r>
          <a:r>
            <a:rPr lang="en-US" dirty="0"/>
            <a:t> there is a snowstorm?</a:t>
          </a:r>
        </a:p>
      </dgm:t>
    </dgm:pt>
    <dgm:pt modelId="{A80A9B8E-A3D4-4797-84BC-DFBD3E981B27}" type="parTrans" cxnId="{4D1BB6FF-B6C3-40CE-8B62-CB5EA0F5EF19}">
      <dgm:prSet/>
      <dgm:spPr/>
      <dgm:t>
        <a:bodyPr/>
        <a:lstStyle/>
        <a:p>
          <a:endParaRPr lang="en-US"/>
        </a:p>
      </dgm:t>
    </dgm:pt>
    <dgm:pt modelId="{FF4B6175-913A-4E5F-91D0-E4D0E635EA53}" type="sibTrans" cxnId="{4D1BB6FF-B6C3-40CE-8B62-CB5EA0F5EF19}">
      <dgm:prSet/>
      <dgm:spPr/>
      <dgm:t>
        <a:bodyPr/>
        <a:lstStyle/>
        <a:p>
          <a:endParaRPr lang="en-US"/>
        </a:p>
      </dgm:t>
    </dgm:pt>
    <dgm:pt modelId="{A777F1EC-90B1-4F25-96C0-1FD3F8BA3CAF}" type="pres">
      <dgm:prSet presAssocID="{5889FDE0-3155-4F66-8002-99833F8CEFFF}" presName="linear" presStyleCnt="0">
        <dgm:presLayoutVars>
          <dgm:animLvl val="lvl"/>
          <dgm:resizeHandles val="exact"/>
        </dgm:presLayoutVars>
      </dgm:prSet>
      <dgm:spPr/>
    </dgm:pt>
    <dgm:pt modelId="{246FCDF3-281E-4457-8327-69F68950BF19}" type="pres">
      <dgm:prSet presAssocID="{F36D4B67-38C4-4BA1-B75D-92CBC0CEF70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2F004C-42BF-465B-B533-7BD57D4DFD48}" type="pres">
      <dgm:prSet presAssocID="{F36D4B67-38C4-4BA1-B75D-92CBC0CEF70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F77FF2B-8DB3-4167-B2DA-F8BE50E0A076}" srcId="{5889FDE0-3155-4F66-8002-99833F8CEFFF}" destId="{F36D4B67-38C4-4BA1-B75D-92CBC0CEF70A}" srcOrd="0" destOrd="0" parTransId="{EC83B85F-5A07-4D52-8CC8-377042B5EA1C}" sibTransId="{48BF0D39-D2AE-4DCA-B0E2-040430FA878B}"/>
    <dgm:cxn modelId="{E80A4332-1109-46DC-98AA-ABCC1ED4C0DC}" type="presOf" srcId="{812FF689-4EA1-4D0A-A00B-76CC8EA37ABD}" destId="{0E2F004C-42BF-465B-B533-7BD57D4DFD48}" srcOrd="0" destOrd="4" presId="urn:microsoft.com/office/officeart/2005/8/layout/vList2"/>
    <dgm:cxn modelId="{CDAF1586-01CF-434B-98D4-73BFBCD5A960}" srcId="{F36D4B67-38C4-4BA1-B75D-92CBC0CEF70A}" destId="{812FF689-4EA1-4D0A-A00B-76CC8EA37ABD}" srcOrd="4" destOrd="0" parTransId="{9BF235F0-ACDA-4BC4-97FD-C6E828C32ADD}" sibTransId="{A2DC526D-DB1A-4C39-B078-644EC931C981}"/>
    <dgm:cxn modelId="{F955B48F-609A-4591-9934-0C514B87B966}" type="presOf" srcId="{F36D4B67-38C4-4BA1-B75D-92CBC0CEF70A}" destId="{246FCDF3-281E-4457-8327-69F68950BF19}" srcOrd="0" destOrd="0" presId="urn:microsoft.com/office/officeart/2005/8/layout/vList2"/>
    <dgm:cxn modelId="{48272798-C1DE-42DA-B59C-168FA8A77243}" type="presOf" srcId="{5889FDE0-3155-4F66-8002-99833F8CEFFF}" destId="{A777F1EC-90B1-4F25-96C0-1FD3F8BA3CAF}" srcOrd="0" destOrd="0" presId="urn:microsoft.com/office/officeart/2005/8/layout/vList2"/>
    <dgm:cxn modelId="{C72A5F9B-172D-4868-BDAE-5445DE733FCB}" srcId="{F36D4B67-38C4-4BA1-B75D-92CBC0CEF70A}" destId="{1A515F80-A7AE-4CC1-9F82-0B9A4C403A5A}" srcOrd="3" destOrd="0" parTransId="{D99C6D64-35C7-438E-9D42-190E72CE8A74}" sibTransId="{0EBEA6AC-1A3F-4A60-A907-3E08F5431981}"/>
    <dgm:cxn modelId="{AA47C7A6-9067-48CA-97E2-6EC3CEC92938}" srcId="{F36D4B67-38C4-4BA1-B75D-92CBC0CEF70A}" destId="{C6506C20-811E-4DF9-9479-D7CE6DA1CCCB}" srcOrd="0" destOrd="0" parTransId="{243BDFBF-8AEB-4D49-A0F0-6E7693400443}" sibTransId="{AE8CAC6E-3860-4E62-B0C6-70D9D1E31150}"/>
    <dgm:cxn modelId="{0F21DFA7-9AED-4E69-83D7-079E655F2C98}" type="presOf" srcId="{D89E3575-CE90-42F2-B4AD-AF2019373175}" destId="{0E2F004C-42BF-465B-B533-7BD57D4DFD48}" srcOrd="0" destOrd="2" presId="urn:microsoft.com/office/officeart/2005/8/layout/vList2"/>
    <dgm:cxn modelId="{792D6EBB-642C-4849-AC18-EA5D31E67C33}" type="presOf" srcId="{8D33485C-4A0A-4BA2-ACB1-99E731269D4C}" destId="{0E2F004C-42BF-465B-B533-7BD57D4DFD48}" srcOrd="0" destOrd="1" presId="urn:microsoft.com/office/officeart/2005/8/layout/vList2"/>
    <dgm:cxn modelId="{380F07D4-532E-4A0E-9A19-07AC3F8CAAF9}" srcId="{F36D4B67-38C4-4BA1-B75D-92CBC0CEF70A}" destId="{8D33485C-4A0A-4BA2-ACB1-99E731269D4C}" srcOrd="1" destOrd="0" parTransId="{F91971B2-72CD-42BA-A7F9-3EBD4182091D}" sibTransId="{68A8E84E-A11C-49F2-A9A3-3E7DB5CA1B76}"/>
    <dgm:cxn modelId="{80EB2CD7-7CD7-42F4-9CE3-390D64731EFB}" type="presOf" srcId="{1A515F80-A7AE-4CC1-9F82-0B9A4C403A5A}" destId="{0E2F004C-42BF-465B-B533-7BD57D4DFD48}" srcOrd="0" destOrd="3" presId="urn:microsoft.com/office/officeart/2005/8/layout/vList2"/>
    <dgm:cxn modelId="{CBA716DB-9BE3-4088-8934-E6838926E340}" type="presOf" srcId="{C6506C20-811E-4DF9-9479-D7CE6DA1CCCB}" destId="{0E2F004C-42BF-465B-B533-7BD57D4DFD48}" srcOrd="0" destOrd="0" presId="urn:microsoft.com/office/officeart/2005/8/layout/vList2"/>
    <dgm:cxn modelId="{4D1BB6FF-B6C3-40CE-8B62-CB5EA0F5EF19}" srcId="{F36D4B67-38C4-4BA1-B75D-92CBC0CEF70A}" destId="{D89E3575-CE90-42F2-B4AD-AF2019373175}" srcOrd="2" destOrd="0" parTransId="{A80A9B8E-A3D4-4797-84BC-DFBD3E981B27}" sibTransId="{FF4B6175-913A-4E5F-91D0-E4D0E635EA53}"/>
    <dgm:cxn modelId="{F388BE69-F0F9-42FD-8973-505703DA5971}" type="presParOf" srcId="{A777F1EC-90B1-4F25-96C0-1FD3F8BA3CAF}" destId="{246FCDF3-281E-4457-8327-69F68950BF19}" srcOrd="0" destOrd="0" presId="urn:microsoft.com/office/officeart/2005/8/layout/vList2"/>
    <dgm:cxn modelId="{B8B5C860-C200-4AD7-9D38-98CE046A3A86}" type="presParOf" srcId="{A777F1EC-90B1-4F25-96C0-1FD3F8BA3CAF}" destId="{0E2F004C-42BF-465B-B533-7BD57D4DFD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1D9CAC-A4A8-47D7-9E39-F707BF6ECB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899F82-1EA8-425D-AFFF-B0E0024CD573}">
      <dgm:prSet/>
      <dgm:spPr/>
      <dgm:t>
        <a:bodyPr/>
        <a:lstStyle/>
        <a:p>
          <a:r>
            <a:rPr lang="en-US" dirty="0"/>
            <a:t>More training data yields greater accuracy.</a:t>
          </a:r>
        </a:p>
      </dgm:t>
    </dgm:pt>
    <dgm:pt modelId="{04C46B04-32DD-4C3C-80AC-FC6F2692ABFB}" type="parTrans" cxnId="{0C51F7B2-C780-4C9F-81F1-AC60F7F4AA3B}">
      <dgm:prSet/>
      <dgm:spPr/>
      <dgm:t>
        <a:bodyPr/>
        <a:lstStyle/>
        <a:p>
          <a:endParaRPr lang="en-US"/>
        </a:p>
      </dgm:t>
    </dgm:pt>
    <dgm:pt modelId="{4AA8E49F-7837-4E8B-AAE2-588F383E18D5}" type="sibTrans" cxnId="{0C51F7B2-C780-4C9F-81F1-AC60F7F4AA3B}">
      <dgm:prSet/>
      <dgm:spPr/>
      <dgm:t>
        <a:bodyPr/>
        <a:lstStyle/>
        <a:p>
          <a:endParaRPr lang="en-US"/>
        </a:p>
      </dgm:t>
    </dgm:pt>
    <dgm:pt modelId="{6949A270-D334-4A76-A4C3-3E0BB0DA6B03}">
      <dgm:prSet/>
      <dgm:spPr/>
      <dgm:t>
        <a:bodyPr/>
        <a:lstStyle/>
        <a:p>
          <a:r>
            <a:rPr lang="en-US" dirty="0"/>
            <a:t>More model complexity (depth) yields greater accuracy.</a:t>
          </a:r>
        </a:p>
      </dgm:t>
    </dgm:pt>
    <dgm:pt modelId="{D17E0883-2F4A-4CFB-B424-0675E13500B0}" type="parTrans" cxnId="{729C1395-A03A-4305-966F-48790488E663}">
      <dgm:prSet/>
      <dgm:spPr/>
      <dgm:t>
        <a:bodyPr/>
        <a:lstStyle/>
        <a:p>
          <a:endParaRPr lang="en-US"/>
        </a:p>
      </dgm:t>
    </dgm:pt>
    <dgm:pt modelId="{0213E613-A91A-494F-8E15-EFFEC020FEC3}" type="sibTrans" cxnId="{729C1395-A03A-4305-966F-48790488E663}">
      <dgm:prSet/>
      <dgm:spPr/>
      <dgm:t>
        <a:bodyPr/>
        <a:lstStyle/>
        <a:p>
          <a:endParaRPr lang="en-US"/>
        </a:p>
      </dgm:t>
    </dgm:pt>
    <dgm:pt modelId="{6FACB606-56D9-49BD-8846-D756EFAE8C46}" type="pres">
      <dgm:prSet presAssocID="{F51D9CAC-A4A8-47D7-9E39-F707BF6ECBB0}" presName="linear" presStyleCnt="0">
        <dgm:presLayoutVars>
          <dgm:animLvl val="lvl"/>
          <dgm:resizeHandles val="exact"/>
        </dgm:presLayoutVars>
      </dgm:prSet>
      <dgm:spPr/>
    </dgm:pt>
    <dgm:pt modelId="{A49ED256-2AD2-4049-A33E-941925C0F31D}" type="pres">
      <dgm:prSet presAssocID="{01899F82-1EA8-425D-AFFF-B0E0024CD5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D79D3AE-1532-4190-A79F-0B48A7EDBA68}" type="pres">
      <dgm:prSet presAssocID="{4AA8E49F-7837-4E8B-AAE2-588F383E18D5}" presName="spacer" presStyleCnt="0"/>
      <dgm:spPr/>
    </dgm:pt>
    <dgm:pt modelId="{D5980CC4-02C0-4773-8FA3-F7CEC0FA6FDB}" type="pres">
      <dgm:prSet presAssocID="{6949A270-D334-4A76-A4C3-3E0BB0DA6B0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853DF22-A3CA-4532-B5D1-C4AA23FEC13B}" type="presOf" srcId="{6949A270-D334-4A76-A4C3-3E0BB0DA6B03}" destId="{D5980CC4-02C0-4773-8FA3-F7CEC0FA6FDB}" srcOrd="0" destOrd="0" presId="urn:microsoft.com/office/officeart/2005/8/layout/vList2"/>
    <dgm:cxn modelId="{111A0090-002E-4B39-A8B1-A7863B9125B4}" type="presOf" srcId="{01899F82-1EA8-425D-AFFF-B0E0024CD573}" destId="{A49ED256-2AD2-4049-A33E-941925C0F31D}" srcOrd="0" destOrd="0" presId="urn:microsoft.com/office/officeart/2005/8/layout/vList2"/>
    <dgm:cxn modelId="{729C1395-A03A-4305-966F-48790488E663}" srcId="{F51D9CAC-A4A8-47D7-9E39-F707BF6ECBB0}" destId="{6949A270-D334-4A76-A4C3-3E0BB0DA6B03}" srcOrd="1" destOrd="0" parTransId="{D17E0883-2F4A-4CFB-B424-0675E13500B0}" sibTransId="{0213E613-A91A-494F-8E15-EFFEC020FEC3}"/>
    <dgm:cxn modelId="{E77362AE-544E-41A1-A212-3269D278D6DE}" type="presOf" srcId="{F51D9CAC-A4A8-47D7-9E39-F707BF6ECBB0}" destId="{6FACB606-56D9-49BD-8846-D756EFAE8C46}" srcOrd="0" destOrd="0" presId="urn:microsoft.com/office/officeart/2005/8/layout/vList2"/>
    <dgm:cxn modelId="{0C51F7B2-C780-4C9F-81F1-AC60F7F4AA3B}" srcId="{F51D9CAC-A4A8-47D7-9E39-F707BF6ECBB0}" destId="{01899F82-1EA8-425D-AFFF-B0E0024CD573}" srcOrd="0" destOrd="0" parTransId="{04C46B04-32DD-4C3C-80AC-FC6F2692ABFB}" sibTransId="{4AA8E49F-7837-4E8B-AAE2-588F383E18D5}"/>
    <dgm:cxn modelId="{647FCF25-E7D9-486A-A01D-870F274F3BE3}" type="presParOf" srcId="{6FACB606-56D9-49BD-8846-D756EFAE8C46}" destId="{A49ED256-2AD2-4049-A33E-941925C0F31D}" srcOrd="0" destOrd="0" presId="urn:microsoft.com/office/officeart/2005/8/layout/vList2"/>
    <dgm:cxn modelId="{E382B703-2742-47A3-B19B-965C2CF41A3B}" type="presParOf" srcId="{6FACB606-56D9-49BD-8846-D756EFAE8C46}" destId="{CD79D3AE-1532-4190-A79F-0B48A7EDBA68}" srcOrd="1" destOrd="0" presId="urn:microsoft.com/office/officeart/2005/8/layout/vList2"/>
    <dgm:cxn modelId="{D6F74F6A-D89F-41B5-B9D2-F73F9ADB1F35}" type="presParOf" srcId="{6FACB606-56D9-49BD-8846-D756EFAE8C46}" destId="{D5980CC4-02C0-4773-8FA3-F7CEC0FA6FD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1D9CAC-A4A8-47D7-9E39-F707BF6ECBB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1899F82-1EA8-425D-AFFF-B0E0024CD573}">
      <dgm:prSet/>
      <dgm:spPr/>
      <dgm:t>
        <a:bodyPr/>
        <a:lstStyle/>
        <a:p>
          <a:r>
            <a:rPr lang="en-US" dirty="0"/>
            <a:t>Data Collection</a:t>
          </a:r>
        </a:p>
      </dgm:t>
    </dgm:pt>
    <dgm:pt modelId="{04C46B04-32DD-4C3C-80AC-FC6F2692ABFB}" type="parTrans" cxnId="{0C51F7B2-C780-4C9F-81F1-AC60F7F4AA3B}">
      <dgm:prSet/>
      <dgm:spPr/>
      <dgm:t>
        <a:bodyPr/>
        <a:lstStyle/>
        <a:p>
          <a:endParaRPr lang="en-US"/>
        </a:p>
      </dgm:t>
    </dgm:pt>
    <dgm:pt modelId="{4AA8E49F-7837-4E8B-AAE2-588F383E18D5}" type="sibTrans" cxnId="{0C51F7B2-C780-4C9F-81F1-AC60F7F4AA3B}">
      <dgm:prSet/>
      <dgm:spPr/>
      <dgm:t>
        <a:bodyPr/>
        <a:lstStyle/>
        <a:p>
          <a:endParaRPr lang="en-US"/>
        </a:p>
      </dgm:t>
    </dgm:pt>
    <dgm:pt modelId="{6949A270-D334-4A76-A4C3-3E0BB0DA6B03}">
      <dgm:prSet/>
      <dgm:spPr/>
      <dgm:t>
        <a:bodyPr/>
        <a:lstStyle/>
        <a:p>
          <a:r>
            <a:rPr lang="en-US" dirty="0"/>
            <a:t>Data Cleaning</a:t>
          </a:r>
        </a:p>
      </dgm:t>
    </dgm:pt>
    <dgm:pt modelId="{D17E0883-2F4A-4CFB-B424-0675E13500B0}" type="parTrans" cxnId="{729C1395-A03A-4305-966F-48790488E663}">
      <dgm:prSet/>
      <dgm:spPr/>
      <dgm:t>
        <a:bodyPr/>
        <a:lstStyle/>
        <a:p>
          <a:endParaRPr lang="en-US"/>
        </a:p>
      </dgm:t>
    </dgm:pt>
    <dgm:pt modelId="{0213E613-A91A-494F-8E15-EFFEC020FEC3}" type="sibTrans" cxnId="{729C1395-A03A-4305-966F-48790488E663}">
      <dgm:prSet/>
      <dgm:spPr/>
      <dgm:t>
        <a:bodyPr/>
        <a:lstStyle/>
        <a:p>
          <a:endParaRPr lang="en-US"/>
        </a:p>
      </dgm:t>
    </dgm:pt>
    <dgm:pt modelId="{52546AF8-A9F3-40EF-B35D-D2F9BEB4AA9C}">
      <dgm:prSet/>
      <dgm:spPr/>
      <dgm:t>
        <a:bodyPr/>
        <a:lstStyle/>
        <a:p>
          <a:r>
            <a:rPr lang="en-US" dirty="0"/>
            <a:t>Model Training</a:t>
          </a:r>
        </a:p>
      </dgm:t>
    </dgm:pt>
    <dgm:pt modelId="{5035AA95-32CF-4941-BFF3-E1C17D860104}" type="parTrans" cxnId="{968B29C1-A440-48C3-92D1-21BF5E4A585B}">
      <dgm:prSet/>
      <dgm:spPr/>
      <dgm:t>
        <a:bodyPr/>
        <a:lstStyle/>
        <a:p>
          <a:endParaRPr lang="en-US"/>
        </a:p>
      </dgm:t>
    </dgm:pt>
    <dgm:pt modelId="{B88BCC34-A199-4F72-A621-E789467AD97D}" type="sibTrans" cxnId="{968B29C1-A440-48C3-92D1-21BF5E4A585B}">
      <dgm:prSet/>
      <dgm:spPr/>
      <dgm:t>
        <a:bodyPr/>
        <a:lstStyle/>
        <a:p>
          <a:endParaRPr lang="en-US"/>
        </a:p>
      </dgm:t>
    </dgm:pt>
    <dgm:pt modelId="{6FACB606-56D9-49BD-8846-D756EFAE8C46}" type="pres">
      <dgm:prSet presAssocID="{F51D9CAC-A4A8-47D7-9E39-F707BF6ECBB0}" presName="linear" presStyleCnt="0">
        <dgm:presLayoutVars>
          <dgm:animLvl val="lvl"/>
          <dgm:resizeHandles val="exact"/>
        </dgm:presLayoutVars>
      </dgm:prSet>
      <dgm:spPr/>
    </dgm:pt>
    <dgm:pt modelId="{A49ED256-2AD2-4049-A33E-941925C0F31D}" type="pres">
      <dgm:prSet presAssocID="{01899F82-1EA8-425D-AFFF-B0E0024CD57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79D3AE-1532-4190-A79F-0B48A7EDBA68}" type="pres">
      <dgm:prSet presAssocID="{4AA8E49F-7837-4E8B-AAE2-588F383E18D5}" presName="spacer" presStyleCnt="0"/>
      <dgm:spPr/>
    </dgm:pt>
    <dgm:pt modelId="{D5980CC4-02C0-4773-8FA3-F7CEC0FA6FDB}" type="pres">
      <dgm:prSet presAssocID="{6949A270-D334-4A76-A4C3-3E0BB0DA6B0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380343A-AD51-41A9-B473-A1DA83BA44AB}" type="pres">
      <dgm:prSet presAssocID="{0213E613-A91A-494F-8E15-EFFEC020FEC3}" presName="spacer" presStyleCnt="0"/>
      <dgm:spPr/>
    </dgm:pt>
    <dgm:pt modelId="{3669CCA2-CB35-403B-B7CE-BDBD9A8D71BD}" type="pres">
      <dgm:prSet presAssocID="{52546AF8-A9F3-40EF-B35D-D2F9BEB4AA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853DF22-A3CA-4532-B5D1-C4AA23FEC13B}" type="presOf" srcId="{6949A270-D334-4A76-A4C3-3E0BB0DA6B03}" destId="{D5980CC4-02C0-4773-8FA3-F7CEC0FA6FDB}" srcOrd="0" destOrd="0" presId="urn:microsoft.com/office/officeart/2005/8/layout/vList2"/>
    <dgm:cxn modelId="{111A0090-002E-4B39-A8B1-A7863B9125B4}" type="presOf" srcId="{01899F82-1EA8-425D-AFFF-B0E0024CD573}" destId="{A49ED256-2AD2-4049-A33E-941925C0F31D}" srcOrd="0" destOrd="0" presId="urn:microsoft.com/office/officeart/2005/8/layout/vList2"/>
    <dgm:cxn modelId="{729C1395-A03A-4305-966F-48790488E663}" srcId="{F51D9CAC-A4A8-47D7-9E39-F707BF6ECBB0}" destId="{6949A270-D334-4A76-A4C3-3E0BB0DA6B03}" srcOrd="1" destOrd="0" parTransId="{D17E0883-2F4A-4CFB-B424-0675E13500B0}" sibTransId="{0213E613-A91A-494F-8E15-EFFEC020FEC3}"/>
    <dgm:cxn modelId="{E77362AE-544E-41A1-A212-3269D278D6DE}" type="presOf" srcId="{F51D9CAC-A4A8-47D7-9E39-F707BF6ECBB0}" destId="{6FACB606-56D9-49BD-8846-D756EFAE8C46}" srcOrd="0" destOrd="0" presId="urn:microsoft.com/office/officeart/2005/8/layout/vList2"/>
    <dgm:cxn modelId="{0C51F7B2-C780-4C9F-81F1-AC60F7F4AA3B}" srcId="{F51D9CAC-A4A8-47D7-9E39-F707BF6ECBB0}" destId="{01899F82-1EA8-425D-AFFF-B0E0024CD573}" srcOrd="0" destOrd="0" parTransId="{04C46B04-32DD-4C3C-80AC-FC6F2692ABFB}" sibTransId="{4AA8E49F-7837-4E8B-AAE2-588F383E18D5}"/>
    <dgm:cxn modelId="{968B29C1-A440-48C3-92D1-21BF5E4A585B}" srcId="{F51D9CAC-A4A8-47D7-9E39-F707BF6ECBB0}" destId="{52546AF8-A9F3-40EF-B35D-D2F9BEB4AA9C}" srcOrd="2" destOrd="0" parTransId="{5035AA95-32CF-4941-BFF3-E1C17D860104}" sibTransId="{B88BCC34-A199-4F72-A621-E789467AD97D}"/>
    <dgm:cxn modelId="{CC27F9C9-F456-4910-A4CE-2EE6323AB85D}" type="presOf" srcId="{52546AF8-A9F3-40EF-B35D-D2F9BEB4AA9C}" destId="{3669CCA2-CB35-403B-B7CE-BDBD9A8D71BD}" srcOrd="0" destOrd="0" presId="urn:microsoft.com/office/officeart/2005/8/layout/vList2"/>
    <dgm:cxn modelId="{647FCF25-E7D9-486A-A01D-870F274F3BE3}" type="presParOf" srcId="{6FACB606-56D9-49BD-8846-D756EFAE8C46}" destId="{A49ED256-2AD2-4049-A33E-941925C0F31D}" srcOrd="0" destOrd="0" presId="urn:microsoft.com/office/officeart/2005/8/layout/vList2"/>
    <dgm:cxn modelId="{E382B703-2742-47A3-B19B-965C2CF41A3B}" type="presParOf" srcId="{6FACB606-56D9-49BD-8846-D756EFAE8C46}" destId="{CD79D3AE-1532-4190-A79F-0B48A7EDBA68}" srcOrd="1" destOrd="0" presId="urn:microsoft.com/office/officeart/2005/8/layout/vList2"/>
    <dgm:cxn modelId="{D6F74F6A-D89F-41B5-B9D2-F73F9ADB1F35}" type="presParOf" srcId="{6FACB606-56D9-49BD-8846-D756EFAE8C46}" destId="{D5980CC4-02C0-4773-8FA3-F7CEC0FA6FDB}" srcOrd="2" destOrd="0" presId="urn:microsoft.com/office/officeart/2005/8/layout/vList2"/>
    <dgm:cxn modelId="{4A59AF53-6B7E-40E2-A022-91DE0DF7AF1A}" type="presParOf" srcId="{6FACB606-56D9-49BD-8846-D756EFAE8C46}" destId="{B380343A-AD51-41A9-B473-A1DA83BA44AB}" srcOrd="3" destOrd="0" presId="urn:microsoft.com/office/officeart/2005/8/layout/vList2"/>
    <dgm:cxn modelId="{1692D8FF-D7EF-495B-9BA1-499B10D4533D}" type="presParOf" srcId="{6FACB606-56D9-49BD-8846-D756EFAE8C46}" destId="{3669CCA2-CB35-403B-B7CE-BDBD9A8D71B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5B1825-6460-488C-8FCC-1FC04197B67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57F47A8-074E-49D6-A272-46BBCB1316BF}">
      <dgm:prSet/>
      <dgm:spPr/>
      <dgm:t>
        <a:bodyPr/>
        <a:lstStyle/>
        <a:p>
          <a:r>
            <a:rPr lang="en-US" dirty="0"/>
            <a:t>The 3 stages of Machine Learning</a:t>
          </a:r>
        </a:p>
      </dgm:t>
    </dgm:pt>
    <dgm:pt modelId="{F92F677E-CCB6-4590-81B7-D072C12B7868}" type="parTrans" cxnId="{EA12CADF-E2E3-488A-BFF9-654C55C39741}">
      <dgm:prSet/>
      <dgm:spPr/>
      <dgm:t>
        <a:bodyPr/>
        <a:lstStyle/>
        <a:p>
          <a:endParaRPr lang="en-US"/>
        </a:p>
      </dgm:t>
    </dgm:pt>
    <dgm:pt modelId="{85882399-2417-4510-AF13-93B59A51B688}" type="sibTrans" cxnId="{EA12CADF-E2E3-488A-BFF9-654C55C39741}">
      <dgm:prSet/>
      <dgm:spPr/>
      <dgm:t>
        <a:bodyPr/>
        <a:lstStyle/>
        <a:p>
          <a:endParaRPr lang="en-US"/>
        </a:p>
      </dgm:t>
    </dgm:pt>
    <dgm:pt modelId="{929C179C-5409-4199-B7BE-E7D64E950E5A}">
      <dgm:prSet/>
      <dgm:spPr/>
      <dgm:t>
        <a:bodyPr/>
        <a:lstStyle/>
        <a:p>
          <a:r>
            <a:rPr lang="en-US" dirty="0"/>
            <a:t>A UML Use Case Diagram</a:t>
          </a:r>
        </a:p>
      </dgm:t>
    </dgm:pt>
    <dgm:pt modelId="{D4595784-EDCE-4BB5-B684-8DE725DEABEE}" type="parTrans" cxnId="{E2DB3127-6C16-4628-8BF6-B8E14B682500}">
      <dgm:prSet/>
      <dgm:spPr/>
      <dgm:t>
        <a:bodyPr/>
        <a:lstStyle/>
        <a:p>
          <a:endParaRPr lang="en-US"/>
        </a:p>
      </dgm:t>
    </dgm:pt>
    <dgm:pt modelId="{0841327A-53DE-4399-9A28-3EDE988B55E1}" type="sibTrans" cxnId="{E2DB3127-6C16-4628-8BF6-B8E14B682500}">
      <dgm:prSet/>
      <dgm:spPr/>
      <dgm:t>
        <a:bodyPr/>
        <a:lstStyle/>
        <a:p>
          <a:endParaRPr lang="en-US"/>
        </a:p>
      </dgm:t>
    </dgm:pt>
    <dgm:pt modelId="{F54B28CF-9916-4149-9123-1A88A6CA7576}">
      <dgm:prSet/>
      <dgm:spPr/>
      <dgm:t>
        <a:bodyPr/>
        <a:lstStyle/>
        <a:p>
          <a:r>
            <a:rPr lang="en-US" dirty="0"/>
            <a:t>A UML Activity Diagram</a:t>
          </a:r>
        </a:p>
      </dgm:t>
    </dgm:pt>
    <dgm:pt modelId="{0AB2811E-4499-494D-B403-D894AB4A2CF4}" type="parTrans" cxnId="{19D5A999-DB64-45CD-838E-95E78FBD099C}">
      <dgm:prSet/>
      <dgm:spPr/>
      <dgm:t>
        <a:bodyPr/>
        <a:lstStyle/>
        <a:p>
          <a:endParaRPr lang="en-US"/>
        </a:p>
      </dgm:t>
    </dgm:pt>
    <dgm:pt modelId="{B9E20A3F-31F0-491C-9568-2BEFC8F1BEB6}" type="sibTrans" cxnId="{19D5A999-DB64-45CD-838E-95E78FBD099C}">
      <dgm:prSet/>
      <dgm:spPr/>
      <dgm:t>
        <a:bodyPr/>
        <a:lstStyle/>
        <a:p>
          <a:endParaRPr lang="en-US"/>
        </a:p>
      </dgm:t>
    </dgm:pt>
    <dgm:pt modelId="{87DB5383-368A-4850-A9AB-704E791A1F1D}">
      <dgm:prSet/>
      <dgm:spPr/>
      <dgm:t>
        <a:bodyPr/>
        <a:lstStyle/>
        <a:p>
          <a:r>
            <a:rPr lang="en-US" dirty="0"/>
            <a:t>The 2 most fundamental scaling Laws</a:t>
          </a:r>
        </a:p>
      </dgm:t>
    </dgm:pt>
    <dgm:pt modelId="{DA7A3DB0-E795-4FBE-B9F3-A045BC6010FB}" type="parTrans" cxnId="{584ED194-3E2F-4942-8ED2-16116B42E92C}">
      <dgm:prSet/>
      <dgm:spPr/>
      <dgm:t>
        <a:bodyPr/>
        <a:lstStyle/>
        <a:p>
          <a:endParaRPr lang="en-US"/>
        </a:p>
      </dgm:t>
    </dgm:pt>
    <dgm:pt modelId="{0D0D9E00-F27F-49D3-99AB-B9CDA3DC79DA}" type="sibTrans" cxnId="{584ED194-3E2F-4942-8ED2-16116B42E92C}">
      <dgm:prSet/>
      <dgm:spPr/>
      <dgm:t>
        <a:bodyPr/>
        <a:lstStyle/>
        <a:p>
          <a:endParaRPr lang="en-US"/>
        </a:p>
      </dgm:t>
    </dgm:pt>
    <dgm:pt modelId="{274A8D61-1AC1-47E5-B7C4-340832A267EC}">
      <dgm:prSet/>
      <dgm:spPr/>
      <dgm:t>
        <a:bodyPr/>
        <a:lstStyle/>
        <a:p>
          <a:r>
            <a:rPr lang="en-US" dirty="0"/>
            <a:t>The difference between ANI, AGI, and ASI</a:t>
          </a:r>
        </a:p>
      </dgm:t>
    </dgm:pt>
    <dgm:pt modelId="{E3BB66E0-7910-4530-8AD1-BCF5038456BF}" type="parTrans" cxnId="{20C0EA14-1DB3-4185-A0F3-B6C0EA11B759}">
      <dgm:prSet/>
      <dgm:spPr/>
      <dgm:t>
        <a:bodyPr/>
        <a:lstStyle/>
        <a:p>
          <a:endParaRPr lang="en-US"/>
        </a:p>
      </dgm:t>
    </dgm:pt>
    <dgm:pt modelId="{C6521531-1A73-4A18-AB60-FEB921464C32}" type="sibTrans" cxnId="{20C0EA14-1DB3-4185-A0F3-B6C0EA11B759}">
      <dgm:prSet/>
      <dgm:spPr/>
      <dgm:t>
        <a:bodyPr/>
        <a:lstStyle/>
        <a:p>
          <a:endParaRPr lang="en-US"/>
        </a:p>
      </dgm:t>
    </dgm:pt>
    <dgm:pt modelId="{BC44D01D-9FC8-4E42-9780-90CD31F63EF9}" type="pres">
      <dgm:prSet presAssocID="{5C5B1825-6460-488C-8FCC-1FC04197B670}" presName="vert0" presStyleCnt="0">
        <dgm:presLayoutVars>
          <dgm:dir/>
          <dgm:animOne val="branch"/>
          <dgm:animLvl val="lvl"/>
        </dgm:presLayoutVars>
      </dgm:prSet>
      <dgm:spPr/>
    </dgm:pt>
    <dgm:pt modelId="{699DACC4-80B1-4823-9918-AD913BCFE47D}" type="pres">
      <dgm:prSet presAssocID="{B57F47A8-074E-49D6-A272-46BBCB1316BF}" presName="thickLine" presStyleLbl="alignNode1" presStyleIdx="0" presStyleCnt="5"/>
      <dgm:spPr/>
    </dgm:pt>
    <dgm:pt modelId="{C9F1C844-12AD-43C4-9E22-2708544E1496}" type="pres">
      <dgm:prSet presAssocID="{B57F47A8-074E-49D6-A272-46BBCB1316BF}" presName="horz1" presStyleCnt="0"/>
      <dgm:spPr/>
    </dgm:pt>
    <dgm:pt modelId="{FB9C1998-DDCB-4A1C-8D12-55E40F0650B4}" type="pres">
      <dgm:prSet presAssocID="{B57F47A8-074E-49D6-A272-46BBCB1316BF}" presName="tx1" presStyleLbl="revTx" presStyleIdx="0" presStyleCnt="5"/>
      <dgm:spPr/>
    </dgm:pt>
    <dgm:pt modelId="{045BC513-D628-4A79-99A0-7752673A78BC}" type="pres">
      <dgm:prSet presAssocID="{B57F47A8-074E-49D6-A272-46BBCB1316BF}" presName="vert1" presStyleCnt="0"/>
      <dgm:spPr/>
    </dgm:pt>
    <dgm:pt modelId="{EBF94CD7-689B-45AE-BC14-EFFC03126579}" type="pres">
      <dgm:prSet presAssocID="{929C179C-5409-4199-B7BE-E7D64E950E5A}" presName="thickLine" presStyleLbl="alignNode1" presStyleIdx="1" presStyleCnt="5"/>
      <dgm:spPr/>
    </dgm:pt>
    <dgm:pt modelId="{55913DF6-93A0-4123-8D6D-B20EB4CAB363}" type="pres">
      <dgm:prSet presAssocID="{929C179C-5409-4199-B7BE-E7D64E950E5A}" presName="horz1" presStyleCnt="0"/>
      <dgm:spPr/>
    </dgm:pt>
    <dgm:pt modelId="{EFDC6A3C-2607-432A-B537-940681EEE354}" type="pres">
      <dgm:prSet presAssocID="{929C179C-5409-4199-B7BE-E7D64E950E5A}" presName="tx1" presStyleLbl="revTx" presStyleIdx="1" presStyleCnt="5"/>
      <dgm:spPr/>
    </dgm:pt>
    <dgm:pt modelId="{77E39A66-2754-46C5-A2A7-05E337B8AF2F}" type="pres">
      <dgm:prSet presAssocID="{929C179C-5409-4199-B7BE-E7D64E950E5A}" presName="vert1" presStyleCnt="0"/>
      <dgm:spPr/>
    </dgm:pt>
    <dgm:pt modelId="{2192E485-2559-4A33-9246-073156772828}" type="pres">
      <dgm:prSet presAssocID="{F54B28CF-9916-4149-9123-1A88A6CA7576}" presName="thickLine" presStyleLbl="alignNode1" presStyleIdx="2" presStyleCnt="5"/>
      <dgm:spPr/>
    </dgm:pt>
    <dgm:pt modelId="{12CF1817-160E-480E-B4B0-61A96299A97E}" type="pres">
      <dgm:prSet presAssocID="{F54B28CF-9916-4149-9123-1A88A6CA7576}" presName="horz1" presStyleCnt="0"/>
      <dgm:spPr/>
    </dgm:pt>
    <dgm:pt modelId="{14FC12EC-2955-454B-97ED-5401BE270A38}" type="pres">
      <dgm:prSet presAssocID="{F54B28CF-9916-4149-9123-1A88A6CA7576}" presName="tx1" presStyleLbl="revTx" presStyleIdx="2" presStyleCnt="5"/>
      <dgm:spPr/>
    </dgm:pt>
    <dgm:pt modelId="{C7892798-4AD0-49CD-80B7-6DFE9C13E3C4}" type="pres">
      <dgm:prSet presAssocID="{F54B28CF-9916-4149-9123-1A88A6CA7576}" presName="vert1" presStyleCnt="0"/>
      <dgm:spPr/>
    </dgm:pt>
    <dgm:pt modelId="{E3B852F2-EB67-4BBC-AC94-EF0AEA461DEC}" type="pres">
      <dgm:prSet presAssocID="{87DB5383-368A-4850-A9AB-704E791A1F1D}" presName="thickLine" presStyleLbl="alignNode1" presStyleIdx="3" presStyleCnt="5"/>
      <dgm:spPr/>
    </dgm:pt>
    <dgm:pt modelId="{A75AB6A1-B185-4BF7-BA8D-9C800E15EC26}" type="pres">
      <dgm:prSet presAssocID="{87DB5383-368A-4850-A9AB-704E791A1F1D}" presName="horz1" presStyleCnt="0"/>
      <dgm:spPr/>
    </dgm:pt>
    <dgm:pt modelId="{9F7EEA77-39DB-47B0-B086-A134DD9494CD}" type="pres">
      <dgm:prSet presAssocID="{87DB5383-368A-4850-A9AB-704E791A1F1D}" presName="tx1" presStyleLbl="revTx" presStyleIdx="3" presStyleCnt="5"/>
      <dgm:spPr/>
    </dgm:pt>
    <dgm:pt modelId="{94FDEE4B-DAEC-4573-8E41-522760F3DCBD}" type="pres">
      <dgm:prSet presAssocID="{87DB5383-368A-4850-A9AB-704E791A1F1D}" presName="vert1" presStyleCnt="0"/>
      <dgm:spPr/>
    </dgm:pt>
    <dgm:pt modelId="{2F28DB4F-6D19-4254-A900-01ECFD54F104}" type="pres">
      <dgm:prSet presAssocID="{274A8D61-1AC1-47E5-B7C4-340832A267EC}" presName="thickLine" presStyleLbl="alignNode1" presStyleIdx="4" presStyleCnt="5"/>
      <dgm:spPr/>
    </dgm:pt>
    <dgm:pt modelId="{6EC72246-11D7-4E02-9605-5A6971B38960}" type="pres">
      <dgm:prSet presAssocID="{274A8D61-1AC1-47E5-B7C4-340832A267EC}" presName="horz1" presStyleCnt="0"/>
      <dgm:spPr/>
    </dgm:pt>
    <dgm:pt modelId="{C7AFFF3F-B35A-4D26-B02D-D8720F1618D4}" type="pres">
      <dgm:prSet presAssocID="{274A8D61-1AC1-47E5-B7C4-340832A267EC}" presName="tx1" presStyleLbl="revTx" presStyleIdx="4" presStyleCnt="5"/>
      <dgm:spPr/>
    </dgm:pt>
    <dgm:pt modelId="{F4D146CE-06AC-4B60-B293-7892C74B8EA1}" type="pres">
      <dgm:prSet presAssocID="{274A8D61-1AC1-47E5-B7C4-340832A267EC}" presName="vert1" presStyleCnt="0"/>
      <dgm:spPr/>
    </dgm:pt>
  </dgm:ptLst>
  <dgm:cxnLst>
    <dgm:cxn modelId="{D1C4E506-482A-4DA4-BEFE-529DCB650DBA}" type="presOf" srcId="{929C179C-5409-4199-B7BE-E7D64E950E5A}" destId="{EFDC6A3C-2607-432A-B537-940681EEE354}" srcOrd="0" destOrd="0" presId="urn:microsoft.com/office/officeart/2008/layout/LinedList"/>
    <dgm:cxn modelId="{46371F0E-A572-4252-83DF-5EF19AEA8B14}" type="presOf" srcId="{F54B28CF-9916-4149-9123-1A88A6CA7576}" destId="{14FC12EC-2955-454B-97ED-5401BE270A38}" srcOrd="0" destOrd="0" presId="urn:microsoft.com/office/officeart/2008/layout/LinedList"/>
    <dgm:cxn modelId="{20C0EA14-1DB3-4185-A0F3-B6C0EA11B759}" srcId="{5C5B1825-6460-488C-8FCC-1FC04197B670}" destId="{274A8D61-1AC1-47E5-B7C4-340832A267EC}" srcOrd="4" destOrd="0" parTransId="{E3BB66E0-7910-4530-8AD1-BCF5038456BF}" sibTransId="{C6521531-1A73-4A18-AB60-FEB921464C32}"/>
    <dgm:cxn modelId="{7357791D-F503-486B-AD54-F755C06D6C1B}" type="presOf" srcId="{274A8D61-1AC1-47E5-B7C4-340832A267EC}" destId="{C7AFFF3F-B35A-4D26-B02D-D8720F1618D4}" srcOrd="0" destOrd="0" presId="urn:microsoft.com/office/officeart/2008/layout/LinedList"/>
    <dgm:cxn modelId="{E2DB3127-6C16-4628-8BF6-B8E14B682500}" srcId="{5C5B1825-6460-488C-8FCC-1FC04197B670}" destId="{929C179C-5409-4199-B7BE-E7D64E950E5A}" srcOrd="1" destOrd="0" parTransId="{D4595784-EDCE-4BB5-B684-8DE725DEABEE}" sibTransId="{0841327A-53DE-4399-9A28-3EDE988B55E1}"/>
    <dgm:cxn modelId="{F8AC1691-4AFD-4015-9191-FB837B44B6B9}" type="presOf" srcId="{87DB5383-368A-4850-A9AB-704E791A1F1D}" destId="{9F7EEA77-39DB-47B0-B086-A134DD9494CD}" srcOrd="0" destOrd="0" presId="urn:microsoft.com/office/officeart/2008/layout/LinedList"/>
    <dgm:cxn modelId="{584ED194-3E2F-4942-8ED2-16116B42E92C}" srcId="{5C5B1825-6460-488C-8FCC-1FC04197B670}" destId="{87DB5383-368A-4850-A9AB-704E791A1F1D}" srcOrd="3" destOrd="0" parTransId="{DA7A3DB0-E795-4FBE-B9F3-A045BC6010FB}" sibTransId="{0D0D9E00-F27F-49D3-99AB-B9CDA3DC79DA}"/>
    <dgm:cxn modelId="{19D5A999-DB64-45CD-838E-95E78FBD099C}" srcId="{5C5B1825-6460-488C-8FCC-1FC04197B670}" destId="{F54B28CF-9916-4149-9123-1A88A6CA7576}" srcOrd="2" destOrd="0" parTransId="{0AB2811E-4499-494D-B403-D894AB4A2CF4}" sibTransId="{B9E20A3F-31F0-491C-9568-2BEFC8F1BEB6}"/>
    <dgm:cxn modelId="{9EC83DAD-C8B1-442C-AA6D-AE4B3BAD65DA}" type="presOf" srcId="{B57F47A8-074E-49D6-A272-46BBCB1316BF}" destId="{FB9C1998-DDCB-4A1C-8D12-55E40F0650B4}" srcOrd="0" destOrd="0" presId="urn:microsoft.com/office/officeart/2008/layout/LinedList"/>
    <dgm:cxn modelId="{7942ADC6-98C3-40F0-B180-04C99A0D3184}" type="presOf" srcId="{5C5B1825-6460-488C-8FCC-1FC04197B670}" destId="{BC44D01D-9FC8-4E42-9780-90CD31F63EF9}" srcOrd="0" destOrd="0" presId="urn:microsoft.com/office/officeart/2008/layout/LinedList"/>
    <dgm:cxn modelId="{EA12CADF-E2E3-488A-BFF9-654C55C39741}" srcId="{5C5B1825-6460-488C-8FCC-1FC04197B670}" destId="{B57F47A8-074E-49D6-A272-46BBCB1316BF}" srcOrd="0" destOrd="0" parTransId="{F92F677E-CCB6-4590-81B7-D072C12B7868}" sibTransId="{85882399-2417-4510-AF13-93B59A51B688}"/>
    <dgm:cxn modelId="{3A6B3B17-8B25-4AA9-A6FB-BB07E44F836B}" type="presParOf" srcId="{BC44D01D-9FC8-4E42-9780-90CD31F63EF9}" destId="{699DACC4-80B1-4823-9918-AD913BCFE47D}" srcOrd="0" destOrd="0" presId="urn:microsoft.com/office/officeart/2008/layout/LinedList"/>
    <dgm:cxn modelId="{D9EA8306-8D67-4C35-AF11-8804D3992152}" type="presParOf" srcId="{BC44D01D-9FC8-4E42-9780-90CD31F63EF9}" destId="{C9F1C844-12AD-43C4-9E22-2708544E1496}" srcOrd="1" destOrd="0" presId="urn:microsoft.com/office/officeart/2008/layout/LinedList"/>
    <dgm:cxn modelId="{4E3450EF-27D5-4FD8-AD74-A2F2DC180311}" type="presParOf" srcId="{C9F1C844-12AD-43C4-9E22-2708544E1496}" destId="{FB9C1998-DDCB-4A1C-8D12-55E40F0650B4}" srcOrd="0" destOrd="0" presId="urn:microsoft.com/office/officeart/2008/layout/LinedList"/>
    <dgm:cxn modelId="{24FC21B2-6769-4BCD-AC16-56E727526788}" type="presParOf" srcId="{C9F1C844-12AD-43C4-9E22-2708544E1496}" destId="{045BC513-D628-4A79-99A0-7752673A78BC}" srcOrd="1" destOrd="0" presId="urn:microsoft.com/office/officeart/2008/layout/LinedList"/>
    <dgm:cxn modelId="{9D812CBF-F33F-4DB3-92E2-07629285E943}" type="presParOf" srcId="{BC44D01D-9FC8-4E42-9780-90CD31F63EF9}" destId="{EBF94CD7-689B-45AE-BC14-EFFC03126579}" srcOrd="2" destOrd="0" presId="urn:microsoft.com/office/officeart/2008/layout/LinedList"/>
    <dgm:cxn modelId="{83EB6562-41AB-4275-8ECF-5E1089CEAAEF}" type="presParOf" srcId="{BC44D01D-9FC8-4E42-9780-90CD31F63EF9}" destId="{55913DF6-93A0-4123-8D6D-B20EB4CAB363}" srcOrd="3" destOrd="0" presId="urn:microsoft.com/office/officeart/2008/layout/LinedList"/>
    <dgm:cxn modelId="{274CA691-078B-4B39-9790-349A7641FE25}" type="presParOf" srcId="{55913DF6-93A0-4123-8D6D-B20EB4CAB363}" destId="{EFDC6A3C-2607-432A-B537-940681EEE354}" srcOrd="0" destOrd="0" presId="urn:microsoft.com/office/officeart/2008/layout/LinedList"/>
    <dgm:cxn modelId="{D77722A4-4F48-4CDE-B811-23736F55FFBD}" type="presParOf" srcId="{55913DF6-93A0-4123-8D6D-B20EB4CAB363}" destId="{77E39A66-2754-46C5-A2A7-05E337B8AF2F}" srcOrd="1" destOrd="0" presId="urn:microsoft.com/office/officeart/2008/layout/LinedList"/>
    <dgm:cxn modelId="{FA7FDA5F-6524-4F5E-932C-D84326BBD3EB}" type="presParOf" srcId="{BC44D01D-9FC8-4E42-9780-90CD31F63EF9}" destId="{2192E485-2559-4A33-9246-073156772828}" srcOrd="4" destOrd="0" presId="urn:microsoft.com/office/officeart/2008/layout/LinedList"/>
    <dgm:cxn modelId="{C8C2A1A2-D5D2-47AD-93A8-90482015AA78}" type="presParOf" srcId="{BC44D01D-9FC8-4E42-9780-90CD31F63EF9}" destId="{12CF1817-160E-480E-B4B0-61A96299A97E}" srcOrd="5" destOrd="0" presId="urn:microsoft.com/office/officeart/2008/layout/LinedList"/>
    <dgm:cxn modelId="{DCF943D6-3B05-4C32-89AA-70B33FAE92AD}" type="presParOf" srcId="{12CF1817-160E-480E-B4B0-61A96299A97E}" destId="{14FC12EC-2955-454B-97ED-5401BE270A38}" srcOrd="0" destOrd="0" presId="urn:microsoft.com/office/officeart/2008/layout/LinedList"/>
    <dgm:cxn modelId="{ED2C6595-3530-4EC3-9BB3-CE29BF8AC408}" type="presParOf" srcId="{12CF1817-160E-480E-B4B0-61A96299A97E}" destId="{C7892798-4AD0-49CD-80B7-6DFE9C13E3C4}" srcOrd="1" destOrd="0" presId="urn:microsoft.com/office/officeart/2008/layout/LinedList"/>
    <dgm:cxn modelId="{B7D39887-04B9-4156-9E01-59BBD11A1497}" type="presParOf" srcId="{BC44D01D-9FC8-4E42-9780-90CD31F63EF9}" destId="{E3B852F2-EB67-4BBC-AC94-EF0AEA461DEC}" srcOrd="6" destOrd="0" presId="urn:microsoft.com/office/officeart/2008/layout/LinedList"/>
    <dgm:cxn modelId="{B31F0759-795B-400A-BB36-BDE1189C7EEB}" type="presParOf" srcId="{BC44D01D-9FC8-4E42-9780-90CD31F63EF9}" destId="{A75AB6A1-B185-4BF7-BA8D-9C800E15EC26}" srcOrd="7" destOrd="0" presId="urn:microsoft.com/office/officeart/2008/layout/LinedList"/>
    <dgm:cxn modelId="{5400D494-E472-4DE9-AE2B-A3EBC5F18D7D}" type="presParOf" srcId="{A75AB6A1-B185-4BF7-BA8D-9C800E15EC26}" destId="{9F7EEA77-39DB-47B0-B086-A134DD9494CD}" srcOrd="0" destOrd="0" presId="urn:microsoft.com/office/officeart/2008/layout/LinedList"/>
    <dgm:cxn modelId="{8DF7BB5F-95BC-4846-8690-C5572B19570A}" type="presParOf" srcId="{A75AB6A1-B185-4BF7-BA8D-9C800E15EC26}" destId="{94FDEE4B-DAEC-4573-8E41-522760F3DCBD}" srcOrd="1" destOrd="0" presId="urn:microsoft.com/office/officeart/2008/layout/LinedList"/>
    <dgm:cxn modelId="{037F957E-D829-474C-8266-CF6EDFB29144}" type="presParOf" srcId="{BC44D01D-9FC8-4E42-9780-90CD31F63EF9}" destId="{2F28DB4F-6D19-4254-A900-01ECFD54F104}" srcOrd="8" destOrd="0" presId="urn:microsoft.com/office/officeart/2008/layout/LinedList"/>
    <dgm:cxn modelId="{4CF74C3F-1D68-4083-8405-0157FAE52E5A}" type="presParOf" srcId="{BC44D01D-9FC8-4E42-9780-90CD31F63EF9}" destId="{6EC72246-11D7-4E02-9605-5A6971B38960}" srcOrd="9" destOrd="0" presId="urn:microsoft.com/office/officeart/2008/layout/LinedList"/>
    <dgm:cxn modelId="{B70EC749-13DB-4AA2-94CD-5D1FCDC32C30}" type="presParOf" srcId="{6EC72246-11D7-4E02-9605-5A6971B38960}" destId="{C7AFFF3F-B35A-4D26-B02D-D8720F1618D4}" srcOrd="0" destOrd="0" presId="urn:microsoft.com/office/officeart/2008/layout/LinedList"/>
    <dgm:cxn modelId="{73F0A67A-CA3F-4D08-9BF6-22D94F0BB823}" type="presParOf" srcId="{6EC72246-11D7-4E02-9605-5A6971B38960}" destId="{F4D146CE-06AC-4B60-B293-7892C74B8E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561E2-68CD-4026-9369-0B9BC11DA15C}">
      <dsp:nvSpPr>
        <dsp:cNvPr id="0" name=""/>
        <dsp:cNvSpPr/>
      </dsp:nvSpPr>
      <dsp:spPr>
        <a:xfrm>
          <a:off x="1283" y="806323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We saw that ‘Primitive’ AI worked well on </a:t>
          </a:r>
          <a:r>
            <a:rPr lang="en-US" sz="2800" i="1" kern="1200" dirty="0"/>
            <a:t>narrowly scoped</a:t>
          </a:r>
          <a:r>
            <a:rPr lang="en-US" sz="2800" kern="1200" dirty="0"/>
            <a:t> problems. This kind of intelligence is called Artificial </a:t>
          </a:r>
          <a:r>
            <a:rPr lang="en-US" sz="2800" i="1" kern="1200" dirty="0"/>
            <a:t>Narrow</a:t>
          </a:r>
          <a:r>
            <a:rPr lang="en-US" sz="2800" kern="1200" dirty="0"/>
            <a:t> intelligence (ANI).</a:t>
          </a:r>
        </a:p>
      </dsp:txBody>
      <dsp:txXfrm>
        <a:off x="69709" y="874749"/>
        <a:ext cx="4535606" cy="2199377"/>
      </dsp:txXfrm>
    </dsp:sp>
    <dsp:sp modelId="{A5CF0860-E96B-4347-8AAC-79BB83328EC8}">
      <dsp:nvSpPr>
        <dsp:cNvPr id="0" name=""/>
        <dsp:cNvSpPr/>
      </dsp:nvSpPr>
      <dsp:spPr>
        <a:xfrm>
          <a:off x="5841857" y="806323"/>
          <a:ext cx="4672458" cy="233622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 addition to ANI, there’s also AGI, and ASI.</a:t>
          </a:r>
        </a:p>
      </dsp:txBody>
      <dsp:txXfrm>
        <a:off x="5910283" y="874749"/>
        <a:ext cx="4535606" cy="21993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8CC43-2E0E-45A5-845D-CD8DFD5858D2}">
      <dsp:nvSpPr>
        <dsp:cNvPr id="0" name=""/>
        <dsp:cNvSpPr/>
      </dsp:nvSpPr>
      <dsp:spPr>
        <a:xfrm>
          <a:off x="0" y="847648"/>
          <a:ext cx="6364224" cy="3818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852" tIns="327344" rIns="311852" bIns="327344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/>
            <a:t>Action Steps</a:t>
          </a:r>
          <a:endParaRPr lang="en-US" sz="5500" kern="1200" dirty="0"/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4300" kern="1200" dirty="0"/>
            <a:t>Introduce the scenario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4300" kern="1200" dirty="0"/>
            <a:t>Clean up the data</a:t>
          </a: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4300" kern="1200" dirty="0"/>
            <a:t>Make a single inference</a:t>
          </a:r>
        </a:p>
      </dsp:txBody>
      <dsp:txXfrm>
        <a:off x="0" y="847648"/>
        <a:ext cx="6364224" cy="38185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6FCDF3-281E-4457-8327-69F68950BF19}">
      <dsp:nvSpPr>
        <dsp:cNvPr id="0" name=""/>
        <dsp:cNvSpPr/>
      </dsp:nvSpPr>
      <dsp:spPr>
        <a:xfrm>
          <a:off x="0" y="301170"/>
          <a:ext cx="6900512" cy="959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Big deal. So what?</a:t>
          </a:r>
          <a:endParaRPr lang="en-US" sz="4000" kern="1200" dirty="0"/>
        </a:p>
      </dsp:txBody>
      <dsp:txXfrm>
        <a:off x="46834" y="348004"/>
        <a:ext cx="6806844" cy="865732"/>
      </dsp:txXfrm>
    </dsp:sp>
    <dsp:sp modelId="{0E2F004C-42BF-465B-B533-7BD57D4DFD48}">
      <dsp:nvSpPr>
        <dsp:cNvPr id="0" name=""/>
        <dsp:cNvSpPr/>
      </dsp:nvSpPr>
      <dsp:spPr>
        <a:xfrm>
          <a:off x="0" y="1260570"/>
          <a:ext cx="6900512" cy="397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I have all these columns of data? How do I know which ones are important?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And what happens when there is interplay between the columns.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Like, what if it is game day </a:t>
          </a:r>
          <a:r>
            <a:rPr lang="en-US" sz="3100" i="1" kern="1200" dirty="0"/>
            <a:t>and</a:t>
          </a:r>
          <a:r>
            <a:rPr lang="en-US" sz="3100" kern="1200" dirty="0"/>
            <a:t> there is a snowstorm?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That all seems like a lot of work.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It is. That’s why we have computers.</a:t>
          </a:r>
        </a:p>
      </dsp:txBody>
      <dsp:txXfrm>
        <a:off x="0" y="1260570"/>
        <a:ext cx="6900512" cy="39744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ED256-2AD2-4049-A33E-941925C0F31D}">
      <dsp:nvSpPr>
        <dsp:cNvPr id="0" name=""/>
        <dsp:cNvSpPr/>
      </dsp:nvSpPr>
      <dsp:spPr>
        <a:xfrm>
          <a:off x="0" y="13800"/>
          <a:ext cx="6900512" cy="26851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More training data yields greater accuracy.</a:t>
          </a:r>
        </a:p>
      </dsp:txBody>
      <dsp:txXfrm>
        <a:off x="131078" y="144878"/>
        <a:ext cx="6638356" cy="2422993"/>
      </dsp:txXfrm>
    </dsp:sp>
    <dsp:sp modelId="{D5980CC4-02C0-4773-8FA3-F7CEC0FA6FDB}">
      <dsp:nvSpPr>
        <dsp:cNvPr id="0" name=""/>
        <dsp:cNvSpPr/>
      </dsp:nvSpPr>
      <dsp:spPr>
        <a:xfrm>
          <a:off x="0" y="2837190"/>
          <a:ext cx="6900512" cy="26851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More model complexity (depth) yields greater accuracy.</a:t>
          </a:r>
        </a:p>
      </dsp:txBody>
      <dsp:txXfrm>
        <a:off x="131078" y="2968268"/>
        <a:ext cx="6638356" cy="24229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ED256-2AD2-4049-A33E-941925C0F31D}">
      <dsp:nvSpPr>
        <dsp:cNvPr id="0" name=""/>
        <dsp:cNvSpPr/>
      </dsp:nvSpPr>
      <dsp:spPr>
        <a:xfrm>
          <a:off x="0" y="242332"/>
          <a:ext cx="6900512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Data Collection</a:t>
          </a:r>
        </a:p>
      </dsp:txBody>
      <dsp:txXfrm>
        <a:off x="76105" y="318437"/>
        <a:ext cx="6748302" cy="1406815"/>
      </dsp:txXfrm>
    </dsp:sp>
    <dsp:sp modelId="{D5980CC4-02C0-4773-8FA3-F7CEC0FA6FDB}">
      <dsp:nvSpPr>
        <dsp:cNvPr id="0" name=""/>
        <dsp:cNvSpPr/>
      </dsp:nvSpPr>
      <dsp:spPr>
        <a:xfrm>
          <a:off x="0" y="1988558"/>
          <a:ext cx="6900512" cy="155902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Data Cleaning</a:t>
          </a:r>
        </a:p>
      </dsp:txBody>
      <dsp:txXfrm>
        <a:off x="76105" y="2064663"/>
        <a:ext cx="6748302" cy="1406815"/>
      </dsp:txXfrm>
    </dsp:sp>
    <dsp:sp modelId="{3669CCA2-CB35-403B-B7CE-BDBD9A8D71BD}">
      <dsp:nvSpPr>
        <dsp:cNvPr id="0" name=""/>
        <dsp:cNvSpPr/>
      </dsp:nvSpPr>
      <dsp:spPr>
        <a:xfrm>
          <a:off x="0" y="3734783"/>
          <a:ext cx="6900512" cy="155902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Model Training</a:t>
          </a:r>
        </a:p>
      </dsp:txBody>
      <dsp:txXfrm>
        <a:off x="76105" y="3810888"/>
        <a:ext cx="6748302" cy="14068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DACC4-80B1-4823-9918-AD913BCFE47D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C1998-DDCB-4A1C-8D12-55E40F0650B4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3 stages of Machine Learning</a:t>
          </a:r>
        </a:p>
      </dsp:txBody>
      <dsp:txXfrm>
        <a:off x="0" y="675"/>
        <a:ext cx="6900512" cy="1106957"/>
      </dsp:txXfrm>
    </dsp:sp>
    <dsp:sp modelId="{EBF94CD7-689B-45AE-BC14-EFFC0312657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DC6A3C-2607-432A-B537-940681EEE354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 UML Use Case Diagram</a:t>
          </a:r>
        </a:p>
      </dsp:txBody>
      <dsp:txXfrm>
        <a:off x="0" y="1107633"/>
        <a:ext cx="6900512" cy="1106957"/>
      </dsp:txXfrm>
    </dsp:sp>
    <dsp:sp modelId="{2192E485-2559-4A33-9246-073156772828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C12EC-2955-454B-97ED-5401BE270A38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 UML Activity Diagram</a:t>
          </a:r>
        </a:p>
      </dsp:txBody>
      <dsp:txXfrm>
        <a:off x="0" y="2214591"/>
        <a:ext cx="6900512" cy="1106957"/>
      </dsp:txXfrm>
    </dsp:sp>
    <dsp:sp modelId="{E3B852F2-EB67-4BBC-AC94-EF0AEA461DE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EEA77-39DB-47B0-B086-A134DD9494C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2 most fundamental scaling Laws</a:t>
          </a:r>
        </a:p>
      </dsp:txBody>
      <dsp:txXfrm>
        <a:off x="0" y="3321549"/>
        <a:ext cx="6900512" cy="1106957"/>
      </dsp:txXfrm>
    </dsp:sp>
    <dsp:sp modelId="{2F28DB4F-6D19-4254-A900-01ECFD54F104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FFF3F-B35A-4D26-B02D-D8720F1618D4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The difference between ANI, AGI, and ASI</a:t>
          </a:r>
        </a:p>
      </dsp:txBody>
      <dsp:txXfrm>
        <a:off x="0" y="4428507"/>
        <a:ext cx="6900512" cy="11069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2/2/2026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97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98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2/2/2026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3.0/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aisolutions.com/page/4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sdemo.temple.edu/tictacto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4950-pizza-slice-free-downloa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skmMgXmkM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1251" y="1403184"/>
            <a:ext cx="5904805" cy="243961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Inference and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4304581"/>
            <a:ext cx="5036920" cy="2553420"/>
          </a:xfrm>
        </p:spPr>
        <p:txBody>
          <a:bodyPr>
            <a:normAutofit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r"/>
            <a:endParaRPr lang="sv-SE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MIS3536: Info Sys Innovation with 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</a:extLst>
          </p:cNvPr>
          <p:cNvSpPr txBox="1"/>
          <p:nvPr/>
        </p:nvSpPr>
        <p:spPr>
          <a:xfrm>
            <a:off x="305943" y="6131434"/>
            <a:ext cx="5805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Unless otherwise indicated, all decorative images are by Unknown Author and licensed under </a:t>
            </a:r>
            <a:r>
              <a:rPr lang="en-US" sz="900" dirty="0">
                <a:hlinkClick r:id="rId3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6" name="Picture 5" descr="A blue light bulb with a brain inside">
            <a:extLst>
              <a:ext uri="{FF2B5EF4-FFF2-40B4-BE49-F238E27FC236}">
                <a16:creationId xmlns:a16="http://schemas.microsoft.com/office/drawing/2014/main" id="{A36D6498-511E-A47E-A31E-A870F7805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7" y="1403184"/>
            <a:ext cx="5285007" cy="468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372595" cy="5583148"/>
          </a:xfrm>
        </p:spPr>
        <p:txBody>
          <a:bodyPr anchor="ctr">
            <a:normAutofit/>
          </a:bodyPr>
          <a:lstStyle/>
          <a:p>
            <a:r>
              <a:rPr lang="en-US" sz="5000" dirty="0"/>
              <a:t>I can determine a single correlation!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E151E9-D02E-07E2-A58F-0F88A1649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547557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Let’s take another look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4000"/>
              </a:spcBef>
              <a:buNone/>
            </a:pPr>
            <a:r>
              <a:rPr lang="en-US" sz="3600" b="1" dirty="0"/>
              <a:t>More Action Steps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600" dirty="0"/>
              <a:t>Create a Decision Tree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600" dirty="0"/>
              <a:t>Examine trees of different depths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sz="3600" dirty="0"/>
              <a:t>Discuss Scaling Laws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62C0C-E468-9DC7-00C3-CCAA605FA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B329-00D3-5F23-2A1E-8CF1FC491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4013018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Two Fundamental Scaling Laws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58F6BC-B276-6119-F046-3EA33D5A0C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937152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25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The 3 Steps of Machine Learning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B8EE7F-AA60-3C9B-2970-F7F235D0F9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0351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9B9693-0A8B-637A-1E71-FC09C17C9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But wait, there’s more…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0D8881-A2C1-8580-439B-54E9EF2D1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399" r="3440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4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EFC66-9EE9-6127-A9C0-9D2AD3567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three steps are powerful, but the process gets more powerful when you </a:t>
            </a:r>
            <a:r>
              <a:rPr lang="en-US" i="1" dirty="0"/>
              <a:t>automate</a:t>
            </a:r>
            <a:r>
              <a:rPr lang="en-US" dirty="0"/>
              <a:t> model retraining. Remember, it’s not really ML if a human programmer must regularly rewrite code!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8AE7A-0BF4-2887-B273-DD5A65B87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C487655-AABA-4CA8-8EDF-7F823A468B89}" type="slidenum">
              <a:rPr lang="en-US" sz="18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58751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UML Diagram / Activity Diagram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BEA20F-89B0-22D2-72D5-B7AB5BE5D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312" y="640080"/>
            <a:ext cx="2844583" cy="555040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B0DFE-BA45-D215-7E92-5E5BE6AA8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574" y="1173450"/>
            <a:ext cx="7214616" cy="4671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639193"/>
            <a:ext cx="5102161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/>
              <a:t>Model Maintenance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UML Diagram / Activity Diagram</a:t>
            </a:r>
            <a:endParaRPr lang="en-US" sz="24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1" y="639193"/>
            <a:ext cx="5298093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is Automated Retraining Possible?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82" y="4631161"/>
            <a:ext cx="5019796" cy="15593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becomes possible when rules are expressed as data (not written in programming code).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{&#10;  &quot;node_id&quot;: 0,&#10;  &quot;feature&quot;: &quot;time_block_Lunch&quot;,&#10;  &quot;threshold&quot;: 0.5,&#10;  &quot;left&quot;: {&#10;    &quot;node_id&quot;: 1,&#10;    &quot;feature&quot;: &quot;entries_prev_week&quot;,&#10;    &quot;threshold&quot;: 135.0,&#10;    &quot;left&quot;: {&#10;      &quot;node_id&quot;: 3,&#10;      &quot;prediction&quot;: 1,&#10;      &quot;class_counts&quot;: [10, 85]&#10;    },&#10;    &quot;right&quot;: {&#10;      &quot;node_id&quot;: 4,&#10;      &quot;prediction&quot;: 0,&#10;      &quot;class_counts&quot;: [70, 20]&#10;    }&#10;  },&#10;  &quot;right&quot;: {&#10;    &quot;node_id&quot;: 2,&#10;    &quot;prediction&quot;: 0,&#10;    &quot;class_counts&quot;: [110, 15]&#10;  }&#10;}&#10;">
            <a:extLst>
              <a:ext uri="{FF2B5EF4-FFF2-40B4-BE49-F238E27FC236}">
                <a16:creationId xmlns:a16="http://schemas.microsoft.com/office/drawing/2014/main" id="{740FECE7-E8D9-F0A0-1469-37FF7041B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082" y="192941"/>
            <a:ext cx="3255094" cy="64721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Conclusion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In this class, we learned how a statistical test can be iteratively applied to a body of data, with the aim of building a Decision Tree.</a:t>
            </a:r>
          </a:p>
          <a:p>
            <a:pPr marL="0" indent="0">
              <a:buNone/>
            </a:pPr>
            <a:r>
              <a:rPr lang="en-US" sz="2200" dirty="0"/>
              <a:t>A Decision Tree can be expressed as a collection of rules. </a:t>
            </a:r>
          </a:p>
          <a:p>
            <a:pPr marL="0" indent="0">
              <a:buNone/>
            </a:pPr>
            <a:r>
              <a:rPr lang="en-US" sz="2200" dirty="0"/>
              <a:t>This approach makes it possible to build systems that can be trained once and then retrained without explicit human programming. </a:t>
            </a:r>
          </a:p>
          <a:p>
            <a:pPr marL="0" indent="0">
              <a:buNone/>
            </a:pPr>
            <a:r>
              <a:rPr lang="en-US" sz="2200" dirty="0"/>
              <a:t>These systems “learn” and improve on their own based on data collected over time. </a:t>
            </a:r>
          </a:p>
          <a:p>
            <a:pPr marL="0" indent="0">
              <a:buNone/>
            </a:pPr>
            <a:r>
              <a:rPr lang="en-US" sz="2200" dirty="0"/>
              <a:t>This is </a:t>
            </a:r>
            <a:r>
              <a:rPr lang="en-US" sz="2200" b="1" dirty="0"/>
              <a:t>Machine Learning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Other important things we have seen today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E0D45A-120B-77A6-AA67-1DBAA4B54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74397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Learning Objectives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Primary Objective: Understand how (simple) inference contributes to Machine Learning (ML)</a:t>
            </a:r>
          </a:p>
          <a:p>
            <a:pPr lvl="0"/>
            <a:r>
              <a:rPr lang="en-US" sz="2200" dirty="0"/>
              <a:t>Secondary Objectives</a:t>
            </a:r>
          </a:p>
          <a:p>
            <a:pPr lvl="1"/>
            <a:r>
              <a:rPr lang="en-US" sz="2200" dirty="0"/>
              <a:t>Introduce 2 UML diagrams</a:t>
            </a:r>
          </a:p>
          <a:p>
            <a:pPr lvl="1"/>
            <a:r>
              <a:rPr lang="en-US" sz="2200" dirty="0"/>
              <a:t>Establish the ability to run a Python script</a:t>
            </a:r>
          </a:p>
          <a:p>
            <a:pPr lvl="1"/>
            <a:r>
              <a:rPr lang="en-US" sz="2200" dirty="0"/>
              <a:t>Introduce the three fundamental stages of ML development</a:t>
            </a:r>
          </a:p>
          <a:p>
            <a:pPr lvl="1"/>
            <a:r>
              <a:rPr lang="en-US" sz="2200" dirty="0"/>
              <a:t>Understand the difference between ANI, AGI, and ASI</a:t>
            </a:r>
          </a:p>
          <a:p>
            <a:pPr lvl="1"/>
            <a:r>
              <a:rPr lang="en-US" sz="2200" dirty="0"/>
              <a:t>Introduce Scaling Laws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 dirty="0"/>
              <a:t>But first …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660904"/>
            <a:ext cx="6193140" cy="3547872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4000"/>
              </a:spcBef>
              <a:buNone/>
            </a:pPr>
            <a:r>
              <a:rPr lang="en-US" sz="2000" b="1" dirty="0"/>
              <a:t>Tic Tac Toe </a:t>
            </a:r>
            <a:r>
              <a:rPr lang="en-US" sz="2000" b="1" i="1" dirty="0"/>
              <a:t>again</a:t>
            </a:r>
            <a:br>
              <a:rPr lang="en-US" sz="2000" b="1" i="1" dirty="0"/>
            </a:br>
            <a:r>
              <a:rPr lang="en-US" sz="2000" b="1" dirty="0">
                <a:hlinkClick r:id="rId3"/>
              </a:rPr>
              <a:t>https://misdemo.temple.edu/tictactoe</a:t>
            </a:r>
            <a:r>
              <a:rPr lang="en-US" sz="2000" b="1" dirty="0"/>
              <a:t> </a:t>
            </a:r>
            <a:br>
              <a:rPr lang="en-US" sz="2000" b="1" dirty="0"/>
            </a:br>
            <a:endParaRPr lang="en-US" sz="2000" b="1" dirty="0"/>
          </a:p>
          <a:p>
            <a:pPr lvl="0"/>
            <a:r>
              <a:rPr lang="en-US" sz="2000" dirty="0"/>
              <a:t>Last class we subtly introduced a big idea</a:t>
            </a:r>
          </a:p>
          <a:p>
            <a:pPr lvl="0"/>
            <a:r>
              <a:rPr lang="en-US" sz="2000" dirty="0"/>
              <a:t>Our Tic Tac Toe game worked on a collection of rules</a:t>
            </a:r>
          </a:p>
          <a:p>
            <a:pPr lvl="0"/>
            <a:r>
              <a:rPr lang="en-US" sz="2000" dirty="0"/>
              <a:t>The rules were expressed as an object</a:t>
            </a:r>
          </a:p>
          <a:p>
            <a:pPr lvl="0"/>
            <a:r>
              <a:rPr lang="en-US" sz="2000" dirty="0"/>
              <a:t>There’s no reason those rules couldn’t be dynamically changed over time</a:t>
            </a:r>
          </a:p>
          <a:p>
            <a:pPr lvl="0"/>
            <a:r>
              <a:rPr lang="en-US" sz="2000" dirty="0"/>
              <a:t>A human programmer would not need to write new code to make the updated rules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8ACD9-CD19-759D-04D0-00D4DC4E1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76" y="1545941"/>
            <a:ext cx="4733939" cy="3265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Last time 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sX0" fmla="*/ 0 w 10424160"/>
              <a:gd name="csY0" fmla="*/ 0 h 18288"/>
              <a:gd name="csX1" fmla="*/ 903427 w 10424160"/>
              <a:gd name="csY1" fmla="*/ 0 h 18288"/>
              <a:gd name="csX2" fmla="*/ 1389888 w 10424160"/>
              <a:gd name="csY2" fmla="*/ 0 h 18288"/>
              <a:gd name="csX3" fmla="*/ 2189074 w 10424160"/>
              <a:gd name="csY3" fmla="*/ 0 h 18288"/>
              <a:gd name="csX4" fmla="*/ 2675534 w 10424160"/>
              <a:gd name="csY4" fmla="*/ 0 h 18288"/>
              <a:gd name="csX5" fmla="*/ 3370478 w 10424160"/>
              <a:gd name="csY5" fmla="*/ 0 h 18288"/>
              <a:gd name="csX6" fmla="*/ 4169664 w 10424160"/>
              <a:gd name="csY6" fmla="*/ 0 h 18288"/>
              <a:gd name="csX7" fmla="*/ 4551883 w 10424160"/>
              <a:gd name="csY7" fmla="*/ 0 h 18288"/>
              <a:gd name="csX8" fmla="*/ 4934102 w 10424160"/>
              <a:gd name="csY8" fmla="*/ 0 h 18288"/>
              <a:gd name="csX9" fmla="*/ 5837530 w 10424160"/>
              <a:gd name="csY9" fmla="*/ 0 h 18288"/>
              <a:gd name="csX10" fmla="*/ 6532474 w 10424160"/>
              <a:gd name="csY10" fmla="*/ 0 h 18288"/>
              <a:gd name="csX11" fmla="*/ 6914693 w 10424160"/>
              <a:gd name="csY11" fmla="*/ 0 h 18288"/>
              <a:gd name="csX12" fmla="*/ 7609637 w 10424160"/>
              <a:gd name="csY12" fmla="*/ 0 h 18288"/>
              <a:gd name="csX13" fmla="*/ 8513064 w 10424160"/>
              <a:gd name="csY13" fmla="*/ 0 h 18288"/>
              <a:gd name="csX14" fmla="*/ 9103766 w 10424160"/>
              <a:gd name="csY14" fmla="*/ 0 h 18288"/>
              <a:gd name="csX15" fmla="*/ 9694469 w 10424160"/>
              <a:gd name="csY15" fmla="*/ 0 h 18288"/>
              <a:gd name="csX16" fmla="*/ 10424160 w 10424160"/>
              <a:gd name="csY16" fmla="*/ 0 h 18288"/>
              <a:gd name="csX17" fmla="*/ 10424160 w 10424160"/>
              <a:gd name="csY17" fmla="*/ 18288 h 18288"/>
              <a:gd name="csX18" fmla="*/ 9729216 w 10424160"/>
              <a:gd name="csY18" fmla="*/ 18288 h 18288"/>
              <a:gd name="csX19" fmla="*/ 8930030 w 10424160"/>
              <a:gd name="csY19" fmla="*/ 18288 h 18288"/>
              <a:gd name="csX20" fmla="*/ 8130845 w 10424160"/>
              <a:gd name="csY20" fmla="*/ 18288 h 18288"/>
              <a:gd name="csX21" fmla="*/ 7644384 w 10424160"/>
              <a:gd name="csY21" fmla="*/ 18288 h 18288"/>
              <a:gd name="csX22" fmla="*/ 6740957 w 10424160"/>
              <a:gd name="csY22" fmla="*/ 18288 h 18288"/>
              <a:gd name="csX23" fmla="*/ 6046013 w 10424160"/>
              <a:gd name="csY23" fmla="*/ 18288 h 18288"/>
              <a:gd name="csX24" fmla="*/ 5663794 w 10424160"/>
              <a:gd name="csY24" fmla="*/ 18288 h 18288"/>
              <a:gd name="csX25" fmla="*/ 4968850 w 10424160"/>
              <a:gd name="csY25" fmla="*/ 18288 h 18288"/>
              <a:gd name="csX26" fmla="*/ 4378147 w 10424160"/>
              <a:gd name="csY26" fmla="*/ 18288 h 18288"/>
              <a:gd name="csX27" fmla="*/ 3787445 w 10424160"/>
              <a:gd name="csY27" fmla="*/ 18288 h 18288"/>
              <a:gd name="csX28" fmla="*/ 3196742 w 10424160"/>
              <a:gd name="csY28" fmla="*/ 18288 h 18288"/>
              <a:gd name="csX29" fmla="*/ 2606040 w 10424160"/>
              <a:gd name="csY29" fmla="*/ 18288 h 18288"/>
              <a:gd name="csX30" fmla="*/ 1806854 w 10424160"/>
              <a:gd name="csY30" fmla="*/ 18288 h 18288"/>
              <a:gd name="csX31" fmla="*/ 1111910 w 10424160"/>
              <a:gd name="csY31" fmla="*/ 18288 h 18288"/>
              <a:gd name="csX32" fmla="*/ 729691 w 10424160"/>
              <a:gd name="csY32" fmla="*/ 18288 h 18288"/>
              <a:gd name="csX33" fmla="*/ 0 w 10424160"/>
              <a:gd name="csY33" fmla="*/ 18288 h 18288"/>
              <a:gd name="csX34" fmla="*/ 0 w 10424160"/>
              <a:gd name="csY34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EC48872-422B-DC2E-E571-CF52E43F45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745939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ANI, AGI, ASI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ANI, Artificial </a:t>
            </a:r>
            <a:r>
              <a:rPr lang="en-US" sz="3200" b="1" i="1" dirty="0"/>
              <a:t>Narrow</a:t>
            </a:r>
            <a:r>
              <a:rPr lang="en-US" sz="3200" dirty="0"/>
              <a:t> Intelligence</a:t>
            </a:r>
          </a:p>
          <a:p>
            <a:pPr lvl="1"/>
            <a:r>
              <a:rPr lang="en-US" sz="3200" dirty="0"/>
              <a:t>What we have today. Primitive AI, ML and DL are all </a:t>
            </a:r>
            <a:r>
              <a:rPr lang="en-US" sz="3200" b="1" i="1" dirty="0"/>
              <a:t>still</a:t>
            </a:r>
            <a:r>
              <a:rPr lang="en-US" sz="3200" dirty="0"/>
              <a:t> considered ANI.</a:t>
            </a:r>
          </a:p>
          <a:p>
            <a:pPr lvl="0"/>
            <a:r>
              <a:rPr lang="en-US" sz="3200" dirty="0"/>
              <a:t>AGI, Artificial </a:t>
            </a:r>
            <a:r>
              <a:rPr lang="en-US" sz="3200" b="1" i="1" dirty="0"/>
              <a:t>General</a:t>
            </a:r>
            <a:r>
              <a:rPr lang="en-US" sz="3200" dirty="0"/>
              <a:t> Intelligence</a:t>
            </a:r>
          </a:p>
          <a:p>
            <a:pPr lvl="1"/>
            <a:r>
              <a:rPr lang="en-US" sz="3200" dirty="0"/>
              <a:t>This AI would at least </a:t>
            </a:r>
            <a:r>
              <a:rPr lang="en-US" sz="3200" b="1" dirty="0"/>
              <a:t>match</a:t>
            </a:r>
            <a:r>
              <a:rPr lang="en-US" sz="3200" dirty="0"/>
              <a:t> or surpass </a:t>
            </a:r>
            <a:r>
              <a:rPr lang="en-US" sz="3200" b="1" dirty="0"/>
              <a:t>human</a:t>
            </a:r>
            <a:r>
              <a:rPr lang="en-US" sz="3200" dirty="0"/>
              <a:t> </a:t>
            </a:r>
            <a:r>
              <a:rPr lang="en-US" sz="3200" b="1" dirty="0"/>
              <a:t>intelligence</a:t>
            </a:r>
            <a:r>
              <a:rPr lang="en-US" sz="3200" dirty="0"/>
              <a:t> across all cognitive tasks</a:t>
            </a:r>
          </a:p>
          <a:p>
            <a:pPr lvl="0"/>
            <a:r>
              <a:rPr lang="en-US" sz="3200" dirty="0"/>
              <a:t>ASI, Artificial </a:t>
            </a:r>
            <a:r>
              <a:rPr lang="en-US" sz="3200" b="1" i="1" dirty="0"/>
              <a:t>Super</a:t>
            </a:r>
            <a:r>
              <a:rPr lang="en-US" sz="3200" dirty="0"/>
              <a:t> Intelligence</a:t>
            </a:r>
          </a:p>
          <a:p>
            <a:pPr lvl="1"/>
            <a:r>
              <a:rPr lang="en-US" sz="3200" dirty="0"/>
              <a:t>This AI would </a:t>
            </a:r>
            <a:r>
              <a:rPr lang="en-US" sz="3200" b="1" dirty="0"/>
              <a:t>outperform</a:t>
            </a:r>
            <a:r>
              <a:rPr lang="en-US" sz="3200" dirty="0"/>
              <a:t> the </a:t>
            </a:r>
            <a:r>
              <a:rPr lang="en-US" sz="3200" b="1" dirty="0"/>
              <a:t>best</a:t>
            </a:r>
            <a:r>
              <a:rPr lang="en-US" sz="3200" dirty="0"/>
              <a:t> </a:t>
            </a:r>
            <a:r>
              <a:rPr lang="en-US" sz="3200" b="1" dirty="0"/>
              <a:t>human</a:t>
            </a:r>
            <a:r>
              <a:rPr lang="en-US" sz="3200" dirty="0"/>
              <a:t> abilities across every problem domain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Today …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3C90B0-A560-BB3E-1EC4-BC58B618D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005" r="2735" b="-1"/>
          <a:stretch>
            <a:fillRect/>
          </a:stretch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en-US" sz="2200" dirty="0"/>
              <a:t>We will start today with simple </a:t>
            </a:r>
            <a:r>
              <a:rPr lang="en-US" sz="2200" i="1" dirty="0"/>
              <a:t>inference</a:t>
            </a:r>
            <a:r>
              <a:rPr lang="en-US" sz="2200" dirty="0"/>
              <a:t>. A lot of the Statistics discipline concerns itself with </a:t>
            </a:r>
            <a:r>
              <a:rPr lang="en-US" sz="2200" i="1" dirty="0"/>
              <a:t>inference</a:t>
            </a:r>
            <a:r>
              <a:rPr lang="en-US" sz="2200" dirty="0"/>
              <a:t>. </a:t>
            </a:r>
          </a:p>
          <a:p>
            <a:r>
              <a:rPr lang="en-US" sz="2200" dirty="0"/>
              <a:t>Inference is an attempt to determine something unknown (like, the true nature of a whole population) by examining something that is known (a sample).</a:t>
            </a:r>
          </a:p>
          <a:p>
            <a:r>
              <a:rPr lang="en-US" sz="2200" dirty="0"/>
              <a:t>When we have tools for making an </a:t>
            </a:r>
            <a:r>
              <a:rPr lang="en-US" sz="2200" i="1" dirty="0"/>
              <a:t>inference</a:t>
            </a:r>
            <a:r>
              <a:rPr lang="en-US" sz="2200" dirty="0"/>
              <a:t>, we can often repurpose them to make a </a:t>
            </a:r>
            <a:r>
              <a:rPr lang="en-US" sz="2200" i="1" dirty="0"/>
              <a:t>prediction</a:t>
            </a:r>
            <a:r>
              <a:rPr lang="en-US" sz="2200" dirty="0"/>
              <a:t>.</a:t>
            </a:r>
          </a:p>
          <a:p>
            <a:r>
              <a:rPr lang="en-US" sz="2200" dirty="0"/>
              <a:t>For example, if I determine that, in the past, pizza sales volume goes up on the day of a big football game, then I can predict that what will happen in the future. When the next big game comes around, I know to prepare for the extra pizza demand.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E1D19A-781E-7417-0F38-33420A673F6A}"/>
              </a:ext>
            </a:extLst>
          </p:cNvPr>
          <p:cNvSpPr txBox="1"/>
          <p:nvPr/>
        </p:nvSpPr>
        <p:spPr>
          <a:xfrm>
            <a:off x="9816030" y="6657945"/>
            <a:ext cx="237597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freepngimg.com/png/34950-pizza-slice-free-downloa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Chi Square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hlinkClick r:id="rId2"/>
              </a:rPr>
              <a:t>https://www.youtube.com/watch?v=VskmMgXmkMQ</a:t>
            </a:r>
            <a:r>
              <a:rPr lang="en-US" sz="2200" dirty="0"/>
              <a:t> </a:t>
            </a:r>
          </a:p>
          <a:p>
            <a:pPr lvl="0"/>
            <a:r>
              <a:rPr lang="en-US" sz="2200" i="1" dirty="0"/>
              <a:t>Nominal data</a:t>
            </a:r>
            <a:r>
              <a:rPr lang="en-US" sz="2200" dirty="0"/>
              <a:t> is a type of </a:t>
            </a:r>
            <a:r>
              <a:rPr lang="en-US" sz="2200" i="1" dirty="0"/>
              <a:t>categorical or qualitative</a:t>
            </a:r>
            <a:r>
              <a:rPr lang="en-US" sz="2200" dirty="0"/>
              <a:t> data used to label variables into distinct bins.</a:t>
            </a:r>
          </a:p>
          <a:p>
            <a:pPr lvl="0"/>
            <a:r>
              <a:rPr lang="en-US" sz="2200" dirty="0"/>
              <a:t>The point here is that statistical tests exist that can determine the strength of the correlation between two variables.</a:t>
            </a:r>
          </a:p>
          <a:p>
            <a:pPr lvl="0"/>
            <a:r>
              <a:rPr lang="en-US" sz="2200" dirty="0"/>
              <a:t>Note: I really like the Chi-square test because it is non-parametric. That is, it makes no assumptions about the underlying data distribution.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Let’s take a look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E2692C-770D-E627-2695-3736345BB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10807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0DB-AB5C-8639-C838-08358F42B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UML</a:t>
            </a:r>
            <a:r>
              <a:rPr lang="en-US" dirty="0"/>
              <a:t> Diagram / </a:t>
            </a:r>
            <a:r>
              <a:rPr lang="en-US" b="1" dirty="0"/>
              <a:t>Use</a:t>
            </a:r>
            <a:r>
              <a:rPr lang="en-US" dirty="0"/>
              <a:t> </a:t>
            </a:r>
            <a:r>
              <a:rPr lang="en-US" b="1" dirty="0"/>
              <a:t>Case</a:t>
            </a:r>
            <a:r>
              <a:rPr lang="en-US" dirty="0"/>
              <a:t> Diagram(s)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39965-3246-1C37-9825-536B76F7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A3C2E0-3F76-0ABA-9ED8-88A6466CD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3353091" cy="4549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B15DF8-35AF-F144-C23F-E3AB40174B5A}"/>
              </a:ext>
            </a:extLst>
          </p:cNvPr>
          <p:cNvSpPr txBox="1"/>
          <p:nvPr/>
        </p:nvSpPr>
        <p:spPr>
          <a:xfrm>
            <a:off x="4952711" y="1946814"/>
            <a:ext cx="4781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/>
              <a:t>A use case diagram shows who can do what with the system, not how it is implemented.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47533-1E48-FC9F-4BE4-62D8DF65EF6F}"/>
              </a:ext>
            </a:extLst>
          </p:cNvPr>
          <p:cNvSpPr txBox="1"/>
          <p:nvPr/>
        </p:nvSpPr>
        <p:spPr>
          <a:xfrm>
            <a:off x="4952711" y="2968383"/>
            <a:ext cx="4606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diagram, there is no automation, and no software system . The </a:t>
            </a:r>
            <a:r>
              <a:rPr lang="en-US" b="1" dirty="0"/>
              <a:t>dining hall itself is the system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63AC3-A15B-2164-8CF8-55182786663F}"/>
              </a:ext>
            </a:extLst>
          </p:cNvPr>
          <p:cNvSpPr txBox="1"/>
          <p:nvPr/>
        </p:nvSpPr>
        <p:spPr>
          <a:xfrm>
            <a:off x="5069711" y="4247909"/>
            <a:ext cx="448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simplicity, I have left out the dining hall management and staff.</a:t>
            </a:r>
          </a:p>
        </p:txBody>
      </p:sp>
    </p:spTree>
    <p:extLst>
      <p:ext uri="{BB962C8B-B14F-4D97-AF65-F5344CB8AC3E}">
        <p14:creationId xmlns:p14="http://schemas.microsoft.com/office/powerpoint/2010/main" val="81849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6463</TotalTime>
  <Words>896</Words>
  <Application>Microsoft Office PowerPoint</Application>
  <PresentationFormat>Widescreen</PresentationFormat>
  <Paragraphs>96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Segoe UI</vt:lpstr>
      <vt:lpstr>Office Theme</vt:lpstr>
      <vt:lpstr>Inference and Machine Learning</vt:lpstr>
      <vt:lpstr>Learning Objectives</vt:lpstr>
      <vt:lpstr>But first …</vt:lpstr>
      <vt:lpstr>Last time …</vt:lpstr>
      <vt:lpstr>ANI, AGI, ASI</vt:lpstr>
      <vt:lpstr>Today …</vt:lpstr>
      <vt:lpstr>Chi Square</vt:lpstr>
      <vt:lpstr>Let’s take a look</vt:lpstr>
      <vt:lpstr>UML Diagram / Use Case Diagram(s)</vt:lpstr>
      <vt:lpstr>I can determine a single correlation!</vt:lpstr>
      <vt:lpstr>Let’s take another look</vt:lpstr>
      <vt:lpstr>Two Fundamental Scaling Laws</vt:lpstr>
      <vt:lpstr>The 3 Steps of Machine Learning</vt:lpstr>
      <vt:lpstr>But wait, there’s more…</vt:lpstr>
      <vt:lpstr>Model Training</vt:lpstr>
      <vt:lpstr>Model Maintenance</vt:lpstr>
      <vt:lpstr>How is Automated Retraining Possible?</vt:lpstr>
      <vt:lpstr>Conclusion</vt:lpstr>
      <vt:lpstr>Other important things we have seen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302</cp:revision>
  <dcterms:created xsi:type="dcterms:W3CDTF">2022-06-30T13:55:29Z</dcterms:created>
  <dcterms:modified xsi:type="dcterms:W3CDTF">2026-02-02T13:59:33Z</dcterms:modified>
</cp:coreProperties>
</file>